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90" r:id="rId2"/>
    <p:sldId id="377" r:id="rId3"/>
    <p:sldId id="411" r:id="rId4"/>
    <p:sldId id="454" r:id="rId5"/>
    <p:sldId id="407" r:id="rId6"/>
    <p:sldId id="380" r:id="rId7"/>
    <p:sldId id="408" r:id="rId8"/>
    <p:sldId id="295" r:id="rId9"/>
    <p:sldId id="352" r:id="rId10"/>
    <p:sldId id="316" r:id="rId11"/>
    <p:sldId id="370" r:id="rId12"/>
    <p:sldId id="422" r:id="rId13"/>
    <p:sldId id="423" r:id="rId14"/>
    <p:sldId id="456" r:id="rId15"/>
    <p:sldId id="455" r:id="rId16"/>
    <p:sldId id="420" r:id="rId17"/>
    <p:sldId id="399" r:id="rId18"/>
    <p:sldId id="384" r:id="rId19"/>
    <p:sldId id="300" r:id="rId20"/>
    <p:sldId id="428" r:id="rId21"/>
    <p:sldId id="376" r:id="rId22"/>
    <p:sldId id="385" r:id="rId23"/>
    <p:sldId id="425" r:id="rId24"/>
    <p:sldId id="426" r:id="rId25"/>
    <p:sldId id="453" r:id="rId26"/>
    <p:sldId id="414" r:id="rId27"/>
    <p:sldId id="302" r:id="rId28"/>
    <p:sldId id="391" r:id="rId29"/>
    <p:sldId id="393" r:id="rId30"/>
    <p:sldId id="387" r:id="rId31"/>
    <p:sldId id="395" r:id="rId32"/>
    <p:sldId id="389" r:id="rId33"/>
    <p:sldId id="394" r:id="rId34"/>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0E0"/>
    <a:srgbClr val="339966"/>
    <a:srgbClr val="FF99FF"/>
    <a:srgbClr val="E0F1E6"/>
    <a:srgbClr val="FF6699"/>
    <a:srgbClr val="003366"/>
    <a:srgbClr val="CC3300"/>
    <a:srgbClr val="008000"/>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74074" autoAdjust="0"/>
  </p:normalViewPr>
  <p:slideViewPr>
    <p:cSldViewPr snapToGrid="0" snapToObjects="1">
      <p:cViewPr varScale="1">
        <p:scale>
          <a:sx n="47" d="100"/>
          <a:sy n="47" d="100"/>
        </p:scale>
        <p:origin x="160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7" d="100"/>
          <a:sy n="77" d="100"/>
        </p:scale>
        <p:origin x="4080"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Sheet1!$A$23</c:f>
              <c:strCache>
                <c:ptCount val="1"/>
                <c:pt idx="0">
                  <c:v>0～14歳（年少人口）</c:v>
                </c:pt>
              </c:strCache>
            </c:strRef>
          </c:tx>
          <c:spPr>
            <a:solidFill>
              <a:schemeClr val="accent5">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27099FBC-5EDE-43FC-9F05-583BF1C15D40}" type="VALUE">
                      <a:rPr lang="en-US" altLang="ja-JP"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3B-449F-9694-86EF6EB078BA}"/>
                </c:ext>
              </c:extLst>
            </c:dLbl>
            <c:dLbl>
              <c:idx val="15"/>
              <c:tx>
                <c:rich>
                  <a:bodyPr/>
                  <a:lstStyle/>
                  <a:p>
                    <a:fld id="{4361E0DC-F0F0-407F-AB55-82C034FDD3AD}"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E3-44B8-A3D0-CD58BF68E44A}"/>
                </c:ext>
              </c:extLst>
            </c:dLbl>
            <c:dLbl>
              <c:idx val="16"/>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75C1-4925-AFF2-DF112703A85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2024年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Sheet1!$B$23:$AA$23</c:f>
              <c:numCache>
                <c:formatCode>0.0_ </c:formatCode>
                <c:ptCount val="26"/>
                <c:pt idx="0">
                  <c:v>35.413694721825962</c:v>
                </c:pt>
                <c:pt idx="1">
                  <c:v>33.444370419720187</c:v>
                </c:pt>
                <c:pt idx="2">
                  <c:v>30.148462354188759</c:v>
                </c:pt>
                <c:pt idx="3">
                  <c:v>25.735887096774196</c:v>
                </c:pt>
                <c:pt idx="4">
                  <c:v>24.027897200726091</c:v>
                </c:pt>
                <c:pt idx="5">
                  <c:v>24.327464474037001</c:v>
                </c:pt>
                <c:pt idx="6">
                  <c:v>23.514830327378409</c:v>
                </c:pt>
                <c:pt idx="7">
                  <c:v>21.510618957110982</c:v>
                </c:pt>
                <c:pt idx="8">
                  <c:v>18.243024010382868</c:v>
                </c:pt>
                <c:pt idx="9">
                  <c:v>15.953121262855777</c:v>
                </c:pt>
                <c:pt idx="10">
                  <c:v>14.577742699289661</c:v>
                </c:pt>
                <c:pt idx="11">
                  <c:v>13.764927718416089</c:v>
                </c:pt>
                <c:pt idx="12">
                  <c:v>13.221059258676322</c:v>
                </c:pt>
                <c:pt idx="13">
                  <c:v>12.591773900686823</c:v>
                </c:pt>
                <c:pt idx="14">
                  <c:v>11.915332170604092</c:v>
                </c:pt>
                <c:pt idx="15">
                  <c:v>11.171243941841681</c:v>
                </c:pt>
                <c:pt idx="16">
                  <c:v>11.058823529411764</c:v>
                </c:pt>
                <c:pt idx="17">
                  <c:v>10.323010323010323</c:v>
                </c:pt>
                <c:pt idx="18">
                  <c:v>10.022290809327847</c:v>
                </c:pt>
                <c:pt idx="19">
                  <c:v>10.121421607728442</c:v>
                </c:pt>
                <c:pt idx="20">
                  <c:v>10.137867647058824</c:v>
                </c:pt>
                <c:pt idx="21">
                  <c:v>9.9436431368803131</c:v>
                </c:pt>
                <c:pt idx="22">
                  <c:v>9.6119402985074629</c:v>
                </c:pt>
                <c:pt idx="23">
                  <c:v>9.2875715028601142</c:v>
                </c:pt>
                <c:pt idx="24">
                  <c:v>9.1286307053941904</c:v>
                </c:pt>
                <c:pt idx="25">
                  <c:v>9.1619726405333939</c:v>
                </c:pt>
              </c:numCache>
            </c:numRef>
          </c:val>
          <c:extLst>
            <c:ext xmlns:c16="http://schemas.microsoft.com/office/drawing/2014/chart" uri="{C3380CC4-5D6E-409C-BE32-E72D297353CC}">
              <c16:uniqueId val="{00000000-433B-449F-9694-86EF6EB078BA}"/>
            </c:ext>
          </c:extLst>
        </c:ser>
        <c:ser>
          <c:idx val="1"/>
          <c:order val="1"/>
          <c:tx>
            <c:strRef>
              <c:f>Sheet1!$A$22</c:f>
              <c:strCache>
                <c:ptCount val="1"/>
                <c:pt idx="0">
                  <c:v>15～64歳（生産年齢人口）</c:v>
                </c:pt>
              </c:strCache>
            </c:strRef>
          </c:tx>
          <c:spPr>
            <a:solidFill>
              <a:schemeClr val="accent6"/>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83E95702-8FE1-45CD-9DAB-9A8FD9168B4C}" type="VALUE">
                      <a:rPr lang="en-US" altLang="ja-JP"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33B-449F-9694-86EF6EB078BA}"/>
                </c:ext>
              </c:extLst>
            </c:dLbl>
            <c:dLbl>
              <c:idx val="15"/>
              <c:tx>
                <c:rich>
                  <a:bodyPr/>
                  <a:lstStyle/>
                  <a:p>
                    <a:fld id="{7A31ED7A-93DD-49FB-9476-7CB1BCE36241}"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E3-44B8-A3D0-CD58BF68E44A}"/>
                </c:ext>
              </c:extLst>
            </c:dLbl>
            <c:dLbl>
              <c:idx val="16"/>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75C1-4925-AFF2-DF112703A85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2024年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Sheet1!$B$22:$AA$22</c:f>
              <c:numCache>
                <c:formatCode>0.0_ </c:formatCode>
                <c:ptCount val="26"/>
                <c:pt idx="0">
                  <c:v>59.640989063242991</c:v>
                </c:pt>
                <c:pt idx="1">
                  <c:v>61.259160559626913</c:v>
                </c:pt>
                <c:pt idx="2">
                  <c:v>64.125132555673375</c:v>
                </c:pt>
                <c:pt idx="3">
                  <c:v>67.983870967741936</c:v>
                </c:pt>
                <c:pt idx="4">
                  <c:v>68.902264259100036</c:v>
                </c:pt>
                <c:pt idx="5">
                  <c:v>67.754044150504953</c:v>
                </c:pt>
                <c:pt idx="6">
                  <c:v>67.381827506624504</c:v>
                </c:pt>
                <c:pt idx="7">
                  <c:v>68.184447566316834</c:v>
                </c:pt>
                <c:pt idx="8">
                  <c:v>69.678780012978578</c:v>
                </c:pt>
                <c:pt idx="9">
                  <c:v>69.488957984533201</c:v>
                </c:pt>
                <c:pt idx="10">
                  <c:v>68.050513022888708</c:v>
                </c:pt>
                <c:pt idx="11">
                  <c:v>66.066939032055316</c:v>
                </c:pt>
                <c:pt idx="12">
                  <c:v>63.76800188872275</c:v>
                </c:pt>
                <c:pt idx="13">
                  <c:v>61.064182521512592</c:v>
                </c:pt>
                <c:pt idx="14">
                  <c:v>59.529094656730621</c:v>
                </c:pt>
                <c:pt idx="15">
                  <c:v>59.555735056542815</c:v>
                </c:pt>
                <c:pt idx="16">
                  <c:v>59.310344827586206</c:v>
                </c:pt>
                <c:pt idx="17">
                  <c:v>58.907758907758911</c:v>
                </c:pt>
                <c:pt idx="18">
                  <c:v>57.630315500685867</c:v>
                </c:pt>
                <c:pt idx="19">
                  <c:v>55.065142249401752</c:v>
                </c:pt>
                <c:pt idx="20">
                  <c:v>53.602941176470587</c:v>
                </c:pt>
                <c:pt idx="21">
                  <c:v>52.918139268315976</c:v>
                </c:pt>
                <c:pt idx="22">
                  <c:v>52.805970149253731</c:v>
                </c:pt>
                <c:pt idx="23">
                  <c:v>52.8133125325013</c:v>
                </c:pt>
                <c:pt idx="24">
                  <c:v>52.511465385455338</c:v>
                </c:pt>
                <c:pt idx="25">
                  <c:v>52.132429014829299</c:v>
                </c:pt>
              </c:numCache>
            </c:numRef>
          </c:val>
          <c:extLst>
            <c:ext xmlns:c16="http://schemas.microsoft.com/office/drawing/2014/chart" uri="{C3380CC4-5D6E-409C-BE32-E72D297353CC}">
              <c16:uniqueId val="{00000001-433B-449F-9694-86EF6EB078BA}"/>
            </c:ext>
          </c:extLst>
        </c:ser>
        <c:ser>
          <c:idx val="0"/>
          <c:order val="2"/>
          <c:tx>
            <c:strRef>
              <c:f>Sheet1!$A$21</c:f>
              <c:strCache>
                <c:ptCount val="1"/>
                <c:pt idx="0">
                  <c:v>65歳以上（老年人口）</c:v>
                </c:pt>
              </c:strCache>
            </c:strRef>
          </c:tx>
          <c:spPr>
            <a:solidFill>
              <a:schemeClr val="accent3">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710A5960-6363-4C91-BF03-BEED3275B25E}" type="VALUE">
                      <a:rPr lang="en-US" altLang="ja-JP" b="0" smtClean="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3B-449F-9694-86EF6EB078BA}"/>
                </c:ext>
              </c:extLst>
            </c:dLbl>
            <c:dLbl>
              <c:idx val="15"/>
              <c:tx>
                <c:rich>
                  <a:bodyPr/>
                  <a:lstStyle/>
                  <a:p>
                    <a:fld id="{48F9B35D-BB02-4A27-AA0F-3FA3868E4588}"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E3-44B8-A3D0-CD58BF68E44A}"/>
                </c:ext>
              </c:extLst>
            </c:dLbl>
            <c:dLbl>
              <c:idx val="16"/>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75C1-4925-AFF2-DF112703A85C}"/>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2024年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Sheet1!$B$21:$AA$21</c:f>
              <c:numCache>
                <c:formatCode>0.0_ </c:formatCode>
                <c:ptCount val="26"/>
                <c:pt idx="0">
                  <c:v>4.9453162149310508</c:v>
                </c:pt>
                <c:pt idx="1">
                  <c:v>5.2964690206528982</c:v>
                </c:pt>
                <c:pt idx="2">
                  <c:v>5.7264050901378578</c:v>
                </c:pt>
                <c:pt idx="3">
                  <c:v>6.280241935483871</c:v>
                </c:pt>
                <c:pt idx="4">
                  <c:v>7.0698385401738797</c:v>
                </c:pt>
                <c:pt idx="5">
                  <c:v>7.9184913754580393</c:v>
                </c:pt>
                <c:pt idx="6">
                  <c:v>9.1033421659970948</c:v>
                </c:pt>
                <c:pt idx="7">
                  <c:v>10.304933476572185</c:v>
                </c:pt>
                <c:pt idx="8">
                  <c:v>12.078195976638547</c:v>
                </c:pt>
                <c:pt idx="9">
                  <c:v>14.557920752611016</c:v>
                </c:pt>
                <c:pt idx="10">
                  <c:v>17.371744277821627</c:v>
                </c:pt>
                <c:pt idx="11">
                  <c:v>20.168133249528598</c:v>
                </c:pt>
                <c:pt idx="12">
                  <c:v>23.01093885260093</c:v>
                </c:pt>
                <c:pt idx="13">
                  <c:v>26.344043577800587</c:v>
                </c:pt>
                <c:pt idx="14">
                  <c:v>28.555573172665294</c:v>
                </c:pt>
                <c:pt idx="15">
                  <c:v>29.273021001615508</c:v>
                </c:pt>
                <c:pt idx="16">
                  <c:v>29.630831643002026</c:v>
                </c:pt>
                <c:pt idx="17">
                  <c:v>30.76923076923077</c:v>
                </c:pt>
                <c:pt idx="18">
                  <c:v>32.347393689986284</c:v>
                </c:pt>
                <c:pt idx="19">
                  <c:v>34.813436142869804</c:v>
                </c:pt>
                <c:pt idx="20">
                  <c:v>36.259191176470587</c:v>
                </c:pt>
                <c:pt idx="21">
                  <c:v>37.138217594803706</c:v>
                </c:pt>
                <c:pt idx="22">
                  <c:v>37.582089552238806</c:v>
                </c:pt>
                <c:pt idx="23">
                  <c:v>37.899115964638582</c:v>
                </c:pt>
                <c:pt idx="24">
                  <c:v>38.359903909150468</c:v>
                </c:pt>
                <c:pt idx="25">
                  <c:v>38.705598344637316</c:v>
                </c:pt>
              </c:numCache>
            </c:numRef>
          </c:val>
          <c:extLst>
            <c:ext xmlns:c16="http://schemas.microsoft.com/office/drawing/2014/chart" uri="{C3380CC4-5D6E-409C-BE32-E72D297353CC}">
              <c16:uniqueId val="{00000002-433B-449F-9694-86EF6EB078BA}"/>
            </c:ext>
          </c:extLst>
        </c:ser>
        <c:dLbls>
          <c:dLblPos val="ctr"/>
          <c:showLegendKey val="0"/>
          <c:showVal val="1"/>
          <c:showCatName val="0"/>
          <c:showSerName val="0"/>
          <c:showPercent val="0"/>
          <c:showBubbleSize val="0"/>
        </c:dLbls>
        <c:gapWidth val="20"/>
        <c:overlap val="100"/>
        <c:axId val="469843632"/>
        <c:axId val="469849208"/>
      </c:barChart>
      <c:catAx>
        <c:axId val="4698436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849208"/>
        <c:crosses val="autoZero"/>
        <c:auto val="1"/>
        <c:lblAlgn val="ctr"/>
        <c:lblOffset val="100"/>
        <c:noMultiLvlLbl val="0"/>
      </c:catAx>
      <c:valAx>
        <c:axId val="469849208"/>
        <c:scaling>
          <c:orientation val="minMax"/>
        </c:scaling>
        <c:delete val="1"/>
        <c:axPos val="l"/>
        <c:numFmt formatCode="0%" sourceLinked="1"/>
        <c:majorTickMark val="none"/>
        <c:minorTickMark val="none"/>
        <c:tickLblPos val="nextTo"/>
        <c:crossAx val="46984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281268615605"/>
          <c:y val="0.13468772947365509"/>
          <c:w val="0.77765176842136841"/>
          <c:h val="0.66873081974366155"/>
        </c:manualLayout>
      </c:layout>
      <c:barChart>
        <c:barDir val="col"/>
        <c:grouping val="stacked"/>
        <c:varyColors val="0"/>
        <c:ser>
          <c:idx val="0"/>
          <c:order val="0"/>
          <c:tx>
            <c:strRef>
              <c:f>Sheet1!$B$1</c:f>
              <c:strCache>
                <c:ptCount val="1"/>
                <c:pt idx="0">
                  <c:v>年金</c:v>
                </c:pt>
              </c:strCache>
            </c:strRef>
          </c:tx>
          <c:spPr>
            <a:solidFill>
              <a:schemeClr val="accent1"/>
            </a:solidFill>
            <a:ln w="12700">
              <a:solidFill>
                <a:schemeClr val="bg1"/>
              </a:solidFill>
            </a:ln>
            <a:effectLst>
              <a:outerShdw blurRad="50800" dist="50800" dir="5400000" algn="ctr" rotWithShape="0">
                <a:schemeClr val="bg1">
                  <a:lumMod val="7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Sheet1!$B$2:$B$8</c:f>
              <c:numCache>
                <c:formatCode>#,##0.0000</c:formatCode>
                <c:ptCount val="7"/>
                <c:pt idx="0">
                  <c:v>0.85619999999999996</c:v>
                </c:pt>
                <c:pt idx="1">
                  <c:v>10.333</c:v>
                </c:pt>
                <c:pt idx="2">
                  <c:v>23.777200000000001</c:v>
                </c:pt>
                <c:pt idx="3">
                  <c:v>40.536700000000003</c:v>
                </c:pt>
                <c:pt idx="4">
                  <c:v>52.2286</c:v>
                </c:pt>
                <c:pt idx="5">
                  <c:v>55.633600000000001</c:v>
                </c:pt>
                <c:pt idx="6" formatCode="General">
                  <c:v>73.2</c:v>
                </c:pt>
              </c:numCache>
            </c:numRef>
          </c:val>
          <c:extLst>
            <c:ext xmlns:c16="http://schemas.microsoft.com/office/drawing/2014/chart" uri="{C3380CC4-5D6E-409C-BE32-E72D297353CC}">
              <c16:uniqueId val="{00000000-342F-4369-A5D0-642A2DA05135}"/>
            </c:ext>
          </c:extLst>
        </c:ser>
        <c:ser>
          <c:idx val="1"/>
          <c:order val="1"/>
          <c:tx>
            <c:strRef>
              <c:f>Sheet1!$C$1</c:f>
              <c:strCache>
                <c:ptCount val="1"/>
                <c:pt idx="0">
                  <c:v>医療</c:v>
                </c:pt>
              </c:strCache>
            </c:strRef>
          </c:tx>
          <c:spPr>
            <a:solidFill>
              <a:schemeClr val="accent2"/>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Sheet1!$C$2:$C$8</c:f>
              <c:numCache>
                <c:formatCode>#,##0.0000</c:formatCode>
                <c:ptCount val="7"/>
                <c:pt idx="0">
                  <c:v>2.0758000000000001</c:v>
                </c:pt>
                <c:pt idx="1">
                  <c:v>10.7598</c:v>
                </c:pt>
                <c:pt idx="2">
                  <c:v>18.625399999999999</c:v>
                </c:pt>
                <c:pt idx="3">
                  <c:v>26.606200000000001</c:v>
                </c:pt>
                <c:pt idx="4">
                  <c:v>33.645299999999999</c:v>
                </c:pt>
                <c:pt idx="5">
                  <c:v>42.719299999999997</c:v>
                </c:pt>
                <c:pt idx="6" formatCode="General">
                  <c:v>68.3</c:v>
                </c:pt>
              </c:numCache>
            </c:numRef>
          </c:val>
          <c:extLst>
            <c:ext xmlns:c16="http://schemas.microsoft.com/office/drawing/2014/chart" uri="{C3380CC4-5D6E-409C-BE32-E72D297353CC}">
              <c16:uniqueId val="{00000001-342F-4369-A5D0-642A2DA05135}"/>
            </c:ext>
          </c:extLst>
        </c:ser>
        <c:ser>
          <c:idx val="2"/>
          <c:order val="2"/>
          <c:tx>
            <c:strRef>
              <c:f>Sheet1!$D$1</c:f>
              <c:strCache>
                <c:ptCount val="1"/>
                <c:pt idx="0">
                  <c:v>介護</c:v>
                </c:pt>
              </c:strCache>
            </c:strRef>
          </c:tx>
          <c:spPr>
            <a:solidFill>
              <a:schemeClr val="accent3"/>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Sheet1!$D$2:$D$8</c:f>
              <c:numCache>
                <c:formatCode>#,##0.0000</c:formatCode>
                <c:ptCount val="7"/>
                <c:pt idx="0">
                  <c:v>0</c:v>
                </c:pt>
                <c:pt idx="1">
                  <c:v>0</c:v>
                </c:pt>
                <c:pt idx="2">
                  <c:v>0</c:v>
                </c:pt>
                <c:pt idx="3">
                  <c:v>3.2806000000000002</c:v>
                </c:pt>
                <c:pt idx="4">
                  <c:v>7.5082000000000004</c:v>
                </c:pt>
                <c:pt idx="5">
                  <c:v>11.4163</c:v>
                </c:pt>
                <c:pt idx="6" formatCode="General">
                  <c:v>24.6</c:v>
                </c:pt>
              </c:numCache>
            </c:numRef>
          </c:val>
          <c:extLst>
            <c:ext xmlns:c16="http://schemas.microsoft.com/office/drawing/2014/chart" uri="{C3380CC4-5D6E-409C-BE32-E72D297353CC}">
              <c16:uniqueId val="{00000002-342F-4369-A5D0-642A2DA05135}"/>
            </c:ext>
          </c:extLst>
        </c:ser>
        <c:ser>
          <c:idx val="3"/>
          <c:order val="3"/>
          <c:tx>
            <c:strRef>
              <c:f>Sheet1!$E$1</c:f>
              <c:strCache>
                <c:ptCount val="1"/>
                <c:pt idx="0">
                  <c:v>その他</c:v>
                </c:pt>
              </c:strCache>
            </c:strRef>
          </c:tx>
          <c:spPr>
            <a:solidFill>
              <a:schemeClr val="accent4"/>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Sheet1!$E$2:$E$8</c:f>
              <c:numCache>
                <c:formatCode>#,##0.0000</c:formatCode>
                <c:ptCount val="7"/>
                <c:pt idx="0">
                  <c:v>0.59199999999999997</c:v>
                </c:pt>
                <c:pt idx="1">
                  <c:v>3.8361999999999998</c:v>
                </c:pt>
                <c:pt idx="2">
                  <c:v>5.0212000000000003</c:v>
                </c:pt>
                <c:pt idx="3">
                  <c:v>7.984</c:v>
                </c:pt>
                <c:pt idx="4">
                  <c:v>11.9839</c:v>
                </c:pt>
                <c:pt idx="5">
                  <c:v>22.450399999999998</c:v>
                </c:pt>
                <c:pt idx="6" formatCode="General">
                  <c:v>22.5</c:v>
                </c:pt>
              </c:numCache>
            </c:numRef>
          </c:val>
          <c:extLst>
            <c:ext xmlns:c16="http://schemas.microsoft.com/office/drawing/2014/chart" uri="{C3380CC4-5D6E-409C-BE32-E72D297353CC}">
              <c16:uniqueId val="{00000003-342F-4369-A5D0-642A2DA05135}"/>
            </c:ext>
          </c:extLst>
        </c:ser>
        <c:dLbls>
          <c:showLegendKey val="0"/>
          <c:showVal val="0"/>
          <c:showCatName val="0"/>
          <c:showSerName val="0"/>
          <c:showPercent val="0"/>
          <c:showBubbleSize val="0"/>
        </c:dLbls>
        <c:gapWidth val="150"/>
        <c:overlap val="100"/>
        <c:axId val="1000337503"/>
        <c:axId val="936591583"/>
      </c:barChart>
      <c:catAx>
        <c:axId val="100033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36591583"/>
        <c:crosses val="autoZero"/>
        <c:auto val="1"/>
        <c:lblAlgn val="ctr"/>
        <c:lblOffset val="100"/>
        <c:noMultiLvlLbl val="0"/>
      </c:catAx>
      <c:valAx>
        <c:axId val="936591583"/>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003375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7"/>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3" y="7"/>
            <a:ext cx="2949575" cy="498475"/>
          </a:xfrm>
          <a:prstGeom prst="rect">
            <a:avLst/>
          </a:prstGeom>
        </p:spPr>
        <p:txBody>
          <a:bodyPr vert="horz" lIns="91440" tIns="45720" rIns="91440" bIns="45720" rtlCol="0"/>
          <a:lstStyle>
            <a:lvl1pPr algn="r">
              <a:defRPr sz="1200"/>
            </a:lvl1pPr>
          </a:lstStyle>
          <a:p>
            <a:fld id="{1BD8168F-684C-4FCD-9DDC-0EAA508F1B37}" type="datetimeFigureOut">
              <a:rPr kumimoji="1" lang="ja-JP" altLang="en-US" smtClean="0"/>
              <a:t>2026/3/4</a:t>
            </a:fld>
            <a:endParaRPr kumimoji="1" lang="ja-JP" altLang="en-US"/>
          </a:p>
        </p:txBody>
      </p:sp>
      <p:sp>
        <p:nvSpPr>
          <p:cNvPr id="4" name="フッター プレースホルダー 3"/>
          <p:cNvSpPr>
            <a:spLocks noGrp="1"/>
          </p:cNvSpPr>
          <p:nvPr>
            <p:ph type="ftr" sz="quarter" idx="2"/>
          </p:nvPr>
        </p:nvSpPr>
        <p:spPr>
          <a:xfrm>
            <a:off x="5" y="9440869"/>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3" y="9440869"/>
            <a:ext cx="2949575" cy="498475"/>
          </a:xfrm>
          <a:prstGeom prst="rect">
            <a:avLst/>
          </a:prstGeom>
        </p:spPr>
        <p:txBody>
          <a:bodyPr vert="horz" lIns="91440" tIns="45720" rIns="91440" bIns="45720" rtlCol="0" anchor="b"/>
          <a:lstStyle>
            <a:lvl1pPr algn="r">
              <a:defRPr sz="1200"/>
            </a:lvl1pPr>
          </a:lstStyle>
          <a:p>
            <a:fld id="{1E470C47-62C2-43FA-8AAA-1E8692CF3A0C}" type="slidenum">
              <a:rPr kumimoji="1" lang="ja-JP" altLang="en-US" smtClean="0"/>
              <a:t>‹#›</a:t>
            </a:fld>
            <a:endParaRPr kumimoji="1" lang="ja-JP" altLang="en-US"/>
          </a:p>
        </p:txBody>
      </p:sp>
    </p:spTree>
    <p:extLst>
      <p:ext uri="{BB962C8B-B14F-4D97-AF65-F5344CB8AC3E}">
        <p14:creationId xmlns:p14="http://schemas.microsoft.com/office/powerpoint/2010/main" val="2977066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0"/>
            <a:ext cx="2949787" cy="496967"/>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2026/3/4</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648"/>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0648"/>
            <a:ext cx="2949787" cy="496967"/>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pss.go.jp/site-ad/index_Japanese/security.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mhlw.go.jp/stf/seisakunitsuite/bunya/0000207382.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of.go.jp/policy/budget/fiscal_condition/related_data/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jili.or.jp/lifeplan/lifesecurity/8808.html" TargetMode="External"/><Relationship Id="rId3" Type="http://schemas.openxmlformats.org/officeDocument/2006/relationships/hyperlink" Target="https://www.jili.or.jp/lifeplan/lifesecurity/1041.html" TargetMode="External"/><Relationship Id="rId7" Type="http://schemas.openxmlformats.org/officeDocument/2006/relationships/hyperlink" Target="https://www.jili.or.jp/lifeplan/lifesecurity/8789.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jili.or.jp/lifeplan/lifesecurity/1134.html" TargetMode="External"/><Relationship Id="rId5" Type="http://schemas.openxmlformats.org/officeDocument/2006/relationships/hyperlink" Target="https://www.jili.or.jp/lifeplan/lifesecurity/8455.html" TargetMode="External"/><Relationship Id="rId4" Type="http://schemas.openxmlformats.org/officeDocument/2006/relationships/hyperlink" Target="https://www.jili.or.jp/lifeplan/lifesecurity/8755.html" TargetMode="External"/><Relationship Id="rId9" Type="http://schemas.openxmlformats.org/officeDocument/2006/relationships/hyperlink" Target="https://www.jili.or.jp/lifeplan/lifesecurity/1110.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jili.or.jp/lifeplan/whole_information/75.html" TargetMode="External"/><Relationship Id="rId5" Type="http://schemas.openxmlformats.org/officeDocument/2006/relationships/hyperlink" Target="https://www.jili.or.jp/lifeplan/whole_information/576.html" TargetMode="External"/><Relationship Id="rId4" Type="http://schemas.openxmlformats.org/officeDocument/2006/relationships/hyperlink" Target="https://www.jili.or.jp/tebiki/index.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hlw.go.jp/stf/toukei_hakusho/kaigai24.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mof.go.jp/tax_policy/summary/condition/a04.htm" TargetMode="External"/><Relationship Id="rId4" Type="http://schemas.openxmlformats.org/officeDocument/2006/relationships/hyperlink" Target="https://www.mof.go.jp/tax_policy/summary/itn_comparison/j04.ht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ili.or.jp/lifeplan/lifesecurity/1159.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8.cao.go.jp/kourei/whitepaper/w-2025/gaiyou/07pdf_indexg.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ili.or.jp/lifeplan/lifesecurity/1159.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8.cao.go.jp/kourei/whitepaper/w-2025/gaiyou/07pdf_indexg.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ili.or.jp/lifeplan/lifesecurity/1043.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mhlw.go.jp/toukei/saikin/hw/life/life24/index.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ili.or.jp/lifeplan/lifesecurity/1160.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mhlw.go.jp/stf/newpage_47780.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a:t>
            </a:fld>
            <a:endParaRPr kumimoji="1" lang="ja-JP" altLang="en-US"/>
          </a:p>
        </p:txBody>
      </p:sp>
    </p:spTree>
    <p:extLst>
      <p:ext uri="{BB962C8B-B14F-4D97-AF65-F5344CB8AC3E}">
        <p14:creationId xmlns:p14="http://schemas.microsoft.com/office/powerpoint/2010/main" val="258179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510863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11</a:t>
            </a:fld>
            <a:endParaRPr kumimoji="1" lang="ja-JP" altLang="en-US"/>
          </a:p>
        </p:txBody>
      </p:sp>
    </p:spTree>
    <p:extLst>
      <p:ext uri="{BB962C8B-B14F-4D97-AF65-F5344CB8AC3E}">
        <p14:creationId xmlns:p14="http://schemas.microsoft.com/office/powerpoint/2010/main" val="2599599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179783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B752-289A-A48D-9D3C-7CD80F8B63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746581-C710-33FB-D878-10084BFA52E1}"/>
              </a:ext>
            </a:extLst>
          </p:cNvPr>
          <p:cNvSpPr>
            <a:spLocks noGrp="1" noRot="1" noChangeAspect="1"/>
          </p:cNvSpPr>
          <p:nvPr>
            <p:ph type="sldImg"/>
          </p:nvPr>
        </p:nvSpPr>
        <p:spPr>
          <a:xfrm>
            <a:off x="917575" y="744538"/>
            <a:ext cx="4972050" cy="3729037"/>
          </a:xfrm>
        </p:spPr>
      </p:sp>
      <p:sp>
        <p:nvSpPr>
          <p:cNvPr id="3" name="ノート プレースホルダー 2">
            <a:extLst>
              <a:ext uri="{FF2B5EF4-FFF2-40B4-BE49-F238E27FC236}">
                <a16:creationId xmlns:a16="http://schemas.microsoft.com/office/drawing/2014/main" id="{749CF25D-FE44-4C2E-9FBA-70113C86937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社会保障費用統計｜国立社会保障・人口問題研究所</a:t>
            </a:r>
            <a:endParaRPr lang="en-US" altLang="ja-JP" dirty="0"/>
          </a:p>
          <a:p>
            <a:endParaRPr lang="en-US" altLang="ja-JP" dirty="0"/>
          </a:p>
          <a:p>
            <a:r>
              <a:rPr lang="ja-JP" altLang="en-US" dirty="0">
                <a:hlinkClick r:id="rId4"/>
              </a:rPr>
              <a:t>「</a:t>
            </a:r>
            <a:r>
              <a:rPr lang="en-US" altLang="ja-JP" dirty="0">
                <a:hlinkClick r:id="rId4"/>
              </a:rPr>
              <a:t>2040</a:t>
            </a:r>
            <a:r>
              <a:rPr lang="ja-JP" altLang="en-US" dirty="0">
                <a:hlinkClick r:id="rId4"/>
              </a:rPr>
              <a:t>年を見据えた社会保障の将来見通し（議論の素材）」等について｜厚生労働省</a:t>
            </a:r>
            <a:endParaRPr kumimoji="1" lang="en-US" altLang="ja-JP" dirty="0"/>
          </a:p>
        </p:txBody>
      </p:sp>
      <p:sp>
        <p:nvSpPr>
          <p:cNvPr id="4" name="スライド番号プレースホルダー 3">
            <a:extLst>
              <a:ext uri="{FF2B5EF4-FFF2-40B4-BE49-F238E27FC236}">
                <a16:creationId xmlns:a16="http://schemas.microsoft.com/office/drawing/2014/main" id="{F8692E62-AC61-139A-0E6E-2E722DC7EAD1}"/>
              </a:ext>
            </a:extLst>
          </p:cNvPr>
          <p:cNvSpPr>
            <a:spLocks noGrp="1"/>
          </p:cNvSpPr>
          <p:nvPr>
            <p:ph type="sldNum" sz="quarter" idx="10"/>
          </p:nvPr>
        </p:nvSpPr>
        <p:spPr/>
        <p:txBody>
          <a:bodyPr/>
          <a:lstStyle/>
          <a:p>
            <a:fld id="{5BCF20F6-02F4-5F40-A8D1-3F65F449E5E0}" type="slidenum">
              <a:rPr kumimoji="1" lang="ja-JP" altLang="en-US" smtClean="0"/>
              <a:t>15</a:t>
            </a:fld>
            <a:endParaRPr kumimoji="1" lang="ja-JP" altLang="en-US"/>
          </a:p>
        </p:txBody>
      </p:sp>
    </p:spTree>
    <p:extLst>
      <p:ext uri="{BB962C8B-B14F-4D97-AF65-F5344CB8AC3E}">
        <p14:creationId xmlns:p14="http://schemas.microsoft.com/office/powerpoint/2010/main" val="703697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財政関係パンフレット・教材 </a:t>
            </a:r>
            <a:r>
              <a:rPr lang="en-US" altLang="ja-JP" dirty="0">
                <a:hlinkClick r:id="rId3"/>
              </a:rPr>
              <a:t>: </a:t>
            </a:r>
            <a:r>
              <a:rPr lang="ja-JP" altLang="en-US" dirty="0">
                <a:hlinkClick r:id="rId3"/>
              </a:rPr>
              <a:t>財務省</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16</a:t>
            </a:fld>
            <a:endParaRPr kumimoji="1" lang="ja-JP" altLang="en-US"/>
          </a:p>
        </p:txBody>
      </p:sp>
    </p:spTree>
    <p:extLst>
      <p:ext uri="{BB962C8B-B14F-4D97-AF65-F5344CB8AC3E}">
        <p14:creationId xmlns:p14="http://schemas.microsoft.com/office/powerpoint/2010/main" val="181027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公的な遺族年金の仕組みについて知りたい｜リスクに備えるための生活設計｜ひと目でわかる生活設計情報｜公益財団法人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働けなくなったときなどの公的保障（傷病手当金、障害年金）について知りたい｜リスクに備えるための生活設計｜ひと目でわかる生活設計情報｜公益財団法人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高額療養費制度について知りたい｜リスクに備えるための生活設計｜ひと目でわかる生活設計情報｜公益財団法人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6"/>
              </a:rPr>
              <a:t>公的年金はいくらくらい受け取れる？｜リスクに備えるための生活設計｜ひと目でわかる生活設計情報｜公益財団法人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7"/>
              </a:rPr>
              <a:t>公的年金の将来の年金額を知りたいときは？｜リスクに備えるための生活設計｜ひと目でわかる生活設計情報｜公益財団法人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8"/>
              </a:rPr>
              <a:t>公的介護保険への加入はいつから？　保険料はどのように負担する？｜リスクに備えるための生活設計｜ひと目でわかる生活設計情報｜公益財団法人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9"/>
              </a:rPr>
              <a:t>公的介護保険で受けられるサービスの内容は？｜リスクに備えるための生活設計｜ひと目でわかる生活設計情報｜公益財団法人　生命保険文化センター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17</a:t>
            </a:fld>
            <a:endParaRPr kumimoji="1" lang="ja-JP" altLang="en-US"/>
          </a:p>
        </p:txBody>
      </p:sp>
    </p:spTree>
    <p:extLst>
      <p:ext uri="{BB962C8B-B14F-4D97-AF65-F5344CB8AC3E}">
        <p14:creationId xmlns:p14="http://schemas.microsoft.com/office/powerpoint/2010/main" val="3827197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19</a:t>
            </a:fld>
            <a:endParaRPr kumimoji="1" lang="ja-JP" altLang="en-US"/>
          </a:p>
        </p:txBody>
      </p:sp>
    </p:spTree>
    <p:extLst>
      <p:ext uri="{BB962C8B-B14F-4D97-AF65-F5344CB8AC3E}">
        <p14:creationId xmlns:p14="http://schemas.microsoft.com/office/powerpoint/2010/main" val="233970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20</a:t>
            </a:fld>
            <a:endParaRPr kumimoji="1" lang="ja-JP" altLang="en-US"/>
          </a:p>
        </p:txBody>
      </p:sp>
    </p:spTree>
    <p:extLst>
      <p:ext uri="{BB962C8B-B14F-4D97-AF65-F5344CB8AC3E}">
        <p14:creationId xmlns:p14="http://schemas.microsoft.com/office/powerpoint/2010/main" val="1987940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25</a:t>
            </a:fld>
            <a:endParaRPr kumimoji="1" lang="ja-JP" altLang="en-US"/>
          </a:p>
        </p:txBody>
      </p:sp>
    </p:spTree>
    <p:extLst>
      <p:ext uri="{BB962C8B-B14F-4D97-AF65-F5344CB8AC3E}">
        <p14:creationId xmlns:p14="http://schemas.microsoft.com/office/powerpoint/2010/main" val="135680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lang="en-US" altLang="ja-JP" dirty="0"/>
          </a:p>
          <a:p>
            <a:endParaRPr kumimoji="1" lang="en-US" altLang="ja-JP" dirty="0"/>
          </a:p>
          <a:p>
            <a:r>
              <a:rPr lang="ja-JP" altLang="en-US" dirty="0">
                <a:hlinkClick r:id="rId4"/>
              </a:rPr>
              <a:t>生命保険の契約をお考えの皆様へ 生命保険の契約にあたっての手引｜公益財団法人　生命保険文化センター</a:t>
            </a:r>
            <a:endParaRPr kumimoji="1" lang="en-US" altLang="ja-JP" dirty="0"/>
          </a:p>
          <a:p>
            <a:endParaRPr kumimoji="1" lang="en-US" altLang="ja-JP" dirty="0"/>
          </a:p>
          <a:p>
            <a:r>
              <a:rPr lang="ja-JP" altLang="en-US" dirty="0">
                <a:hlinkClick r:id="rId5"/>
              </a:rPr>
              <a:t>日ごろの生活や将来に向けて最も不安な項目は？｜ひと目でわかる生活設計情報｜公益財団法人　生命保険文化センター</a:t>
            </a:r>
            <a:endParaRPr lang="en-US" altLang="ja-JP" dirty="0"/>
          </a:p>
          <a:p>
            <a:endParaRPr kumimoji="1" lang="en-US" altLang="ja-JP" dirty="0"/>
          </a:p>
          <a:p>
            <a:r>
              <a:rPr lang="ja-JP" altLang="en-US" dirty="0">
                <a:hlinkClick r:id="rId6"/>
              </a:rPr>
              <a:t>どんなリスクが、いくらくらいの損失になる？｜ひと目でわかる生活設計情報｜公益財団法人　生命保険文化センター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27</a:t>
            </a:fld>
            <a:endParaRPr kumimoji="1" lang="ja-JP" altLang="en-US"/>
          </a:p>
        </p:txBody>
      </p:sp>
    </p:spTree>
    <p:extLst>
      <p:ext uri="{BB962C8B-B14F-4D97-AF65-F5344CB8AC3E}">
        <p14:creationId xmlns:p14="http://schemas.microsoft.com/office/powerpoint/2010/main" val="383796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a:t>
            </a:fld>
            <a:endParaRPr kumimoji="1" lang="ja-JP" altLang="en-US"/>
          </a:p>
        </p:txBody>
      </p:sp>
    </p:spTree>
    <p:extLst>
      <p:ext uri="{BB962C8B-B14F-4D97-AF65-F5344CB8AC3E}">
        <p14:creationId xmlns:p14="http://schemas.microsoft.com/office/powerpoint/2010/main" val="1489457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28</a:t>
            </a:fld>
            <a:endParaRPr kumimoji="1" lang="ja-JP" altLang="en-US"/>
          </a:p>
        </p:txBody>
      </p:sp>
    </p:spTree>
    <p:extLst>
      <p:ext uri="{BB962C8B-B14F-4D97-AF65-F5344CB8AC3E}">
        <p14:creationId xmlns:p14="http://schemas.microsoft.com/office/powerpoint/2010/main" val="584657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29</a:t>
            </a:fld>
            <a:endParaRPr kumimoji="1" lang="ja-JP" altLang="en-US"/>
          </a:p>
        </p:txBody>
      </p:sp>
    </p:spTree>
    <p:extLst>
      <p:ext uri="{BB962C8B-B14F-4D97-AF65-F5344CB8AC3E}">
        <p14:creationId xmlns:p14="http://schemas.microsoft.com/office/powerpoint/2010/main" val="3761526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30</a:t>
            </a:fld>
            <a:endParaRPr kumimoji="1" lang="ja-JP" altLang="en-US"/>
          </a:p>
        </p:txBody>
      </p:sp>
    </p:spTree>
    <p:extLst>
      <p:ext uri="{BB962C8B-B14F-4D97-AF65-F5344CB8AC3E}">
        <p14:creationId xmlns:p14="http://schemas.microsoft.com/office/powerpoint/2010/main" val="2708616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3"/>
              </a:rPr>
              <a:t>「</a:t>
            </a:r>
            <a:r>
              <a:rPr lang="en-US" altLang="zh-TW" dirty="0">
                <a:hlinkClick r:id="rId3"/>
              </a:rPr>
              <a:t>2024</a:t>
            </a:r>
            <a:r>
              <a:rPr lang="zh-TW" altLang="en-US" dirty="0">
                <a:hlinkClick r:id="rId3"/>
              </a:rPr>
              <a:t>年　海外情勢報告」（本文）｜厚生労働省</a:t>
            </a:r>
            <a:endParaRPr lang="en-US" altLang="zh-TW" dirty="0"/>
          </a:p>
          <a:p>
            <a:endParaRPr kumimoji="1" lang="en-US" altLang="ja-JP" dirty="0"/>
          </a:p>
          <a:p>
            <a:r>
              <a:rPr lang="ja-JP" altLang="en-US" dirty="0">
                <a:hlinkClick r:id="rId4"/>
              </a:rPr>
              <a:t>消費税など（消費課税）に関する資料 </a:t>
            </a:r>
            <a:r>
              <a:rPr lang="en-US" altLang="ja-JP" dirty="0">
                <a:hlinkClick r:id="rId4"/>
              </a:rPr>
              <a:t>: </a:t>
            </a:r>
            <a:r>
              <a:rPr lang="ja-JP" altLang="en-US" dirty="0">
                <a:hlinkClick r:id="rId4"/>
              </a:rPr>
              <a:t>財務省</a:t>
            </a:r>
            <a:endParaRPr lang="en-US" altLang="ja-JP" dirty="0"/>
          </a:p>
          <a:p>
            <a:endParaRPr kumimoji="1" lang="en-US" altLang="ja-JP" dirty="0"/>
          </a:p>
          <a:p>
            <a:r>
              <a:rPr lang="ja-JP" altLang="en-US" dirty="0">
                <a:hlinkClick r:id="rId5"/>
              </a:rPr>
              <a:t>負担率に関する資料 </a:t>
            </a:r>
            <a:r>
              <a:rPr lang="en-US" altLang="ja-JP" dirty="0">
                <a:hlinkClick r:id="rId5"/>
              </a:rPr>
              <a:t>: </a:t>
            </a:r>
            <a:r>
              <a:rPr lang="ja-JP" altLang="en-US" dirty="0">
                <a:hlinkClick r:id="rId5"/>
              </a:rPr>
              <a:t>財務省</a:t>
            </a:r>
            <a:endParaRPr lang="en-US" altLang="ja-JP"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31</a:t>
            </a:fld>
            <a:endParaRPr kumimoji="1" lang="ja-JP" altLang="en-US"/>
          </a:p>
        </p:txBody>
      </p:sp>
    </p:spTree>
    <p:extLst>
      <p:ext uri="{BB962C8B-B14F-4D97-AF65-F5344CB8AC3E}">
        <p14:creationId xmlns:p14="http://schemas.microsoft.com/office/powerpoint/2010/main" val="3761074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32</a:t>
            </a:fld>
            <a:endParaRPr kumimoji="1" lang="ja-JP" altLang="en-US"/>
          </a:p>
        </p:txBody>
      </p:sp>
    </p:spTree>
    <p:extLst>
      <p:ext uri="{BB962C8B-B14F-4D97-AF65-F5344CB8AC3E}">
        <p14:creationId xmlns:p14="http://schemas.microsoft.com/office/powerpoint/2010/main" val="2660142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33</a:t>
            </a:fld>
            <a:endParaRPr kumimoji="1" lang="ja-JP" altLang="en-US"/>
          </a:p>
        </p:txBody>
      </p:sp>
    </p:spTree>
    <p:extLst>
      <p:ext uri="{BB962C8B-B14F-4D97-AF65-F5344CB8AC3E}">
        <p14:creationId xmlns:p14="http://schemas.microsoft.com/office/powerpoint/2010/main" val="215915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少子高齢化はどれくらい進むの？｜リスクに備えるための生活設計｜ひと目でわかる生活設計情報｜公益財団法人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a:t>
            </a:r>
            <a:r>
              <a:rPr lang="en-US" altLang="ja-JP" dirty="0">
                <a:hlinkClick r:id="rId4"/>
              </a:rPr>
              <a:t>7</a:t>
            </a:r>
            <a:r>
              <a:rPr lang="ja-JP" altLang="en-US" dirty="0">
                <a:hlinkClick r:id="rId4"/>
              </a:rPr>
              <a:t>年版高齢社会白書（概要版）（</a:t>
            </a:r>
            <a:r>
              <a:rPr lang="en-US" altLang="ja-JP" dirty="0">
                <a:hlinkClick r:id="rId4"/>
              </a:rPr>
              <a:t>PDF</a:t>
            </a:r>
            <a:r>
              <a:rPr lang="ja-JP" altLang="en-US" dirty="0">
                <a:hlinkClick r:id="rId4"/>
              </a:rPr>
              <a:t>版） </a:t>
            </a:r>
            <a:r>
              <a:rPr lang="en-US" altLang="ja-JP" dirty="0">
                <a:hlinkClick r:id="rId4"/>
              </a:rPr>
              <a:t>- </a:t>
            </a:r>
            <a:r>
              <a:rPr lang="ja-JP" altLang="en-US" dirty="0">
                <a:hlinkClick r:id="rId4"/>
              </a:rPr>
              <a:t>内閣府</a:t>
            </a:r>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119707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9F37-6C37-E12B-5D4D-5FF13E99FA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9F01B5-C1A7-F363-BA47-3D3665AAD68E}"/>
              </a:ext>
            </a:extLst>
          </p:cNvPr>
          <p:cNvSpPr>
            <a:spLocks noGrp="1" noRot="1" noChangeAspect="1"/>
          </p:cNvSpPr>
          <p:nvPr>
            <p:ph type="sldImg"/>
          </p:nvPr>
        </p:nvSpPr>
        <p:spPr>
          <a:xfrm>
            <a:off x="917575" y="744538"/>
            <a:ext cx="4972050" cy="3729037"/>
          </a:xfrm>
        </p:spPr>
      </p:sp>
      <p:sp>
        <p:nvSpPr>
          <p:cNvPr id="3" name="ノート プレースホルダー 2">
            <a:extLst>
              <a:ext uri="{FF2B5EF4-FFF2-40B4-BE49-F238E27FC236}">
                <a16:creationId xmlns:a16="http://schemas.microsoft.com/office/drawing/2014/main" id="{67ABEFCF-9A55-4F68-4934-570A20E9B79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少子高齢化はどれくらい進むの？｜リスクに備えるための生活設計｜ひと目でわかる生活設計情報｜公益財団法人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a:t>
            </a:r>
            <a:r>
              <a:rPr lang="en-US" altLang="ja-JP" dirty="0">
                <a:hlinkClick r:id="rId4"/>
              </a:rPr>
              <a:t>7</a:t>
            </a:r>
            <a:r>
              <a:rPr lang="ja-JP" altLang="en-US" dirty="0">
                <a:hlinkClick r:id="rId4"/>
              </a:rPr>
              <a:t>年版高齢社会白書（概要版）（</a:t>
            </a:r>
            <a:r>
              <a:rPr lang="en-US" altLang="ja-JP" dirty="0">
                <a:hlinkClick r:id="rId4"/>
              </a:rPr>
              <a:t>PDF</a:t>
            </a:r>
            <a:r>
              <a:rPr lang="ja-JP" altLang="en-US" dirty="0">
                <a:hlinkClick r:id="rId4"/>
              </a:rPr>
              <a:t>版） </a:t>
            </a:r>
            <a:r>
              <a:rPr lang="en-US" altLang="ja-JP" dirty="0">
                <a:hlinkClick r:id="rId4"/>
              </a:rPr>
              <a:t>- </a:t>
            </a:r>
            <a:r>
              <a:rPr lang="ja-JP" altLang="en-US" dirty="0">
                <a:hlinkClick r:id="rId4"/>
              </a:rPr>
              <a:t>内閣府</a:t>
            </a:r>
            <a:endParaRPr kumimoji="1" lang="ja-JP" altLang="en-US" dirty="0"/>
          </a:p>
        </p:txBody>
      </p:sp>
      <p:sp>
        <p:nvSpPr>
          <p:cNvPr id="4" name="スライド番号プレースホルダー 3">
            <a:extLst>
              <a:ext uri="{FF2B5EF4-FFF2-40B4-BE49-F238E27FC236}">
                <a16:creationId xmlns:a16="http://schemas.microsoft.com/office/drawing/2014/main" id="{81FFCF8F-D22E-CEFB-1F9E-7358EF2B4F80}"/>
              </a:ext>
            </a:extLst>
          </p:cNvPr>
          <p:cNvSpPr>
            <a:spLocks noGrp="1"/>
          </p:cNvSpPr>
          <p:nvPr>
            <p:ph type="sldNum" sz="quarter" idx="10"/>
          </p:nvPr>
        </p:nvSpPr>
        <p:spPr/>
        <p:txBody>
          <a:bodyPr/>
          <a:lstStyle/>
          <a:p>
            <a:fld id="{5BCF20F6-02F4-5F40-A8D1-3F65F449E5E0}" type="slidenum">
              <a:rPr kumimoji="1" lang="ja-JP" altLang="en-US" smtClean="0"/>
              <a:t>4</a:t>
            </a:fld>
            <a:endParaRPr kumimoji="1" lang="ja-JP" altLang="en-US"/>
          </a:p>
        </p:txBody>
      </p:sp>
    </p:spTree>
    <p:extLst>
      <p:ext uri="{BB962C8B-B14F-4D97-AF65-F5344CB8AC3E}">
        <p14:creationId xmlns:p14="http://schemas.microsoft.com/office/powerpoint/2010/main" val="218464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日本人の平均寿命はどれくらい？｜リスクに備えるための生活設計｜ひと目でわかる生活設計情報｜公益財団法人　生命保険文化センター</a:t>
            </a:r>
            <a:endParaRPr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令和６年簡易生命表の概況｜厚生労働省</a:t>
            </a:r>
            <a:endParaRPr kumimoji="1" lang="en-US" altLang="ja-JP"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9178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健康寿命とはどのようなもの？｜リスクに備えるための生活設計｜ひと目でわかる生活設計情報｜公益財団法人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4"/>
              </a:rPr>
              <a:t>第４回健康日本</a:t>
            </a:r>
            <a:r>
              <a:rPr lang="en-US" altLang="zh-TW" dirty="0">
                <a:hlinkClick r:id="rId4"/>
              </a:rPr>
              <a:t>21</a:t>
            </a:r>
            <a:r>
              <a:rPr lang="zh-TW" altLang="en-US">
                <a:hlinkClick r:id="rId4"/>
              </a:rPr>
              <a:t>（第三次）推進専門委員会｜厚生労働省</a:t>
            </a:r>
            <a:endParaRPr kumimoji="1" lang="en-US" altLang="ja-JP"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375693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414797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8</a:t>
            </a:fld>
            <a:endParaRPr kumimoji="1" lang="ja-JP" altLang="en-US"/>
          </a:p>
        </p:txBody>
      </p:sp>
    </p:spTree>
    <p:extLst>
      <p:ext uri="{BB962C8B-B14F-4D97-AF65-F5344CB8AC3E}">
        <p14:creationId xmlns:p14="http://schemas.microsoft.com/office/powerpoint/2010/main" val="88528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137780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5F6352-CDD4-453E-8404-B831F502E51C}" type="datetime1">
              <a:rPr kumimoji="1" lang="ja-JP" altLang="en-US" smtClean="0"/>
              <a:t>2026/3/4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7010400" y="64516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D277-9C57-4E30-9C75-4A0776A97483}" type="slidenum">
              <a:rPr kumimoji="1" lang="ja-JP" altLang="en-US" smtClean="0"/>
              <a:t>‹#›</a:t>
            </a:fld>
            <a:endParaRPr kumimoji="1" lang="ja-JP" altLang="en-US"/>
          </a:p>
        </p:txBody>
      </p:sp>
    </p:spTree>
    <p:extLst>
      <p:ext uri="{BB962C8B-B14F-4D97-AF65-F5344CB8AC3E}">
        <p14:creationId xmlns:p14="http://schemas.microsoft.com/office/powerpoint/2010/main" val="205217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969E6D-BE93-454E-BE02-AF5ABD01A563}" type="datetime1">
              <a:rPr kumimoji="1" lang="ja-JP" altLang="en-US" smtClean="0"/>
              <a:t>2026/3/4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7077075" y="6470653"/>
            <a:ext cx="2057400" cy="365125"/>
          </a:xfrm>
          <a:prstGeom prst="rect">
            <a:avLst/>
          </a:prstGeom>
        </p:spPr>
        <p:txBody>
          <a:bodyPr vert="horz" lIns="91440" tIns="45720" rIns="91440" bIns="45720" rtlCol="0" anchor="ctr"/>
          <a:lstStyle>
            <a:lvl1pPr algn="r">
              <a:defRPr sz="1800" b="1">
                <a:solidFill>
                  <a:schemeClr val="tx1"/>
                </a:solidFill>
              </a:defRPr>
            </a:lvl1pPr>
          </a:lstStyle>
          <a:p>
            <a:fld id="{CFE1D277-9C57-4E30-9C75-4A0776A97483}" type="slidenum">
              <a:rPr lang="ja-JP" altLang="en-US" smtClean="0"/>
              <a:pPr/>
              <a:t>‹#›</a:t>
            </a:fld>
            <a:endParaRPr lang="ja-JP" altLang="en-US" dirty="0"/>
          </a:p>
        </p:txBody>
      </p:sp>
    </p:spTree>
    <p:extLst>
      <p:ext uri="{BB962C8B-B14F-4D97-AF65-F5344CB8AC3E}">
        <p14:creationId xmlns:p14="http://schemas.microsoft.com/office/powerpoint/2010/main" val="2535461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F3A45-A9CF-40DD-9166-454B883AB574}" type="datetime1">
              <a:rPr kumimoji="1" lang="ja-JP" altLang="en-US" smtClean="0"/>
              <a:t>2026/3/4</a:t>
            </a:fld>
            <a:endParaRPr kumimoji="1" lang="ja-JP" altLang="en-US"/>
          </a:p>
        </p:txBody>
      </p:sp>
      <p:sp>
        <p:nvSpPr>
          <p:cNvPr id="5" name="フッター プレースホルダー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00875" y="64135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D277-9C57-4E30-9C75-4A0776A97483}" type="slidenum">
              <a:rPr kumimoji="1" lang="ja-JP" altLang="en-US" smtClean="0"/>
              <a:t>‹#›</a:t>
            </a:fld>
            <a:endParaRPr kumimoji="1" lang="ja-JP" altLang="en-US"/>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189" rtl="0" eaLnBrk="1" latinLnBrk="0" hangingPunct="1">
        <a:spcBef>
          <a:spcPct val="0"/>
        </a:spcBef>
        <a:buNone/>
        <a:defRPr kumimoji="1"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kumimoji="1"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kumimoji="1"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kumimoji="1"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189" rtl="0" eaLnBrk="1" latinLnBrk="0" hangingPunct="1">
        <a:defRPr kumimoji="1" sz="1800" kern="120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7" Type="http://schemas.microsoft.com/office/2007/relationships/hdphoto" Target="../media/hdphoto5.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png"/><Relationship Id="rId5" Type="http://schemas.microsoft.com/office/2007/relationships/hdphoto" Target="../media/hdphoto4.wdp"/><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9525" y="5"/>
            <a:ext cx="9144000" cy="6874075"/>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1945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11" name="正方形/長方形 10"/>
          <p:cNvSpPr/>
          <p:nvPr/>
        </p:nvSpPr>
        <p:spPr bwMode="gray">
          <a:xfrm>
            <a:off x="1998001" y="3495141"/>
            <a:ext cx="5487016" cy="19640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１</a:t>
            </a:r>
            <a:r>
              <a:rPr lang="en-US" altLang="ja-JP" sz="2400" b="1" dirty="0">
                <a:solidFill>
                  <a:schemeClr val="tx1"/>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少子高齢化について考えよう</a:t>
            </a:r>
            <a:endParaRPr lang="en-US" altLang="ja-JP" sz="2400" b="1" dirty="0">
              <a:solidFill>
                <a:schemeClr val="tx1"/>
              </a:solidFill>
              <a:latin typeface="Meiryo UI" panose="020B0604030504040204" pitchFamily="50" charset="-128"/>
              <a:ea typeface="Meiryo UI" panose="020B0604030504040204" pitchFamily="50" charset="-128"/>
              <a:cs typeface="ヒラギノ角ゴ ProN W6"/>
            </a:endParaRPr>
          </a:p>
          <a:p>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２</a:t>
            </a:r>
            <a:r>
              <a:rPr lang="en-US" altLang="ja-JP" sz="2400" b="1" dirty="0">
                <a:solidFill>
                  <a:schemeClr val="tx1"/>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社会保障制度について</a:t>
            </a:r>
            <a:endParaRPr lang="en-US" altLang="ja-JP" sz="2400" b="1" dirty="0">
              <a:solidFill>
                <a:schemeClr val="tx1"/>
              </a:solidFill>
              <a:latin typeface="Meiryo UI" panose="020B0604030504040204" pitchFamily="50" charset="-128"/>
              <a:ea typeface="Meiryo UI" panose="020B0604030504040204" pitchFamily="50" charset="-128"/>
              <a:cs typeface="ヒラギノ角ゴ ProN W6"/>
            </a:endParaRPr>
          </a:p>
          <a:p>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３</a:t>
            </a:r>
            <a:r>
              <a:rPr lang="en-US" altLang="ja-JP" sz="2400" b="1" dirty="0">
                <a:solidFill>
                  <a:schemeClr val="tx1"/>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自助って何？</a:t>
            </a:r>
            <a:endParaRPr lang="en-US" altLang="ja-JP" sz="2400" b="1" dirty="0">
              <a:solidFill>
                <a:schemeClr val="tx1"/>
              </a:solidFill>
              <a:latin typeface="Meiryo UI" panose="020B0604030504040204" pitchFamily="50" charset="-128"/>
              <a:ea typeface="Meiryo UI" panose="020B0604030504040204" pitchFamily="50" charset="-128"/>
              <a:cs typeface="ヒラギノ角ゴ ProN W6"/>
            </a:endParaRPr>
          </a:p>
          <a:p>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４</a:t>
            </a:r>
            <a:r>
              <a:rPr lang="en-US" altLang="ja-JP" sz="2400" b="1" dirty="0">
                <a:solidFill>
                  <a:schemeClr val="tx1"/>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自助・共助・公助について考えよう</a:t>
            </a:r>
            <a:endParaRPr lang="en-US" altLang="ja-JP" sz="2400" b="1" dirty="0">
              <a:solidFill>
                <a:schemeClr val="tx1"/>
              </a:solidFill>
              <a:latin typeface="Meiryo UI" panose="020B0604030504040204" pitchFamily="50" charset="-128"/>
              <a:ea typeface="Meiryo UI" panose="020B0604030504040204" pitchFamily="50" charset="-128"/>
              <a:cs typeface="ヒラギノ角ゴ ProN W6"/>
            </a:endParaRPr>
          </a:p>
          <a:p>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５</a:t>
            </a:r>
            <a:r>
              <a:rPr lang="en-US" altLang="ja-JP" sz="2400" b="1" dirty="0">
                <a:solidFill>
                  <a:schemeClr val="tx1"/>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55" y="2823907"/>
            <a:ext cx="4791075" cy="572507"/>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61" y="273689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9" y="5778658"/>
            <a:ext cx="3725603" cy="281479"/>
          </a:xfrm>
          <a:prstGeom prst="rect">
            <a:avLst/>
          </a:prstGeom>
        </p:spPr>
      </p:pic>
      <p:sp>
        <p:nvSpPr>
          <p:cNvPr id="15" name="正方形/長方形 14"/>
          <p:cNvSpPr/>
          <p:nvPr/>
        </p:nvSpPr>
        <p:spPr bwMode="gray">
          <a:xfrm>
            <a:off x="271873" y="900181"/>
            <a:ext cx="8580027" cy="1538883"/>
          </a:xfrm>
          <a:prstGeom prst="rect">
            <a:avLst/>
          </a:prstGeom>
        </p:spPr>
        <p:txBody>
          <a:bodyPr wrap="square">
            <a:spAutoFit/>
          </a:bodyPr>
          <a:lstStyle/>
          <a:p>
            <a:pPr algn="ctr" eaLnBrk="1" hangingPunct="1">
              <a:spcBef>
                <a:spcPct val="50000"/>
              </a:spcBef>
              <a:buFontTx/>
              <a:buNone/>
              <a:defRPr/>
            </a:pPr>
            <a:r>
              <a:rPr lang="ja-JP" altLang="en-US" sz="2800" b="1" dirty="0">
                <a:ln w="18415" cmpd="sng">
                  <a:noFill/>
                  <a:prstDash val="solid"/>
                </a:ln>
                <a:latin typeface="Meiryo UI" panose="020B0604030504040204" pitchFamily="50" charset="-128"/>
                <a:ea typeface="Meiryo UI" panose="020B0604030504040204" pitchFamily="50" charset="-128"/>
                <a:cs typeface="ヒラギノ角ゴ Std W8"/>
              </a:rPr>
              <a:t>～少子高齢社会におけるリスクに備えるために～</a:t>
            </a:r>
            <a:endParaRPr lang="en-US" altLang="ja-JP" sz="2800" b="1" dirty="0">
              <a:ln w="18415" cmpd="sng">
                <a:noFill/>
                <a:prstDash val="solid"/>
              </a:ln>
              <a:latin typeface="Meiryo UI" panose="020B0604030504040204" pitchFamily="50" charset="-128"/>
              <a:ea typeface="Meiryo UI" panose="020B0604030504040204" pitchFamily="50" charset="-128"/>
              <a:cs typeface="ヒラギノ角ゴ Std W8"/>
            </a:endParaRPr>
          </a:p>
          <a:p>
            <a:pPr algn="ctr" eaLnBrk="1" hangingPunct="1">
              <a:spcBef>
                <a:spcPct val="50000"/>
              </a:spcBef>
              <a:buFontTx/>
              <a:buNone/>
              <a:defRPr/>
            </a:pPr>
            <a:r>
              <a:rPr lang="ja-JP" altLang="en-US" sz="4400" b="1" dirty="0">
                <a:ln w="18415" cmpd="sng">
                  <a:solidFill>
                    <a:srgbClr val="FFFFFF"/>
                  </a:solidFill>
                  <a:prstDash val="solid"/>
                </a:ln>
                <a:latin typeface="Meiryo UI" panose="020B0604030504040204" pitchFamily="50" charset="-128"/>
                <a:ea typeface="Meiryo UI" panose="020B0604030504040204" pitchFamily="50" charset="-128"/>
                <a:cs typeface="ヒラギノ角ゴ Std W8"/>
              </a:rPr>
              <a:t>自助・共助・公助について考えよう</a:t>
            </a:r>
          </a:p>
        </p:txBody>
      </p:sp>
      <p:sp>
        <p:nvSpPr>
          <p:cNvPr id="2" name="スライド番号プレースホルダー 1">
            <a:extLst>
              <a:ext uri="{FF2B5EF4-FFF2-40B4-BE49-F238E27FC236}">
                <a16:creationId xmlns:a16="http://schemas.microsoft.com/office/drawing/2014/main" id="{56EF33D9-9000-4B9A-BD49-E96123601CAB}"/>
              </a:ext>
            </a:extLst>
          </p:cNvPr>
          <p:cNvSpPr>
            <a:spLocks noGrp="1"/>
          </p:cNvSpPr>
          <p:nvPr>
            <p:ph type="sldNum" sz="quarter" idx="4"/>
          </p:nvPr>
        </p:nvSpPr>
        <p:spPr/>
        <p:txBody>
          <a:bodyPr/>
          <a:lstStyle/>
          <a:p>
            <a:fld id="{CFE1D277-9C57-4E30-9C75-4A0776A97483}" type="slidenum">
              <a:rPr lang="ja-JP" altLang="en-US" b="0" smtClean="0"/>
              <a:pPr/>
              <a:t>1</a:t>
            </a:fld>
            <a:endParaRPr lang="ja-JP" altLang="en-US" b="0" dirty="0"/>
          </a:p>
        </p:txBody>
      </p:sp>
    </p:spTree>
    <p:extLst>
      <p:ext uri="{BB962C8B-B14F-4D97-AF65-F5344CB8AC3E}">
        <p14:creationId xmlns:p14="http://schemas.microsoft.com/office/powerpoint/2010/main" val="386162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461964" y="30761"/>
            <a:ext cx="4907477"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9" name="グループ化 8"/>
          <p:cNvGrpSpPr/>
          <p:nvPr/>
        </p:nvGrpSpPr>
        <p:grpSpPr>
          <a:xfrm>
            <a:off x="1167240" y="1042675"/>
            <a:ext cx="1224000" cy="1224000"/>
            <a:chOff x="1209017" y="979924"/>
            <a:chExt cx="1224000" cy="1224000"/>
          </a:xfrm>
          <a:solidFill>
            <a:schemeClr val="accent2">
              <a:lumMod val="75000"/>
            </a:schemeClr>
          </a:solidFill>
        </p:grpSpPr>
        <p:sp>
          <p:nvSpPr>
            <p:cNvPr id="2" name="角丸四角形 1"/>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1167240" y="5357568"/>
            <a:ext cx="1224000" cy="1224000"/>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1167240" y="2480972"/>
            <a:ext cx="1224000" cy="1224000"/>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社会</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福祉</a:t>
              </a:r>
            </a:p>
          </p:txBody>
        </p:sp>
      </p:grpSp>
      <p:sp>
        <p:nvSpPr>
          <p:cNvPr id="4" name="角丸四角形 3"/>
          <p:cNvSpPr/>
          <p:nvPr/>
        </p:nvSpPr>
        <p:spPr>
          <a:xfrm>
            <a:off x="1167245" y="1042675"/>
            <a:ext cx="7726551" cy="1224000"/>
          </a:xfrm>
          <a:prstGeom prst="round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3" name="テキスト ボックス 2"/>
          <p:cNvSpPr txBox="1"/>
          <p:nvPr/>
        </p:nvSpPr>
        <p:spPr>
          <a:xfrm>
            <a:off x="2521791" y="1069573"/>
            <a:ext cx="6372000" cy="1169551"/>
          </a:xfrm>
          <a:prstGeom prst="rect">
            <a:avLst/>
          </a:prstGeom>
          <a:noFill/>
        </p:spPr>
        <p:txBody>
          <a:bodyPr wrap="square" rtlCol="0">
            <a:spAutoFit/>
          </a:bodyPr>
          <a:lstStyle/>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病気・老後・介護・失業などの場合に国などが</a:t>
            </a:r>
          </a:p>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一定の給付を行う制度</a:t>
            </a:r>
            <a:endParaRPr lang="en-US" altLang="ja-JP" sz="25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公的医療保険、公的年金保険、公的介護保険　等</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167245" y="5357568"/>
            <a:ext cx="7726551" cy="1224000"/>
          </a:xfrm>
          <a:prstGeom prst="roundRect">
            <a:avLst/>
          </a:prstGeom>
          <a:noFill/>
          <a:ln w="38100">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0" name="テキスト ボックス 49"/>
          <p:cNvSpPr txBox="1"/>
          <p:nvPr/>
        </p:nvSpPr>
        <p:spPr>
          <a:xfrm>
            <a:off x="2521791" y="5533686"/>
            <a:ext cx="6372000" cy="861774"/>
          </a:xfrm>
          <a:prstGeom prst="rect">
            <a:avLst/>
          </a:prstGeom>
          <a:noFill/>
        </p:spPr>
        <p:txBody>
          <a:bodyPr wrap="square" rtlCol="0">
            <a:spAutoFit/>
          </a:bodyPr>
          <a:lstStyle/>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国民が健康に生活できるよう様々な事項についての予防、衛生のための制度</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予防接種　等</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角丸四角形 24"/>
          <p:cNvSpPr/>
          <p:nvPr/>
        </p:nvSpPr>
        <p:spPr>
          <a:xfrm>
            <a:off x="1167245" y="2480972"/>
            <a:ext cx="7726551" cy="1224000"/>
          </a:xfrm>
          <a:prstGeom prst="roundRec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8" name="テキスト ボックス 47"/>
          <p:cNvSpPr txBox="1"/>
          <p:nvPr/>
        </p:nvSpPr>
        <p:spPr>
          <a:xfrm>
            <a:off x="2521791" y="2660269"/>
            <a:ext cx="6372000" cy="861774"/>
          </a:xfrm>
          <a:prstGeom prst="rect">
            <a:avLst/>
          </a:prstGeom>
          <a:noFill/>
        </p:spPr>
        <p:txBody>
          <a:bodyPr wrap="square" rtlCol="0">
            <a:spAutoFit/>
          </a:bodyPr>
          <a:lstStyle/>
          <a:p>
            <a:r>
              <a:rPr lang="ja-JP" altLang="en-US" sz="2500" b="1"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500" b="1" dirty="0">
                <a:latin typeface="Meiryo UI" panose="020B0604030504040204" pitchFamily="50" charset="-128"/>
                <a:ea typeface="Meiryo UI" panose="020B0604030504040204" pitchFamily="50" charset="-128"/>
                <a:cs typeface="Meiryo UI" panose="020B0604030504040204" pitchFamily="50" charset="-128"/>
              </a:rPr>
              <a:t>者や母子・父子家庭などに対して公的な</a:t>
            </a:r>
            <a:endParaRPr lang="en-US" altLang="ja-JP" sz="2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支援を行う制度</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児童福祉、高齢者福祉　等</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6" name="角丸四角形 25"/>
          <p:cNvSpPr/>
          <p:nvPr/>
        </p:nvSpPr>
        <p:spPr>
          <a:xfrm>
            <a:off x="1167245" y="3919271"/>
            <a:ext cx="7726551" cy="1224000"/>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9" name="テキスト ボックス 48"/>
          <p:cNvSpPr txBox="1"/>
          <p:nvPr/>
        </p:nvSpPr>
        <p:spPr>
          <a:xfrm>
            <a:off x="2521791" y="4100383"/>
            <a:ext cx="6372000" cy="861774"/>
          </a:xfrm>
          <a:prstGeom prst="rect">
            <a:avLst/>
          </a:prstGeom>
          <a:noFill/>
        </p:spPr>
        <p:txBody>
          <a:bodyPr wrap="square" rtlCol="0">
            <a:spAutoFit/>
          </a:bodyPr>
          <a:lstStyle/>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生活に困窮する国民に対して最低限の生活を</a:t>
            </a:r>
            <a:endParaRPr lang="en-US" altLang="ja-JP" sz="2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保障し、自立を助けようとする制度</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生活保護　等</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1167240" y="3919271"/>
            <a:ext cx="1224000" cy="1224000"/>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 name="角丸四角形 4"/>
          <p:cNvSpPr/>
          <p:nvPr/>
        </p:nvSpPr>
        <p:spPr>
          <a:xfrm>
            <a:off x="200255" y="1038225"/>
            <a:ext cx="839975" cy="5540451"/>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grpSp>
        <p:nvGrpSpPr>
          <p:cNvPr id="38" name="グループ化 37"/>
          <p:cNvGrpSpPr/>
          <p:nvPr/>
        </p:nvGrpSpPr>
        <p:grpSpPr>
          <a:xfrm>
            <a:off x="1166400" y="1044000"/>
            <a:ext cx="1224000" cy="1224000"/>
            <a:chOff x="1209017" y="979924"/>
            <a:chExt cx="1224000" cy="1224000"/>
          </a:xfrm>
          <a:solidFill>
            <a:schemeClr val="accent2">
              <a:lumMod val="75000"/>
            </a:schemeClr>
          </a:solidFill>
        </p:grpSpPr>
        <p:sp>
          <p:nvSpPr>
            <p:cNvPr id="39" name="角丸四角形 38"/>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0" name="正方形/長方形 39"/>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sp>
        <p:nvSpPr>
          <p:cNvPr id="32" name="角丸四角形 31"/>
          <p:cNvSpPr/>
          <p:nvPr/>
        </p:nvSpPr>
        <p:spPr>
          <a:xfrm>
            <a:off x="1040230" y="973797"/>
            <a:ext cx="7953532" cy="1394737"/>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34" name="角丸四角形 33"/>
          <p:cNvSpPr/>
          <p:nvPr/>
        </p:nvSpPr>
        <p:spPr>
          <a:xfrm>
            <a:off x="3910749" y="838907"/>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p>
        </p:txBody>
      </p:sp>
      <p:grpSp>
        <p:nvGrpSpPr>
          <p:cNvPr id="35" name="グループ化 34"/>
          <p:cNvGrpSpPr/>
          <p:nvPr/>
        </p:nvGrpSpPr>
        <p:grpSpPr>
          <a:xfrm>
            <a:off x="1040232" y="2470329"/>
            <a:ext cx="7992935" cy="4215025"/>
            <a:chOff x="969372" y="2470324"/>
            <a:chExt cx="8063791" cy="4215025"/>
          </a:xfrm>
        </p:grpSpPr>
        <p:sp>
          <p:nvSpPr>
            <p:cNvPr id="36" name="角丸四角形 35"/>
            <p:cNvSpPr/>
            <p:nvPr/>
          </p:nvSpPr>
          <p:spPr>
            <a:xfrm>
              <a:off x="3888095" y="3615217"/>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公助</a:t>
              </a:r>
            </a:p>
          </p:txBody>
        </p:sp>
        <p:sp>
          <p:nvSpPr>
            <p:cNvPr id="37" name="角丸四角形 36"/>
            <p:cNvSpPr/>
            <p:nvPr/>
          </p:nvSpPr>
          <p:spPr>
            <a:xfrm>
              <a:off x="969372" y="2470324"/>
              <a:ext cx="8063791" cy="4215025"/>
            </a:xfrm>
            <a:prstGeom prst="round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7" name="スライド番号プレースホルダー 6">
            <a:extLst>
              <a:ext uri="{FF2B5EF4-FFF2-40B4-BE49-F238E27FC236}">
                <a16:creationId xmlns:a16="http://schemas.microsoft.com/office/drawing/2014/main" id="{8B1BFFD4-3324-424E-B531-7ACC66D9CC9E}"/>
              </a:ext>
            </a:extLst>
          </p:cNvPr>
          <p:cNvSpPr>
            <a:spLocks noGrp="1"/>
          </p:cNvSpPr>
          <p:nvPr>
            <p:ph type="sldNum" sz="quarter" idx="4"/>
          </p:nvPr>
        </p:nvSpPr>
        <p:spPr/>
        <p:txBody>
          <a:bodyPr/>
          <a:lstStyle/>
          <a:p>
            <a:fld id="{CFE1D277-9C57-4E30-9C75-4A0776A97483}" type="slidenum">
              <a:rPr lang="ja-JP" altLang="en-US" b="0" smtClean="0"/>
              <a:pPr/>
              <a:t>10</a:t>
            </a:fld>
            <a:endParaRPr lang="ja-JP" altLang="en-US" b="0" dirty="0"/>
          </a:p>
        </p:txBody>
      </p:sp>
    </p:spTree>
    <p:extLst>
      <p:ext uri="{BB962C8B-B14F-4D97-AF65-F5344CB8AC3E}">
        <p14:creationId xmlns:p14="http://schemas.microsoft.com/office/powerpoint/2010/main" val="6891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461964" y="30761"/>
            <a:ext cx="58445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「共助」と「公助」の財源の違い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角丸四角形 29"/>
          <p:cNvSpPr/>
          <p:nvPr/>
        </p:nvSpPr>
        <p:spPr>
          <a:xfrm>
            <a:off x="1221282" y="1240801"/>
            <a:ext cx="7532199" cy="2448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561748" y="949288"/>
            <a:ext cx="2562576" cy="685232"/>
          </a:xfrm>
          <a:prstGeom prst="roundRect">
            <a:avLst/>
          </a:prstGeom>
          <a:solidFill>
            <a:schemeClr val="accent2"/>
          </a:solidFill>
          <a:ln>
            <a:solidFill>
              <a:schemeClr val="bg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p>
        </p:txBody>
      </p:sp>
      <p:sp>
        <p:nvSpPr>
          <p:cNvPr id="36" name="角丸四角形 35"/>
          <p:cNvSpPr/>
          <p:nvPr/>
        </p:nvSpPr>
        <p:spPr>
          <a:xfrm>
            <a:off x="1221282" y="4124536"/>
            <a:ext cx="7532199" cy="2448000"/>
          </a:xfrm>
          <a:prstGeom prst="roundRect">
            <a:avLst>
              <a:gd name="adj" fmla="val 10241"/>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1561753" y="3820483"/>
            <a:ext cx="2562577" cy="685232"/>
          </a:xfrm>
          <a:prstGeom prst="roundRect">
            <a:avLst/>
          </a:prstGeom>
          <a:solidFill>
            <a:schemeClr val="accent4"/>
          </a:solidFill>
          <a:ln>
            <a:solidFill>
              <a:schemeClr val="bg1"/>
            </a:solidFill>
          </a:ln>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公助</a:t>
            </a:r>
          </a:p>
        </p:txBody>
      </p:sp>
      <p:grpSp>
        <p:nvGrpSpPr>
          <p:cNvPr id="9" name="グループ化 8"/>
          <p:cNvGrpSpPr/>
          <p:nvPr/>
        </p:nvGrpSpPr>
        <p:grpSpPr>
          <a:xfrm>
            <a:off x="4487989" y="1377473"/>
            <a:ext cx="1091871" cy="921595"/>
            <a:chOff x="1209017" y="979924"/>
            <a:chExt cx="1224000" cy="1189683"/>
          </a:xfrm>
          <a:solidFill>
            <a:schemeClr val="accent2">
              <a:lumMod val="75000"/>
            </a:schemeClr>
          </a:solidFill>
        </p:grpSpPr>
        <p:sp>
          <p:nvSpPr>
            <p:cNvPr id="2" name="角丸四角形 1"/>
            <p:cNvSpPr>
              <a:spLocks/>
            </p:cNvSpPr>
            <p:nvPr/>
          </p:nvSpPr>
          <p:spPr>
            <a:xfrm>
              <a:off x="1209017" y="979924"/>
              <a:ext cx="1224000" cy="1189683"/>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600"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社会</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7011755" y="4271133"/>
            <a:ext cx="1091871" cy="948179"/>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400"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24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4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24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4487990" y="4271133"/>
            <a:ext cx="1091871" cy="948179"/>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w="381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400"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社会</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福祉</a:t>
              </a:r>
            </a:p>
          </p:txBody>
        </p:sp>
      </p:grpSp>
      <p:grpSp>
        <p:nvGrpSpPr>
          <p:cNvPr id="14" name="グループ化 13"/>
          <p:cNvGrpSpPr/>
          <p:nvPr/>
        </p:nvGrpSpPr>
        <p:grpSpPr>
          <a:xfrm>
            <a:off x="5749873" y="4271133"/>
            <a:ext cx="1091871" cy="948179"/>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1400"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23" name="テキスト ボックス 22"/>
          <p:cNvSpPr txBox="1"/>
          <p:nvPr/>
        </p:nvSpPr>
        <p:spPr>
          <a:xfrm>
            <a:off x="1202810" y="2540151"/>
            <a:ext cx="7784177" cy="1138773"/>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・労働者等から集める</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社会保険料</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で運営</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一部、国や地方自治体の租税でまかなわれている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468931" y="5572756"/>
            <a:ext cx="7284549" cy="707886"/>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・国民から集める</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租税</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で運営</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00255" y="1038225"/>
            <a:ext cx="839975" cy="5540451"/>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pic>
        <p:nvPicPr>
          <p:cNvPr id="4" name="図 3"/>
          <p:cNvPicPr>
            <a:picLocks noChangeAspect="1"/>
          </p:cNvPicPr>
          <p:nvPr/>
        </p:nvPicPr>
        <p:blipFill>
          <a:blip r:embed="rId3">
            <a:extLst>
              <a:ext uri="{BEBA8EAE-BF5A-486C-A8C5-ECC9F3942E4B}">
                <a14:imgProps xmlns:a14="http://schemas.microsoft.com/office/drawing/2010/main">
                  <a14:imgLayer r:embed="rId4">
                    <a14:imgEffect>
                      <a14:backgroundRemoval t="0" b="100000" l="375" r="99850">
                        <a14:foregroundMark x1="26292" y1="84183" x2="26292" y2="84183"/>
                        <a14:foregroundMark x1="32659" y1="84798" x2="32659" y2="84798"/>
                        <a14:foregroundMark x1="31311" y1="83831" x2="31311" y2="83831"/>
                        <a14:foregroundMark x1="50337" y1="9666" x2="50337" y2="9666"/>
                        <a14:foregroundMark x1="47940" y1="54042" x2="47940" y2="54042"/>
                        <a14:foregroundMark x1="51161" y1="50351" x2="51161" y2="50351"/>
                        <a14:foregroundMark x1="53783" y1="47540" x2="53783" y2="47540"/>
                        <a14:foregroundMark x1="52734" y1="54657" x2="52734" y2="54657"/>
                        <a14:foregroundMark x1="54607" y1="70475" x2="54607" y2="70475"/>
                        <a14:foregroundMark x1="54607" y1="83831" x2="54607" y2="83831"/>
                        <a14:foregroundMark x1="48764" y1="48770" x2="48764" y2="48770"/>
                        <a14:foregroundMark x1="44794" y1="53427" x2="44794" y2="53427"/>
                        <a14:foregroundMark x1="55131" y1="61160" x2="55131" y2="61160"/>
                        <a14:foregroundMark x1="52210" y1="60281" x2="52210" y2="60281"/>
                        <a14:foregroundMark x1="47940" y1="60281" x2="47940" y2="60281"/>
                        <a14:foregroundMark x1="45843" y1="61863" x2="45843" y2="61863"/>
                        <a14:foregroundMark x1="48764" y1="49121" x2="48764" y2="49121"/>
                        <a14:foregroundMark x1="48240" y1="46924" x2="48240" y2="46924"/>
                        <a14:foregroundMark x1="50861" y1="85764" x2="50861" y2="85764"/>
                        <a14:foregroundMark x1="48539" y1="73023" x2="48539" y2="73023"/>
                        <a14:foregroundMark x1="29738" y1="78910" x2="29738" y2="78910"/>
                        <a14:foregroundMark x1="28390" y1="73902" x2="28390" y2="73902"/>
                        <a14:foregroundMark x1="83670" y1="35149" x2="83670" y2="35149"/>
                        <a14:foregroundMark x1="82622" y1="73902" x2="82622" y2="73902"/>
                        <a14:foregroundMark x1="83446" y1="82953" x2="83446" y2="82953"/>
                        <a14:foregroundMark x1="74457" y1="80141" x2="74457" y2="80141"/>
                        <a14:foregroundMark x1="69963" y1="75483" x2="69963" y2="75483"/>
                        <a14:foregroundMark x1="69663" y1="78295" x2="69663" y2="78295"/>
                        <a14:foregroundMark x1="71536" y1="76714" x2="71536" y2="76714"/>
                        <a14:foregroundMark x1="72285" y1="75747" x2="72285" y2="75747"/>
                        <a14:foregroundMark x1="70487" y1="68981" x2="70487" y2="68981"/>
                        <a14:foregroundMark x1="71760" y1="67399" x2="71760" y2="67399"/>
                        <a14:foregroundMark x1="73633" y1="75483" x2="73633" y2="75483"/>
                        <a14:foregroundMark x1="74981" y1="77944" x2="74981" y2="77944"/>
                        <a14:foregroundMark x1="74981" y1="75132" x2="74981" y2="75132"/>
                        <a14:foregroundMark x1="64944" y1="80141" x2="64944" y2="80141"/>
                        <a14:foregroundMark x1="86067" y1="85764" x2="86067" y2="85764"/>
                        <a14:foregroundMark x1="87940" y1="80756" x2="87940" y2="80756"/>
                        <a14:foregroundMark x1="88464" y1="74517" x2="88464" y2="74517"/>
                        <a14:foregroundMark x1="81049" y1="80756" x2="81049" y2="80756"/>
                        <a14:foregroundMark x1="80749" y1="87258" x2="80749" y2="87258"/>
                        <a14:foregroundMark x1="86592" y1="84183" x2="86592" y2="84183"/>
                        <a14:foregroundMark x1="84494" y1="80141" x2="84494" y2="80141"/>
                        <a14:foregroundMark x1="82397" y1="68014" x2="82397" y2="68014"/>
                        <a14:foregroundMark x1="82097" y1="84798" x2="82097" y2="84798"/>
                        <a14:foregroundMark x1="82397" y1="80141" x2="82397" y2="80141"/>
                        <a14:foregroundMark x1="59625" y1="80756" x2="59625" y2="80756"/>
                        <a14:foregroundMark x1="57228" y1="88489" x2="57228" y2="88489"/>
                        <a14:foregroundMark x1="46891" y1="89455" x2="46891" y2="90334"/>
                        <a14:foregroundMark x1="71236" y1="72671" x2="71236" y2="72671"/>
                        <a14:foregroundMark x1="31835" y1="90070" x2="31835" y2="90070"/>
                        <a14:foregroundMark x1="28689" y1="82337" x2="28689" y2="82337"/>
                        <a14:foregroundMark x1="25468" y1="81107" x2="25468" y2="81107"/>
                        <a14:foregroundMark x1="26517" y1="80404" x2="26517" y2="80404"/>
                        <a14:foregroundMark x1="30787" y1="89719" x2="30787" y2="89719"/>
                        <a14:foregroundMark x1="47416" y1="7469" x2="47416" y2="7469"/>
                        <a14:foregroundMark x1="38427" y1="15290" x2="38427" y2="15290"/>
                        <a14:foregroundMark x1="39251" y1="8699" x2="39251" y2="8699"/>
                        <a14:foregroundMark x1="40824" y1="3779" x2="40824" y2="3779"/>
                        <a14:foregroundMark x1="54831" y1="3427" x2="54831" y2="3427"/>
                        <a14:foregroundMark x1="58052" y1="10018" x2="58052" y2="10018"/>
                        <a14:foregroundMark x1="49813" y1="83831" x2="49813" y2="83831"/>
                      </a14:backgroundRemoval>
                    </a14:imgEffect>
                  </a14:imgLayer>
                </a14:imgProps>
              </a:ext>
              <a:ext uri="{28A0092B-C50C-407E-A947-70E740481C1C}">
                <a14:useLocalDpi xmlns:a14="http://schemas.microsoft.com/office/drawing/2010/main" val="0"/>
              </a:ext>
            </a:extLst>
          </a:blip>
          <a:stretch>
            <a:fillRect/>
          </a:stretch>
        </p:blipFill>
        <p:spPr>
          <a:xfrm>
            <a:off x="6403516" y="1312043"/>
            <a:ext cx="1526296" cy="1301067"/>
          </a:xfrm>
          <a:prstGeom prst="rect">
            <a:avLst/>
          </a:prstGeom>
        </p:spPr>
      </p:pic>
      <p:sp>
        <p:nvSpPr>
          <p:cNvPr id="26" name="正方形/長方形 25">
            <a:extLst>
              <a:ext uri="{FF2B5EF4-FFF2-40B4-BE49-F238E27FC236}">
                <a16:creationId xmlns:a16="http://schemas.microsoft.com/office/drawing/2014/main" id="{96978788-4FF6-4624-9007-16FE273DF979}"/>
              </a:ext>
            </a:extLst>
          </p:cNvPr>
          <p:cNvSpPr/>
          <p:nvPr/>
        </p:nvSpPr>
        <p:spPr>
          <a:xfrm>
            <a:off x="4530339" y="1817467"/>
            <a:ext cx="1007160" cy="438412"/>
          </a:xfrm>
          <a:prstGeom prst="rect">
            <a:avLst/>
          </a:prstGeom>
          <a:noFill/>
          <a:ln w="5715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a:p>
        </p:txBody>
      </p:sp>
      <p:sp>
        <p:nvSpPr>
          <p:cNvPr id="27" name="正方形/長方形 26">
            <a:extLst>
              <a:ext uri="{FF2B5EF4-FFF2-40B4-BE49-F238E27FC236}">
                <a16:creationId xmlns:a16="http://schemas.microsoft.com/office/drawing/2014/main" id="{8241714A-5386-4919-8FC1-A36F84CD658F}"/>
              </a:ext>
            </a:extLst>
          </p:cNvPr>
          <p:cNvSpPr/>
          <p:nvPr/>
        </p:nvSpPr>
        <p:spPr>
          <a:xfrm>
            <a:off x="5874696" y="1444251"/>
            <a:ext cx="440185" cy="923330"/>
          </a:xfrm>
          <a:prstGeom prst="rect">
            <a:avLst/>
          </a:prstGeom>
          <a:noFill/>
        </p:spPr>
        <p:txBody>
          <a:bodyPr wrap="square" lIns="91440" tIns="45720" rIns="91440" bIns="45720">
            <a:spAutoFit/>
          </a:bodyPr>
          <a:lstStyle/>
          <a:p>
            <a:pPr algn="ctr"/>
            <a:r>
              <a:rPr lang="ja-JP" altLang="en-US" sz="5400" b="1" dirty="0">
                <a:ln w="22225">
                  <a:solidFill>
                    <a:schemeClr val="accent2"/>
                  </a:solidFill>
                  <a:prstDash val="solid"/>
                </a:ln>
                <a:solidFill>
                  <a:srgbClr val="FFFF00"/>
                </a:solidFill>
              </a:rPr>
              <a:t>？</a:t>
            </a:r>
          </a:p>
        </p:txBody>
      </p:sp>
      <p:pic>
        <p:nvPicPr>
          <p:cNvPr id="28" name="図 27">
            <a:extLst>
              <a:ext uri="{FF2B5EF4-FFF2-40B4-BE49-F238E27FC236}">
                <a16:creationId xmlns:a16="http://schemas.microsoft.com/office/drawing/2014/main" id="{82792CFB-29BC-4CA5-823E-1E840021832B}"/>
              </a:ext>
            </a:extLst>
          </p:cNvPr>
          <p:cNvPicPr>
            <a:picLocks noChangeAspect="1"/>
          </p:cNvPicPr>
          <p:nvPr/>
        </p:nvPicPr>
        <p:blipFill>
          <a:blip r:embed="rId5"/>
          <a:stretch>
            <a:fillRect/>
          </a:stretch>
        </p:blipFill>
        <p:spPr>
          <a:xfrm>
            <a:off x="5306879" y="1879305"/>
            <a:ext cx="771471" cy="773211"/>
          </a:xfrm>
          <a:prstGeom prst="rect">
            <a:avLst/>
          </a:prstGeom>
        </p:spPr>
      </p:pic>
      <p:sp>
        <p:nvSpPr>
          <p:cNvPr id="3" name="スライド番号プレースホルダー 2">
            <a:extLst>
              <a:ext uri="{FF2B5EF4-FFF2-40B4-BE49-F238E27FC236}">
                <a16:creationId xmlns:a16="http://schemas.microsoft.com/office/drawing/2014/main" id="{3FE2AFFD-BBBD-465B-B08B-5A40897D992B}"/>
              </a:ext>
            </a:extLst>
          </p:cNvPr>
          <p:cNvSpPr>
            <a:spLocks noGrp="1"/>
          </p:cNvSpPr>
          <p:nvPr>
            <p:ph type="sldNum" sz="quarter" idx="4"/>
          </p:nvPr>
        </p:nvSpPr>
        <p:spPr/>
        <p:txBody>
          <a:bodyPr/>
          <a:lstStyle/>
          <a:p>
            <a:fld id="{CFE1D277-9C57-4E30-9C75-4A0776A97483}" type="slidenum">
              <a:rPr lang="ja-JP" altLang="en-US" b="0" smtClean="0"/>
              <a:pPr/>
              <a:t>11</a:t>
            </a:fld>
            <a:endParaRPr lang="ja-JP" altLang="en-US" b="0" dirty="0"/>
          </a:p>
        </p:txBody>
      </p:sp>
    </p:spTree>
    <p:extLst>
      <p:ext uri="{BB962C8B-B14F-4D97-AF65-F5344CB8AC3E}">
        <p14:creationId xmlns:p14="http://schemas.microsoft.com/office/powerpoint/2010/main" val="283685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7" y="1063641"/>
            <a:ext cx="3950897" cy="2335611"/>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人の部員がいる</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92" y="4039215"/>
            <a:ext cx="3950723" cy="2335611"/>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lang="ja-JP" altLang="en-US" sz="3200" b="1" dirty="0">
                  <a:latin typeface="Meiryo UI" panose="020B0604030504040204" pitchFamily="50" charset="-128"/>
                  <a:ea typeface="Meiryo UI" panose="020B0604030504040204" pitchFamily="50" charset="-128"/>
                  <a:cs typeface="ヒラギノ丸ゴ Pro W4"/>
                </a:rPr>
                <a:t>円</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6296872" y="5868800"/>
                <a:ext cx="243653" cy="276999"/>
              </a:xfrm>
              <a:prstGeom prst="rect">
                <a:avLst/>
              </a:prstGeom>
              <a:noFill/>
            </p:spPr>
            <p:txBody>
              <a:bodyPr wrap="none" rtlCol="0">
                <a:spAutoFit/>
              </a:bodyPr>
              <a:lstStyle/>
              <a:p>
                <a:r>
                  <a:rPr lang="en-US" altLang="ja-JP" sz="1200" b="1" dirty="0">
                    <a:solidFill>
                      <a:schemeClr val="accent2">
                        <a:lumMod val="60000"/>
                        <a:lumOff val="40000"/>
                      </a:schemeClr>
                    </a:solidFill>
                    <a:latin typeface="ヒラギノ丸ゴ Pro W4"/>
                    <a:ea typeface="ヒラギノ丸ゴ Pro W4"/>
                    <a:cs typeface="ヒラギノ丸ゴ Pro W4"/>
                  </a:rPr>
                  <a:t>●</a:t>
                </a:r>
                <a:endParaRPr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6040391" y="5764374"/>
                <a:ext cx="516567" cy="254044"/>
              </a:xfrm>
              <a:prstGeom prst="rect">
                <a:avLst/>
              </a:prstGeom>
              <a:noFill/>
            </p:spPr>
            <p:txBody>
              <a:bodyPr wrap="none" rtlCol="0">
                <a:spAutoFit/>
              </a:bodyPr>
              <a:lstStyle/>
              <a:p>
                <a:r>
                  <a:rPr lang="ja-JP" altLang="en-US" sz="1051"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1"/>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8" name="右矢印 27"/>
          <p:cNvSpPr/>
          <p:nvPr/>
        </p:nvSpPr>
        <p:spPr bwMode="gray">
          <a:xfrm>
            <a:off x="4373679" y="503552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nvGrpSpPr>
          <p:cNvPr id="7" name="図形グループ 6"/>
          <p:cNvGrpSpPr/>
          <p:nvPr/>
        </p:nvGrpSpPr>
        <p:grpSpPr>
          <a:xfrm>
            <a:off x="152792" y="4070637"/>
            <a:ext cx="3998523"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3"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26" name="正方形/長方形 25"/>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35" name="正方形/長方形 34"/>
          <p:cNvSpPr/>
          <p:nvPr/>
        </p:nvSpPr>
        <p:spPr>
          <a:xfrm>
            <a:off x="461964" y="30761"/>
            <a:ext cx="58445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p:txBody>
          <a:bodyPr/>
          <a:lstStyle/>
          <a:p>
            <a:fld id="{CFE1D277-9C57-4E30-9C75-4A0776A97483}" type="slidenum">
              <a:rPr lang="ja-JP" altLang="en-US" b="0" smtClean="0"/>
              <a:pPr/>
              <a:t>12</a:t>
            </a:fld>
            <a:endParaRPr lang="ja-JP" altLang="en-US" b="0"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93" y="1063642"/>
            <a:ext cx="3950723"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3" y="1375530"/>
                <a:ext cx="2155458"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9" y="1092560"/>
            <a:ext cx="4138612" cy="2335611"/>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lang="ja-JP" altLang="en-US" sz="3200" b="1" dirty="0">
                <a:latin typeface="Meiryo UI" panose="020B0604030504040204" pitchFamily="50" charset="-128"/>
                <a:ea typeface="Meiryo UI" panose="020B0604030504040204" pitchFamily="50" charset="-128"/>
                <a:cs typeface="ヒラギノ丸ゴ Pro W4"/>
              </a:rPr>
              <a:t>円 </a:t>
            </a:r>
            <a:r>
              <a:rPr lang="en-US" altLang="ja-JP" sz="3200" b="1" dirty="0">
                <a:latin typeface="Meiryo UI" panose="020B0604030504040204" pitchFamily="50" charset="-128"/>
                <a:ea typeface="Meiryo UI" panose="020B0604030504040204" pitchFamily="50" charset="-128"/>
                <a:cs typeface="ヒラギノ丸ゴ Pro W4"/>
              </a:rPr>
              <a:t>×</a:t>
            </a:r>
            <a:r>
              <a:rPr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6" y="1092556"/>
            <a:ext cx="3946653" cy="2335611"/>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9" y="3986861"/>
            <a:ext cx="4138612" cy="2335611"/>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7" y="3986857"/>
            <a:ext cx="3933953" cy="2335611"/>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7" y="2869788"/>
            <a:ext cx="456571" cy="3964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正方形/長方形 18"/>
          <p:cNvSpPr/>
          <p:nvPr/>
        </p:nvSpPr>
        <p:spPr>
          <a:xfrm>
            <a:off x="6033979" y="2770761"/>
            <a:ext cx="2124299"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275377"/>
            <a:ext cx="415064" cy="3964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正方形/長方形 20"/>
          <p:cNvSpPr/>
          <p:nvPr/>
        </p:nvSpPr>
        <p:spPr>
          <a:xfrm>
            <a:off x="1196427" y="5069389"/>
            <a:ext cx="262097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2"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7" name="右矢印 26"/>
          <p:cNvSpPr/>
          <p:nvPr/>
        </p:nvSpPr>
        <p:spPr bwMode="gray">
          <a:xfrm>
            <a:off x="4336102"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8" name="右矢印 27"/>
          <p:cNvSpPr/>
          <p:nvPr/>
        </p:nvSpPr>
        <p:spPr bwMode="gray">
          <a:xfrm rot="8166730">
            <a:off x="4336102"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6" name="正方形/長方形 15"/>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2" name="正方形/長方形 21"/>
          <p:cNvSpPr/>
          <p:nvPr/>
        </p:nvSpPr>
        <p:spPr>
          <a:xfrm>
            <a:off x="461964" y="30761"/>
            <a:ext cx="58445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p:txBody>
          <a:bodyPr/>
          <a:lstStyle/>
          <a:p>
            <a:fld id="{CFE1D277-9C57-4E30-9C75-4A0776A97483}" type="slidenum">
              <a:rPr lang="ja-JP" altLang="en-US" b="0" smtClean="0"/>
              <a:pPr/>
              <a:t>13</a:t>
            </a:fld>
            <a:endParaRPr lang="ja-JP" altLang="en-US" b="0" dirty="0"/>
          </a:p>
        </p:txBody>
      </p:sp>
    </p:spTree>
    <p:extLst>
      <p:ext uri="{BB962C8B-B14F-4D97-AF65-F5344CB8AC3E}">
        <p14:creationId xmlns:p14="http://schemas.microsoft.com/office/powerpoint/2010/main" val="1058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61B6156-A7F6-B1F4-2586-654BB6295DC1}"/>
              </a:ext>
            </a:extLst>
          </p:cNvPr>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2" name="テキスト ボックス 31"/>
          <p:cNvSpPr txBox="1"/>
          <p:nvPr/>
        </p:nvSpPr>
        <p:spPr>
          <a:xfrm>
            <a:off x="159651" y="5487920"/>
            <a:ext cx="8779635" cy="1077218"/>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ヒラギノ丸ゴ Pro W4"/>
              </a:rPr>
              <a:t>骨折した</a:t>
            </a: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人は</a:t>
            </a:r>
            <a:r>
              <a:rPr lang="en-US" altLang="ja-JP" sz="3200" b="1" dirty="0">
                <a:latin typeface="Meiryo UI" panose="020B0604030504040204" pitchFamily="50" charset="-128"/>
                <a:ea typeface="Meiryo UI" panose="020B0604030504040204" pitchFamily="50" charset="-128"/>
                <a:cs typeface="ヒラギノ丸ゴ Pro W4"/>
              </a:rPr>
              <a:t>10,000</a:t>
            </a:r>
            <a:r>
              <a:rPr lang="ja-JP" altLang="en-US" sz="32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3" name="グループ化 2">
            <a:extLst>
              <a:ext uri="{FF2B5EF4-FFF2-40B4-BE49-F238E27FC236}">
                <a16:creationId xmlns:a16="http://schemas.microsoft.com/office/drawing/2014/main" id="{6528AA83-7FE6-4289-A312-2D1F4F8C0584}"/>
              </a:ext>
            </a:extLst>
          </p:cNvPr>
          <p:cNvGrpSpPr/>
          <p:nvPr/>
        </p:nvGrpSpPr>
        <p:grpSpPr>
          <a:xfrm>
            <a:off x="461968" y="690485"/>
            <a:ext cx="8258703" cy="2352654"/>
            <a:chOff x="461964" y="772874"/>
            <a:chExt cx="8258703" cy="2352652"/>
          </a:xfrm>
        </p:grpSpPr>
        <p:sp>
          <p:nvSpPr>
            <p:cNvPr id="40" name="テキスト ボックス 39"/>
            <p:cNvSpPr txBox="1"/>
            <p:nvPr/>
          </p:nvSpPr>
          <p:spPr>
            <a:xfrm>
              <a:off x="6191915" y="2725416"/>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grpSp>
      <p:sp>
        <p:nvSpPr>
          <p:cNvPr id="66" name="右矢印 65"/>
          <p:cNvSpPr/>
          <p:nvPr/>
        </p:nvSpPr>
        <p:spPr bwMode="gray">
          <a:xfrm rot="5400000">
            <a:off x="4175341" y="2548331"/>
            <a:ext cx="555135"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84" y="3515605"/>
            <a:ext cx="1057205" cy="1923547"/>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1"/>
            <a:ext cx="58445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5"/>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1" kern="120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CFE1D277-9C57-4E30-9C75-4A0776A97483}" type="slidenum">
              <a:rPr lang="ja-JP" altLang="en-US" b="0" smtClean="0"/>
              <a:pPr/>
              <a:t>14</a:t>
            </a:fld>
            <a:endParaRPr lang="ja-JP" altLang="en-US" b="0"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72" y="3530785"/>
            <a:ext cx="1057205" cy="1923547"/>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63" y="3527388"/>
            <a:ext cx="1057205" cy="1923547"/>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17382" y="3527388"/>
            <a:ext cx="1057205" cy="1923547"/>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42" y="3532276"/>
            <a:ext cx="1057205" cy="1923547"/>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テキスト ボックス 3">
            <a:extLst>
              <a:ext uri="{FF2B5EF4-FFF2-40B4-BE49-F238E27FC236}">
                <a16:creationId xmlns:a16="http://schemas.microsoft.com/office/drawing/2014/main" id="{C108836F-1B8F-559C-04FB-10F8BD620C1D}"/>
              </a:ext>
            </a:extLst>
          </p:cNvPr>
          <p:cNvSpPr txBox="1"/>
          <p:nvPr/>
        </p:nvSpPr>
        <p:spPr>
          <a:xfrm>
            <a:off x="43260" y="6568512"/>
            <a:ext cx="8097247" cy="253916"/>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保険料を集め、保険金・給付金等を提供する場合、規模等により保険業の免許・登録が必要になります。</a:t>
            </a:r>
          </a:p>
        </p:txBody>
      </p:sp>
    </p:spTree>
    <p:extLst>
      <p:ext uri="{BB962C8B-B14F-4D97-AF65-F5344CB8AC3E}">
        <p14:creationId xmlns:p14="http://schemas.microsoft.com/office/powerpoint/2010/main" val="3930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par>
                                <p:cTn id="19" presetID="10"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500"/>
                                        <p:tgtEl>
                                          <p:spTgt spid="119"/>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D7988-DEF6-C875-E232-1FC844206CA3}"/>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434D766-5370-905D-C72E-CE6AEEFDE405}"/>
              </a:ext>
            </a:extLst>
          </p:cNvPr>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0" name="正方形/長方形 9">
            <a:extLst>
              <a:ext uri="{FF2B5EF4-FFF2-40B4-BE49-F238E27FC236}">
                <a16:creationId xmlns:a16="http://schemas.microsoft.com/office/drawing/2014/main" id="{6486C581-35B4-EF81-85B1-1E086D89EC60}"/>
              </a:ext>
            </a:extLst>
          </p:cNvPr>
          <p:cNvSpPr/>
          <p:nvPr/>
        </p:nvSpPr>
        <p:spPr>
          <a:xfrm>
            <a:off x="445032" y="30761"/>
            <a:ext cx="574621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社会保障給付費の推移</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247F5A5C-4A78-E7C8-959E-6CB262D8B259}"/>
              </a:ext>
            </a:extLst>
          </p:cNvPr>
          <p:cNvSpPr/>
          <p:nvPr/>
        </p:nvSpPr>
        <p:spPr>
          <a:xfrm>
            <a:off x="1" y="6411484"/>
            <a:ext cx="7902659" cy="415755"/>
          </a:xfrm>
          <a:prstGeom prst="rect">
            <a:avLst/>
          </a:prstGeom>
          <a:noFill/>
          <a:ln>
            <a:noFill/>
          </a:ln>
        </p:spPr>
        <p:txBody>
          <a:bodyPr wrap="square" lIns="91440" tIns="45720" rIns="91440" bIns="45720">
            <a:spAutoFit/>
          </a:bodyPr>
          <a:lstStyle/>
          <a:p>
            <a:r>
              <a:rPr lang="en-US" altLang="ja-JP" sz="1051"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1980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a:latin typeface="Meiryo UI" panose="020B0604030504040204" pitchFamily="50" charset="-128"/>
                <a:ea typeface="Meiryo UI" panose="020B0604030504040204" pitchFamily="50" charset="-128"/>
                <a:cs typeface="Meiryo UI" panose="020B0604030504040204" pitchFamily="50" charset="-128"/>
              </a:rPr>
              <a:t>2020</a:t>
            </a:r>
            <a:r>
              <a:rPr lang="ja-JP" altLang="en-US" sz="1051">
                <a:latin typeface="Meiryo UI" panose="020B0604030504040204" pitchFamily="50" charset="-128"/>
                <a:ea typeface="Meiryo UI" panose="020B0604030504040204" pitchFamily="50" charset="-128"/>
                <a:cs typeface="Meiryo UI" panose="020B0604030504040204" pitchFamily="50" charset="-128"/>
              </a:rPr>
              <a:t>年度</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は国立社会保障・人口問題研究所「社会保障費用統計」、</a:t>
            </a:r>
            <a:endParaRPr lang="en-US" altLang="ja-JP" sz="1051" dirty="0">
              <a:latin typeface="Meiryo UI" panose="020B0604030504040204" pitchFamily="50" charset="-128"/>
              <a:ea typeface="Meiryo UI" panose="020B0604030504040204" pitchFamily="50" charset="-128"/>
              <a:cs typeface="Meiryo UI" panose="020B0604030504040204" pitchFamily="50" charset="-128"/>
            </a:endParaRPr>
          </a:p>
          <a:p>
            <a:pPr marL="85723"/>
            <a:r>
              <a:rPr lang="en-US" altLang="ja-JP" sz="105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年度は厚生労働省「</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年を見据えた社会保障の将来見通し（議論の素材）」をもとに生命保険文化センターが作成</a:t>
            </a:r>
            <a:endParaRPr lang="en-US" altLang="ja-JP" sz="1051" dirty="0">
              <a:ln w="12700">
                <a:solidFill>
                  <a:schemeClr val="tx2">
                    <a:satMod val="155000"/>
                  </a:schemeClr>
                </a:solid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D8525E3-FB09-EC5B-3C48-C47F725F0010}"/>
              </a:ext>
            </a:extLst>
          </p:cNvPr>
          <p:cNvSpPr>
            <a:spLocks noGrp="1"/>
          </p:cNvSpPr>
          <p:nvPr>
            <p:ph type="sldNum" sz="quarter" idx="12"/>
          </p:nvPr>
        </p:nvSpPr>
        <p:spPr>
          <a:xfrm>
            <a:off x="7105267" y="6559788"/>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0" i="0" kern="1200" baseline="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15</a:t>
            </a:fld>
            <a:endParaRPr lang="ja-JP" altLang="en-US" dirty="0"/>
          </a:p>
        </p:txBody>
      </p:sp>
      <p:graphicFrame>
        <p:nvGraphicFramePr>
          <p:cNvPr id="16" name="グラフ 15">
            <a:extLst>
              <a:ext uri="{FF2B5EF4-FFF2-40B4-BE49-F238E27FC236}">
                <a16:creationId xmlns:a16="http://schemas.microsoft.com/office/drawing/2014/main" id="{7E07DDD3-AFE1-BD48-93C5-AF5902988F29}"/>
              </a:ext>
            </a:extLst>
          </p:cNvPr>
          <p:cNvGraphicFramePr/>
          <p:nvPr>
            <p:extLst>
              <p:ext uri="{D42A27DB-BD31-4B8C-83A1-F6EECF244321}">
                <p14:modId xmlns:p14="http://schemas.microsoft.com/office/powerpoint/2010/main" val="4239026428"/>
              </p:ext>
            </p:extLst>
          </p:nvPr>
        </p:nvGraphicFramePr>
        <p:xfrm>
          <a:off x="1" y="755943"/>
          <a:ext cx="8800052" cy="531242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87E60CD3-B369-028F-0E5F-24F3F6047D2F}"/>
              </a:ext>
            </a:extLst>
          </p:cNvPr>
          <p:cNvSpPr txBox="1"/>
          <p:nvPr/>
        </p:nvSpPr>
        <p:spPr>
          <a:xfrm>
            <a:off x="908751" y="4497589"/>
            <a:ext cx="1031357"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3.5</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3" name="テキスト ボックス 2">
            <a:extLst>
              <a:ext uri="{FF2B5EF4-FFF2-40B4-BE49-F238E27FC236}">
                <a16:creationId xmlns:a16="http://schemas.microsoft.com/office/drawing/2014/main" id="{2416C575-A111-20F7-0072-4DE0E5C3BB3B}"/>
              </a:ext>
            </a:extLst>
          </p:cNvPr>
          <p:cNvSpPr txBox="1"/>
          <p:nvPr/>
        </p:nvSpPr>
        <p:spPr>
          <a:xfrm>
            <a:off x="1776241" y="4140389"/>
            <a:ext cx="115973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24.9</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4" name="テキスト ボックス 3">
            <a:extLst>
              <a:ext uri="{FF2B5EF4-FFF2-40B4-BE49-F238E27FC236}">
                <a16:creationId xmlns:a16="http://schemas.microsoft.com/office/drawing/2014/main" id="{BF145636-EC74-5212-6B98-AC782C8302BE}"/>
              </a:ext>
            </a:extLst>
          </p:cNvPr>
          <p:cNvSpPr txBox="1"/>
          <p:nvPr/>
        </p:nvSpPr>
        <p:spPr>
          <a:xfrm>
            <a:off x="2833779" y="3756474"/>
            <a:ext cx="1408423"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47.4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7" name="テキスト ボックス 6">
            <a:extLst>
              <a:ext uri="{FF2B5EF4-FFF2-40B4-BE49-F238E27FC236}">
                <a16:creationId xmlns:a16="http://schemas.microsoft.com/office/drawing/2014/main" id="{271AE332-4BD2-1C56-D70D-77351A879182}"/>
              </a:ext>
            </a:extLst>
          </p:cNvPr>
          <p:cNvSpPr txBox="1"/>
          <p:nvPr/>
        </p:nvSpPr>
        <p:spPr>
          <a:xfrm>
            <a:off x="3774133" y="3189147"/>
            <a:ext cx="1251788"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78.4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9" name="テキスト ボックス 8">
            <a:extLst>
              <a:ext uri="{FF2B5EF4-FFF2-40B4-BE49-F238E27FC236}">
                <a16:creationId xmlns:a16="http://schemas.microsoft.com/office/drawing/2014/main" id="{BBCC66DB-CED8-7D9B-9062-5EF8221A2E40}"/>
              </a:ext>
            </a:extLst>
          </p:cNvPr>
          <p:cNvSpPr txBox="1"/>
          <p:nvPr/>
        </p:nvSpPr>
        <p:spPr>
          <a:xfrm>
            <a:off x="6677815" y="1223087"/>
            <a:ext cx="1695447"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188.5</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1" name="テキスト ボックス 10">
            <a:extLst>
              <a:ext uri="{FF2B5EF4-FFF2-40B4-BE49-F238E27FC236}">
                <a16:creationId xmlns:a16="http://schemas.microsoft.com/office/drawing/2014/main" id="{D450ABE4-1A0A-3673-0E7B-FFFBE6F02F3C}"/>
              </a:ext>
            </a:extLst>
          </p:cNvPr>
          <p:cNvSpPr txBox="1"/>
          <p:nvPr/>
        </p:nvSpPr>
        <p:spPr>
          <a:xfrm>
            <a:off x="4670778" y="2716331"/>
            <a:ext cx="144460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105.4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2" name="テキスト ボックス 11">
            <a:extLst>
              <a:ext uri="{FF2B5EF4-FFF2-40B4-BE49-F238E27FC236}">
                <a16:creationId xmlns:a16="http://schemas.microsoft.com/office/drawing/2014/main" id="{47C119A7-C488-7316-D3A4-FF17FFB1EB3E}"/>
              </a:ext>
            </a:extLst>
          </p:cNvPr>
          <p:cNvSpPr txBox="1"/>
          <p:nvPr/>
        </p:nvSpPr>
        <p:spPr>
          <a:xfrm>
            <a:off x="5588473" y="2178622"/>
            <a:ext cx="158913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132.2</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7" name="テキスト ボックス 16">
            <a:extLst>
              <a:ext uri="{FF2B5EF4-FFF2-40B4-BE49-F238E27FC236}">
                <a16:creationId xmlns:a16="http://schemas.microsoft.com/office/drawing/2014/main" id="{9C4BB0A9-7F7C-5573-A707-3599E3B3334E}"/>
              </a:ext>
            </a:extLst>
          </p:cNvPr>
          <p:cNvSpPr txBox="1"/>
          <p:nvPr/>
        </p:nvSpPr>
        <p:spPr>
          <a:xfrm rot="19013443">
            <a:off x="6741408" y="5485070"/>
            <a:ext cx="1076325"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推計</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652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2B8668-5237-4E05-B78D-1CAEB2B270F3}"/>
              </a:ext>
            </a:extLst>
          </p:cNvPr>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200" b="1" dirty="0">
                <a:latin typeface="Meiryo UI" panose="020B0604030504040204" pitchFamily="50" charset="-128"/>
                <a:ea typeface="Meiryo UI" panose="020B0604030504040204" pitchFamily="50" charset="-128"/>
              </a:rPr>
              <a:t>　　日本の予算について</a:t>
            </a:r>
          </a:p>
        </p:txBody>
      </p:sp>
      <p:sp>
        <p:nvSpPr>
          <p:cNvPr id="2" name="スライド番号プレースホルダー 1">
            <a:extLst>
              <a:ext uri="{FF2B5EF4-FFF2-40B4-BE49-F238E27FC236}">
                <a16:creationId xmlns:a16="http://schemas.microsoft.com/office/drawing/2014/main" id="{EA81D8B7-DFE1-4CC8-8F02-44FC4B7C4923}"/>
              </a:ext>
            </a:extLst>
          </p:cNvPr>
          <p:cNvSpPr>
            <a:spLocks noGrp="1"/>
          </p:cNvSpPr>
          <p:nvPr>
            <p:ph type="sldNum" sz="quarter" idx="4"/>
          </p:nvPr>
        </p:nvSpPr>
        <p:spPr/>
        <p:txBody>
          <a:bodyPr/>
          <a:lstStyle/>
          <a:p>
            <a:fld id="{CFE1D277-9C57-4E30-9C75-4A0776A97483}" type="slidenum">
              <a:rPr lang="ja-JP" altLang="en-US" b="0" smtClean="0"/>
              <a:pPr/>
              <a:t>16</a:t>
            </a:fld>
            <a:endParaRPr lang="ja-JP" altLang="en-US" b="0" dirty="0"/>
          </a:p>
        </p:txBody>
      </p:sp>
      <p:sp>
        <p:nvSpPr>
          <p:cNvPr id="7" name="テキスト ボックス 6">
            <a:extLst>
              <a:ext uri="{FF2B5EF4-FFF2-40B4-BE49-F238E27FC236}">
                <a16:creationId xmlns:a16="http://schemas.microsoft.com/office/drawing/2014/main" id="{3A8274E8-A22A-5504-ECDB-49978EC2C158}"/>
              </a:ext>
            </a:extLst>
          </p:cNvPr>
          <p:cNvSpPr txBox="1"/>
          <p:nvPr/>
        </p:nvSpPr>
        <p:spPr>
          <a:xfrm>
            <a:off x="3021177" y="6470653"/>
            <a:ext cx="5323893" cy="307777"/>
          </a:xfrm>
          <a:prstGeom prst="rect">
            <a:avLst/>
          </a:prstGeom>
          <a:noFill/>
        </p:spPr>
        <p:txBody>
          <a:bodyPr wrap="none" rtlCol="0">
            <a:spAutoFit/>
          </a:bodyPr>
          <a:lstStyle/>
          <a:p>
            <a:r>
              <a:rPr lang="ja-JP" altLang="en-US" sz="1400" dirty="0">
                <a:solidFill>
                  <a:schemeClr val="bg2">
                    <a:lumMod val="25000"/>
                  </a:schemeClr>
                </a:solidFill>
                <a:latin typeface="Meiryo UI" panose="020B0604030504040204" pitchFamily="50" charset="-128"/>
                <a:ea typeface="Meiryo UI" panose="020B0604030504040204" pitchFamily="50" charset="-128"/>
              </a:rPr>
              <a:t>出典：財務省「これからの日本のために財政を考える」（令和</a:t>
            </a:r>
            <a:r>
              <a:rPr lang="en-US" altLang="ja-JP" sz="1400" dirty="0">
                <a:solidFill>
                  <a:schemeClr val="bg2">
                    <a:lumMod val="25000"/>
                  </a:schemeClr>
                </a:solidFill>
                <a:latin typeface="Meiryo UI" panose="020B0604030504040204" pitchFamily="50" charset="-128"/>
                <a:ea typeface="Meiryo UI" panose="020B0604030504040204" pitchFamily="50" charset="-128"/>
              </a:rPr>
              <a:t>7</a:t>
            </a:r>
            <a:r>
              <a:rPr lang="ja-JP" altLang="en-US" sz="1400" dirty="0">
                <a:solidFill>
                  <a:schemeClr val="bg2">
                    <a:lumMod val="25000"/>
                  </a:schemeClr>
                </a:solidFill>
                <a:latin typeface="Meiryo UI" panose="020B0604030504040204" pitchFamily="50" charset="-128"/>
                <a:ea typeface="Meiryo UI" panose="020B0604030504040204" pitchFamily="50" charset="-128"/>
              </a:rPr>
              <a:t>年</a:t>
            </a:r>
            <a:r>
              <a:rPr lang="en-US" altLang="ja-JP" sz="1400" dirty="0">
                <a:solidFill>
                  <a:schemeClr val="bg2">
                    <a:lumMod val="25000"/>
                  </a:schemeClr>
                </a:solidFill>
                <a:latin typeface="Meiryo UI" panose="020B0604030504040204" pitchFamily="50" charset="-128"/>
                <a:ea typeface="Meiryo UI" panose="020B0604030504040204" pitchFamily="50" charset="-128"/>
              </a:rPr>
              <a:t>4</a:t>
            </a:r>
            <a:r>
              <a:rPr lang="ja-JP" altLang="en-US" sz="1400" dirty="0">
                <a:solidFill>
                  <a:schemeClr val="bg2">
                    <a:lumMod val="25000"/>
                  </a:schemeClr>
                </a:solidFill>
                <a:latin typeface="Meiryo UI" panose="020B0604030504040204" pitchFamily="50" charset="-128"/>
                <a:ea typeface="Meiryo UI" panose="020B0604030504040204" pitchFamily="50" charset="-128"/>
              </a:rPr>
              <a:t>月）</a:t>
            </a:r>
          </a:p>
        </p:txBody>
      </p:sp>
      <p:pic>
        <p:nvPicPr>
          <p:cNvPr id="4" name="図 3">
            <a:extLst>
              <a:ext uri="{FF2B5EF4-FFF2-40B4-BE49-F238E27FC236}">
                <a16:creationId xmlns:a16="http://schemas.microsoft.com/office/drawing/2014/main" id="{70AB246A-9240-0CF7-E100-D209FF1B334B}"/>
              </a:ext>
            </a:extLst>
          </p:cNvPr>
          <p:cNvPicPr>
            <a:picLocks noChangeAspect="1"/>
          </p:cNvPicPr>
          <p:nvPr/>
        </p:nvPicPr>
        <p:blipFill>
          <a:blip r:embed="rId3"/>
          <a:stretch>
            <a:fillRect/>
          </a:stretch>
        </p:blipFill>
        <p:spPr>
          <a:xfrm>
            <a:off x="1640375" y="736752"/>
            <a:ext cx="5863249" cy="5589710"/>
          </a:xfrm>
          <a:prstGeom prst="rect">
            <a:avLst/>
          </a:prstGeom>
        </p:spPr>
      </p:pic>
    </p:spTree>
    <p:extLst>
      <p:ext uri="{BB962C8B-B14F-4D97-AF65-F5344CB8AC3E}">
        <p14:creationId xmlns:p14="http://schemas.microsoft.com/office/powerpoint/2010/main" val="98567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社会保険の概要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0" name="正方形/長方形 39"/>
          <p:cNvSpPr/>
          <p:nvPr/>
        </p:nvSpPr>
        <p:spPr bwMode="white">
          <a:xfrm>
            <a:off x="742400" y="5498585"/>
            <a:ext cx="527600" cy="409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nvGrpSpPr>
          <p:cNvPr id="9" name="グループ化 8"/>
          <p:cNvGrpSpPr/>
          <p:nvPr/>
        </p:nvGrpSpPr>
        <p:grpSpPr>
          <a:xfrm>
            <a:off x="441591" y="1008376"/>
            <a:ext cx="8296511" cy="5527493"/>
            <a:chOff x="441588" y="1008372"/>
            <a:chExt cx="8296510" cy="5527493"/>
          </a:xfrm>
        </p:grpSpPr>
        <p:cxnSp>
          <p:nvCxnSpPr>
            <p:cNvPr id="33" name="直線コネクタ 32"/>
            <p:cNvCxnSpPr/>
            <p:nvPr/>
          </p:nvCxnSpPr>
          <p:spPr>
            <a:xfrm>
              <a:off x="1955800" y="407480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41588" y="1008372"/>
              <a:ext cx="8280137" cy="5527493"/>
              <a:chOff x="441588" y="1008372"/>
              <a:chExt cx="8280137" cy="5527493"/>
            </a:xfrm>
          </p:grpSpPr>
          <p:sp>
            <p:nvSpPr>
              <p:cNvPr id="17" name="テキスト ボックス 18"/>
              <p:cNvSpPr txBox="1">
                <a:spLocks noChangeArrowheads="1"/>
              </p:cNvSpPr>
              <p:nvPr/>
            </p:nvSpPr>
            <p:spPr bwMode="auto">
              <a:xfrm>
                <a:off x="5290344" y="158413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latin typeface="Meiryo UI" panose="020B0604030504040204" pitchFamily="50" charset="-128"/>
                    <a:ea typeface="Meiryo UI" panose="020B0604030504040204" pitchFamily="50" charset="-128"/>
                    <a:cs typeface="ヒラギノ角ゴ Pro W6"/>
                  </a:rPr>
                  <a:t>にかかる治療費</a:t>
                </a:r>
              </a:p>
            </p:txBody>
          </p:sp>
          <p:sp>
            <p:nvSpPr>
              <p:cNvPr id="13" name="テキスト ボックス 31"/>
              <p:cNvSpPr txBox="1">
                <a:spLocks noChangeArrowheads="1"/>
              </p:cNvSpPr>
              <p:nvPr/>
            </p:nvSpPr>
            <p:spPr bwMode="gray">
              <a:xfrm>
                <a:off x="2279535" y="1008372"/>
                <a:ext cx="2380143" cy="400110"/>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3421856" cy="40011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5" name="テキスト ボックス 3"/>
              <p:cNvSpPr txBox="1">
                <a:spLocks noChangeArrowheads="1"/>
              </p:cNvSpPr>
              <p:nvPr/>
            </p:nvSpPr>
            <p:spPr bwMode="auto">
              <a:xfrm>
                <a:off x="5280819" y="2574856"/>
                <a:ext cx="3431381"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・障害状態時</a:t>
                </a:r>
                <a:endParaRPr lang="en-US" altLang="ja-JP" sz="2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latin typeface="Meiryo UI" panose="020B0604030504040204" pitchFamily="50" charset="-128"/>
                    <a:ea typeface="Meiryo UI" panose="020B0604030504040204" pitchFamily="50" charset="-128"/>
                    <a:cs typeface="ヒラギノ角ゴ Pro W6"/>
                  </a:rPr>
                  <a:t>費用</a:t>
                </a:r>
                <a:endParaRPr lang="en-US" altLang="ja-JP" sz="2200" b="1" dirty="0">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200" b="1" dirty="0">
                    <a:latin typeface="Meiryo UI" panose="020B0604030504040204" pitchFamily="50" charset="-128"/>
                    <a:ea typeface="Meiryo UI" panose="020B0604030504040204" pitchFamily="50" charset="-128"/>
                    <a:cs typeface="ヒラギノ角ゴ Pro W6"/>
                  </a:rPr>
                  <a:t>(</a:t>
                </a:r>
                <a:r>
                  <a:rPr lang="ja-JP" altLang="en-US" sz="2200" b="1" dirty="0">
                    <a:latin typeface="Meiryo UI" panose="020B0604030504040204" pitchFamily="50" charset="-128"/>
                    <a:ea typeface="Meiryo UI" panose="020B0604030504040204" pitchFamily="50" charset="-128"/>
                    <a:cs typeface="ヒラギノ角ゴ Pro W6"/>
                  </a:rPr>
                  <a:t>訪問介護など</a:t>
                </a:r>
                <a:r>
                  <a:rPr lang="en-US" altLang="ja-JP" sz="2200" b="1" dirty="0">
                    <a:latin typeface="Meiryo UI" panose="020B0604030504040204" pitchFamily="50" charset="-128"/>
                    <a:ea typeface="Meiryo UI" panose="020B0604030504040204" pitchFamily="50" charset="-128"/>
                    <a:cs typeface="ヒラギノ角ゴ Pro W6"/>
                  </a:rPr>
                  <a:t>)</a:t>
                </a:r>
                <a:endParaRPr lang="ja-JP" altLang="en-US" sz="2200" b="1" dirty="0">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2.</a:t>
                </a:r>
                <a:r>
                  <a:rPr lang="ja-JP" altLang="en-US" sz="2400" b="1" dirty="0">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4.</a:t>
                </a:r>
                <a:r>
                  <a:rPr lang="ja-JP" altLang="en-US" sz="2400" b="1" dirty="0">
                    <a:latin typeface="Meiryo UI" panose="020B0604030504040204" pitchFamily="50" charset="-128"/>
                    <a:ea typeface="Meiryo UI" panose="020B0604030504040204" pitchFamily="50" charset="-128"/>
                    <a:cs typeface="ヒラギノ角ゴ Pro W6"/>
                  </a:rPr>
                  <a:t>労働者</a:t>
                </a:r>
                <a:endParaRPr lang="en-US" altLang="ja-JP" sz="2400" b="1" dirty="0">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ヒラギノ角ゴ Pro W6"/>
                  </a:rPr>
                  <a:t>　 災害補償保険</a:t>
                </a:r>
                <a:endParaRPr lang="en-US" altLang="ja-JP" sz="2400" b="1" dirty="0">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3.</a:t>
                </a:r>
                <a:r>
                  <a:rPr lang="ja-JP" altLang="en-US" sz="2400" b="1" dirty="0">
                    <a:latin typeface="Meiryo UI" panose="020B0604030504040204" pitchFamily="50" charset="-128"/>
                    <a:ea typeface="Meiryo UI" panose="020B0604030504040204" pitchFamily="50" charset="-128"/>
                    <a:cs typeface="ヒラギノ角ゴ Pro W6"/>
                  </a:rPr>
                  <a:t>公的介護保険</a:t>
                </a:r>
                <a:endParaRPr lang="en-US" altLang="ja-JP" sz="2400" b="1" dirty="0">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5.</a:t>
                </a:r>
                <a:r>
                  <a:rPr lang="ja-JP" altLang="en-US" sz="2400" b="1" dirty="0">
                    <a:latin typeface="Meiryo UI" panose="020B0604030504040204" pitchFamily="50" charset="-128"/>
                    <a:ea typeface="Meiryo UI" panose="020B0604030504040204" pitchFamily="50" charset="-128"/>
                    <a:cs typeface="ヒラギノ角ゴ Pro W6"/>
                  </a:rPr>
                  <a:t>雇用保険</a:t>
                </a:r>
                <a:endParaRPr lang="en-US" altLang="ja-JP" sz="2400" b="1" dirty="0">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41" name="角丸四角形 40"/>
              <p:cNvSpPr>
                <a:spLocks/>
              </p:cNvSpPr>
              <p:nvPr/>
            </p:nvSpPr>
            <p:spPr>
              <a:xfrm>
                <a:off x="2279533" y="1623282"/>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1.</a:t>
                </a:r>
                <a:r>
                  <a:rPr lang="ja-JP" altLang="en-US" sz="2400" b="1" dirty="0">
                    <a:latin typeface="Meiryo UI" panose="020B0604030504040204" pitchFamily="50" charset="-128"/>
                    <a:ea typeface="Meiryo UI" panose="020B0604030504040204" pitchFamily="50" charset="-128"/>
                    <a:cs typeface="ヒラギノ角ゴ Pro W6"/>
                  </a:rPr>
                  <a:t>公的医療保険</a:t>
                </a:r>
              </a:p>
            </p:txBody>
          </p:sp>
        </p:grpSp>
        <p:sp>
          <p:nvSpPr>
            <p:cNvPr id="4" name="右中かっこ 3">
              <a:extLst>
                <a:ext uri="{FF2B5EF4-FFF2-40B4-BE49-F238E27FC236}">
                  <a16:creationId xmlns:a16="http://schemas.microsoft.com/office/drawing/2014/main" id="{F86C3B79-96BF-4E9F-877C-16A96FFA64E5}"/>
                </a:ext>
              </a:extLst>
            </p:cNvPr>
            <p:cNvSpPr/>
            <p:nvPr/>
          </p:nvSpPr>
          <p:spPr>
            <a:xfrm>
              <a:off x="6821051"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の生活費など</a:t>
              </a:r>
            </a:p>
          </p:txBody>
        </p:sp>
      </p:grpSp>
      <p:sp>
        <p:nvSpPr>
          <p:cNvPr id="11" name="スライド番号プレースホルダー 10">
            <a:extLst>
              <a:ext uri="{FF2B5EF4-FFF2-40B4-BE49-F238E27FC236}">
                <a16:creationId xmlns:a16="http://schemas.microsoft.com/office/drawing/2014/main" id="{A0FB0DE7-6E97-46C0-8152-30113CF473E7}"/>
              </a:ext>
            </a:extLst>
          </p:cNvPr>
          <p:cNvSpPr>
            <a:spLocks noGrp="1"/>
          </p:cNvSpPr>
          <p:nvPr>
            <p:ph type="sldNum" sz="quarter" idx="4"/>
          </p:nvPr>
        </p:nvSpPr>
        <p:spPr/>
        <p:txBody>
          <a:bodyPr/>
          <a:lstStyle/>
          <a:p>
            <a:fld id="{CFE1D277-9C57-4E30-9C75-4A0776A97483}" type="slidenum">
              <a:rPr lang="ja-JP" altLang="en-US" b="0" smtClean="0"/>
              <a:pPr/>
              <a:t>17</a:t>
            </a:fld>
            <a:endParaRPr lang="ja-JP" altLang="en-US" b="0" dirty="0"/>
          </a:p>
        </p:txBody>
      </p:sp>
    </p:spTree>
    <p:extLst>
      <p:ext uri="{BB962C8B-B14F-4D97-AF65-F5344CB8AC3E}">
        <p14:creationId xmlns:p14="http://schemas.microsoft.com/office/powerpoint/2010/main" val="2680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06401" y="50455"/>
            <a:ext cx="8953500"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困ったときに受けられる「社会保険」を考えてみよう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54001" y="619389"/>
            <a:ext cx="8547100"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b="1" dirty="0">
                <a:solidFill>
                  <a:srgbClr val="17375E"/>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19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529312" y="1277577"/>
            <a:ext cx="3098800" cy="300183"/>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707113" y="1200145"/>
            <a:ext cx="2679700" cy="42092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FF"/>
                </a:solidFill>
                <a:latin typeface="Meiryo UI" panose="020B0604030504040204" pitchFamily="50" charset="-128"/>
                <a:ea typeface="Meiryo UI" panose="020B0604030504040204" pitchFamily="50" charset="-128"/>
                <a:cs typeface="ヒラギノ角ゴ Pro W6"/>
              </a:rPr>
              <a:t>制　度</a:t>
            </a:r>
            <a:endParaRPr lang="en-US" altLang="ja-JP" sz="16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7" y="1710661"/>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9" y="2500495"/>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444817" y="3307844"/>
            <a:ext cx="831273"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1248433" y="4128856"/>
            <a:ext cx="1005840"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9"/>
            <a:ext cx="1108223"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72" y="5716121"/>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1" y="1772874"/>
            <a:ext cx="28321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53" y="2580759"/>
            <a:ext cx="2027753"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1"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1" y="4201323"/>
            <a:ext cx="17907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8"/>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66803"/>
            <a:ext cx="2118088"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a:srcRect l="16145" t="5111" r="12859" b="4461"/>
          <a:stretch/>
        </p:blipFill>
        <p:spPr>
          <a:xfrm>
            <a:off x="523474" y="1554487"/>
            <a:ext cx="761079" cy="1115399"/>
          </a:xfrm>
          <a:prstGeom prst="rect">
            <a:avLst/>
          </a:prstGeom>
        </p:spPr>
      </p:pic>
      <p:sp>
        <p:nvSpPr>
          <p:cNvPr id="36" name="テキスト ボックス 3"/>
          <p:cNvSpPr txBox="1">
            <a:spLocks noChangeArrowheads="1"/>
          </p:cNvSpPr>
          <p:nvPr/>
        </p:nvSpPr>
        <p:spPr bwMode="auto">
          <a:xfrm>
            <a:off x="1304632" y="1756443"/>
            <a:ext cx="2264085"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定年退職して老後の収入が無くなった</a:t>
            </a:r>
            <a:endParaRPr lang="en-US" altLang="ja-JP" sz="1400" b="1" dirty="0">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50062" y="2561558"/>
            <a:ext cx="1511199"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会社が倒産し、</a:t>
            </a:r>
            <a:endParaRPr lang="en-US" altLang="ja-JP" sz="1400" b="1" dirty="0">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失業した</a:t>
            </a:r>
            <a:endParaRPr lang="en-US" altLang="ja-JP" sz="1400" b="1" dirty="0">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1214872" y="3457371"/>
            <a:ext cx="2346339" cy="307777"/>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介護が必要な状態になった</a:t>
            </a:r>
            <a:endParaRPr lang="en-US" altLang="ja-JP" sz="1400" b="1" dirty="0">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2030855" y="4186249"/>
            <a:ext cx="1581573"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　一家の働き手が</a:t>
            </a:r>
            <a:endParaRPr lang="en-US" altLang="ja-JP" sz="1400" b="1" dirty="0">
              <a:latin typeface="Meiryo UI" panose="020B0604030504040204" pitchFamily="50" charset="-128"/>
              <a:ea typeface="Meiryo UI" panose="020B0604030504040204" pitchFamily="50" charset="-128"/>
              <a:cs typeface="ヒラギノ角ゴ Pro W6"/>
            </a:endParaRPr>
          </a:p>
          <a:p>
            <a:pP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　　　　　亡くなった</a:t>
            </a:r>
          </a:p>
        </p:txBody>
      </p:sp>
      <p:sp>
        <p:nvSpPr>
          <p:cNvPr id="42" name="テキスト ボックス 18"/>
          <p:cNvSpPr txBox="1">
            <a:spLocks noChangeArrowheads="1"/>
          </p:cNvSpPr>
          <p:nvPr/>
        </p:nvSpPr>
        <p:spPr bwMode="auto">
          <a:xfrm>
            <a:off x="2129928" y="5178627"/>
            <a:ext cx="1469801" cy="307777"/>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病気で入院した</a:t>
            </a:r>
            <a:endParaRPr lang="en-US" altLang="ja-JP" sz="1400" b="1" dirty="0">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2005254" y="5843054"/>
            <a:ext cx="1608655"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会社員が</a:t>
            </a:r>
            <a:endParaRPr lang="en-US" altLang="ja-JP" sz="1400" b="1" dirty="0">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仕事でケガをした</a:t>
            </a:r>
          </a:p>
        </p:txBody>
      </p:sp>
      <p:sp>
        <p:nvSpPr>
          <p:cNvPr id="73" name="円/楕円 72"/>
          <p:cNvSpPr/>
          <p:nvPr/>
        </p:nvSpPr>
        <p:spPr>
          <a:xfrm>
            <a:off x="5322510" y="2190063"/>
            <a:ext cx="72343"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10" y="3198167"/>
            <a:ext cx="72343"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10" y="4132563"/>
            <a:ext cx="72343"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10" y="5103911"/>
            <a:ext cx="72343"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10" y="6015343"/>
            <a:ext cx="72343"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10" y="1974163"/>
            <a:ext cx="72343"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10" y="2753667"/>
            <a:ext cx="72343"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10" y="3561063"/>
            <a:ext cx="72343"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10" y="4354611"/>
            <a:ext cx="72343"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10" y="5266043"/>
            <a:ext cx="72343"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10" y="6109375"/>
            <a:ext cx="72343"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53" y="1929334"/>
            <a:ext cx="320705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7" y="2888087"/>
            <a:ext cx="320705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34" y="3846839"/>
            <a:ext cx="320705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94" y="4805593"/>
            <a:ext cx="320705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4" y="5787259"/>
            <a:ext cx="3207055"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612273" y="2964549"/>
            <a:ext cx="3186772" cy="461665"/>
          </a:xfrm>
          <a:prstGeom prst="rect">
            <a:avLst/>
          </a:prstGeom>
          <a:noFill/>
          <a:ln w="38100" cmpd="sng">
            <a:noFill/>
            <a:miter lim="800000"/>
          </a:ln>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cs typeface="ヒラギノ角ゴ Pro W6"/>
              </a:rPr>
              <a:t>公的年金保険</a:t>
            </a:r>
            <a:endParaRPr lang="ja-JP" altLang="en-US" b="1" dirty="0">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604187" y="2018058"/>
            <a:ext cx="3186772" cy="461665"/>
          </a:xfrm>
          <a:prstGeom prst="rect">
            <a:avLst/>
          </a:prstGeom>
          <a:noFill/>
          <a:ln w="38100" cmpd="sng">
            <a:noFill/>
            <a:miter lim="800000"/>
          </a:ln>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cs typeface="ヒラギノ角ゴ Pro W6"/>
              </a:rPr>
              <a:t>公的医療保険</a:t>
            </a:r>
            <a:endParaRPr lang="ja-JP" altLang="en-US" sz="1600" b="1" dirty="0">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528491" y="3923193"/>
            <a:ext cx="3186772" cy="461665"/>
          </a:xfrm>
          <a:prstGeom prst="rect">
            <a:avLst/>
          </a:prstGeom>
          <a:noFill/>
          <a:ln w="38100" cmpd="sng">
            <a:noFill/>
            <a:miter lim="800000"/>
          </a:ln>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cs typeface="ヒラギノ角ゴ Pro W6"/>
              </a:rPr>
              <a:t>公的介護保険</a:t>
            </a:r>
            <a:endParaRPr lang="ja-JP" altLang="en-US" sz="1600" b="1" dirty="0">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885426"/>
            <a:ext cx="3186772" cy="461665"/>
          </a:xfrm>
          <a:prstGeom prst="rect">
            <a:avLst/>
          </a:prstGeom>
          <a:noFill/>
          <a:ln w="38100" cmpd="sng">
            <a:noFill/>
            <a:miter lim="800000"/>
          </a:ln>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cs typeface="ヒラギノ角ゴ Pro W6"/>
              </a:rPr>
              <a:t>労働者災害補償保険</a:t>
            </a:r>
            <a:endParaRPr lang="ja-JP" altLang="en-US" sz="1600" b="1" dirty="0">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50" y="5764346"/>
            <a:ext cx="320705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539631" y="5847661"/>
            <a:ext cx="3186772" cy="461665"/>
          </a:xfrm>
          <a:prstGeom prst="rect">
            <a:avLst/>
          </a:prstGeom>
          <a:noFill/>
          <a:ln w="38100" cmpd="sng">
            <a:noFill/>
            <a:miter lim="800000"/>
          </a:ln>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cs typeface="ヒラギノ角ゴ Pro W6"/>
              </a:rPr>
              <a:t>雇用保険</a:t>
            </a:r>
            <a:endParaRPr lang="ja-JP" altLang="en-US" sz="1600" b="1" dirty="0">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1003" y="2764935"/>
            <a:ext cx="1613255"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1003" y="2201331"/>
            <a:ext cx="1613255"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6"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77573"/>
            <a:ext cx="3098800" cy="272895"/>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1" y="1200141"/>
            <a:ext cx="2679700" cy="42092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FF"/>
                </a:solidFill>
                <a:latin typeface="Meiryo UI" panose="020B0604030504040204" pitchFamily="50" charset="-128"/>
                <a:ea typeface="Meiryo UI" panose="020B0604030504040204" pitchFamily="50" charset="-128"/>
                <a:cs typeface="ヒラギノ角ゴ Pro W6"/>
              </a:rPr>
              <a:t>状　況</a:t>
            </a:r>
            <a:endParaRPr lang="en-US" altLang="ja-JP" sz="16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3"/>
          <a:stretch>
            <a:fillRect/>
          </a:stretch>
        </p:blipFill>
        <p:spPr>
          <a:xfrm>
            <a:off x="825502" y="2006052"/>
            <a:ext cx="1412095" cy="1316616"/>
          </a:xfrm>
          <a:prstGeom prst="rect">
            <a:avLst/>
          </a:prstGeom>
        </p:spPr>
      </p:pic>
      <p:pic>
        <p:nvPicPr>
          <p:cNvPr id="7" name="図 6"/>
          <p:cNvPicPr>
            <a:picLocks noChangeAspect="1"/>
          </p:cNvPicPr>
          <p:nvPr/>
        </p:nvPicPr>
        <p:blipFill>
          <a:blip r:embed="rId4"/>
          <a:stretch>
            <a:fillRect/>
          </a:stretch>
        </p:blipFill>
        <p:spPr>
          <a:xfrm>
            <a:off x="103524" y="3072317"/>
            <a:ext cx="1274587" cy="1183219"/>
          </a:xfrm>
          <a:prstGeom prst="rect">
            <a:avLst/>
          </a:prstGeom>
        </p:spPr>
      </p:pic>
      <p:pic>
        <p:nvPicPr>
          <p:cNvPr id="56" name="図 55"/>
          <p:cNvPicPr>
            <a:picLocks noChangeAspect="1"/>
          </p:cNvPicPr>
          <p:nvPr/>
        </p:nvPicPr>
        <p:blipFill>
          <a:blip r:embed="rId5"/>
          <a:stretch>
            <a:fillRect/>
          </a:stretch>
        </p:blipFill>
        <p:spPr>
          <a:xfrm>
            <a:off x="165378" y="4430447"/>
            <a:ext cx="1432244" cy="1422383"/>
          </a:xfrm>
          <a:prstGeom prst="rect">
            <a:avLst/>
          </a:prstGeom>
        </p:spPr>
      </p:pic>
      <p:pic>
        <p:nvPicPr>
          <p:cNvPr id="57" name="図 56"/>
          <p:cNvPicPr>
            <a:picLocks noChangeAspect="1"/>
          </p:cNvPicPr>
          <p:nvPr/>
        </p:nvPicPr>
        <p:blipFill>
          <a:blip r:embed="rId6"/>
          <a:stretch>
            <a:fillRect/>
          </a:stretch>
        </p:blipFill>
        <p:spPr>
          <a:xfrm>
            <a:off x="1162283" y="5366439"/>
            <a:ext cx="1033269" cy="1492500"/>
          </a:xfrm>
          <a:prstGeom prst="rect">
            <a:avLst/>
          </a:prstGeom>
        </p:spPr>
      </p:pic>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044" y="4080974"/>
            <a:ext cx="1158216" cy="745215"/>
          </a:xfrm>
          <a:prstGeom prst="rect">
            <a:avLst/>
          </a:prstGeom>
        </p:spPr>
      </p:pic>
      <p:sp>
        <p:nvSpPr>
          <p:cNvPr id="6" name="スライド番号プレースホルダー 5">
            <a:extLst>
              <a:ext uri="{FF2B5EF4-FFF2-40B4-BE49-F238E27FC236}">
                <a16:creationId xmlns:a16="http://schemas.microsoft.com/office/drawing/2014/main" id="{F819E0DC-F908-4D8C-9B35-961498838046}"/>
              </a:ext>
            </a:extLst>
          </p:cNvPr>
          <p:cNvSpPr>
            <a:spLocks noGrp="1"/>
          </p:cNvSpPr>
          <p:nvPr>
            <p:ph type="sldNum" sz="quarter" idx="4"/>
          </p:nvPr>
        </p:nvSpPr>
        <p:spPr/>
        <p:txBody>
          <a:bodyPr/>
          <a:lstStyle/>
          <a:p>
            <a:fld id="{CFE1D277-9C57-4E30-9C75-4A0776A97483}" type="slidenum">
              <a:rPr lang="ja-JP" altLang="en-US" b="0" smtClean="0"/>
              <a:pPr/>
              <a:t>18</a:t>
            </a:fld>
            <a:endParaRPr lang="ja-JP" altLang="en-US" b="0" dirty="0"/>
          </a:p>
        </p:txBody>
      </p:sp>
    </p:spTree>
    <p:extLst>
      <p:ext uri="{BB962C8B-B14F-4D97-AF65-F5344CB8AC3E}">
        <p14:creationId xmlns:p14="http://schemas.microsoft.com/office/powerpoint/2010/main" val="12354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5"/>
            <a:ext cx="9144000" cy="6874075"/>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57204"/>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1" y="2922917"/>
            <a:ext cx="8547100" cy="1015663"/>
          </a:xfrm>
          <a:prstGeom prst="rect">
            <a:avLst/>
          </a:prstGeom>
          <a:noFill/>
        </p:spPr>
        <p:txBody>
          <a:bodyPr wrap="square" rtlCol="0">
            <a:spAutoFit/>
          </a:bodyPr>
          <a:lstStyle/>
          <a:p>
            <a:pPr algn="ctr"/>
            <a:r>
              <a:rPr lang="ja-JP" altLang="en-US" sz="6000" b="1" dirty="0">
                <a:latin typeface="Meiryo UI" panose="020B0604030504040204" pitchFamily="50" charset="-128"/>
                <a:ea typeface="Meiryo UI" panose="020B0604030504040204" pitchFamily="50" charset="-128"/>
                <a:cs typeface="ヒラギノ角ゴ Std W8"/>
              </a:rPr>
              <a:t>３</a:t>
            </a:r>
            <a:r>
              <a:rPr lang="en-US" altLang="ja-JP" sz="6000" b="1" dirty="0">
                <a:latin typeface="Meiryo UI" panose="020B0604030504040204" pitchFamily="50" charset="-128"/>
                <a:ea typeface="Meiryo UI" panose="020B0604030504040204" pitchFamily="50" charset="-128"/>
                <a:cs typeface="ヒラギノ角ゴ Std W8"/>
              </a:rPr>
              <a:t>. </a:t>
            </a:r>
            <a:r>
              <a:rPr lang="ja-JP" altLang="en-US" sz="6000" b="1" dirty="0">
                <a:latin typeface="Meiryo UI" panose="020B0604030504040204" pitchFamily="50" charset="-128"/>
                <a:ea typeface="Meiryo UI" panose="020B0604030504040204" pitchFamily="50" charset="-128"/>
                <a:cs typeface="ヒラギノ角ゴ Std W8"/>
              </a:rPr>
              <a:t>自助って何？</a:t>
            </a:r>
            <a:endParaRPr lang="en-US" altLang="ja-JP" sz="60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638FD44F-46B2-4FBE-B490-39FA03377F4F}"/>
              </a:ext>
            </a:extLst>
          </p:cNvPr>
          <p:cNvSpPr>
            <a:spLocks noGrp="1"/>
          </p:cNvSpPr>
          <p:nvPr>
            <p:ph type="sldNum" sz="quarter" idx="4"/>
          </p:nvPr>
        </p:nvSpPr>
        <p:spPr/>
        <p:txBody>
          <a:bodyPr/>
          <a:lstStyle/>
          <a:p>
            <a:fld id="{CFE1D277-9C57-4E30-9C75-4A0776A97483}" type="slidenum">
              <a:rPr lang="ja-JP" altLang="en-US" b="0" smtClean="0"/>
              <a:pPr/>
              <a:t>19</a:t>
            </a:fld>
            <a:endParaRPr lang="ja-JP" altLang="en-US" b="0" dirty="0"/>
          </a:p>
        </p:txBody>
      </p:sp>
    </p:spTree>
    <p:extLst>
      <p:ext uri="{BB962C8B-B14F-4D97-AF65-F5344CB8AC3E}">
        <p14:creationId xmlns:p14="http://schemas.microsoft.com/office/powerpoint/2010/main" val="277033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1" y="4"/>
            <a:ext cx="9144000" cy="6874075"/>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1945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1" y="2589538"/>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5400" b="1" dirty="0">
                <a:latin typeface="Meiryo UI" panose="020B0604030504040204" pitchFamily="50" charset="-128"/>
                <a:ea typeface="Meiryo UI" panose="020B0604030504040204" pitchFamily="50" charset="-128"/>
                <a:cs typeface="ヒラギノ角ゴ Std W8"/>
              </a:rPr>
              <a:t>１</a:t>
            </a:r>
            <a:r>
              <a:rPr lang="en-US" altLang="ja-JP" sz="5400" b="1" dirty="0">
                <a:latin typeface="Meiryo UI" panose="020B0604030504040204" pitchFamily="50" charset="-128"/>
                <a:ea typeface="Meiryo UI" panose="020B0604030504040204" pitchFamily="50" charset="-128"/>
                <a:cs typeface="ヒラギノ角ゴ Std W8"/>
              </a:rPr>
              <a:t>.</a:t>
            </a:r>
            <a:r>
              <a:rPr lang="ja-JP" altLang="en-US" sz="5400" b="1" dirty="0">
                <a:latin typeface="Meiryo UI" panose="020B0604030504040204" pitchFamily="50" charset="-128"/>
                <a:ea typeface="Meiryo UI" panose="020B0604030504040204" pitchFamily="50" charset="-128"/>
                <a:cs typeface="ヒラギノ角ゴ Std W8"/>
              </a:rPr>
              <a:t>　少子高齢化</a:t>
            </a:r>
            <a:endParaRPr lang="en-US" altLang="ja-JP" sz="5400" b="1" dirty="0">
              <a:latin typeface="Meiryo UI" panose="020B0604030504040204" pitchFamily="50" charset="-128"/>
              <a:ea typeface="Meiryo UI" panose="020B0604030504040204" pitchFamily="50" charset="-128"/>
              <a:cs typeface="ヒラギノ角ゴ Std W8"/>
            </a:endParaRPr>
          </a:p>
          <a:p>
            <a:r>
              <a:rPr lang="ja-JP" altLang="en-US" sz="5400" b="1" dirty="0">
                <a:latin typeface="Meiryo UI" panose="020B0604030504040204" pitchFamily="50" charset="-128"/>
                <a:ea typeface="Meiryo UI" panose="020B0604030504040204" pitchFamily="50" charset="-128"/>
                <a:cs typeface="ヒラギノ角ゴ Std W8"/>
              </a:rPr>
              <a:t>　　　　　　　について考えよう</a:t>
            </a:r>
            <a:endParaRPr lang="en-US" altLang="ja-JP" sz="5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F9ACF86D-477A-4AF6-BA92-442FBBD2C43A}"/>
              </a:ext>
            </a:extLst>
          </p:cNvPr>
          <p:cNvSpPr>
            <a:spLocks noGrp="1"/>
          </p:cNvSpPr>
          <p:nvPr>
            <p:ph type="sldNum" sz="quarter" idx="4"/>
          </p:nvPr>
        </p:nvSpPr>
        <p:spPr/>
        <p:txBody>
          <a:bodyPr/>
          <a:lstStyle/>
          <a:p>
            <a:fld id="{CFE1D277-9C57-4E30-9C75-4A0776A97483}" type="slidenum">
              <a:rPr lang="ja-JP" altLang="en-US" b="0" smtClean="0"/>
              <a:pPr/>
              <a:t>2</a:t>
            </a:fld>
            <a:endParaRPr lang="ja-JP" altLang="en-US" b="0" dirty="0"/>
          </a:p>
        </p:txBody>
      </p:sp>
    </p:spTree>
    <p:extLst>
      <p:ext uri="{BB962C8B-B14F-4D97-AF65-F5344CB8AC3E}">
        <p14:creationId xmlns:p14="http://schemas.microsoft.com/office/powerpoint/2010/main" val="319582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3B9F48E2-EEEC-44BA-8757-4AC8DA51D607}"/>
              </a:ext>
            </a:extLst>
          </p:cNvPr>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cxnSp>
        <p:nvCxnSpPr>
          <p:cNvPr id="24" name="直線コネクタ 23"/>
          <p:cNvCxnSpPr/>
          <p:nvPr/>
        </p:nvCxnSpPr>
        <p:spPr>
          <a:xfrm>
            <a:off x="6206626" y="3295191"/>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190751" y="3364108"/>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27" name="グループ化 26">
            <a:extLst>
              <a:ext uri="{FF2B5EF4-FFF2-40B4-BE49-F238E27FC236}">
                <a16:creationId xmlns:a16="http://schemas.microsoft.com/office/drawing/2014/main" id="{D4A1EB55-0B03-447D-8D05-0BDB89C55438}"/>
              </a:ext>
            </a:extLst>
          </p:cNvPr>
          <p:cNvGrpSpPr/>
          <p:nvPr/>
        </p:nvGrpSpPr>
        <p:grpSpPr>
          <a:xfrm>
            <a:off x="2544639" y="1186356"/>
            <a:ext cx="4032000" cy="2520000"/>
            <a:chOff x="2544638" y="1186356"/>
            <a:chExt cx="4032000" cy="2520000"/>
          </a:xfrm>
        </p:grpSpPr>
        <p:sp>
          <p:nvSpPr>
            <p:cNvPr id="6" name="角丸四角形 5"/>
            <p:cNvSpPr/>
            <p:nvPr/>
          </p:nvSpPr>
          <p:spPr>
            <a:xfrm>
              <a:off x="2544638" y="1186356"/>
              <a:ext cx="4032000" cy="2520000"/>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47456" y="1409628"/>
              <a:ext cx="1626365" cy="685232"/>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自助</a:t>
              </a:r>
            </a:p>
          </p:txBody>
        </p:sp>
        <p:sp>
          <p:nvSpPr>
            <p:cNvPr id="29" name="正方形/長方形 28"/>
            <p:cNvSpPr/>
            <p:nvPr/>
          </p:nvSpPr>
          <p:spPr>
            <a:xfrm>
              <a:off x="3189109" y="2152596"/>
              <a:ext cx="2743059" cy="664862"/>
            </a:xfrm>
            <a:prstGeom prst="rect">
              <a:avLst/>
            </a:prstGeom>
          </p:spPr>
          <p:txBody>
            <a:bodyPr wrap="none">
              <a:spAutoFit/>
            </a:bodyPr>
            <a:lstStyle/>
            <a:p>
              <a:pPr algn="ctr">
                <a:lnSpc>
                  <a:spcPts val="5000"/>
                </a:lnSpc>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自分で備える</a:t>
              </a:r>
            </a:p>
          </p:txBody>
        </p:sp>
      </p:grpSp>
      <p:sp>
        <p:nvSpPr>
          <p:cNvPr id="10" name="正方形/長方形 9"/>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1" name="直線コネクタ 10"/>
          <p:cNvCxnSpPr>
            <a:cxnSpLocks/>
          </p:cNvCxnSpPr>
          <p:nvPr/>
        </p:nvCxnSpPr>
        <p:spPr>
          <a:xfrm>
            <a:off x="4092117" y="5317651"/>
            <a:ext cx="1019175" cy="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33" name="グループ化 32">
            <a:extLst>
              <a:ext uri="{FF2B5EF4-FFF2-40B4-BE49-F238E27FC236}">
                <a16:creationId xmlns:a16="http://schemas.microsoft.com/office/drawing/2014/main" id="{FDDAEB82-E0C7-4B31-B299-1C1017B29A22}"/>
              </a:ext>
            </a:extLst>
          </p:cNvPr>
          <p:cNvGrpSpPr/>
          <p:nvPr/>
        </p:nvGrpSpPr>
        <p:grpSpPr>
          <a:xfrm>
            <a:off x="330394" y="3956274"/>
            <a:ext cx="3962400" cy="2520000"/>
            <a:chOff x="330393" y="3956273"/>
            <a:chExt cx="3962400" cy="2520000"/>
          </a:xfrm>
        </p:grpSpPr>
        <p:sp>
          <p:nvSpPr>
            <p:cNvPr id="5" name="角丸四角形 4"/>
            <p:cNvSpPr/>
            <p:nvPr/>
          </p:nvSpPr>
          <p:spPr>
            <a:xfrm>
              <a:off x="330393" y="3956273"/>
              <a:ext cx="3962400" cy="2520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3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498410" y="4183472"/>
              <a:ext cx="1626365" cy="68523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p>
          </p:txBody>
        </p:sp>
        <p:sp>
          <p:nvSpPr>
            <p:cNvPr id="28" name="正方形/長方形 27"/>
            <p:cNvSpPr/>
            <p:nvPr/>
          </p:nvSpPr>
          <p:spPr>
            <a:xfrm>
              <a:off x="1186925" y="4914154"/>
              <a:ext cx="2249334" cy="646331"/>
            </a:xfrm>
            <a:prstGeom prst="rect">
              <a:avLst/>
            </a:prstGeom>
          </p:spPr>
          <p:txBody>
            <a:bodyPr wrap="none">
              <a:spAutoFit/>
            </a:bodyPr>
            <a:lstStyle/>
            <a:p>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共に備える</a:t>
              </a:r>
              <a:endParaRPr lang="ja-JP" altLang="en-US" sz="3600" dirty="0"/>
            </a:p>
          </p:txBody>
        </p:sp>
        <p:sp>
          <p:nvSpPr>
            <p:cNvPr id="31" name="正方形/長方形 30"/>
            <p:cNvSpPr/>
            <p:nvPr/>
          </p:nvSpPr>
          <p:spPr>
            <a:xfrm>
              <a:off x="706826" y="5451577"/>
              <a:ext cx="3209533" cy="954107"/>
            </a:xfrm>
            <a:prstGeom prst="rect">
              <a:avLst/>
            </a:prstGeom>
          </p:spPr>
          <p:txBody>
            <a:bodyPr wrap="none">
              <a:spAutoFit/>
            </a:bodyPr>
            <a:lstStyle/>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健康保険や年金など</a:t>
              </a:r>
            </a:p>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の「社会保険」</a:t>
              </a:r>
            </a:p>
          </p:txBody>
        </p:sp>
      </p:grpSp>
      <p:grpSp>
        <p:nvGrpSpPr>
          <p:cNvPr id="34" name="グループ化 33">
            <a:extLst>
              <a:ext uri="{FF2B5EF4-FFF2-40B4-BE49-F238E27FC236}">
                <a16:creationId xmlns:a16="http://schemas.microsoft.com/office/drawing/2014/main" id="{2B2F75FF-B3FB-4AD2-BEEA-6EC1252A890C}"/>
              </a:ext>
            </a:extLst>
          </p:cNvPr>
          <p:cNvGrpSpPr/>
          <p:nvPr/>
        </p:nvGrpSpPr>
        <p:grpSpPr>
          <a:xfrm>
            <a:off x="4796901" y="3986237"/>
            <a:ext cx="4306169" cy="2520000"/>
            <a:chOff x="4796895" y="3986236"/>
            <a:chExt cx="4306169" cy="2520000"/>
          </a:xfrm>
        </p:grpSpPr>
        <p:sp>
          <p:nvSpPr>
            <p:cNvPr id="7" name="角丸四角形 6"/>
            <p:cNvSpPr/>
            <p:nvPr/>
          </p:nvSpPr>
          <p:spPr>
            <a:xfrm>
              <a:off x="4908359" y="3986236"/>
              <a:ext cx="3962400" cy="2520000"/>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136797" y="4183472"/>
              <a:ext cx="1626365" cy="685232"/>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公助</a:t>
              </a:r>
            </a:p>
          </p:txBody>
        </p:sp>
        <p:sp>
          <p:nvSpPr>
            <p:cNvPr id="30" name="テキスト ボックス 29"/>
            <p:cNvSpPr txBox="1"/>
            <p:nvPr/>
          </p:nvSpPr>
          <p:spPr>
            <a:xfrm>
              <a:off x="4796895" y="4914155"/>
              <a:ext cx="4306169" cy="584775"/>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sp>
          <p:nvSpPr>
            <p:cNvPr id="32" name="正方形/長方形 31"/>
            <p:cNvSpPr/>
            <p:nvPr/>
          </p:nvSpPr>
          <p:spPr>
            <a:xfrm>
              <a:off x="5423760" y="5451577"/>
              <a:ext cx="3052438" cy="954107"/>
            </a:xfrm>
            <a:prstGeom prst="rect">
              <a:avLst/>
            </a:prstGeom>
          </p:spPr>
          <p:txBody>
            <a:bodyPr wrap="none">
              <a:spAutoFit/>
            </a:bodyPr>
            <a:lstStyle/>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4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3803145" y="4140711"/>
            <a:ext cx="1597115"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lang="ja-JP" altLang="en-US" sz="2000" b="1" dirty="0">
                <a:latin typeface="Meiryo UI" panose="020B0604030504040204" pitchFamily="50" charset="-128"/>
                <a:ea typeface="Meiryo UI" panose="020B0604030504040204" pitchFamily="50" charset="-128"/>
              </a:rPr>
              <a:t>社会保障</a:t>
            </a:r>
          </a:p>
          <a:p>
            <a:pPr algn="ctr">
              <a:lnSpc>
                <a:spcPts val="2400"/>
              </a:lnSpc>
            </a:pPr>
            <a:r>
              <a:rPr lang="ja-JP" altLang="en-US" sz="2000" b="1" dirty="0">
                <a:latin typeface="Meiryo UI" panose="020B0604030504040204" pitchFamily="50" charset="-128"/>
                <a:ea typeface="Meiryo UI" panose="020B0604030504040204" pitchFamily="50" charset="-128"/>
              </a:rPr>
              <a:t>制度</a:t>
            </a:r>
          </a:p>
        </p:txBody>
      </p:sp>
      <p:sp>
        <p:nvSpPr>
          <p:cNvPr id="26" name="スライド番号プレースホルダー 25">
            <a:extLst>
              <a:ext uri="{FF2B5EF4-FFF2-40B4-BE49-F238E27FC236}">
                <a16:creationId xmlns:a16="http://schemas.microsoft.com/office/drawing/2014/main" id="{78F98AD4-F620-4F87-A04A-1778126A84E0}"/>
              </a:ext>
            </a:extLst>
          </p:cNvPr>
          <p:cNvSpPr>
            <a:spLocks noGrp="1"/>
          </p:cNvSpPr>
          <p:nvPr>
            <p:ph type="sldNum" sz="quarter" idx="4"/>
          </p:nvPr>
        </p:nvSpPr>
        <p:spPr/>
        <p:txBody>
          <a:bodyPr/>
          <a:lstStyle/>
          <a:p>
            <a:fld id="{CFE1D277-9C57-4E30-9C75-4A0776A97483}" type="slidenum">
              <a:rPr lang="ja-JP" altLang="en-US" b="0" smtClean="0"/>
              <a:pPr/>
              <a:t>20</a:t>
            </a:fld>
            <a:endParaRPr lang="ja-JP" altLang="en-US" b="0" dirty="0"/>
          </a:p>
        </p:txBody>
      </p:sp>
      <p:sp>
        <p:nvSpPr>
          <p:cNvPr id="25" name="角丸四角形 3">
            <a:extLst>
              <a:ext uri="{FF2B5EF4-FFF2-40B4-BE49-F238E27FC236}">
                <a16:creationId xmlns:a16="http://schemas.microsoft.com/office/drawing/2014/main" id="{28933F85-66B9-4969-B276-4A1EA5AF2627}"/>
              </a:ext>
            </a:extLst>
          </p:cNvPr>
          <p:cNvSpPr/>
          <p:nvPr/>
        </p:nvSpPr>
        <p:spPr>
          <a:xfrm>
            <a:off x="2429310" y="1089135"/>
            <a:ext cx="4258343" cy="270510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nvGrpSpPr>
          <p:cNvPr id="35" name="グループ化 34">
            <a:extLst>
              <a:ext uri="{FF2B5EF4-FFF2-40B4-BE49-F238E27FC236}">
                <a16:creationId xmlns:a16="http://schemas.microsoft.com/office/drawing/2014/main" id="{A5D60907-F583-4940-A0CB-9766BFA33F48}"/>
              </a:ext>
            </a:extLst>
          </p:cNvPr>
          <p:cNvGrpSpPr/>
          <p:nvPr/>
        </p:nvGrpSpPr>
        <p:grpSpPr>
          <a:xfrm>
            <a:off x="2872681" y="2807344"/>
            <a:ext cx="3427507" cy="693715"/>
            <a:chOff x="2846302" y="2710627"/>
            <a:chExt cx="3427506" cy="693714"/>
          </a:xfrm>
        </p:grpSpPr>
        <p:sp>
          <p:nvSpPr>
            <p:cNvPr id="36" name="角丸四角形 22">
              <a:extLst>
                <a:ext uri="{FF2B5EF4-FFF2-40B4-BE49-F238E27FC236}">
                  <a16:creationId xmlns:a16="http://schemas.microsoft.com/office/drawing/2014/main" id="{A98AA2AA-07AB-4A33-A039-489E2597D6DA}"/>
                </a:ext>
              </a:extLst>
            </p:cNvPr>
            <p:cNvSpPr/>
            <p:nvPr/>
          </p:nvSpPr>
          <p:spPr>
            <a:xfrm>
              <a:off x="2846302" y="2710627"/>
              <a:ext cx="1594027"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預貯金</a:t>
              </a:r>
            </a:p>
          </p:txBody>
        </p:sp>
        <p:sp>
          <p:nvSpPr>
            <p:cNvPr id="37" name="角丸四角形 26">
              <a:extLst>
                <a:ext uri="{FF2B5EF4-FFF2-40B4-BE49-F238E27FC236}">
                  <a16:creationId xmlns:a16="http://schemas.microsoft.com/office/drawing/2014/main" id="{6EBBD0A9-97FF-49A5-BF05-20718AAB126C}"/>
                </a:ext>
              </a:extLst>
            </p:cNvPr>
            <p:cNvSpPr/>
            <p:nvPr/>
          </p:nvSpPr>
          <p:spPr>
            <a:xfrm>
              <a:off x="4679781" y="2719109"/>
              <a:ext cx="1594027"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民間保険</a:t>
              </a:r>
            </a:p>
          </p:txBody>
        </p:sp>
      </p:grpSp>
    </p:spTree>
    <p:extLst>
      <p:ext uri="{BB962C8B-B14F-4D97-AF65-F5344CB8AC3E}">
        <p14:creationId xmlns:p14="http://schemas.microsoft.com/office/powerpoint/2010/main" val="216915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250956" y="15238"/>
            <a:ext cx="9144000"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自助が必要な事例（入院・手術を伴う骨折の場合）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2" name="図 1"/>
          <p:cNvPicPr>
            <a:picLocks noChangeAspect="1"/>
          </p:cNvPicPr>
          <p:nvPr/>
        </p:nvPicPr>
        <p:blipFill>
          <a:blip r:embed="rId2"/>
          <a:stretch>
            <a:fillRect/>
          </a:stretch>
        </p:blipFill>
        <p:spPr>
          <a:xfrm>
            <a:off x="4918209" y="806011"/>
            <a:ext cx="3995569" cy="1606065"/>
          </a:xfrm>
          <a:prstGeom prst="rect">
            <a:avLst/>
          </a:prstGeom>
        </p:spPr>
      </p:pic>
      <p:sp>
        <p:nvSpPr>
          <p:cNvPr id="5" name="正方形/長方形 4"/>
          <p:cNvSpPr/>
          <p:nvPr/>
        </p:nvSpPr>
        <p:spPr>
          <a:xfrm>
            <a:off x="145947" y="763886"/>
            <a:ext cx="8524744" cy="196163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dirty="0">
                <a:solidFill>
                  <a:schemeClr val="tx1"/>
                </a:solidFill>
                <a:latin typeface="Meiryo UI" panose="020B0604030504040204" pitchFamily="50" charset="-128"/>
                <a:ea typeface="Meiryo UI" panose="020B0604030504040204" pitchFamily="50" charset="-128"/>
                <a:cs typeface="ヒラギノ丸ゴ Pro W4"/>
              </a:rPr>
              <a:t>A</a:t>
            </a:r>
            <a:r>
              <a:rPr lang="ja-JP" altLang="en-US" dirty="0">
                <a:solidFill>
                  <a:schemeClr val="tx1"/>
                </a:solidFill>
                <a:latin typeface="Meiryo UI" panose="020B0604030504040204" pitchFamily="50" charset="-128"/>
                <a:ea typeface="Meiryo UI" panose="020B0604030504040204" pitchFamily="50" charset="-128"/>
                <a:cs typeface="ヒラギノ丸ゴ Pro W4"/>
              </a:rPr>
              <a:t>さん（</a:t>
            </a:r>
            <a:r>
              <a:rPr lang="en-US" altLang="ja-JP" dirty="0">
                <a:solidFill>
                  <a:schemeClr val="tx1"/>
                </a:solidFill>
                <a:latin typeface="Meiryo UI" panose="020B0604030504040204" pitchFamily="50" charset="-128"/>
                <a:ea typeface="Meiryo UI" panose="020B0604030504040204" pitchFamily="50" charset="-128"/>
                <a:cs typeface="ヒラギノ丸ゴ Pro W4"/>
              </a:rPr>
              <a:t>23</a:t>
            </a:r>
            <a:r>
              <a:rPr lang="ja-JP" altLang="en-US" dirty="0">
                <a:solidFill>
                  <a:schemeClr val="tx1"/>
                </a:solidFill>
                <a:latin typeface="Meiryo UI" panose="020B0604030504040204" pitchFamily="50" charset="-128"/>
                <a:ea typeface="Meiryo UI" panose="020B0604030504040204" pitchFamily="50" charset="-128"/>
                <a:cs typeface="ヒラギノ丸ゴ Pro W4"/>
              </a:rPr>
              <a:t>歳）は、友人とスノーボードをしている</a:t>
            </a:r>
            <a:br>
              <a:rPr lang="en-US" altLang="ja-JP" dirty="0">
                <a:solidFill>
                  <a:schemeClr val="tx1"/>
                </a:solidFill>
                <a:latin typeface="Meiryo UI" panose="020B0604030504040204" pitchFamily="50" charset="-128"/>
                <a:ea typeface="Meiryo UI" panose="020B0604030504040204" pitchFamily="50" charset="-128"/>
                <a:cs typeface="ヒラギノ丸ゴ Pro W4"/>
              </a:rPr>
            </a:br>
            <a:r>
              <a:rPr lang="ja-JP" altLang="en-US" dirty="0">
                <a:solidFill>
                  <a:schemeClr val="tx1"/>
                </a:solidFill>
                <a:latin typeface="Meiryo UI" panose="020B0604030504040204" pitchFamily="50" charset="-128"/>
                <a:ea typeface="Meiryo UI" panose="020B0604030504040204" pitchFamily="50" charset="-128"/>
                <a:cs typeface="ヒラギノ丸ゴ Pro W4"/>
              </a:rPr>
              <a:t>ときに転倒し、大ケガを負いました。レントゲン検査</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1"/>
                </a:solidFill>
                <a:latin typeface="Meiryo UI" panose="020B0604030504040204" pitchFamily="50" charset="-128"/>
                <a:ea typeface="Meiryo UI" panose="020B0604030504040204" pitchFamily="50" charset="-128"/>
                <a:cs typeface="ヒラギノ丸ゴ Pro W4"/>
              </a:rPr>
              <a:t>の結果、ねじったように骨折しており、翌日手術を</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1"/>
                </a:solidFill>
                <a:latin typeface="Meiryo UI" panose="020B0604030504040204" pitchFamily="50" charset="-128"/>
                <a:ea typeface="Meiryo UI" panose="020B0604030504040204" pitchFamily="50" charset="-128"/>
                <a:cs typeface="ヒラギノ丸ゴ Pro W4"/>
              </a:rPr>
              <a:t>行いました。そして</a:t>
            </a:r>
            <a:r>
              <a:rPr lang="en-US" altLang="ja-JP" dirty="0">
                <a:solidFill>
                  <a:schemeClr val="tx1"/>
                </a:solidFill>
                <a:latin typeface="Meiryo UI" panose="020B0604030504040204" pitchFamily="50" charset="-128"/>
                <a:ea typeface="Meiryo UI" panose="020B0604030504040204" pitchFamily="50" charset="-128"/>
                <a:cs typeface="ヒラギノ丸ゴ Pro W4"/>
              </a:rPr>
              <a:t>9</a:t>
            </a:r>
            <a:r>
              <a:rPr lang="ja-JP" altLang="en-US" dirty="0">
                <a:solidFill>
                  <a:schemeClr val="tx1"/>
                </a:solidFill>
                <a:latin typeface="Meiryo UI" panose="020B0604030504040204" pitchFamily="50" charset="-128"/>
                <a:ea typeface="Meiryo UI" panose="020B0604030504040204" pitchFamily="50" charset="-128"/>
                <a:cs typeface="ヒラギノ丸ゴ Pro W4"/>
              </a:rPr>
              <a:t>日目には無事退院をすること</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1"/>
                </a:solidFill>
                <a:latin typeface="Meiryo UI" panose="020B0604030504040204" pitchFamily="50" charset="-128"/>
                <a:ea typeface="Meiryo UI" panose="020B0604030504040204" pitchFamily="50" charset="-128"/>
                <a:cs typeface="ヒラギノ丸ゴ Pro W4"/>
              </a:rPr>
              <a:t>ができました。このとき、医療費などはいくらかかった</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1"/>
                </a:solidFill>
                <a:latin typeface="Meiryo UI" panose="020B0604030504040204" pitchFamily="50" charset="-128"/>
                <a:ea typeface="Meiryo UI" panose="020B0604030504040204" pitchFamily="50" charset="-128"/>
                <a:cs typeface="ヒラギノ丸ゴ Pro W4"/>
              </a:rPr>
              <a:t>でしょうか。</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8" name="テキスト ボックス 7"/>
          <p:cNvSpPr txBox="1"/>
          <p:nvPr/>
        </p:nvSpPr>
        <p:spPr>
          <a:xfrm>
            <a:off x="29793" y="6627500"/>
            <a:ext cx="6726737"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＊生命保険文化センター「医療保障ガイド」（</a:t>
            </a:r>
            <a:r>
              <a:rPr lang="en-US" altLang="ja-JP" sz="1000" dirty="0">
                <a:latin typeface="Meiryo UI" panose="020B0604030504040204" pitchFamily="50" charset="-128"/>
                <a:ea typeface="Meiryo UI" panose="020B0604030504040204" pitchFamily="50" charset="-128"/>
                <a:cs typeface="ヒラギノ角ゴ Pro W3"/>
              </a:rPr>
              <a:t>2025</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4</a:t>
            </a:r>
            <a:r>
              <a:rPr lang="ja-JP" altLang="en-US" sz="1000" dirty="0">
                <a:latin typeface="Meiryo UI" panose="020B0604030504040204" pitchFamily="50" charset="-128"/>
                <a:ea typeface="Meiryo UI" panose="020B0604030504040204" pitchFamily="50" charset="-128"/>
                <a:cs typeface="ヒラギノ角ゴ Pro W3"/>
              </a:rPr>
              <a:t>月改訂版）をもとに作成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58" name="角丸四角形 57"/>
          <p:cNvSpPr/>
          <p:nvPr/>
        </p:nvSpPr>
        <p:spPr>
          <a:xfrm>
            <a:off x="2287854" y="5554593"/>
            <a:ext cx="4471990" cy="1094453"/>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grpSp>
        <p:nvGrpSpPr>
          <p:cNvPr id="59" name="グループ化 58"/>
          <p:cNvGrpSpPr/>
          <p:nvPr/>
        </p:nvGrpSpPr>
        <p:grpSpPr>
          <a:xfrm>
            <a:off x="145947" y="2739353"/>
            <a:ext cx="3819527" cy="2653513"/>
            <a:chOff x="266699" y="1381124"/>
            <a:chExt cx="3819526" cy="2543176"/>
          </a:xfrm>
        </p:grpSpPr>
        <p:sp>
          <p:nvSpPr>
            <p:cNvPr id="60" name="角丸四角形 59"/>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61" name="楕円 60"/>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ja-JP" altLang="en-US" sz="3600" b="1" dirty="0">
                  <a:solidFill>
                    <a:prstClr val="white"/>
                  </a:solidFill>
                  <a:latin typeface="Meiryo UI" panose="020B0604030504040204" pitchFamily="50" charset="-128"/>
                  <a:ea typeface="Meiryo UI" panose="020B0604030504040204" pitchFamily="50" charset="-128"/>
                </a:rPr>
                <a:t>－</a:t>
              </a:r>
            </a:p>
          </p:txBody>
        </p:sp>
        <p:sp>
          <p:nvSpPr>
            <p:cNvPr id="62" name="テキスト ボックス 61"/>
            <p:cNvSpPr txBox="1"/>
            <p:nvPr/>
          </p:nvSpPr>
          <p:spPr>
            <a:xfrm>
              <a:off x="962026" y="1669124"/>
              <a:ext cx="2657476" cy="461665"/>
            </a:xfrm>
            <a:prstGeom prst="rect">
              <a:avLst/>
            </a:prstGeom>
            <a:noFill/>
          </p:spPr>
          <p:txBody>
            <a:bodyPr wrap="square" rtlCol="0">
              <a:spAutoFit/>
            </a:bodyPr>
            <a:lstStyle/>
            <a:p>
              <a:pPr defTabSz="914377">
                <a:defRPr/>
              </a:pPr>
              <a:r>
                <a:rPr lang="ja-JP" altLang="en-US" sz="2400" b="1" dirty="0">
                  <a:solidFill>
                    <a:srgbClr val="FF5050"/>
                  </a:solidFill>
                  <a:latin typeface="Meiryo UI" panose="020B0604030504040204" pitchFamily="50" charset="-128"/>
                  <a:ea typeface="Meiryo UI" panose="020B0604030504040204" pitchFamily="50" charset="-128"/>
                </a:rPr>
                <a:t>必要となるお金</a:t>
              </a:r>
            </a:p>
          </p:txBody>
        </p:sp>
        <p:sp>
          <p:nvSpPr>
            <p:cNvPr id="63" name="角丸四角形 62"/>
            <p:cNvSpPr/>
            <p:nvPr/>
          </p:nvSpPr>
          <p:spPr>
            <a:xfrm>
              <a:off x="666750" y="2287142"/>
              <a:ext cx="3162300" cy="1418083"/>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64" name="テキスト ボックス 63"/>
            <p:cNvSpPr txBox="1"/>
            <p:nvPr/>
          </p:nvSpPr>
          <p:spPr>
            <a:xfrm>
              <a:off x="747450" y="2409825"/>
              <a:ext cx="1805250" cy="646331"/>
            </a:xfrm>
            <a:prstGeom prst="rect">
              <a:avLst/>
            </a:prstGeom>
            <a:noFill/>
          </p:spPr>
          <p:txBody>
            <a:bodyPr wrap="square" rtlCol="0">
              <a:spAutoFit/>
            </a:bodyPr>
            <a:lstStyle/>
            <a:p>
              <a:pPr defTabSz="914377">
                <a:defRPr/>
              </a:pPr>
              <a:r>
                <a:rPr lang="ja-JP" altLang="en-US" dirty="0">
                  <a:solidFill>
                    <a:prstClr val="white"/>
                  </a:solidFill>
                  <a:latin typeface="Meiryo UI" panose="020B0604030504040204" pitchFamily="50" charset="-128"/>
                  <a:ea typeface="Meiryo UI" panose="020B0604030504040204" pitchFamily="50" charset="-128"/>
                </a:rPr>
                <a:t>かかった医療費</a:t>
              </a:r>
              <a:endParaRPr lang="en-US" altLang="ja-JP" dirty="0">
                <a:solidFill>
                  <a:prstClr val="white"/>
                </a:solidFill>
                <a:latin typeface="Meiryo UI" panose="020B0604030504040204" pitchFamily="50" charset="-128"/>
                <a:ea typeface="Meiryo UI" panose="020B0604030504040204" pitchFamily="50" charset="-128"/>
              </a:endParaRPr>
            </a:p>
            <a:p>
              <a:pPr defTabSz="914377">
                <a:defRPr/>
              </a:pPr>
              <a:r>
                <a:rPr lang="ja-JP" altLang="en-US" dirty="0">
                  <a:solidFill>
                    <a:prstClr val="white"/>
                  </a:solidFill>
                  <a:latin typeface="Meiryo UI" panose="020B0604030504040204" pitchFamily="50" charset="-128"/>
                  <a:ea typeface="Meiryo UI" panose="020B0604030504040204" pitchFamily="50" charset="-128"/>
                </a:rPr>
                <a:t>その他</a:t>
              </a:r>
            </a:p>
          </p:txBody>
        </p:sp>
        <p:sp>
          <p:nvSpPr>
            <p:cNvPr id="65" name="テキスト ボックス 64"/>
            <p:cNvSpPr txBox="1"/>
            <p:nvPr/>
          </p:nvSpPr>
          <p:spPr>
            <a:xfrm>
              <a:off x="2400300" y="2409824"/>
              <a:ext cx="1371601" cy="619456"/>
            </a:xfrm>
            <a:prstGeom prst="rect">
              <a:avLst/>
            </a:prstGeom>
            <a:noFill/>
          </p:spPr>
          <p:txBody>
            <a:bodyPr wrap="square" rtlCol="0">
              <a:spAutoFit/>
            </a:bodyPr>
            <a:lstStyle/>
            <a:p>
              <a:pPr algn="r" defTabSz="914377">
                <a:defRPr/>
              </a:pPr>
              <a:r>
                <a:rPr lang="ja-JP" altLang="en-US" dirty="0">
                  <a:solidFill>
                    <a:prstClr val="white"/>
                  </a:solidFill>
                  <a:latin typeface="Meiryo UI" panose="020B0604030504040204" pitchFamily="50" charset="-128"/>
                  <a:ea typeface="Meiryo UI" panose="020B0604030504040204" pitchFamily="50" charset="-128"/>
                </a:rPr>
                <a:t>約</a:t>
              </a:r>
              <a:r>
                <a:rPr lang="en-US" altLang="ja-JP" dirty="0">
                  <a:solidFill>
                    <a:prstClr val="white"/>
                  </a:solidFill>
                  <a:latin typeface="Meiryo UI" panose="020B0604030504040204" pitchFamily="50" charset="-128"/>
                  <a:ea typeface="Meiryo UI" panose="020B0604030504040204" pitchFamily="50" charset="-128"/>
                </a:rPr>
                <a:t>140</a:t>
              </a:r>
              <a:r>
                <a:rPr lang="ja-JP" altLang="en-US" dirty="0">
                  <a:solidFill>
                    <a:prstClr val="white"/>
                  </a:solidFill>
                  <a:latin typeface="Meiryo UI" panose="020B0604030504040204" pitchFamily="50" charset="-128"/>
                  <a:ea typeface="Meiryo UI" panose="020B0604030504040204" pitchFamily="50" charset="-128"/>
                </a:rPr>
                <a:t>万円</a:t>
              </a:r>
              <a:endParaRPr lang="en-US" altLang="ja-JP" dirty="0">
                <a:solidFill>
                  <a:prstClr val="white"/>
                </a:solidFill>
                <a:latin typeface="Meiryo UI" panose="020B0604030504040204" pitchFamily="50" charset="-128"/>
                <a:ea typeface="Meiryo UI" panose="020B0604030504040204" pitchFamily="50" charset="-128"/>
              </a:endParaRPr>
            </a:p>
            <a:p>
              <a:pPr algn="r" defTabSz="914377">
                <a:defRPr/>
              </a:pPr>
              <a:r>
                <a:rPr lang="ja-JP" altLang="en-US" dirty="0">
                  <a:solidFill>
                    <a:prstClr val="white"/>
                  </a:solidFill>
                  <a:latin typeface="Meiryo UI" panose="020B0604030504040204" pitchFamily="50" charset="-128"/>
                  <a:ea typeface="Meiryo UI" panose="020B0604030504040204" pitchFamily="50" charset="-128"/>
                </a:rPr>
                <a:t>約</a:t>
              </a:r>
              <a:r>
                <a:rPr lang="en-US" altLang="ja-JP" dirty="0">
                  <a:solidFill>
                    <a:prstClr val="white"/>
                  </a:solidFill>
                  <a:latin typeface="Meiryo UI" panose="020B0604030504040204" pitchFamily="50" charset="-128"/>
                  <a:ea typeface="Meiryo UI" panose="020B0604030504040204" pitchFamily="50" charset="-128"/>
                </a:rPr>
                <a:t>3</a:t>
              </a:r>
              <a:r>
                <a:rPr lang="ja-JP" altLang="en-US" dirty="0">
                  <a:solidFill>
                    <a:prstClr val="white"/>
                  </a:solidFill>
                  <a:latin typeface="Meiryo UI" panose="020B0604030504040204" pitchFamily="50" charset="-128"/>
                  <a:ea typeface="Meiryo UI" panose="020B0604030504040204" pitchFamily="50" charset="-128"/>
                </a:rPr>
                <a:t>万円</a:t>
              </a:r>
            </a:p>
          </p:txBody>
        </p:sp>
        <p:cxnSp>
          <p:nvCxnSpPr>
            <p:cNvPr id="66" name="直線コネクタ 65"/>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747450" y="3275231"/>
              <a:ext cx="1805250" cy="369332"/>
            </a:xfrm>
            <a:prstGeom prst="rect">
              <a:avLst/>
            </a:prstGeom>
            <a:noFill/>
          </p:spPr>
          <p:txBody>
            <a:bodyPr wrap="square" rtlCol="0">
              <a:spAutoFit/>
            </a:bodyPr>
            <a:lstStyle/>
            <a:p>
              <a:pPr defTabSz="914377">
                <a:defRPr/>
              </a:pPr>
              <a:r>
                <a:rPr lang="ja-JP" altLang="en-US" b="1" dirty="0">
                  <a:solidFill>
                    <a:prstClr val="white"/>
                  </a:solidFill>
                  <a:latin typeface="Meiryo UI" panose="020B0604030504040204" pitchFamily="50" charset="-128"/>
                  <a:ea typeface="Meiryo UI" panose="020B0604030504040204" pitchFamily="50" charset="-128"/>
                </a:rPr>
                <a:t>合計</a:t>
              </a:r>
            </a:p>
          </p:txBody>
        </p:sp>
        <p:sp>
          <p:nvSpPr>
            <p:cNvPr id="68" name="テキスト ボックス 67"/>
            <p:cNvSpPr txBox="1"/>
            <p:nvPr/>
          </p:nvSpPr>
          <p:spPr>
            <a:xfrm>
              <a:off x="2400300" y="3275231"/>
              <a:ext cx="1371601" cy="353975"/>
            </a:xfrm>
            <a:prstGeom prst="rect">
              <a:avLst/>
            </a:prstGeom>
            <a:noFill/>
          </p:spPr>
          <p:txBody>
            <a:bodyPr wrap="square" rtlCol="0">
              <a:spAutoFit/>
            </a:bodyPr>
            <a:lstStyle/>
            <a:p>
              <a:pPr algn="r" defTabSz="914377">
                <a:defRPr/>
              </a:pPr>
              <a:r>
                <a:rPr lang="ja-JP" altLang="en-US" b="1" dirty="0">
                  <a:solidFill>
                    <a:prstClr val="white"/>
                  </a:solidFill>
                  <a:latin typeface="Meiryo UI" panose="020B0604030504040204" pitchFamily="50" charset="-128"/>
                  <a:ea typeface="Meiryo UI" panose="020B0604030504040204" pitchFamily="50" charset="-128"/>
                </a:rPr>
                <a:t>約</a:t>
              </a:r>
              <a:r>
                <a:rPr lang="en-US" altLang="ja-JP" b="1" dirty="0">
                  <a:solidFill>
                    <a:prstClr val="white"/>
                  </a:solidFill>
                  <a:latin typeface="Meiryo UI" panose="020B0604030504040204" pitchFamily="50" charset="-128"/>
                  <a:ea typeface="Meiryo UI" panose="020B0604030504040204" pitchFamily="50" charset="-128"/>
                </a:rPr>
                <a:t>143</a:t>
              </a:r>
              <a:r>
                <a:rPr lang="ja-JP" altLang="en-US" b="1" dirty="0">
                  <a:solidFill>
                    <a:prstClr val="white"/>
                  </a:solidFill>
                  <a:latin typeface="Meiryo UI" panose="020B0604030504040204" pitchFamily="50" charset="-128"/>
                  <a:ea typeface="Meiryo UI" panose="020B0604030504040204" pitchFamily="50" charset="-128"/>
                </a:rPr>
                <a:t>万円</a:t>
              </a:r>
            </a:p>
          </p:txBody>
        </p:sp>
      </p:grpSp>
      <p:grpSp>
        <p:nvGrpSpPr>
          <p:cNvPr id="69" name="グループ化 68"/>
          <p:cNvGrpSpPr/>
          <p:nvPr/>
        </p:nvGrpSpPr>
        <p:grpSpPr>
          <a:xfrm>
            <a:off x="4810046" y="2731187"/>
            <a:ext cx="3819527" cy="2670760"/>
            <a:chOff x="4724399" y="1381124"/>
            <a:chExt cx="3819526" cy="2670761"/>
          </a:xfrm>
        </p:grpSpPr>
        <p:sp>
          <p:nvSpPr>
            <p:cNvPr id="70" name="角丸四角形 69"/>
            <p:cNvSpPr/>
            <p:nvPr/>
          </p:nvSpPr>
          <p:spPr>
            <a:xfrm>
              <a:off x="4867275" y="1562100"/>
              <a:ext cx="3676650" cy="2489785"/>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71" name="楕円 70"/>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ja-JP" altLang="en-US" sz="3600" b="1" dirty="0">
                  <a:solidFill>
                    <a:prstClr val="white"/>
                  </a:solidFill>
                  <a:latin typeface="Meiryo UI" panose="020B0604030504040204" pitchFamily="50" charset="-128"/>
                  <a:ea typeface="Meiryo UI" panose="020B0604030504040204" pitchFamily="50" charset="-128"/>
                </a:rPr>
                <a:t>＋</a:t>
              </a:r>
            </a:p>
          </p:txBody>
        </p:sp>
        <p:sp>
          <p:nvSpPr>
            <p:cNvPr id="72" name="テキスト ボックス 71"/>
            <p:cNvSpPr txBox="1"/>
            <p:nvPr/>
          </p:nvSpPr>
          <p:spPr>
            <a:xfrm>
              <a:off x="5419726" y="1669124"/>
              <a:ext cx="2657476" cy="461665"/>
            </a:xfrm>
            <a:prstGeom prst="rect">
              <a:avLst/>
            </a:prstGeom>
            <a:noFill/>
          </p:spPr>
          <p:txBody>
            <a:bodyPr wrap="square" rtlCol="0">
              <a:spAutoFit/>
            </a:bodyPr>
            <a:lstStyle/>
            <a:p>
              <a:pPr defTabSz="914377">
                <a:defRPr/>
              </a:pPr>
              <a:r>
                <a:rPr lang="ja-JP" altLang="en-US" sz="2400" b="1" dirty="0">
                  <a:solidFill>
                    <a:srgbClr val="4F81BD">
                      <a:lumMod val="75000"/>
                    </a:srgbClr>
                  </a:solidFill>
                  <a:latin typeface="Meiryo UI" panose="020B0604030504040204" pitchFamily="50" charset="-128"/>
                  <a:ea typeface="Meiryo UI" panose="020B0604030504040204" pitchFamily="50" charset="-128"/>
                </a:rPr>
                <a:t>入ってくるお金</a:t>
              </a:r>
            </a:p>
          </p:txBody>
        </p:sp>
        <p:sp>
          <p:nvSpPr>
            <p:cNvPr id="73" name="角丸四角形 72"/>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74" name="テキスト ボックス 73"/>
            <p:cNvSpPr txBox="1"/>
            <p:nvPr/>
          </p:nvSpPr>
          <p:spPr>
            <a:xfrm>
              <a:off x="5205150" y="2422440"/>
              <a:ext cx="1805250" cy="584775"/>
            </a:xfrm>
            <a:prstGeom prst="rect">
              <a:avLst/>
            </a:prstGeom>
            <a:noFill/>
          </p:spPr>
          <p:txBody>
            <a:bodyPr wrap="square" rtlCol="0">
              <a:spAutoFit/>
            </a:bodyPr>
            <a:lstStyle/>
            <a:p>
              <a:pPr defTabSz="914377">
                <a:defRPr/>
              </a:pPr>
              <a:r>
                <a:rPr lang="ja-JP" altLang="en-US" dirty="0">
                  <a:solidFill>
                    <a:prstClr val="white"/>
                  </a:solidFill>
                  <a:latin typeface="Meiryo UI" panose="020B0604030504040204" pitchFamily="50" charset="-128"/>
                  <a:ea typeface="Meiryo UI" panose="020B0604030504040204" pitchFamily="50" charset="-128"/>
                </a:rPr>
                <a:t>公的保障</a:t>
              </a:r>
              <a:endParaRPr lang="en-US" altLang="ja-JP" dirty="0">
                <a:solidFill>
                  <a:prstClr val="white"/>
                </a:solidFill>
                <a:latin typeface="Meiryo UI" panose="020B0604030504040204" pitchFamily="50" charset="-128"/>
                <a:ea typeface="Meiryo UI" panose="020B0604030504040204" pitchFamily="50" charset="-128"/>
              </a:endParaRPr>
            </a:p>
            <a:p>
              <a:pPr defTabSz="914377">
                <a:defRPr/>
              </a:pPr>
              <a:r>
                <a:rPr lang="ja-JP" altLang="en-US" sz="1400" dirty="0">
                  <a:solidFill>
                    <a:prstClr val="white"/>
                  </a:solidFill>
                  <a:latin typeface="Meiryo UI" panose="020B0604030504040204" pitchFamily="50" charset="-128"/>
                  <a:ea typeface="Meiryo UI" panose="020B0604030504040204" pitchFamily="50" charset="-128"/>
                </a:rPr>
                <a:t>（公的医療保険）</a:t>
              </a:r>
            </a:p>
          </p:txBody>
        </p:sp>
        <p:sp>
          <p:nvSpPr>
            <p:cNvPr id="75" name="テキスト ボックス 74"/>
            <p:cNvSpPr txBox="1"/>
            <p:nvPr/>
          </p:nvSpPr>
          <p:spPr>
            <a:xfrm>
              <a:off x="6858000" y="2562224"/>
              <a:ext cx="1371601" cy="369332"/>
            </a:xfrm>
            <a:prstGeom prst="rect">
              <a:avLst/>
            </a:prstGeom>
            <a:noFill/>
          </p:spPr>
          <p:txBody>
            <a:bodyPr wrap="square" rtlCol="0">
              <a:spAutoFit/>
            </a:bodyPr>
            <a:lstStyle/>
            <a:p>
              <a:pPr algn="r" defTabSz="914377">
                <a:defRPr/>
              </a:pPr>
              <a:r>
                <a:rPr lang="ja-JP" altLang="en-US" dirty="0">
                  <a:solidFill>
                    <a:prstClr val="white"/>
                  </a:solidFill>
                  <a:latin typeface="Meiryo UI" panose="020B0604030504040204" pitchFamily="50" charset="-128"/>
                  <a:ea typeface="Meiryo UI" panose="020B0604030504040204" pitchFamily="50" charset="-128"/>
                </a:rPr>
                <a:t>約</a:t>
              </a:r>
              <a:r>
                <a:rPr lang="en-US" altLang="ja-JP" dirty="0">
                  <a:solidFill>
                    <a:prstClr val="white"/>
                  </a:solidFill>
                  <a:latin typeface="Meiryo UI" panose="020B0604030504040204" pitchFamily="50" charset="-128"/>
                  <a:ea typeface="Meiryo UI" panose="020B0604030504040204" pitchFamily="50" charset="-128"/>
                </a:rPr>
                <a:t>129</a:t>
              </a:r>
              <a:r>
                <a:rPr lang="ja-JP" altLang="en-US" dirty="0">
                  <a:solidFill>
                    <a:prstClr val="white"/>
                  </a:solidFill>
                  <a:latin typeface="Meiryo UI" panose="020B0604030504040204" pitchFamily="50" charset="-128"/>
                  <a:ea typeface="Meiryo UI" panose="020B0604030504040204" pitchFamily="50" charset="-128"/>
                </a:rPr>
                <a:t>万円</a:t>
              </a:r>
            </a:p>
          </p:txBody>
        </p:sp>
        <p:cxnSp>
          <p:nvCxnSpPr>
            <p:cNvPr id="76" name="直線コネクタ 75"/>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7" name="テキスト ボックス 76"/>
            <p:cNvSpPr txBox="1"/>
            <p:nvPr/>
          </p:nvSpPr>
          <p:spPr>
            <a:xfrm>
              <a:off x="5205150" y="3275231"/>
              <a:ext cx="1805250" cy="369332"/>
            </a:xfrm>
            <a:prstGeom prst="rect">
              <a:avLst/>
            </a:prstGeom>
            <a:noFill/>
          </p:spPr>
          <p:txBody>
            <a:bodyPr wrap="square" rtlCol="0">
              <a:spAutoFit/>
            </a:bodyPr>
            <a:lstStyle/>
            <a:p>
              <a:pPr defTabSz="914377">
                <a:defRPr/>
              </a:pPr>
              <a:r>
                <a:rPr lang="ja-JP" altLang="en-US" b="1" dirty="0">
                  <a:solidFill>
                    <a:prstClr val="white"/>
                  </a:solidFill>
                  <a:latin typeface="Meiryo UI" panose="020B0604030504040204" pitchFamily="50" charset="-128"/>
                  <a:ea typeface="Meiryo UI" panose="020B0604030504040204" pitchFamily="50" charset="-128"/>
                </a:rPr>
                <a:t>合計</a:t>
              </a:r>
            </a:p>
          </p:txBody>
        </p:sp>
        <p:sp>
          <p:nvSpPr>
            <p:cNvPr id="78" name="テキスト ボックス 77"/>
            <p:cNvSpPr txBox="1"/>
            <p:nvPr/>
          </p:nvSpPr>
          <p:spPr>
            <a:xfrm>
              <a:off x="6858000" y="3275231"/>
              <a:ext cx="1371601" cy="369332"/>
            </a:xfrm>
            <a:prstGeom prst="rect">
              <a:avLst/>
            </a:prstGeom>
            <a:noFill/>
          </p:spPr>
          <p:txBody>
            <a:bodyPr wrap="square" rtlCol="0">
              <a:spAutoFit/>
            </a:bodyPr>
            <a:lstStyle/>
            <a:p>
              <a:pPr algn="r" defTabSz="914377">
                <a:defRPr/>
              </a:pPr>
              <a:r>
                <a:rPr lang="ja-JP" altLang="en-US" b="1" dirty="0">
                  <a:solidFill>
                    <a:prstClr val="white"/>
                  </a:solidFill>
                  <a:latin typeface="Meiryo UI" panose="020B0604030504040204" pitchFamily="50" charset="-128"/>
                  <a:ea typeface="Meiryo UI" panose="020B0604030504040204" pitchFamily="50" charset="-128"/>
                </a:rPr>
                <a:t>約</a:t>
              </a:r>
              <a:r>
                <a:rPr lang="en-US" altLang="ja-JP" b="1" dirty="0">
                  <a:solidFill>
                    <a:prstClr val="white"/>
                  </a:solidFill>
                  <a:latin typeface="Meiryo UI" panose="020B0604030504040204" pitchFamily="50" charset="-128"/>
                  <a:ea typeface="Meiryo UI" panose="020B0604030504040204" pitchFamily="50" charset="-128"/>
                </a:rPr>
                <a:t>129</a:t>
              </a:r>
              <a:r>
                <a:rPr lang="ja-JP" altLang="en-US" b="1" dirty="0">
                  <a:solidFill>
                    <a:prstClr val="white"/>
                  </a:solidFill>
                  <a:latin typeface="Meiryo UI" panose="020B0604030504040204" pitchFamily="50" charset="-128"/>
                  <a:ea typeface="Meiryo UI" panose="020B0604030504040204" pitchFamily="50" charset="-128"/>
                </a:rPr>
                <a:t>万円</a:t>
              </a:r>
            </a:p>
          </p:txBody>
        </p:sp>
      </p:grpSp>
      <p:cxnSp>
        <p:nvCxnSpPr>
          <p:cNvPr id="79" name="直線コネクタ 78"/>
          <p:cNvCxnSpPr/>
          <p:nvPr/>
        </p:nvCxnSpPr>
        <p:spPr>
          <a:xfrm flipV="1">
            <a:off x="4123510" y="3976018"/>
            <a:ext cx="752475" cy="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80" name="等号 79"/>
          <p:cNvSpPr/>
          <p:nvPr/>
        </p:nvSpPr>
        <p:spPr>
          <a:xfrm>
            <a:off x="1384396" y="5932453"/>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black"/>
              </a:solidFill>
              <a:latin typeface="Calibri"/>
              <a:ea typeface="ＭＳ Ｐゴシック" panose="020B0600070205080204" pitchFamily="50" charset="-128"/>
            </a:endParaRPr>
          </a:p>
        </p:txBody>
      </p:sp>
      <p:sp>
        <p:nvSpPr>
          <p:cNvPr id="81" name="テキスト ボックス 80"/>
          <p:cNvSpPr txBox="1"/>
          <p:nvPr/>
        </p:nvSpPr>
        <p:spPr>
          <a:xfrm>
            <a:off x="3441962" y="5883250"/>
            <a:ext cx="2157148" cy="707886"/>
          </a:xfrm>
          <a:prstGeom prst="rect">
            <a:avLst/>
          </a:prstGeom>
          <a:noFill/>
        </p:spPr>
        <p:txBody>
          <a:bodyPr wrap="square" rtlCol="0">
            <a:spAutoFit/>
          </a:bodyPr>
          <a:lstStyle/>
          <a:p>
            <a:pPr defTabSz="914377">
              <a:defRPr/>
            </a:pPr>
            <a:r>
              <a:rPr lang="ja-JP" altLang="en-US" sz="3200" b="1" u="sng" dirty="0">
                <a:latin typeface="Meiryo UI" panose="020B0604030504040204" pitchFamily="50" charset="-128"/>
                <a:ea typeface="Meiryo UI" panose="020B0604030504040204" pitchFamily="50" charset="-128"/>
              </a:rPr>
              <a:t>約</a:t>
            </a:r>
            <a:r>
              <a:rPr lang="en-US" altLang="ja-JP" sz="4000" b="1" u="sng" dirty="0">
                <a:latin typeface="Meiryo UI" panose="020B0604030504040204" pitchFamily="50" charset="-128"/>
                <a:ea typeface="Meiryo UI" panose="020B0604030504040204" pitchFamily="50" charset="-128"/>
              </a:rPr>
              <a:t>14</a:t>
            </a:r>
            <a:r>
              <a:rPr lang="ja-JP" altLang="en-US" sz="3200" b="1" u="sng" dirty="0">
                <a:latin typeface="Meiryo UI" panose="020B0604030504040204" pitchFamily="50" charset="-128"/>
                <a:ea typeface="Meiryo UI" panose="020B0604030504040204" pitchFamily="50" charset="-128"/>
              </a:rPr>
              <a:t>万円</a:t>
            </a:r>
          </a:p>
        </p:txBody>
      </p:sp>
      <p:sp>
        <p:nvSpPr>
          <p:cNvPr id="82" name="テキスト ボックス 81"/>
          <p:cNvSpPr txBox="1"/>
          <p:nvPr/>
        </p:nvSpPr>
        <p:spPr>
          <a:xfrm>
            <a:off x="2287854" y="5588023"/>
            <a:ext cx="4468681" cy="461665"/>
          </a:xfrm>
          <a:prstGeom prst="rect">
            <a:avLst/>
          </a:prstGeom>
          <a:noFill/>
        </p:spPr>
        <p:txBody>
          <a:bodyPr wrap="square" rtlCol="0">
            <a:spAutoFit/>
          </a:bodyPr>
          <a:lstStyle/>
          <a:p>
            <a:pPr algn="ctr" defTabSz="914377">
              <a:defRPr/>
            </a:pPr>
            <a:r>
              <a:rPr lang="ja-JP" altLang="en-US" sz="2400" b="1" dirty="0">
                <a:solidFill>
                  <a:schemeClr val="accent3">
                    <a:lumMod val="50000"/>
                  </a:schemeClr>
                </a:solidFill>
                <a:latin typeface="Meiryo UI" panose="020B0604030504040204" pitchFamily="50" charset="-128"/>
                <a:ea typeface="Meiryo UI" panose="020B0604030504040204" pitchFamily="50" charset="-128"/>
              </a:rPr>
              <a:t>自助で準備する必要があるお金</a:t>
            </a:r>
          </a:p>
        </p:txBody>
      </p:sp>
      <p:sp>
        <p:nvSpPr>
          <p:cNvPr id="3" name="スライド番号プレースホルダー 2">
            <a:extLst>
              <a:ext uri="{FF2B5EF4-FFF2-40B4-BE49-F238E27FC236}">
                <a16:creationId xmlns:a16="http://schemas.microsoft.com/office/drawing/2014/main" id="{B6F78E04-434C-4A04-A3C7-DD398E3CB810}"/>
              </a:ext>
            </a:extLst>
          </p:cNvPr>
          <p:cNvSpPr>
            <a:spLocks noGrp="1"/>
          </p:cNvSpPr>
          <p:nvPr>
            <p:ph type="sldNum" sz="quarter" idx="4"/>
          </p:nvPr>
        </p:nvSpPr>
        <p:spPr/>
        <p:txBody>
          <a:bodyPr/>
          <a:lstStyle/>
          <a:p>
            <a:fld id="{CFE1D277-9C57-4E30-9C75-4A0776A97483}" type="slidenum">
              <a:rPr lang="ja-JP" altLang="en-US" b="0" smtClean="0"/>
              <a:pPr/>
              <a:t>21</a:t>
            </a:fld>
            <a:endParaRPr lang="ja-JP" altLang="en-US" b="0" dirty="0"/>
          </a:p>
        </p:txBody>
      </p:sp>
      <p:sp>
        <p:nvSpPr>
          <p:cNvPr id="4" name="テキスト ボックス 3">
            <a:extLst>
              <a:ext uri="{FF2B5EF4-FFF2-40B4-BE49-F238E27FC236}">
                <a16:creationId xmlns:a16="http://schemas.microsoft.com/office/drawing/2014/main" id="{EF4F7E6F-DBF6-3BB4-40E1-A84DE08C95D3}"/>
              </a:ext>
            </a:extLst>
          </p:cNvPr>
          <p:cNvSpPr txBox="1"/>
          <p:nvPr/>
        </p:nvSpPr>
        <p:spPr>
          <a:xfrm>
            <a:off x="5029308" y="5054746"/>
            <a:ext cx="3523877" cy="369332"/>
          </a:xfrm>
          <a:prstGeom prst="rect">
            <a:avLst/>
          </a:prstGeom>
          <a:noFill/>
        </p:spPr>
        <p:txBody>
          <a:bodyPr wrap="square" rtlCol="0">
            <a:spAutoFit/>
          </a:bodyPr>
          <a:lstStyle/>
          <a:p>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実際は健康保険組合などから医療機関に支払われるもので、</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　高額な立替えが必要なわけではありません。</a:t>
            </a:r>
          </a:p>
        </p:txBody>
      </p:sp>
    </p:spTree>
    <p:extLst>
      <p:ext uri="{BB962C8B-B14F-4D97-AF65-F5344CB8AC3E}">
        <p14:creationId xmlns:p14="http://schemas.microsoft.com/office/powerpoint/2010/main" val="41425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par>
                                <p:cTn id="13" presetID="10"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500"/>
                                        <p:tgtEl>
                                          <p:spTgt spid="8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80" grpId="0" animBg="1"/>
      <p:bldP spid="81" grpId="0"/>
      <p:bldP spid="8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250957" y="791925"/>
            <a:ext cx="8524744" cy="21345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dirty="0">
                <a:solidFill>
                  <a:schemeClr val="tx1"/>
                </a:solidFill>
                <a:latin typeface="Meiryo UI" panose="020B0604030504040204" pitchFamily="50" charset="-128"/>
                <a:ea typeface="Meiryo UI" panose="020B0604030504040204" pitchFamily="50" charset="-128"/>
                <a:cs typeface="ヒラギノ丸ゴ Pro W4"/>
              </a:rPr>
              <a:t>B</a:t>
            </a:r>
            <a:r>
              <a:rPr lang="ja-JP" altLang="en-US" dirty="0" err="1">
                <a:solidFill>
                  <a:schemeClr val="tx1"/>
                </a:solidFill>
                <a:latin typeface="Meiryo UI" panose="020B0604030504040204" pitchFamily="50" charset="-128"/>
                <a:ea typeface="Meiryo UI" panose="020B0604030504040204" pitchFamily="50" charset="-128"/>
                <a:cs typeface="ヒラギノ丸ゴ Pro W4"/>
              </a:rPr>
              <a:t>さんは</a:t>
            </a:r>
            <a:r>
              <a:rPr lang="ja-JP" altLang="en-US" dirty="0">
                <a:solidFill>
                  <a:schemeClr val="tx1"/>
                </a:solidFill>
                <a:latin typeface="Meiryo UI" panose="020B0604030504040204" pitchFamily="50" charset="-128"/>
                <a:ea typeface="Meiryo UI" panose="020B0604030504040204" pitchFamily="50" charset="-128"/>
                <a:cs typeface="ヒラギノ丸ゴ Pro W4"/>
              </a:rPr>
              <a:t>今年</a:t>
            </a:r>
            <a:r>
              <a:rPr lang="en-US" altLang="ja-JP" dirty="0">
                <a:solidFill>
                  <a:schemeClr val="tx1"/>
                </a:solidFill>
                <a:latin typeface="Meiryo UI" panose="020B0604030504040204" pitchFamily="50" charset="-128"/>
                <a:ea typeface="Meiryo UI" panose="020B0604030504040204" pitchFamily="50" charset="-128"/>
                <a:cs typeface="ヒラギノ丸ゴ Pro W4"/>
              </a:rPr>
              <a:t>45</a:t>
            </a:r>
            <a:r>
              <a:rPr lang="ja-JP" altLang="en-US" dirty="0">
                <a:solidFill>
                  <a:schemeClr val="tx1"/>
                </a:solidFill>
                <a:latin typeface="Meiryo UI" panose="020B0604030504040204" pitchFamily="50" charset="-128"/>
                <a:ea typeface="Meiryo UI" panose="020B0604030504040204" pitchFamily="50" charset="-128"/>
                <a:cs typeface="ヒラギノ丸ゴ Pro W4"/>
              </a:rPr>
              <a:t>歳。妻</a:t>
            </a:r>
            <a:r>
              <a:rPr lang="en-US" altLang="ja-JP" dirty="0">
                <a:solidFill>
                  <a:schemeClr val="tx1"/>
                </a:solidFill>
                <a:latin typeface="Meiryo UI" panose="020B0604030504040204" pitchFamily="50" charset="-128"/>
                <a:ea typeface="Meiryo UI" panose="020B0604030504040204" pitchFamily="50" charset="-128"/>
                <a:cs typeface="ヒラギノ丸ゴ Pro W4"/>
              </a:rPr>
              <a:t>(42</a:t>
            </a:r>
            <a:r>
              <a:rPr lang="ja-JP" altLang="en-US"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1"/>
                </a:solidFill>
                <a:latin typeface="Meiryo UI" panose="020B0604030504040204" pitchFamily="50" charset="-128"/>
                <a:ea typeface="Meiryo UI" panose="020B0604030504040204" pitchFamily="50" charset="-128"/>
                <a:cs typeface="ヒラギノ丸ゴ Pro W4"/>
              </a:rPr>
              <a:t>)</a:t>
            </a:r>
            <a:r>
              <a:rPr lang="ja-JP" altLang="en-US" dirty="0">
                <a:solidFill>
                  <a:schemeClr val="tx1"/>
                </a:solidFill>
                <a:latin typeface="Meiryo UI" panose="020B0604030504040204" pitchFamily="50" charset="-128"/>
                <a:ea typeface="Meiryo UI" panose="020B0604030504040204" pitchFamily="50" charset="-128"/>
                <a:cs typeface="ヒラギノ丸ゴ Pro W4"/>
              </a:rPr>
              <a:t>はパート勤務で、</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1"/>
                </a:solidFill>
                <a:latin typeface="Meiryo UI" panose="020B0604030504040204" pitchFamily="50" charset="-128"/>
                <a:ea typeface="Meiryo UI" panose="020B0604030504040204" pitchFamily="50" charset="-128"/>
                <a:cs typeface="ヒラギノ丸ゴ Pro W4"/>
              </a:rPr>
              <a:t>長女</a:t>
            </a:r>
            <a:r>
              <a:rPr lang="en-US" altLang="ja-JP" dirty="0">
                <a:solidFill>
                  <a:schemeClr val="tx1"/>
                </a:solidFill>
                <a:latin typeface="Meiryo UI" panose="020B0604030504040204" pitchFamily="50" charset="-128"/>
                <a:ea typeface="Meiryo UI" panose="020B0604030504040204" pitchFamily="50" charset="-128"/>
                <a:cs typeface="ヒラギノ丸ゴ Pro W4"/>
              </a:rPr>
              <a:t>(10</a:t>
            </a:r>
            <a:r>
              <a:rPr lang="ja-JP" altLang="en-US"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1"/>
                </a:solidFill>
                <a:latin typeface="Meiryo UI" panose="020B0604030504040204" pitchFamily="50" charset="-128"/>
                <a:ea typeface="Meiryo UI" panose="020B0604030504040204" pitchFamily="50" charset="-128"/>
                <a:cs typeface="ヒラギノ丸ゴ Pro W4"/>
              </a:rPr>
              <a:t>)</a:t>
            </a:r>
            <a:r>
              <a:rPr lang="ja-JP" altLang="en-US" dirty="0">
                <a:solidFill>
                  <a:schemeClr val="tx1"/>
                </a:solidFill>
                <a:latin typeface="Meiryo UI" panose="020B0604030504040204" pitchFamily="50" charset="-128"/>
                <a:ea typeface="Meiryo UI" panose="020B0604030504040204" pitchFamily="50" charset="-128"/>
                <a:cs typeface="ヒラギノ丸ゴ Pro W4"/>
              </a:rPr>
              <a:t>・長男</a:t>
            </a:r>
            <a:r>
              <a:rPr lang="en-US" altLang="ja-JP" dirty="0">
                <a:solidFill>
                  <a:schemeClr val="tx1"/>
                </a:solidFill>
                <a:latin typeface="Meiryo UI" panose="020B0604030504040204" pitchFamily="50" charset="-128"/>
                <a:ea typeface="Meiryo UI" panose="020B0604030504040204" pitchFamily="50" charset="-128"/>
                <a:cs typeface="ヒラギノ丸ゴ Pro W4"/>
              </a:rPr>
              <a:t>(8</a:t>
            </a:r>
            <a:r>
              <a:rPr lang="ja-JP" altLang="en-US"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1"/>
                </a:solidFill>
                <a:latin typeface="Meiryo UI" panose="020B0604030504040204" pitchFamily="50" charset="-128"/>
                <a:ea typeface="Meiryo UI" panose="020B0604030504040204" pitchFamily="50" charset="-128"/>
                <a:cs typeface="ヒラギノ丸ゴ Pro W4"/>
              </a:rPr>
              <a:t>)</a:t>
            </a:r>
            <a:r>
              <a:rPr lang="ja-JP" altLang="en-US" dirty="0">
                <a:solidFill>
                  <a:schemeClr val="tx1"/>
                </a:solidFill>
                <a:latin typeface="Meiryo UI" panose="020B0604030504040204" pitchFamily="50" charset="-128"/>
                <a:ea typeface="Meiryo UI" panose="020B0604030504040204" pitchFamily="50" charset="-128"/>
                <a:cs typeface="ヒラギノ丸ゴ Pro W4"/>
              </a:rPr>
              <a:t>がいます。</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1"/>
                </a:solidFill>
                <a:latin typeface="Meiryo UI" panose="020B0604030504040204" pitchFamily="50" charset="-128"/>
                <a:ea typeface="Meiryo UI" panose="020B0604030504040204" pitchFamily="50" charset="-128"/>
                <a:cs typeface="ヒラギノ丸ゴ Pro W4"/>
              </a:rPr>
              <a:t>もし</a:t>
            </a:r>
            <a:r>
              <a:rPr lang="en-US" altLang="ja-JP" dirty="0">
                <a:solidFill>
                  <a:schemeClr val="tx1"/>
                </a:solidFill>
                <a:latin typeface="Meiryo UI" panose="020B0604030504040204" pitchFamily="50" charset="-128"/>
                <a:ea typeface="Meiryo UI" panose="020B0604030504040204" pitchFamily="50" charset="-128"/>
                <a:cs typeface="ヒラギノ丸ゴ Pro W4"/>
              </a:rPr>
              <a:t>B</a:t>
            </a:r>
            <a:r>
              <a:rPr lang="ja-JP" altLang="en-US" dirty="0" err="1">
                <a:solidFill>
                  <a:schemeClr val="tx1"/>
                </a:solidFill>
                <a:latin typeface="Meiryo UI" panose="020B0604030504040204" pitchFamily="50" charset="-128"/>
                <a:ea typeface="Meiryo UI" panose="020B0604030504040204" pitchFamily="50" charset="-128"/>
                <a:cs typeface="ヒラギノ丸ゴ Pro W4"/>
              </a:rPr>
              <a:t>さんが</a:t>
            </a:r>
            <a:r>
              <a:rPr lang="ja-JP" altLang="en-US" dirty="0">
                <a:solidFill>
                  <a:schemeClr val="tx1"/>
                </a:solidFill>
                <a:latin typeface="Meiryo UI" panose="020B0604030504040204" pitchFamily="50" charset="-128"/>
                <a:ea typeface="Meiryo UI" panose="020B0604030504040204" pitchFamily="50" charset="-128"/>
                <a:cs typeface="ヒラギノ丸ゴ Pro W4"/>
              </a:rPr>
              <a:t>亡くなってしまった場合、遺族の生活</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1"/>
                </a:solidFill>
                <a:latin typeface="Meiryo UI" panose="020B0604030504040204" pitchFamily="50" charset="-128"/>
                <a:ea typeface="Meiryo UI" panose="020B0604030504040204" pitchFamily="50" charset="-128"/>
                <a:cs typeface="ヒラギノ丸ゴ Pro W4"/>
              </a:rPr>
              <a:t>費や教育費などこれから必要になるお金はいくら</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1"/>
                </a:solidFill>
                <a:latin typeface="Meiryo UI" panose="020B0604030504040204" pitchFamily="50" charset="-128"/>
                <a:ea typeface="Meiryo UI" panose="020B0604030504040204" pitchFamily="50" charset="-128"/>
                <a:cs typeface="ヒラギノ丸ゴ Pro W4"/>
              </a:rPr>
              <a:t>になるでしょうか。</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11" name="正方形/長方形 10"/>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8" name="テキスト ボックス 7"/>
          <p:cNvSpPr txBox="1"/>
          <p:nvPr/>
        </p:nvSpPr>
        <p:spPr>
          <a:xfrm>
            <a:off x="28800" y="6566400"/>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＊生命保険文化センター「遺族保障ガイド」（</a:t>
            </a:r>
            <a:r>
              <a:rPr lang="en-US" altLang="ja-JP" sz="1000" dirty="0">
                <a:latin typeface="Meiryo UI" panose="020B0604030504040204" pitchFamily="50" charset="-128"/>
                <a:ea typeface="Meiryo UI" panose="020B0604030504040204" pitchFamily="50" charset="-128"/>
                <a:cs typeface="ヒラギノ角ゴ Pro W3"/>
              </a:rPr>
              <a:t>2023</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11</a:t>
            </a:r>
            <a:r>
              <a:rPr lang="ja-JP" altLang="en-US" sz="1000" dirty="0">
                <a:latin typeface="Meiryo UI" panose="020B0604030504040204" pitchFamily="50" charset="-128"/>
                <a:ea typeface="Meiryo UI" panose="020B0604030504040204" pitchFamily="50" charset="-128"/>
                <a:cs typeface="ヒラギノ角ゴ Pro W3"/>
              </a:rPr>
              <a:t>月改訂版）をもとに作成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39" name="角丸四角形 38"/>
          <p:cNvSpPr/>
          <p:nvPr/>
        </p:nvSpPr>
        <p:spPr>
          <a:xfrm>
            <a:off x="2284546" y="5472348"/>
            <a:ext cx="4471989" cy="995101"/>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40" name="等号 39"/>
          <p:cNvSpPr/>
          <p:nvPr/>
        </p:nvSpPr>
        <p:spPr>
          <a:xfrm>
            <a:off x="1358532" y="58467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black"/>
              </a:solidFill>
              <a:latin typeface="Calibri"/>
              <a:ea typeface="ＭＳ Ｐゴシック" panose="020B0600070205080204" pitchFamily="50" charset="-128"/>
            </a:endParaRPr>
          </a:p>
        </p:txBody>
      </p:sp>
      <p:sp>
        <p:nvSpPr>
          <p:cNvPr id="41" name="テキスト ボックス 40"/>
          <p:cNvSpPr txBox="1"/>
          <p:nvPr/>
        </p:nvSpPr>
        <p:spPr>
          <a:xfrm>
            <a:off x="2809880" y="5824806"/>
            <a:ext cx="3438525" cy="707886"/>
          </a:xfrm>
          <a:prstGeom prst="rect">
            <a:avLst/>
          </a:prstGeom>
          <a:noFill/>
        </p:spPr>
        <p:txBody>
          <a:bodyPr wrap="square" rtlCol="0">
            <a:spAutoFit/>
          </a:bodyPr>
          <a:lstStyle/>
          <a:p>
            <a:pPr algn="ctr" defTabSz="914377">
              <a:defRPr/>
            </a:pPr>
            <a:r>
              <a:rPr lang="ja-JP" altLang="en-US" sz="3200" b="1" u="sng" dirty="0">
                <a:solidFill>
                  <a:schemeClr val="tx1">
                    <a:lumMod val="75000"/>
                    <a:lumOff val="25000"/>
                  </a:schemeClr>
                </a:solidFill>
                <a:latin typeface="Meiryo UI" panose="020B0604030504040204" pitchFamily="50" charset="-128"/>
                <a:ea typeface="Meiryo UI" panose="020B0604030504040204" pitchFamily="50" charset="-128"/>
              </a:rPr>
              <a:t>約</a:t>
            </a:r>
            <a:r>
              <a:rPr lang="en-US" altLang="ja-JP" sz="4000" b="1" u="sng" dirty="0">
                <a:solidFill>
                  <a:schemeClr val="tx1">
                    <a:lumMod val="75000"/>
                    <a:lumOff val="25000"/>
                  </a:schemeClr>
                </a:solidFill>
                <a:latin typeface="Meiryo UI" panose="020B0604030504040204" pitchFamily="50" charset="-128"/>
                <a:ea typeface="Meiryo UI" panose="020B0604030504040204" pitchFamily="50" charset="-128"/>
              </a:rPr>
              <a:t>4,160</a:t>
            </a:r>
            <a:r>
              <a:rPr lang="ja-JP" altLang="en-US" sz="3200" b="1" u="sng" dirty="0">
                <a:solidFill>
                  <a:schemeClr val="tx1">
                    <a:lumMod val="75000"/>
                    <a:lumOff val="25000"/>
                  </a:schemeClr>
                </a:solidFill>
                <a:latin typeface="Meiryo UI" panose="020B0604030504040204" pitchFamily="50" charset="-128"/>
                <a:ea typeface="Meiryo UI" panose="020B0604030504040204" pitchFamily="50" charset="-128"/>
              </a:rPr>
              <a:t>万円</a:t>
            </a:r>
          </a:p>
        </p:txBody>
      </p:sp>
      <p:sp>
        <p:nvSpPr>
          <p:cNvPr id="42" name="テキスト ボックス 41"/>
          <p:cNvSpPr txBox="1"/>
          <p:nvPr/>
        </p:nvSpPr>
        <p:spPr>
          <a:xfrm>
            <a:off x="2287854" y="5533155"/>
            <a:ext cx="4468681" cy="461665"/>
          </a:xfrm>
          <a:prstGeom prst="rect">
            <a:avLst/>
          </a:prstGeom>
          <a:noFill/>
        </p:spPr>
        <p:txBody>
          <a:bodyPr wrap="square" rtlCol="0">
            <a:spAutoFit/>
          </a:bodyPr>
          <a:lstStyle/>
          <a:p>
            <a:pPr algn="ctr" defTabSz="914377">
              <a:defRPr/>
            </a:pPr>
            <a:r>
              <a:rPr lang="ja-JP" altLang="en-US" sz="2400" b="1" dirty="0">
                <a:solidFill>
                  <a:schemeClr val="accent3">
                    <a:lumMod val="50000"/>
                  </a:schemeClr>
                </a:solidFill>
                <a:latin typeface="Meiryo UI" panose="020B0604030504040204" pitchFamily="50" charset="-128"/>
                <a:ea typeface="Meiryo UI" panose="020B0604030504040204" pitchFamily="50" charset="-128"/>
              </a:rPr>
              <a:t>自助で準備する必要があるお金</a:t>
            </a:r>
          </a:p>
        </p:txBody>
      </p:sp>
      <p:grpSp>
        <p:nvGrpSpPr>
          <p:cNvPr id="43" name="グループ化 42"/>
          <p:cNvGrpSpPr/>
          <p:nvPr/>
        </p:nvGrpSpPr>
        <p:grpSpPr>
          <a:xfrm>
            <a:off x="108081" y="2828924"/>
            <a:ext cx="3819527" cy="2543176"/>
            <a:chOff x="266699" y="1381124"/>
            <a:chExt cx="3819526" cy="2543176"/>
          </a:xfrm>
        </p:grpSpPr>
        <p:sp>
          <p:nvSpPr>
            <p:cNvPr id="44" name="角丸四角形 43"/>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45" name="楕円 44"/>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ja-JP" altLang="en-US" sz="3600" b="1" dirty="0">
                  <a:solidFill>
                    <a:prstClr val="white"/>
                  </a:solidFill>
                  <a:latin typeface="Meiryo UI" panose="020B0604030504040204" pitchFamily="50" charset="-128"/>
                  <a:ea typeface="Meiryo UI" panose="020B0604030504040204" pitchFamily="50" charset="-128"/>
                </a:rPr>
                <a:t>－</a:t>
              </a:r>
            </a:p>
          </p:txBody>
        </p:sp>
        <p:sp>
          <p:nvSpPr>
            <p:cNvPr id="46" name="テキスト ボックス 45"/>
            <p:cNvSpPr txBox="1"/>
            <p:nvPr/>
          </p:nvSpPr>
          <p:spPr>
            <a:xfrm>
              <a:off x="962026" y="1669124"/>
              <a:ext cx="2657476" cy="461665"/>
            </a:xfrm>
            <a:prstGeom prst="rect">
              <a:avLst/>
            </a:prstGeom>
            <a:noFill/>
          </p:spPr>
          <p:txBody>
            <a:bodyPr wrap="square" rtlCol="0">
              <a:spAutoFit/>
            </a:bodyPr>
            <a:lstStyle/>
            <a:p>
              <a:pPr defTabSz="914377">
                <a:defRPr/>
              </a:pPr>
              <a:r>
                <a:rPr lang="ja-JP" altLang="en-US" sz="2400" b="1" dirty="0">
                  <a:solidFill>
                    <a:srgbClr val="FF5050"/>
                  </a:solidFill>
                  <a:latin typeface="Meiryo UI" panose="020B0604030504040204" pitchFamily="50" charset="-128"/>
                  <a:ea typeface="Meiryo UI" panose="020B0604030504040204" pitchFamily="50" charset="-128"/>
                </a:rPr>
                <a:t>必要となるお金</a:t>
              </a:r>
            </a:p>
          </p:txBody>
        </p:sp>
        <p:sp>
          <p:nvSpPr>
            <p:cNvPr id="47" name="角丸四角形 46"/>
            <p:cNvSpPr/>
            <p:nvPr/>
          </p:nvSpPr>
          <p:spPr>
            <a:xfrm>
              <a:off x="666750" y="2287142"/>
              <a:ext cx="3162300" cy="1418083"/>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48" name="テキスト ボックス 47"/>
            <p:cNvSpPr txBox="1"/>
            <p:nvPr/>
          </p:nvSpPr>
          <p:spPr>
            <a:xfrm>
              <a:off x="747450" y="2266951"/>
              <a:ext cx="1805250" cy="923330"/>
            </a:xfrm>
            <a:prstGeom prst="rect">
              <a:avLst/>
            </a:prstGeom>
            <a:noFill/>
          </p:spPr>
          <p:txBody>
            <a:bodyPr wrap="square" rtlCol="0">
              <a:spAutoFit/>
            </a:bodyPr>
            <a:lstStyle/>
            <a:p>
              <a:pPr defTabSz="914377">
                <a:defRPr/>
              </a:pPr>
              <a:r>
                <a:rPr lang="ja-JP" altLang="en-US" dirty="0">
                  <a:solidFill>
                    <a:prstClr val="white"/>
                  </a:solidFill>
                  <a:latin typeface="Meiryo UI" panose="020B0604030504040204" pitchFamily="50" charset="-128"/>
                  <a:ea typeface="Meiryo UI" panose="020B0604030504040204" pitchFamily="50" charset="-128"/>
                </a:rPr>
                <a:t>生活費</a:t>
              </a:r>
              <a:endParaRPr lang="en-US" altLang="ja-JP" dirty="0">
                <a:solidFill>
                  <a:prstClr val="white"/>
                </a:solidFill>
                <a:latin typeface="Meiryo UI" panose="020B0604030504040204" pitchFamily="50" charset="-128"/>
                <a:ea typeface="Meiryo UI" panose="020B0604030504040204" pitchFamily="50" charset="-128"/>
              </a:endParaRPr>
            </a:p>
            <a:p>
              <a:pPr defTabSz="914377">
                <a:defRPr/>
              </a:pPr>
              <a:r>
                <a:rPr lang="ja-JP" altLang="en-US" dirty="0">
                  <a:solidFill>
                    <a:prstClr val="white"/>
                  </a:solidFill>
                  <a:latin typeface="Meiryo UI" panose="020B0604030504040204" pitchFamily="50" charset="-128"/>
                  <a:ea typeface="Meiryo UI" panose="020B0604030504040204" pitchFamily="50" charset="-128"/>
                </a:rPr>
                <a:t>子どもの教育費</a:t>
              </a:r>
              <a:endParaRPr lang="en-US" altLang="ja-JP" dirty="0">
                <a:solidFill>
                  <a:prstClr val="white"/>
                </a:solidFill>
                <a:latin typeface="Meiryo UI" panose="020B0604030504040204" pitchFamily="50" charset="-128"/>
                <a:ea typeface="Meiryo UI" panose="020B0604030504040204" pitchFamily="50" charset="-128"/>
              </a:endParaRPr>
            </a:p>
            <a:p>
              <a:pPr defTabSz="914377">
                <a:defRPr/>
              </a:pPr>
              <a:r>
                <a:rPr lang="ja-JP" altLang="en-US" dirty="0">
                  <a:solidFill>
                    <a:prstClr val="white"/>
                  </a:solidFill>
                  <a:latin typeface="Meiryo UI" panose="020B0604030504040204" pitchFamily="50" charset="-128"/>
                  <a:ea typeface="Meiryo UI" panose="020B0604030504040204" pitchFamily="50" charset="-128"/>
                </a:rPr>
                <a:t>その他</a:t>
              </a:r>
            </a:p>
          </p:txBody>
        </p:sp>
        <p:sp>
          <p:nvSpPr>
            <p:cNvPr id="49" name="テキスト ボックス 48"/>
            <p:cNvSpPr txBox="1"/>
            <p:nvPr/>
          </p:nvSpPr>
          <p:spPr>
            <a:xfrm>
              <a:off x="2073144" y="2266951"/>
              <a:ext cx="1698757" cy="923330"/>
            </a:xfrm>
            <a:prstGeom prst="rect">
              <a:avLst/>
            </a:prstGeom>
            <a:noFill/>
          </p:spPr>
          <p:txBody>
            <a:bodyPr wrap="square" rtlCol="0">
              <a:spAutoFit/>
            </a:bodyPr>
            <a:lstStyle/>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9,320</a:t>
              </a:r>
              <a:r>
                <a:rPr lang="zh-TW" altLang="en-US" dirty="0">
                  <a:solidFill>
                    <a:schemeClr val="bg1"/>
                  </a:solidFill>
                  <a:latin typeface="Meiryo UI" panose="020B0604030504040204" pitchFamily="50" charset="-128"/>
                  <a:ea typeface="Meiryo UI" panose="020B0604030504040204" pitchFamily="50" charset="-128"/>
                </a:rPr>
                <a:t>万円</a:t>
              </a:r>
            </a:p>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2,250</a:t>
              </a:r>
              <a:r>
                <a:rPr lang="zh-TW" altLang="en-US" dirty="0">
                  <a:solidFill>
                    <a:schemeClr val="bg1"/>
                  </a:solidFill>
                  <a:latin typeface="Meiryo UI" panose="020B0604030504040204" pitchFamily="50" charset="-128"/>
                  <a:ea typeface="Meiryo UI" panose="020B0604030504040204" pitchFamily="50" charset="-128"/>
                </a:rPr>
                <a:t>万円</a:t>
              </a:r>
            </a:p>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1,590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50" name="直線コネクタ 49"/>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747450" y="3275231"/>
              <a:ext cx="1805250" cy="369332"/>
            </a:xfrm>
            <a:prstGeom prst="rect">
              <a:avLst/>
            </a:prstGeom>
            <a:noFill/>
          </p:spPr>
          <p:txBody>
            <a:bodyPr wrap="square" rtlCol="0">
              <a:spAutoFit/>
            </a:bodyPr>
            <a:lstStyle/>
            <a:p>
              <a:pPr defTabSz="914377">
                <a:defRPr/>
              </a:pPr>
              <a:r>
                <a:rPr lang="ja-JP" altLang="en-US" b="1" dirty="0">
                  <a:solidFill>
                    <a:prstClr val="white"/>
                  </a:solidFill>
                  <a:latin typeface="Meiryo UI" panose="020B0604030504040204" pitchFamily="50" charset="-128"/>
                  <a:ea typeface="Meiryo UI" panose="020B0604030504040204" pitchFamily="50" charset="-128"/>
                </a:rPr>
                <a:t>合計</a:t>
              </a:r>
            </a:p>
          </p:txBody>
        </p:sp>
        <p:sp>
          <p:nvSpPr>
            <p:cNvPr id="52" name="テキスト ボックス 51"/>
            <p:cNvSpPr txBox="1"/>
            <p:nvPr/>
          </p:nvSpPr>
          <p:spPr>
            <a:xfrm>
              <a:off x="1720720" y="3275231"/>
              <a:ext cx="2051182" cy="369332"/>
            </a:xfrm>
            <a:prstGeom prst="rect">
              <a:avLst/>
            </a:prstGeom>
            <a:noFill/>
          </p:spPr>
          <p:txBody>
            <a:bodyPr wrap="square" rtlCol="0">
              <a:spAutoFit/>
            </a:bodyPr>
            <a:lstStyle/>
            <a:p>
              <a:pPr algn="r"/>
              <a:r>
                <a:rPr lang="zh-TW" altLang="en-US" b="1" dirty="0">
                  <a:solidFill>
                    <a:schemeClr val="bg1"/>
                  </a:solidFill>
                  <a:latin typeface="Meiryo UI" panose="020B0604030504040204" pitchFamily="50" charset="-128"/>
                  <a:ea typeface="Meiryo UI" panose="020B0604030504040204" pitchFamily="50" charset="-128"/>
                </a:rPr>
                <a:t>約</a:t>
              </a:r>
              <a:r>
                <a:rPr lang="en-US" altLang="zh-TW" b="1" dirty="0">
                  <a:solidFill>
                    <a:schemeClr val="bg1"/>
                  </a:solidFill>
                  <a:latin typeface="Meiryo UI" panose="020B0604030504040204" pitchFamily="50" charset="-128"/>
                  <a:ea typeface="Meiryo UI" panose="020B0604030504040204" pitchFamily="50" charset="-128"/>
                </a:rPr>
                <a:t>1</a:t>
              </a:r>
              <a:r>
                <a:rPr lang="zh-TW" altLang="en-US" b="1" dirty="0">
                  <a:solidFill>
                    <a:schemeClr val="bg1"/>
                  </a:solidFill>
                  <a:latin typeface="Meiryo UI" panose="020B0604030504040204" pitchFamily="50" charset="-128"/>
                  <a:ea typeface="Meiryo UI" panose="020B0604030504040204" pitchFamily="50" charset="-128"/>
                </a:rPr>
                <a:t>億</a:t>
              </a:r>
              <a:r>
                <a:rPr lang="en-US" altLang="ja-JP" b="1" dirty="0">
                  <a:solidFill>
                    <a:schemeClr val="bg1"/>
                  </a:solidFill>
                  <a:latin typeface="Meiryo UI" panose="020B0604030504040204" pitchFamily="50" charset="-128"/>
                  <a:ea typeface="Meiryo UI" panose="020B0604030504040204" pitchFamily="50" charset="-128"/>
                </a:rPr>
                <a:t>3,160</a:t>
              </a:r>
              <a:r>
                <a:rPr lang="zh-TW" altLang="en-US" b="1" dirty="0">
                  <a:solidFill>
                    <a:schemeClr val="bg1"/>
                  </a:solidFill>
                  <a:latin typeface="Meiryo UI" panose="020B0604030504040204" pitchFamily="50" charset="-128"/>
                  <a:ea typeface="Meiryo UI" panose="020B0604030504040204" pitchFamily="50" charset="-128"/>
                </a:rPr>
                <a:t>万円</a:t>
              </a:r>
            </a:p>
          </p:txBody>
        </p:sp>
      </p:grpSp>
      <p:grpSp>
        <p:nvGrpSpPr>
          <p:cNvPr id="53" name="グループ化 52"/>
          <p:cNvGrpSpPr/>
          <p:nvPr/>
        </p:nvGrpSpPr>
        <p:grpSpPr>
          <a:xfrm>
            <a:off x="5013459" y="2828929"/>
            <a:ext cx="3819527" cy="2543177"/>
            <a:chOff x="4724399" y="1381124"/>
            <a:chExt cx="3819526" cy="2543176"/>
          </a:xfrm>
        </p:grpSpPr>
        <p:sp>
          <p:nvSpPr>
            <p:cNvPr id="54" name="角丸四角形 53"/>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55" name="楕円 54"/>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ja-JP" altLang="en-US" sz="3600" b="1" dirty="0">
                  <a:solidFill>
                    <a:prstClr val="white"/>
                  </a:solidFill>
                  <a:latin typeface="Meiryo UI" panose="020B0604030504040204" pitchFamily="50" charset="-128"/>
                  <a:ea typeface="Meiryo UI" panose="020B0604030504040204" pitchFamily="50" charset="-128"/>
                </a:rPr>
                <a:t>＋</a:t>
              </a:r>
            </a:p>
          </p:txBody>
        </p:sp>
        <p:sp>
          <p:nvSpPr>
            <p:cNvPr id="56" name="テキスト ボックス 55"/>
            <p:cNvSpPr txBox="1"/>
            <p:nvPr/>
          </p:nvSpPr>
          <p:spPr>
            <a:xfrm>
              <a:off x="5419726" y="1669124"/>
              <a:ext cx="2657476" cy="461665"/>
            </a:xfrm>
            <a:prstGeom prst="rect">
              <a:avLst/>
            </a:prstGeom>
            <a:noFill/>
          </p:spPr>
          <p:txBody>
            <a:bodyPr wrap="square" rtlCol="0">
              <a:spAutoFit/>
            </a:bodyPr>
            <a:lstStyle/>
            <a:p>
              <a:pPr defTabSz="914377">
                <a:defRPr/>
              </a:pPr>
              <a:r>
                <a:rPr lang="ja-JP" altLang="en-US" sz="2400" b="1" dirty="0">
                  <a:solidFill>
                    <a:srgbClr val="4F81BD">
                      <a:lumMod val="75000"/>
                    </a:srgbClr>
                  </a:solidFill>
                  <a:latin typeface="Meiryo UI" panose="020B0604030504040204" pitchFamily="50" charset="-128"/>
                  <a:ea typeface="Meiryo UI" panose="020B0604030504040204" pitchFamily="50" charset="-128"/>
                </a:rPr>
                <a:t>入ってくるお金</a:t>
              </a:r>
            </a:p>
          </p:txBody>
        </p:sp>
        <p:sp>
          <p:nvSpPr>
            <p:cNvPr id="57" name="角丸四角形 56"/>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58" name="テキスト ボックス 57"/>
            <p:cNvSpPr txBox="1"/>
            <p:nvPr/>
          </p:nvSpPr>
          <p:spPr>
            <a:xfrm>
              <a:off x="5205150" y="2266951"/>
              <a:ext cx="1805250" cy="923330"/>
            </a:xfrm>
            <a:prstGeom prst="rect">
              <a:avLst/>
            </a:prstGeom>
            <a:noFill/>
          </p:spPr>
          <p:txBody>
            <a:bodyPr wrap="square" rtlCol="0">
              <a:spAutoFit/>
            </a:bodyPr>
            <a:lstStyle/>
            <a:p>
              <a:pPr defTabSz="914377">
                <a:defRPr/>
              </a:pPr>
              <a:r>
                <a:rPr lang="ja-JP" altLang="en-US" dirty="0">
                  <a:solidFill>
                    <a:prstClr val="white"/>
                  </a:solidFill>
                  <a:latin typeface="Meiryo UI" panose="020B0604030504040204" pitchFamily="50" charset="-128"/>
                  <a:ea typeface="Meiryo UI" panose="020B0604030504040204" pitchFamily="50" charset="-128"/>
                </a:rPr>
                <a:t>公的保障</a:t>
              </a:r>
            </a:p>
            <a:p>
              <a:pPr defTabSz="914377">
                <a:defRPr/>
              </a:pPr>
              <a:r>
                <a:rPr lang="ja-JP" altLang="en-US" dirty="0">
                  <a:solidFill>
                    <a:prstClr val="white"/>
                  </a:solidFill>
                  <a:latin typeface="Meiryo UI" panose="020B0604030504040204" pitchFamily="50" charset="-128"/>
                  <a:ea typeface="Meiryo UI" panose="020B0604030504040204" pitchFamily="50" charset="-128"/>
                </a:rPr>
                <a:t>企業保障</a:t>
              </a:r>
            </a:p>
            <a:p>
              <a:pPr defTabSz="914377">
                <a:defRPr/>
              </a:pPr>
              <a:r>
                <a:rPr lang="ja-JP" altLang="en-US" dirty="0">
                  <a:solidFill>
                    <a:prstClr val="white"/>
                  </a:solidFill>
                  <a:latin typeface="Meiryo UI" panose="020B0604030504040204" pitchFamily="50" charset="-128"/>
                  <a:ea typeface="Meiryo UI" panose="020B0604030504040204" pitchFamily="50" charset="-128"/>
                </a:rPr>
                <a:t>妻の収入</a:t>
              </a:r>
            </a:p>
          </p:txBody>
        </p:sp>
        <p:sp>
          <p:nvSpPr>
            <p:cNvPr id="59" name="テキスト ボックス 58"/>
            <p:cNvSpPr txBox="1"/>
            <p:nvPr/>
          </p:nvSpPr>
          <p:spPr>
            <a:xfrm>
              <a:off x="6378444" y="2266951"/>
              <a:ext cx="1851157" cy="923330"/>
            </a:xfrm>
            <a:prstGeom prst="rect">
              <a:avLst/>
            </a:prstGeom>
            <a:noFill/>
          </p:spPr>
          <p:txBody>
            <a:bodyPr wrap="square" rtlCol="0">
              <a:spAutoFit/>
            </a:bodyPr>
            <a:lstStyle/>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6,260</a:t>
              </a:r>
              <a:r>
                <a:rPr lang="zh-TW" altLang="en-US" dirty="0">
                  <a:solidFill>
                    <a:schemeClr val="bg1"/>
                  </a:solidFill>
                  <a:latin typeface="Meiryo UI" panose="020B0604030504040204" pitchFamily="50" charset="-128"/>
                  <a:ea typeface="Meiryo UI" panose="020B0604030504040204" pitchFamily="50" charset="-128"/>
                </a:rPr>
                <a:t>万円</a:t>
              </a:r>
            </a:p>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400</a:t>
              </a:r>
              <a:r>
                <a:rPr lang="zh-TW" altLang="en-US" dirty="0">
                  <a:solidFill>
                    <a:schemeClr val="bg1"/>
                  </a:solidFill>
                  <a:latin typeface="Meiryo UI" panose="020B0604030504040204" pitchFamily="50" charset="-128"/>
                  <a:ea typeface="Meiryo UI" panose="020B0604030504040204" pitchFamily="50" charset="-128"/>
                </a:rPr>
                <a:t>万円</a:t>
              </a:r>
            </a:p>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2,340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60" name="直線コネクタ 59"/>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テキスト ボックス 60"/>
            <p:cNvSpPr txBox="1"/>
            <p:nvPr/>
          </p:nvSpPr>
          <p:spPr>
            <a:xfrm>
              <a:off x="5205150" y="3275232"/>
              <a:ext cx="1805250" cy="369332"/>
            </a:xfrm>
            <a:prstGeom prst="rect">
              <a:avLst/>
            </a:prstGeom>
            <a:noFill/>
          </p:spPr>
          <p:txBody>
            <a:bodyPr wrap="square" rtlCol="0">
              <a:spAutoFit/>
            </a:bodyPr>
            <a:lstStyle/>
            <a:p>
              <a:pPr defTabSz="914377">
                <a:defRPr/>
              </a:pPr>
              <a:r>
                <a:rPr lang="ja-JP" altLang="en-US" b="1" dirty="0">
                  <a:solidFill>
                    <a:prstClr val="white"/>
                  </a:solidFill>
                  <a:latin typeface="Meiryo UI" panose="020B0604030504040204" pitchFamily="50" charset="-128"/>
                  <a:ea typeface="Meiryo UI" panose="020B0604030504040204" pitchFamily="50" charset="-128"/>
                </a:rPr>
                <a:t>合計</a:t>
              </a:r>
            </a:p>
          </p:txBody>
        </p:sp>
        <p:sp>
          <p:nvSpPr>
            <p:cNvPr id="62" name="テキスト ボックス 61"/>
            <p:cNvSpPr txBox="1"/>
            <p:nvPr/>
          </p:nvSpPr>
          <p:spPr>
            <a:xfrm>
              <a:off x="6378444" y="3275232"/>
              <a:ext cx="1851157" cy="369332"/>
            </a:xfrm>
            <a:prstGeom prst="rect">
              <a:avLst/>
            </a:prstGeom>
            <a:noFill/>
          </p:spPr>
          <p:txBody>
            <a:bodyPr wrap="square" rtlCol="0">
              <a:spAutoFit/>
            </a:bodyPr>
            <a:lstStyle/>
            <a:p>
              <a:pPr algn="r"/>
              <a:r>
                <a:rPr lang="ja-JP" altLang="en-US" b="1" dirty="0">
                  <a:solidFill>
                    <a:schemeClr val="bg1"/>
                  </a:solidFill>
                  <a:latin typeface="Meiryo UI" panose="020B0604030504040204" pitchFamily="50" charset="-128"/>
                  <a:ea typeface="Meiryo UI" panose="020B0604030504040204" pitchFamily="50" charset="-128"/>
                </a:rPr>
                <a:t>約</a:t>
              </a:r>
              <a:r>
                <a:rPr lang="en-US" altLang="ja-JP" b="1" dirty="0">
                  <a:solidFill>
                    <a:schemeClr val="bg1"/>
                  </a:solidFill>
                  <a:latin typeface="Meiryo UI" panose="020B0604030504040204" pitchFamily="50" charset="-128"/>
                  <a:ea typeface="Meiryo UI" panose="020B0604030504040204" pitchFamily="50" charset="-128"/>
                </a:rPr>
                <a:t>9,000</a:t>
              </a:r>
              <a:r>
                <a:rPr lang="ja-JP" altLang="en-US" b="1" dirty="0">
                  <a:solidFill>
                    <a:schemeClr val="bg1"/>
                  </a:solidFill>
                  <a:latin typeface="Meiryo UI" panose="020B0604030504040204" pitchFamily="50" charset="-128"/>
                  <a:ea typeface="Meiryo UI" panose="020B0604030504040204" pitchFamily="50" charset="-128"/>
                </a:rPr>
                <a:t>万円</a:t>
              </a:r>
            </a:p>
          </p:txBody>
        </p:sp>
      </p:grpSp>
      <p:cxnSp>
        <p:nvCxnSpPr>
          <p:cNvPr id="63" name="直線コネクタ 62"/>
          <p:cNvCxnSpPr/>
          <p:nvPr/>
        </p:nvCxnSpPr>
        <p:spPr>
          <a:xfrm flipV="1">
            <a:off x="4165735" y="4238630"/>
            <a:ext cx="752475" cy="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64" name="図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351" y="871307"/>
            <a:ext cx="3823712" cy="1758711"/>
          </a:xfrm>
          <a:prstGeom prst="rect">
            <a:avLst/>
          </a:prstGeom>
        </p:spPr>
      </p:pic>
      <p:sp>
        <p:nvSpPr>
          <p:cNvPr id="66" name="正方形/長方形 65"/>
          <p:cNvSpPr/>
          <p:nvPr/>
        </p:nvSpPr>
        <p:spPr bwMode="white">
          <a:xfrm>
            <a:off x="461964" y="30761"/>
            <a:ext cx="7805736"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自助が必要な事例</a:t>
            </a:r>
            <a:r>
              <a:rPr lang="ja-JP" altLang="en-US" sz="3200" b="1">
                <a:solidFill>
                  <a:srgbClr val="FFFFFF"/>
                </a:solidFill>
                <a:latin typeface="Meiryo UI" panose="020B0604030504040204" pitchFamily="50" charset="-128"/>
                <a:ea typeface="Meiryo UI" panose="020B0604030504040204" pitchFamily="50" charset="-128"/>
                <a:cs typeface="ヒラギノ角ゴ ProN W6"/>
              </a:rPr>
              <a:t>（亡くなった場合</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FCAD788D-B44B-4E50-97C3-F4479010B4A2}"/>
              </a:ext>
            </a:extLst>
          </p:cNvPr>
          <p:cNvSpPr>
            <a:spLocks noGrp="1"/>
          </p:cNvSpPr>
          <p:nvPr>
            <p:ph type="sldNum" sz="quarter" idx="4"/>
          </p:nvPr>
        </p:nvSpPr>
        <p:spPr/>
        <p:txBody>
          <a:bodyPr/>
          <a:lstStyle/>
          <a:p>
            <a:fld id="{CFE1D277-9C57-4E30-9C75-4A0776A97483}" type="slidenum">
              <a:rPr lang="ja-JP" altLang="en-US" b="0" smtClean="0"/>
              <a:pPr/>
              <a:t>22</a:t>
            </a:fld>
            <a:endParaRPr lang="ja-JP" altLang="en-US" b="0" dirty="0"/>
          </a:p>
        </p:txBody>
      </p:sp>
    </p:spTree>
    <p:extLst>
      <p:ext uri="{BB962C8B-B14F-4D97-AF65-F5344CB8AC3E}">
        <p14:creationId xmlns:p14="http://schemas.microsoft.com/office/powerpoint/2010/main" val="257107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6" y="30761"/>
            <a:ext cx="699611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 name="表 1"/>
          <p:cNvGraphicFramePr>
            <a:graphicFrameLocks noGrp="1"/>
          </p:cNvGraphicFramePr>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64008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64008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8" y="2966354"/>
            <a:ext cx="1416467"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45"/>
            <a:ext cx="1597814"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bwMode="white">
            <a:xfrm rot="1159575">
              <a:off x="1496337" y="2831977"/>
              <a:ext cx="1409359" cy="369332"/>
            </a:xfrm>
            <a:prstGeom prst="rect">
              <a:avLst/>
            </a:prstGeom>
            <a:noFill/>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6" y="4493428"/>
            <a:ext cx="1761319" cy="929643"/>
            <a:chOff x="1428601" y="4493423"/>
            <a:chExt cx="176131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bwMode="white">
            <a:xfrm rot="20185190">
              <a:off x="1560948" y="4720835"/>
              <a:ext cx="1628971" cy="369332"/>
            </a:xfrm>
            <a:prstGeom prst="rect">
              <a:avLst/>
            </a:prstGeom>
            <a:noFill/>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9" y="4342789"/>
            <a:ext cx="1910885" cy="904067"/>
            <a:chOff x="6138786" y="4287654"/>
            <a:chExt cx="1910885"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30" name="テキスト ボックス 29"/>
            <p:cNvSpPr txBox="1"/>
            <p:nvPr/>
          </p:nvSpPr>
          <p:spPr bwMode="white">
            <a:xfrm rot="20766334">
              <a:off x="6340653" y="4396809"/>
              <a:ext cx="1709018" cy="496184"/>
            </a:xfrm>
            <a:prstGeom prst="rect">
              <a:avLst/>
            </a:prstGeom>
            <a:noFill/>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50"/>
            <a:ext cx="1290024" cy="1700487"/>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1"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4"/>
            <a:ext cx="1129112" cy="1121339"/>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22" y="4361689"/>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42685" y="1929292"/>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14"/>
            <a:ext cx="1673736" cy="823031"/>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8" name="テキスト ボックス 27"/>
            <p:cNvSpPr txBox="1"/>
            <p:nvPr/>
          </p:nvSpPr>
          <p:spPr bwMode="white">
            <a:xfrm rot="1272866">
              <a:off x="6222848" y="3131726"/>
              <a:ext cx="1667244" cy="584774"/>
            </a:xfrm>
            <a:prstGeom prst="rect">
              <a:avLst/>
            </a:prstGeom>
            <a:noFill/>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1" cy="1014151"/>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8"/>
            <a:ext cx="1119743" cy="805469"/>
          </a:xfrm>
          <a:prstGeom prst="rect">
            <a:avLst/>
          </a:prstGeom>
        </p:spPr>
      </p:pic>
      <p:sp>
        <p:nvSpPr>
          <p:cNvPr id="17" name="スライド番号プレースホルダー 16">
            <a:extLst>
              <a:ext uri="{FF2B5EF4-FFF2-40B4-BE49-F238E27FC236}">
                <a16:creationId xmlns:a16="http://schemas.microsoft.com/office/drawing/2014/main" id="{5FEE1845-A531-48E9-821F-3C780FAFEB7C}"/>
              </a:ext>
            </a:extLst>
          </p:cNvPr>
          <p:cNvSpPr>
            <a:spLocks noGrp="1"/>
          </p:cNvSpPr>
          <p:nvPr>
            <p:ph type="sldNum" sz="quarter" idx="4"/>
          </p:nvPr>
        </p:nvSpPr>
        <p:spPr/>
        <p:txBody>
          <a:bodyPr/>
          <a:lstStyle/>
          <a:p>
            <a:fld id="{CFE1D277-9C57-4E30-9C75-4A0776A97483}" type="slidenum">
              <a:rPr lang="ja-JP" altLang="en-US" b="0" smtClean="0"/>
              <a:pPr/>
              <a:t>23</a:t>
            </a:fld>
            <a:endParaRPr lang="ja-JP" altLang="en-US" b="0" dirty="0"/>
          </a:p>
        </p:txBody>
      </p:sp>
      <p:sp>
        <p:nvSpPr>
          <p:cNvPr id="18" name="テキスト ボックス 17">
            <a:extLst>
              <a:ext uri="{FF2B5EF4-FFF2-40B4-BE49-F238E27FC236}">
                <a16:creationId xmlns:a16="http://schemas.microsoft.com/office/drawing/2014/main" id="{855AC3CA-3B43-0F6B-4512-C130D30620BE}"/>
              </a:ext>
            </a:extLst>
          </p:cNvPr>
          <p:cNvSpPr txBox="1"/>
          <p:nvPr/>
        </p:nvSpPr>
        <p:spPr>
          <a:xfrm>
            <a:off x="1886734" y="5625037"/>
            <a:ext cx="2032929"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お金が必要になると</a:t>
            </a:r>
          </a:p>
        </p:txBody>
      </p:sp>
      <p:sp>
        <p:nvSpPr>
          <p:cNvPr id="20" name="テキスト ボックス 19">
            <a:extLst>
              <a:ext uri="{FF2B5EF4-FFF2-40B4-BE49-F238E27FC236}">
                <a16:creationId xmlns:a16="http://schemas.microsoft.com/office/drawing/2014/main" id="{E548A929-25B5-B5BC-84DA-D10B686DEF1E}"/>
              </a:ext>
            </a:extLst>
          </p:cNvPr>
          <p:cNvSpPr txBox="1"/>
          <p:nvPr/>
        </p:nvSpPr>
        <p:spPr>
          <a:xfrm>
            <a:off x="6743239" y="5625037"/>
            <a:ext cx="2000869" cy="369332"/>
          </a:xfrm>
          <a:prstGeom prst="rect">
            <a:avLst/>
          </a:prstGeom>
          <a:noFill/>
        </p:spPr>
        <p:txBody>
          <a:bodyPr wrap="none" rtlCol="0">
            <a:spAutoFit/>
          </a:bodyPr>
          <a:lstStyle/>
          <a:p>
            <a:r>
              <a:rPr lang="ja-JP" altLang="en-US" b="1">
                <a:latin typeface="Meiryo UI" panose="020B0604030504040204" pitchFamily="50" charset="-128"/>
                <a:ea typeface="Meiryo UI" panose="020B0604030504040204" pitchFamily="50" charset="-128"/>
              </a:rPr>
              <a:t>リスクの起きた</a:t>
            </a:r>
            <a:r>
              <a:rPr lang="ja-JP" altLang="en-US" b="1" dirty="0">
                <a:latin typeface="Meiryo UI" panose="020B0604030504040204" pitchFamily="50" charset="-128"/>
                <a:ea typeface="Meiryo UI" panose="020B0604030504040204" pitchFamily="50" charset="-128"/>
              </a:rPr>
              <a:t>人が</a:t>
            </a:r>
          </a:p>
        </p:txBody>
      </p:sp>
      <p:pic>
        <p:nvPicPr>
          <p:cNvPr id="21" name="図 20" descr="ロゴ&#10;&#10;中程度の精度で自動的に生成された説明">
            <a:extLst>
              <a:ext uri="{FF2B5EF4-FFF2-40B4-BE49-F238E27FC236}">
                <a16:creationId xmlns:a16="http://schemas.microsoft.com/office/drawing/2014/main" id="{9927B908-7088-1F19-3BEE-43EEF5C0DDE5}"/>
              </a:ext>
            </a:extLst>
          </p:cNvPr>
          <p:cNvPicPr>
            <a:picLocks noChangeAspect="1"/>
          </p:cNvPicPr>
          <p:nvPr/>
        </p:nvPicPr>
        <p:blipFill>
          <a:blip r:embed="rId11"/>
          <a:stretch>
            <a:fillRect/>
          </a:stretch>
        </p:blipFill>
        <p:spPr>
          <a:xfrm>
            <a:off x="5435385" y="5185198"/>
            <a:ext cx="1373984" cy="864129"/>
          </a:xfrm>
          <a:prstGeom prst="rect">
            <a:avLst/>
          </a:prstGeom>
        </p:spPr>
      </p:pic>
    </p:spTree>
    <p:extLst>
      <p:ext uri="{BB962C8B-B14F-4D97-AF65-F5344CB8AC3E}">
        <p14:creationId xmlns:p14="http://schemas.microsoft.com/office/powerpoint/2010/main" val="3410342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6" name="正方形/長方形 5"/>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29" name="表 28"/>
          <p:cNvGraphicFramePr>
            <a:graphicFrameLocks noGrp="1"/>
          </p:cNvGraphicFramePr>
          <p:nvPr/>
        </p:nvGraphicFramePr>
        <p:xfrm>
          <a:off x="265990" y="786705"/>
          <a:ext cx="4286975" cy="5625040"/>
        </p:xfrm>
        <a:graphic>
          <a:graphicData uri="http://schemas.openxmlformats.org/drawingml/2006/table">
            <a:tbl>
              <a:tblPr firstRow="1" bandRow="1">
                <a:tableStyleId>{2D5ABB26-0587-4C30-8999-92F81FD0307C}</a:tableStyleId>
              </a:tblPr>
              <a:tblGrid>
                <a:gridCol w="4286975">
                  <a:extLst>
                    <a:ext uri="{9D8B030D-6E8A-4147-A177-3AD203B41FA5}">
                      <a16:colId xmlns:a16="http://schemas.microsoft.com/office/drawing/2014/main" val="20000"/>
                    </a:ext>
                  </a:extLst>
                </a:gridCol>
              </a:tblGrid>
              <a:tr h="833315">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32" name="表 31"/>
          <p:cNvGraphicFramePr>
            <a:graphicFrameLocks noGrp="1"/>
          </p:cNvGraphicFramePr>
          <p:nvPr/>
        </p:nvGraphicFramePr>
        <p:xfrm>
          <a:off x="4637929" y="786703"/>
          <a:ext cx="4430731" cy="5625040"/>
        </p:xfrm>
        <a:graphic>
          <a:graphicData uri="http://schemas.openxmlformats.org/drawingml/2006/table">
            <a:tbl>
              <a:tblPr firstRow="1" bandRow="1">
                <a:tableStyleId>{2D5ABB26-0587-4C30-8999-92F81FD0307C}</a:tableStyleId>
              </a:tblPr>
              <a:tblGrid>
                <a:gridCol w="4430731">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pSp>
        <p:nvGrpSpPr>
          <p:cNvPr id="36" name="グループ化 35"/>
          <p:cNvGrpSpPr/>
          <p:nvPr/>
        </p:nvGrpSpPr>
        <p:grpSpPr>
          <a:xfrm>
            <a:off x="190126" y="1604618"/>
            <a:ext cx="4330758" cy="2678239"/>
            <a:chOff x="128176" y="1637522"/>
            <a:chExt cx="4330757" cy="2678238"/>
          </a:xfrm>
        </p:grpSpPr>
        <p:sp>
          <p:nvSpPr>
            <p:cNvPr id="37" name="テキスト ボックス 36">
              <a:extLst>
                <a:ext uri="{FF2B5EF4-FFF2-40B4-BE49-F238E27FC236}">
                  <a16:creationId xmlns:a16="http://schemas.microsoft.com/office/drawing/2014/main" id="{4F997734-76CF-4AD2-A3E2-26E9596AF190}"/>
                </a:ext>
              </a:extLst>
            </p:cNvPr>
            <p:cNvSpPr txBox="1"/>
            <p:nvPr/>
          </p:nvSpPr>
          <p:spPr>
            <a:xfrm>
              <a:off x="164745" y="4069539"/>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30</a:t>
              </a:r>
              <a:r>
                <a:rPr lang="ja-JP" altLang="en-US" sz="1000" b="1" dirty="0">
                  <a:latin typeface="Meiryo UI" panose="020B0604030504040204" pitchFamily="50" charset="-128"/>
                  <a:ea typeface="Meiryo UI" panose="020B0604030504040204" pitchFamily="50" charset="-128"/>
                </a:rPr>
                <a:t>歳</a:t>
              </a:r>
            </a:p>
          </p:txBody>
        </p:sp>
        <p:sp>
          <p:nvSpPr>
            <p:cNvPr id="38" name="テキスト ボックス 37">
              <a:extLst>
                <a:ext uri="{FF2B5EF4-FFF2-40B4-BE49-F238E27FC236}">
                  <a16:creationId xmlns:a16="http://schemas.microsoft.com/office/drawing/2014/main" id="{14BEE68A-9988-42B9-BF2A-D5BA0AA9429A}"/>
                </a:ext>
              </a:extLst>
            </p:cNvPr>
            <p:cNvSpPr txBox="1"/>
            <p:nvPr/>
          </p:nvSpPr>
          <p:spPr>
            <a:xfrm>
              <a:off x="3972903" y="4067402"/>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p>
          </p:txBody>
        </p:sp>
        <p:sp>
          <p:nvSpPr>
            <p:cNvPr id="39" name="テキスト ボックス 38">
              <a:extLst>
                <a:ext uri="{FF2B5EF4-FFF2-40B4-BE49-F238E27FC236}">
                  <a16:creationId xmlns:a16="http://schemas.microsoft.com/office/drawing/2014/main" id="{C6F6F963-7D7A-4929-9572-BECC0283934F}"/>
                </a:ext>
              </a:extLst>
            </p:cNvPr>
            <p:cNvSpPr txBox="1"/>
            <p:nvPr/>
          </p:nvSpPr>
          <p:spPr>
            <a:xfrm>
              <a:off x="128176" y="1637522"/>
              <a:ext cx="338554" cy="477054"/>
            </a:xfrm>
            <a:prstGeom prst="rect">
              <a:avLst/>
            </a:prstGeom>
            <a:noFill/>
          </p:spPr>
          <p:txBody>
            <a:bodyPr vert="eaVert" wrap="none" rtlCol="0">
              <a:spAutoFit/>
            </a:bodyPr>
            <a:lstStyle/>
            <a:p>
              <a:r>
                <a:rPr lang="ja-JP" altLang="en-US" sz="1000" b="1" dirty="0">
                  <a:latin typeface="Meiryo UI" panose="020B0604030504040204" pitchFamily="50" charset="-128"/>
                  <a:ea typeface="Meiryo UI" panose="020B0604030504040204" pitchFamily="50" charset="-128"/>
                </a:rPr>
                <a:t>目標額</a:t>
              </a:r>
            </a:p>
          </p:txBody>
        </p:sp>
      </p:grpSp>
      <p:pic>
        <p:nvPicPr>
          <p:cNvPr id="40" name="図 39">
            <a:extLst>
              <a:ext uri="{FF2B5EF4-FFF2-40B4-BE49-F238E27FC236}">
                <a16:creationId xmlns:a16="http://schemas.microsoft.com/office/drawing/2014/main" id="{12275761-9FE9-43BF-BB18-A5A0C0DDD2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938" y="2079540"/>
            <a:ext cx="4201135" cy="1966917"/>
          </a:xfrm>
          <a:prstGeom prst="rect">
            <a:avLst/>
          </a:prstGeom>
        </p:spPr>
      </p:pic>
      <p:pic>
        <p:nvPicPr>
          <p:cNvPr id="42" name="図 41">
            <a:extLst>
              <a:ext uri="{FF2B5EF4-FFF2-40B4-BE49-F238E27FC236}">
                <a16:creationId xmlns:a16="http://schemas.microsoft.com/office/drawing/2014/main" id="{E77D9232-1EB3-4E06-A875-C2E9BEE913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825" y="2088084"/>
            <a:ext cx="4086243" cy="1937881"/>
          </a:xfrm>
          <a:prstGeom prst="rect">
            <a:avLst/>
          </a:prstGeom>
        </p:spPr>
      </p:pic>
      <p:sp>
        <p:nvSpPr>
          <p:cNvPr id="44" name="テキスト ボックス 43">
            <a:extLst>
              <a:ext uri="{FF2B5EF4-FFF2-40B4-BE49-F238E27FC236}">
                <a16:creationId xmlns:a16="http://schemas.microsoft.com/office/drawing/2014/main" id="{E9E28851-1FB0-4756-8BB3-B53DDFF6C895}"/>
              </a:ext>
            </a:extLst>
          </p:cNvPr>
          <p:cNvSpPr txBox="1"/>
          <p:nvPr/>
        </p:nvSpPr>
        <p:spPr>
          <a:xfrm>
            <a:off x="8439064" y="4031485"/>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p>
        </p:txBody>
      </p:sp>
      <p:cxnSp>
        <p:nvCxnSpPr>
          <p:cNvPr id="45" name="直線コネクタ 4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6" name="直線コネクタ 45">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47" name="テキスト ボックス 46">
            <a:extLst>
              <a:ext uri="{FF2B5EF4-FFF2-40B4-BE49-F238E27FC236}">
                <a16:creationId xmlns:a16="http://schemas.microsoft.com/office/drawing/2014/main" id="{CBEE3A99-671C-4578-8261-FA7414DA7661}"/>
              </a:ext>
            </a:extLst>
          </p:cNvPr>
          <p:cNvSpPr txBox="1"/>
          <p:nvPr/>
        </p:nvSpPr>
        <p:spPr>
          <a:xfrm>
            <a:off x="4678163" y="4073546"/>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30</a:t>
            </a:r>
            <a:r>
              <a:rPr lang="ja-JP" altLang="en-US" sz="1000" b="1" dirty="0">
                <a:latin typeface="Meiryo UI" panose="020B0604030504040204" pitchFamily="50" charset="-128"/>
                <a:ea typeface="Meiryo UI" panose="020B0604030504040204" pitchFamily="50" charset="-128"/>
              </a:rPr>
              <a:t>歳</a:t>
            </a:r>
          </a:p>
        </p:txBody>
      </p:sp>
      <p:graphicFrame>
        <p:nvGraphicFramePr>
          <p:cNvPr id="48" name="表 47"/>
          <p:cNvGraphicFramePr>
            <a:graphicFrameLocks noGrp="1"/>
          </p:cNvGraphicFramePr>
          <p:nvPr/>
        </p:nvGraphicFramePr>
        <p:xfrm>
          <a:off x="302013" y="4614828"/>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5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49" name="表 48"/>
          <p:cNvGraphicFramePr>
            <a:graphicFrameLocks noGrp="1"/>
          </p:cNvGraphicFramePr>
          <p:nvPr/>
        </p:nvGraphicFramePr>
        <p:xfrm>
          <a:off x="4671281" y="4621577"/>
          <a:ext cx="985833" cy="454071"/>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1">
                <a:tc>
                  <a:txBody>
                    <a:bodyPr/>
                    <a:lstStyle/>
                    <a:p>
                      <a:pPr algn="ctr"/>
                      <a:r>
                        <a:rPr kumimoji="1" lang="ja-JP" altLang="en-US" sz="15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50" name="テキスト ボックス 49"/>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51" name="テキスト ボックス 50"/>
          <p:cNvSpPr txBox="1"/>
          <p:nvPr/>
        </p:nvSpPr>
        <p:spPr>
          <a:xfrm>
            <a:off x="4796338"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52" name="テキスト ボックス 51"/>
          <p:cNvSpPr txBox="1"/>
          <p:nvPr/>
        </p:nvSpPr>
        <p:spPr>
          <a:xfrm>
            <a:off x="467699" y="4949123"/>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53" name="テキスト ボックス 52"/>
          <p:cNvSpPr txBox="1"/>
          <p:nvPr/>
        </p:nvSpPr>
        <p:spPr>
          <a:xfrm>
            <a:off x="5578600" y="4940368"/>
            <a:ext cx="2707793" cy="1486754"/>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55" name="テキスト ボックス 54"/>
          <p:cNvSpPr txBox="1"/>
          <p:nvPr/>
        </p:nvSpPr>
        <p:spPr>
          <a:xfrm>
            <a:off x="226697" y="6444944"/>
            <a:ext cx="8389935"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ヒラギノ角ゴ Pro W3"/>
              </a:rPr>
              <a:t>注 </a:t>
            </a:r>
            <a:r>
              <a:rPr lang="en-US" altLang="ja-JP" sz="1100" dirty="0">
                <a:latin typeface="Meiryo UI" panose="020B0604030504040204" pitchFamily="50" charset="-128"/>
                <a:ea typeface="Meiryo UI" panose="020B0604030504040204" pitchFamily="50" charset="-128"/>
                <a:cs typeface="ヒラギノ角ゴ Pro W3"/>
              </a:rPr>
              <a:t>①</a:t>
            </a:r>
            <a:r>
              <a:rPr lang="ja-JP" altLang="en-US" sz="110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100" dirty="0">
                <a:latin typeface="Meiryo UI" panose="020B0604030504040204" pitchFamily="50" charset="-128"/>
                <a:ea typeface="Meiryo UI" panose="020B0604030504040204" pitchFamily="50" charset="-128"/>
                <a:cs typeface="ヒラギノ角ゴ Pro W3"/>
              </a:rPr>
              <a:t>②</a:t>
            </a:r>
            <a:r>
              <a:rPr lang="ja-JP" altLang="en-US" sz="1100" dirty="0">
                <a:latin typeface="Meiryo UI" panose="020B0604030504040204" pitchFamily="50" charset="-128"/>
                <a:ea typeface="Meiryo UI" panose="020B0604030504040204" pitchFamily="50" charset="-128"/>
                <a:cs typeface="ヒラギノ角ゴ Pro W3"/>
              </a:rPr>
              <a:t>保険料は男性（</a:t>
            </a:r>
            <a:r>
              <a:rPr lang="en-US" altLang="ja-JP" sz="1100" dirty="0">
                <a:latin typeface="Meiryo UI" panose="020B0604030504040204" pitchFamily="50" charset="-128"/>
                <a:ea typeface="Meiryo UI" panose="020B0604030504040204" pitchFamily="50" charset="-128"/>
                <a:cs typeface="ヒラギノ角ゴ Pro W3"/>
              </a:rPr>
              <a:t>30</a:t>
            </a:r>
            <a:r>
              <a:rPr lang="ja-JP" altLang="en-US" sz="1100" dirty="0">
                <a:latin typeface="Meiryo UI" panose="020B0604030504040204" pitchFamily="50" charset="-128"/>
                <a:ea typeface="Meiryo UI" panose="020B0604030504040204" pitchFamily="50" charset="-128"/>
                <a:cs typeface="ヒラギノ角ゴ Pro W3"/>
              </a:rPr>
              <a:t>歳）契約で、保険期間</a:t>
            </a:r>
            <a:r>
              <a:rPr lang="en-US" altLang="ja-JP" sz="1100" dirty="0">
                <a:latin typeface="Meiryo UI" panose="020B0604030504040204" pitchFamily="50" charset="-128"/>
                <a:ea typeface="Meiryo UI" panose="020B0604030504040204" pitchFamily="50" charset="-128"/>
                <a:cs typeface="ヒラギノ角ゴ Pro W3"/>
              </a:rPr>
              <a:t>10</a:t>
            </a:r>
            <a:r>
              <a:rPr lang="ja-JP" altLang="en-US" sz="1100" dirty="0">
                <a:latin typeface="Meiryo UI" panose="020B0604030504040204" pitchFamily="50" charset="-128"/>
                <a:ea typeface="Meiryo UI" panose="020B0604030504040204" pitchFamily="50" charset="-128"/>
                <a:cs typeface="ヒラギノ角ゴ Pro W3"/>
              </a:rPr>
              <a:t>年、保険金額</a:t>
            </a:r>
            <a:r>
              <a:rPr lang="en-US" altLang="ja-JP" sz="1100" dirty="0">
                <a:latin typeface="Meiryo UI" panose="020B0604030504040204" pitchFamily="50" charset="-128"/>
                <a:ea typeface="Meiryo UI" panose="020B0604030504040204" pitchFamily="50" charset="-128"/>
                <a:cs typeface="ヒラギノ角ゴ Pro W3"/>
              </a:rPr>
              <a:t>1,000</a:t>
            </a:r>
            <a:r>
              <a:rPr lang="ja-JP" altLang="en-US" sz="110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10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a:extLst>
              <a:ext uri="{FF2B5EF4-FFF2-40B4-BE49-F238E27FC236}">
                <a16:creationId xmlns:a16="http://schemas.microsoft.com/office/drawing/2014/main" id="{A73C87EA-3BA1-4F00-9F1F-5B89BD8B0430}"/>
              </a:ext>
            </a:extLst>
          </p:cNvPr>
          <p:cNvSpPr>
            <a:spLocks noGrp="1"/>
          </p:cNvSpPr>
          <p:nvPr>
            <p:ph type="sldNum" sz="quarter" idx="4"/>
          </p:nvPr>
        </p:nvSpPr>
        <p:spPr/>
        <p:txBody>
          <a:bodyPr/>
          <a:lstStyle/>
          <a:p>
            <a:fld id="{CFE1D277-9C57-4E30-9C75-4A0776A97483}" type="slidenum">
              <a:rPr lang="ja-JP" altLang="en-US" b="0" smtClean="0"/>
              <a:pPr/>
              <a:t>24</a:t>
            </a:fld>
            <a:endParaRPr lang="ja-JP" altLang="en-US" b="0" dirty="0"/>
          </a:p>
        </p:txBody>
      </p:sp>
      <p:pic>
        <p:nvPicPr>
          <p:cNvPr id="41" name="図 40">
            <a:extLst>
              <a:ext uri="{FF2B5EF4-FFF2-40B4-BE49-F238E27FC236}">
                <a16:creationId xmlns:a16="http://schemas.microsoft.com/office/drawing/2014/main" id="{1BDA1492-731B-4115-930C-0DD10AB5D1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7463" y="2109514"/>
            <a:ext cx="653716" cy="1933101"/>
          </a:xfrm>
          <a:prstGeom prst="rect">
            <a:avLst/>
          </a:prstGeom>
        </p:spPr>
      </p:pic>
    </p:spTree>
    <p:extLst>
      <p:ext uri="{BB962C8B-B14F-4D97-AF65-F5344CB8AC3E}">
        <p14:creationId xmlns:p14="http://schemas.microsoft.com/office/powerpoint/2010/main" val="245319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4194409889"/>
              </p:ext>
            </p:extLst>
          </p:nvPr>
        </p:nvGraphicFramePr>
        <p:xfrm>
          <a:off x="1352811" y="763579"/>
          <a:ext cx="3682827" cy="5806856"/>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1">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5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5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271731266"/>
              </p:ext>
            </p:extLst>
          </p:nvPr>
        </p:nvGraphicFramePr>
        <p:xfrm>
          <a:off x="5121662" y="777049"/>
          <a:ext cx="3986847" cy="5793385"/>
        </p:xfrm>
        <a:graphic>
          <a:graphicData uri="http://schemas.openxmlformats.org/drawingml/2006/table">
            <a:tbl>
              <a:tblPr firstRow="1" bandRow="1">
                <a:tableStyleId>{2D5ABB26-0587-4C30-8999-92F81FD0307C}</a:tableStyleId>
              </a:tblPr>
              <a:tblGrid>
                <a:gridCol w="3986847">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5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5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638147678"/>
              </p:ext>
            </p:extLst>
          </p:nvPr>
        </p:nvGraphicFramePr>
        <p:xfrm>
          <a:off x="100083" y="1676400"/>
          <a:ext cx="1228724" cy="4894030"/>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1">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352812" y="1608084"/>
            <a:ext cx="3817577" cy="2734210"/>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1"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b="1" spc="-5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spc="-51"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1"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1"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3" name="テキスト ボックス 12"/>
          <p:cNvSpPr txBox="1"/>
          <p:nvPr/>
        </p:nvSpPr>
        <p:spPr>
          <a:xfrm>
            <a:off x="1312553" y="4524837"/>
            <a:ext cx="3817577" cy="183652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必要な金額が貯まっているとは限らない</a:t>
            </a:r>
            <a:r>
              <a:rPr lang="ja-JP" altLang="en-US" sz="2400" spc="-40" dirty="0">
                <a:latin typeface="Meiryo UI" panose="020B0604030504040204" pitchFamily="50" charset="-128"/>
                <a:ea typeface="Meiryo UI" panose="020B0604030504040204" pitchFamily="50" charset="-128"/>
                <a:cs typeface="ヒラギノ角ゴ Pro W6"/>
              </a:rPr>
              <a:t>。</a:t>
            </a:r>
          </a:p>
        </p:txBody>
      </p:sp>
      <p:sp>
        <p:nvSpPr>
          <p:cNvPr id="14" name="テキスト ボックス 13"/>
          <p:cNvSpPr txBox="1"/>
          <p:nvPr/>
        </p:nvSpPr>
        <p:spPr>
          <a:xfrm>
            <a:off x="5230937" y="1926531"/>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あらかじめ決められた金額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5" name="テキスト ボックス 14"/>
          <p:cNvSpPr txBox="1"/>
          <p:nvPr/>
        </p:nvSpPr>
        <p:spPr>
          <a:xfrm>
            <a:off x="5168167" y="4316212"/>
            <a:ext cx="3996000" cy="2280304"/>
          </a:xfrm>
          <a:prstGeom prst="rect">
            <a:avLst/>
          </a:prstGeom>
          <a:noFill/>
        </p:spPr>
        <p:txBody>
          <a:bodyPr wrap="square" rtlCol="0">
            <a:spAutoFit/>
          </a:bodyPr>
          <a:lstStyle/>
          <a:p>
            <a:pPr>
              <a:lnSpc>
                <a:spcPts val="3500"/>
              </a:lnSpc>
            </a:pPr>
            <a:r>
              <a:rPr lang="ja-JP" altLang="en-US" sz="2200" dirty="0">
                <a:solidFill>
                  <a:srgbClr val="000000"/>
                </a:solidFill>
                <a:latin typeface="Meiryo UI" panose="020B0604030504040204" pitchFamily="50" charset="-128"/>
                <a:ea typeface="Meiryo UI" panose="020B0604030504040204" pitchFamily="50" charset="-128"/>
                <a:cs typeface="ヒラギノ角ゴ Pro W6"/>
              </a:rPr>
              <a:t>●結果的にリスクが発生しなくても、決められた金額を保険料として支払う必要がある（保険の種類によっては一部戻ってくる場合がある）。</a:t>
            </a:r>
            <a:endParaRPr lang="ja-JP" altLang="en-US" sz="2200" spc="-12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32" name="正方形/長方形 31"/>
          <p:cNvSpPr/>
          <p:nvPr/>
        </p:nvSpPr>
        <p:spPr bwMode="white">
          <a:xfrm>
            <a:off x="461966" y="30761"/>
            <a:ext cx="699611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7086600" y="6481046"/>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0" i="0" kern="1200" baseline="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25</a:t>
            </a:fld>
            <a:endParaRPr lang="ja-JP" altLang="en-US" dirty="0"/>
          </a:p>
        </p:txBody>
      </p:sp>
    </p:spTree>
    <p:custDataLst>
      <p:tags r:id="rId1"/>
    </p:custDataLst>
    <p:extLst>
      <p:ext uri="{BB962C8B-B14F-4D97-AF65-F5344CB8AC3E}">
        <p14:creationId xmlns:p14="http://schemas.microsoft.com/office/powerpoint/2010/main" val="197128307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5" y="30761"/>
            <a:ext cx="5303835"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1" y="914404"/>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404"/>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58653598"/>
              </p:ext>
            </p:extLst>
          </p:nvPr>
        </p:nvGraphicFramePr>
        <p:xfrm>
          <a:off x="431803" y="865206"/>
          <a:ext cx="8364536" cy="6062388"/>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3">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701040">
                <a:tc>
                  <a:txBody>
                    <a:bodyPr/>
                    <a:lstStyle/>
                    <a:p>
                      <a:pPr algn="ctr"/>
                      <a:endParaRPr kumimoji="1" lang="ja-JP" altLang="en-US" sz="19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1040">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25668">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000"/>
                        </a:lnSpc>
                      </a:pPr>
                      <a:r>
                        <a:rPr kumimoji="1" lang="ja-JP" altLang="en-US" sz="15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346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solidFill>
                            <a:schemeClr val="tx1"/>
                          </a:solidFill>
                          <a:latin typeface="Meiryo UI" panose="020B0604030504040204" pitchFamily="50" charset="-128"/>
                          <a:ea typeface="Meiryo UI" panose="020B0604030504040204" pitchFamily="50" charset="-128"/>
                          <a:cs typeface="ヒラギノ角ゴ Pro W6"/>
                        </a:rPr>
                        <a:t>ケガ</a:t>
                      </a:r>
                      <a:endParaRPr kumimoji="1" lang="en-US" altLang="ja-JP" sz="2800" b="1" i="0" dirty="0">
                        <a:solidFill>
                          <a:schemeClr val="tx1"/>
                        </a:solidFill>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8"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8" y="2297239"/>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8" y="3845809"/>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204" y="4398633"/>
            <a:ext cx="988531" cy="1222075"/>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9" y="5271360"/>
            <a:ext cx="1081771" cy="914595"/>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7" y="1565441"/>
            <a:ext cx="1543051" cy="707886"/>
          </a:xfrm>
          <a:prstGeom prst="rect">
            <a:avLst/>
          </a:prstGeom>
          <a:noFill/>
        </p:spPr>
        <p:txBody>
          <a:bodyPr wrap="square" rtlCol="0">
            <a:spAutoFit/>
          </a:bodyPr>
          <a:lstStyle/>
          <a:p>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人</a:t>
            </a:r>
            <a:endParaRPr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803" y="1541532"/>
            <a:ext cx="1543051" cy="707886"/>
          </a:xfrm>
          <a:prstGeom prst="rect">
            <a:avLst/>
          </a:prstGeom>
          <a:noFill/>
        </p:spPr>
        <p:txBody>
          <a:bodyPr wrap="square" rtlCol="0">
            <a:spAutoFit/>
          </a:bodyPr>
          <a:lstStyle/>
          <a:p>
            <a:pPr algn="ct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7" name="テキスト ボックス 16"/>
          <p:cNvSpPr txBox="1"/>
          <p:nvPr/>
        </p:nvSpPr>
        <p:spPr>
          <a:xfrm>
            <a:off x="6416931" y="3194897"/>
            <a:ext cx="144092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じっそんてんぽ</a:t>
            </a:r>
          </a:p>
        </p:txBody>
      </p:sp>
      <p:sp>
        <p:nvSpPr>
          <p:cNvPr id="8" name="スライド番号プレースホルダー 7">
            <a:extLst>
              <a:ext uri="{FF2B5EF4-FFF2-40B4-BE49-F238E27FC236}">
                <a16:creationId xmlns:a16="http://schemas.microsoft.com/office/drawing/2014/main" id="{4D56204D-5ABF-4642-9AD9-298C709F425C}"/>
              </a:ext>
            </a:extLst>
          </p:cNvPr>
          <p:cNvSpPr>
            <a:spLocks noGrp="1"/>
          </p:cNvSpPr>
          <p:nvPr>
            <p:ph type="sldNum" sz="quarter" idx="4"/>
          </p:nvPr>
        </p:nvSpPr>
        <p:spPr/>
        <p:txBody>
          <a:bodyPr/>
          <a:lstStyle/>
          <a:p>
            <a:fld id="{CFE1D277-9C57-4E30-9C75-4A0776A97483}" type="slidenum">
              <a:rPr lang="ja-JP" altLang="en-US" b="0" smtClean="0"/>
              <a:pPr/>
              <a:t>26</a:t>
            </a:fld>
            <a:endParaRPr lang="ja-JP" altLang="en-US" b="0" dirty="0"/>
          </a:p>
        </p:txBody>
      </p:sp>
    </p:spTree>
    <p:extLst>
      <p:ext uri="{BB962C8B-B14F-4D97-AF65-F5344CB8AC3E}">
        <p14:creationId xmlns:p14="http://schemas.microsoft.com/office/powerpoint/2010/main" val="152127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1"/>
            <a:ext cx="871952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状況によって使い分ける生命保険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スライド番号プレースホルダー 5">
            <a:extLst>
              <a:ext uri="{FF2B5EF4-FFF2-40B4-BE49-F238E27FC236}">
                <a16:creationId xmlns:a16="http://schemas.microsoft.com/office/drawing/2014/main" id="{3354BD92-486A-48EF-BE78-26D03408DB05}"/>
              </a:ext>
            </a:extLst>
          </p:cNvPr>
          <p:cNvSpPr>
            <a:spLocks noGrp="1"/>
          </p:cNvSpPr>
          <p:nvPr>
            <p:ph type="sldNum" sz="quarter" idx="4"/>
          </p:nvPr>
        </p:nvSpPr>
        <p:spPr/>
        <p:txBody>
          <a:bodyPr/>
          <a:lstStyle/>
          <a:p>
            <a:fld id="{CFE1D277-9C57-4E30-9C75-4A0776A97483}" type="slidenum">
              <a:rPr lang="ja-JP" altLang="en-US" b="0" smtClean="0"/>
              <a:pPr/>
              <a:t>27</a:t>
            </a:fld>
            <a:endParaRPr lang="ja-JP" altLang="en-US" b="0" dirty="0"/>
          </a:p>
        </p:txBody>
      </p:sp>
      <p:pic>
        <p:nvPicPr>
          <p:cNvPr id="2" name="図 1" descr="テキスト&#10;&#10;AI 生成コンテンツは誤りを含む可能性があります。">
            <a:extLst>
              <a:ext uri="{FF2B5EF4-FFF2-40B4-BE49-F238E27FC236}">
                <a16:creationId xmlns:a16="http://schemas.microsoft.com/office/drawing/2014/main" id="{36F683D8-0861-C7C4-EB6D-44E345828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3" y="996773"/>
            <a:ext cx="8902078" cy="4864453"/>
          </a:xfrm>
          <a:prstGeom prst="rect">
            <a:avLst/>
          </a:prstGeom>
        </p:spPr>
      </p:pic>
    </p:spTree>
    <p:extLst>
      <p:ext uri="{BB962C8B-B14F-4D97-AF65-F5344CB8AC3E}">
        <p14:creationId xmlns:p14="http://schemas.microsoft.com/office/powerpoint/2010/main" val="153082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5"/>
            <a:ext cx="9144000" cy="6874075"/>
          </a:xfrm>
          <a:prstGeom prst="frame">
            <a:avLst>
              <a:gd name="adj1" fmla="val 13704"/>
            </a:avLst>
          </a:prstGeom>
          <a:solidFill>
            <a:srgbClr val="FF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57204"/>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6" name="テキスト ボックス 5"/>
          <p:cNvSpPr txBox="1"/>
          <p:nvPr/>
        </p:nvSpPr>
        <p:spPr>
          <a:xfrm>
            <a:off x="1" y="2559875"/>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5400" b="1" dirty="0">
                <a:latin typeface="Meiryo UI" panose="020B0604030504040204" pitchFamily="50" charset="-128"/>
                <a:ea typeface="Meiryo UI" panose="020B0604030504040204" pitchFamily="50" charset="-128"/>
                <a:cs typeface="ヒラギノ角ゴ Std W8"/>
              </a:rPr>
              <a:t>４</a:t>
            </a:r>
            <a:r>
              <a:rPr lang="en-US" altLang="ja-JP" sz="5400" b="1" dirty="0">
                <a:latin typeface="Meiryo UI" panose="020B0604030504040204" pitchFamily="50" charset="-128"/>
                <a:ea typeface="Meiryo UI" panose="020B0604030504040204" pitchFamily="50" charset="-128"/>
                <a:cs typeface="ヒラギノ角ゴ Std W8"/>
              </a:rPr>
              <a:t>. </a:t>
            </a:r>
            <a:r>
              <a:rPr lang="ja-JP" altLang="en-US" sz="5400" b="1" dirty="0">
                <a:latin typeface="Meiryo UI" panose="020B0604030504040204" pitchFamily="50" charset="-128"/>
                <a:ea typeface="Meiryo UI" panose="020B0604030504040204" pitchFamily="50" charset="-128"/>
                <a:cs typeface="ヒラギノ角ゴ Std W8"/>
              </a:rPr>
              <a:t>自助・共助・公助</a:t>
            </a:r>
            <a:endParaRPr lang="en-US" altLang="ja-JP" sz="5400" b="1" dirty="0">
              <a:latin typeface="Meiryo UI" panose="020B0604030504040204" pitchFamily="50" charset="-128"/>
              <a:ea typeface="Meiryo UI" panose="020B0604030504040204" pitchFamily="50" charset="-128"/>
              <a:cs typeface="ヒラギノ角ゴ Std W8"/>
            </a:endParaRPr>
          </a:p>
          <a:p>
            <a:r>
              <a:rPr lang="ja-JP" altLang="en-US" sz="5400" b="1" dirty="0">
                <a:latin typeface="Meiryo UI" panose="020B0604030504040204" pitchFamily="50" charset="-128"/>
                <a:ea typeface="Meiryo UI" panose="020B0604030504040204" pitchFamily="50" charset="-128"/>
                <a:cs typeface="ヒラギノ角ゴ Std W8"/>
              </a:rPr>
              <a:t>　　　　　　　　について考えよう</a:t>
            </a:r>
            <a:endParaRPr lang="en-US" altLang="ja-JP" sz="5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112C0CD3-2066-46A6-84B3-3FCBEECC6E2C}"/>
              </a:ext>
            </a:extLst>
          </p:cNvPr>
          <p:cNvSpPr>
            <a:spLocks noGrp="1"/>
          </p:cNvSpPr>
          <p:nvPr>
            <p:ph type="sldNum" sz="quarter" idx="4"/>
          </p:nvPr>
        </p:nvSpPr>
        <p:spPr/>
        <p:txBody>
          <a:bodyPr/>
          <a:lstStyle/>
          <a:p>
            <a:fld id="{CFE1D277-9C57-4E30-9C75-4A0776A97483}" type="slidenum">
              <a:rPr lang="ja-JP" altLang="en-US" b="0" smtClean="0"/>
              <a:pPr/>
              <a:t>28</a:t>
            </a:fld>
            <a:endParaRPr lang="ja-JP" altLang="en-US" b="0" dirty="0"/>
          </a:p>
        </p:txBody>
      </p:sp>
    </p:spTree>
    <p:extLst>
      <p:ext uri="{BB962C8B-B14F-4D97-AF65-F5344CB8AC3E}">
        <p14:creationId xmlns:p14="http://schemas.microsoft.com/office/powerpoint/2010/main" val="3688754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5033" y="30761"/>
            <a:ext cx="6700047"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p:cNvSpPr/>
          <p:nvPr/>
        </p:nvSpPr>
        <p:spPr>
          <a:xfrm>
            <a:off x="339366" y="3956543"/>
            <a:ext cx="8543379" cy="2522119"/>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・一番大切だと思うものの（　　）に○をいれよう。</a:t>
            </a:r>
          </a:p>
          <a:p>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「自助」　</a:t>
            </a:r>
            <a:r>
              <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「共助」　</a:t>
            </a:r>
            <a:r>
              <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「公助」</a:t>
            </a:r>
            <a:endPar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・そう考える理由は・・・</a:t>
            </a:r>
          </a:p>
        </p:txBody>
      </p:sp>
      <p:sp>
        <p:nvSpPr>
          <p:cNvPr id="3" name="正方形/長方形 2"/>
          <p:cNvSpPr/>
          <p:nvPr/>
        </p:nvSpPr>
        <p:spPr>
          <a:xfrm>
            <a:off x="461965" y="909552"/>
            <a:ext cx="6966393" cy="2985433"/>
          </a:xfrm>
          <a:prstGeom prst="rect">
            <a:avLst/>
          </a:prstGeom>
        </p:spPr>
        <p:txBody>
          <a:bodyPr wrap="square">
            <a:spAutoFit/>
          </a:bodyPr>
          <a:lstStyle/>
          <a:p>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今の日本で</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社会保障制度を持続可能なものにするためには、「自助」「共助」「公助」がどの　ように組み合わされればよいでしょうか。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今後の社会において</a:t>
            </a:r>
            <a:r>
              <a:rPr lang="ja-JP" altLang="en-US"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「自助」「共助」「公助」のどれが一番大切だと思うか</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あなたの考えをまとめてみましょう。</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吹き出し 4"/>
          <p:cNvSpPr/>
          <p:nvPr/>
        </p:nvSpPr>
        <p:spPr>
          <a:xfrm>
            <a:off x="339365" y="826599"/>
            <a:ext cx="7072059" cy="2839712"/>
          </a:xfrm>
          <a:prstGeom prst="wedgeRoundRectCallout">
            <a:avLst>
              <a:gd name="adj1" fmla="val 52063"/>
              <a:gd name="adj2" fmla="val 19653"/>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1026" name="Picture 2" descr="\\JILI03\jouhou\10消費者関連団体等連携\01生命保険協会\02地方事務室\01地方事務室との連携活動\H31\連携活動（副教材・中作）\mir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362" y="1941637"/>
            <a:ext cx="1732577" cy="189073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0" y="1"/>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461965" y="30761"/>
            <a:ext cx="703421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2D130912-09B5-4893-B7E2-0C14D66AC413}"/>
              </a:ext>
            </a:extLst>
          </p:cNvPr>
          <p:cNvSpPr>
            <a:spLocks noGrp="1"/>
          </p:cNvSpPr>
          <p:nvPr>
            <p:ph type="sldNum" sz="quarter" idx="4"/>
          </p:nvPr>
        </p:nvSpPr>
        <p:spPr/>
        <p:txBody>
          <a:bodyPr/>
          <a:lstStyle/>
          <a:p>
            <a:fld id="{CFE1D277-9C57-4E30-9C75-4A0776A97483}" type="slidenum">
              <a:rPr lang="ja-JP" altLang="en-US" b="0" smtClean="0"/>
              <a:pPr/>
              <a:t>29</a:t>
            </a:fld>
            <a:endParaRPr lang="ja-JP" altLang="en-US" b="0" dirty="0"/>
          </a:p>
        </p:txBody>
      </p:sp>
    </p:spTree>
    <p:extLst>
      <p:ext uri="{BB962C8B-B14F-4D97-AF65-F5344CB8AC3E}">
        <p14:creationId xmlns:p14="http://schemas.microsoft.com/office/powerpoint/2010/main" val="367694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日本の高齢化率は何％？</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コンテンツ プレースホルダー 1"/>
          <p:cNvSpPr txBox="1">
            <a:spLocks/>
          </p:cNvSpPr>
          <p:nvPr/>
        </p:nvSpPr>
        <p:spPr bwMode="auto">
          <a:xfrm>
            <a:off x="304804" y="3548772"/>
            <a:ext cx="8562975" cy="1152944"/>
          </a:xfrm>
          <a:prstGeom prst="rect">
            <a:avLst/>
          </a:prstGeom>
          <a:solidFill>
            <a:srgbClr val="FEFECD"/>
          </a:solidFill>
          <a:ln>
            <a:noFill/>
          </a:ln>
          <a:effectLst/>
        </p:spPr>
        <p:txBody>
          <a:bodyPr tIns="108000"/>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 D.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29</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29.3</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2024</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51" dirty="0">
                <a:solidFill>
                  <a:schemeClr val="tx1"/>
                </a:solidFill>
                <a:latin typeface="Meiryo UI" panose="020B0604030504040204" pitchFamily="50" charset="-128"/>
                <a:ea typeface="Meiryo UI" panose="020B0604030504040204" pitchFamily="50" charset="-128"/>
                <a:cs typeface="ヒラギノ角ゴ Pro W6"/>
              </a:rPr>
              <a:t>＊内閣府「高齢社会白書（概要版）」（令和</a:t>
            </a:r>
            <a:r>
              <a:rPr lang="en-US" altLang="ja-JP" sz="1051" dirty="0">
                <a:solidFill>
                  <a:schemeClr val="tx1"/>
                </a:solidFill>
                <a:latin typeface="Meiryo UI" panose="020B0604030504040204" pitchFamily="50" charset="-128"/>
                <a:ea typeface="Meiryo UI" panose="020B0604030504040204" pitchFamily="50" charset="-128"/>
                <a:cs typeface="ヒラギノ角ゴ Pro W6"/>
              </a:rPr>
              <a:t>7</a:t>
            </a:r>
            <a:r>
              <a:rPr lang="ja-JP" altLang="en-US" sz="1051" dirty="0">
                <a:solidFill>
                  <a:schemeClr val="tx1"/>
                </a:solidFill>
                <a:latin typeface="Meiryo UI" panose="020B0604030504040204" pitchFamily="50" charset="-128"/>
                <a:ea typeface="Meiryo UI" panose="020B0604030504040204" pitchFamily="50" charset="-128"/>
                <a:cs typeface="ヒラギノ角ゴ Pro W6"/>
              </a:rPr>
              <a:t>年）</a:t>
            </a:r>
            <a:endParaRPr lang="en-US" altLang="ja-JP" sz="105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1" name="テキスト ボックス 30"/>
          <p:cNvSpPr txBox="1"/>
          <p:nvPr/>
        </p:nvSpPr>
        <p:spPr>
          <a:xfrm>
            <a:off x="559641" y="4760939"/>
            <a:ext cx="7717585" cy="2062103"/>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高齢者（</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65</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歳以上）の割合が</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％超　　・・・　高齢化社会　</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14</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％超　・・・　高齢社会</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21</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％超　・・・　超高齢社会</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4" y="1677601"/>
            <a:ext cx="1824891" cy="810441"/>
          </a:xfrm>
          <a:prstGeom prst="rect">
            <a:avLst/>
          </a:prstGeom>
        </p:spPr>
      </p:pic>
      <p:grpSp>
        <p:nvGrpSpPr>
          <p:cNvPr id="5" name="グループ化 4"/>
          <p:cNvGrpSpPr/>
          <p:nvPr/>
        </p:nvGrpSpPr>
        <p:grpSpPr>
          <a:xfrm>
            <a:off x="304800" y="743641"/>
            <a:ext cx="8803704" cy="2664147"/>
            <a:chOff x="304800" y="743636"/>
            <a:chExt cx="8803704" cy="2664147"/>
          </a:xfrm>
        </p:grpSpPr>
        <p:sp>
          <p:nvSpPr>
            <p:cNvPr id="20" name="コンテンツ プレースホルダー 1"/>
            <p:cNvSpPr txBox="1">
              <a:spLocks/>
            </p:cNvSpPr>
            <p:nvPr/>
          </p:nvSpPr>
          <p:spPr bwMode="auto">
            <a:xfrm>
              <a:off x="2132609" y="1305554"/>
              <a:ext cx="6975895" cy="1401344"/>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2024</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年の日本の高齢者</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(65</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歳以上</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は全体の人口の何％でしょう？</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2" name="コンテンツ プレースホルダー 1"/>
            <p:cNvSpPr txBox="1">
              <a:spLocks/>
            </p:cNvSpPr>
            <p:nvPr/>
          </p:nvSpPr>
          <p:spPr bwMode="auto">
            <a:xfrm>
              <a:off x="304800" y="2798875"/>
              <a:ext cx="856297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7</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B.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14</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C.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21</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D.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29</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正方形/長方形 2"/>
            <p:cNvSpPr/>
            <p:nvPr/>
          </p:nvSpPr>
          <p:spPr>
            <a:xfrm>
              <a:off x="1972491" y="743636"/>
              <a:ext cx="1415772" cy="584775"/>
            </a:xfrm>
            <a:prstGeom prst="rect">
              <a:avLst/>
            </a:prstGeom>
          </p:spPr>
          <p:txBody>
            <a:bodyPr wrap="none">
              <a:spAutoFit/>
            </a:bodyPr>
            <a:lstStyle/>
            <a:p>
              <a:r>
                <a:rPr lang="en-US" altLang="ja-JP" sz="3200" b="1" dirty="0">
                  <a:latin typeface="Meiryo UI" panose="020B0604030504040204" pitchFamily="50" charset="-128"/>
                  <a:ea typeface="Meiryo UI" panose="020B0604030504040204" pitchFamily="50" charset="-128"/>
                  <a:cs typeface="ヒラギノ角ゴ Pro W6"/>
                </a:rPr>
                <a:t>【</a:t>
              </a:r>
              <a:r>
                <a:rPr lang="ja-JP" altLang="en-US" sz="3200" b="1" dirty="0">
                  <a:latin typeface="Meiryo UI" panose="020B0604030504040204" pitchFamily="50" charset="-128"/>
                  <a:ea typeface="Meiryo UI" panose="020B0604030504040204" pitchFamily="50" charset="-128"/>
                  <a:cs typeface="ヒラギノ角ゴ Pro W6"/>
                </a:rPr>
                <a:t>問題</a:t>
              </a:r>
              <a:r>
                <a:rPr lang="en-US" altLang="ja-JP" sz="3200" b="1" dirty="0">
                  <a:latin typeface="Meiryo UI" panose="020B0604030504040204" pitchFamily="50" charset="-128"/>
                  <a:ea typeface="Meiryo UI" panose="020B0604030504040204" pitchFamily="50" charset="-128"/>
                  <a:cs typeface="ヒラギノ角ゴ Pro W6"/>
                </a:rPr>
                <a:t>】</a:t>
              </a:r>
              <a:endParaRPr lang="ja-JP" altLang="en-US" sz="3200" dirty="0"/>
            </a:p>
          </p:txBody>
        </p:sp>
      </p:grpSp>
      <p:sp>
        <p:nvSpPr>
          <p:cNvPr id="6" name="スライド番号プレースホルダー 5">
            <a:extLst>
              <a:ext uri="{FF2B5EF4-FFF2-40B4-BE49-F238E27FC236}">
                <a16:creationId xmlns:a16="http://schemas.microsoft.com/office/drawing/2014/main" id="{01848CE4-B8B7-4BFB-80E8-D375D5CD7B6B}"/>
              </a:ext>
            </a:extLst>
          </p:cNvPr>
          <p:cNvSpPr>
            <a:spLocks noGrp="1"/>
          </p:cNvSpPr>
          <p:nvPr>
            <p:ph type="sldNum" sz="quarter" idx="4"/>
          </p:nvPr>
        </p:nvSpPr>
        <p:spPr/>
        <p:txBody>
          <a:bodyPr/>
          <a:lstStyle/>
          <a:p>
            <a:fld id="{CFE1D277-9C57-4E30-9C75-4A0776A97483}" type="slidenum">
              <a:rPr lang="ja-JP" altLang="en-US" b="0" smtClean="0"/>
              <a:pPr/>
              <a:t>3</a:t>
            </a:fld>
            <a:endParaRPr lang="ja-JP" altLang="en-US" b="0" dirty="0"/>
          </a:p>
        </p:txBody>
      </p:sp>
    </p:spTree>
    <p:extLst>
      <p:ext uri="{BB962C8B-B14F-4D97-AF65-F5344CB8AC3E}">
        <p14:creationId xmlns:p14="http://schemas.microsoft.com/office/powerpoint/2010/main" val="7605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5033" y="30761"/>
            <a:ext cx="6700047"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p:cNvGrpSpPr/>
          <p:nvPr/>
        </p:nvGrpSpPr>
        <p:grpSpPr>
          <a:xfrm>
            <a:off x="1999114" y="1386105"/>
            <a:ext cx="7184081" cy="1322389"/>
            <a:chOff x="2040294" y="1725745"/>
            <a:chExt cx="7059475" cy="1322388"/>
          </a:xfrm>
        </p:grpSpPr>
        <p:sp>
          <p:nvSpPr>
            <p:cNvPr id="18" name="正方形/長方形 17">
              <a:extLst>
                <a:ext uri="{FF2B5EF4-FFF2-40B4-BE49-F238E27FC236}">
                  <a16:creationId xmlns:a16="http://schemas.microsoft.com/office/drawing/2014/main" id="{F7071916-CA39-4C79-B323-48CA308089C4}"/>
                </a:ext>
              </a:extLst>
            </p:cNvPr>
            <p:cNvSpPr/>
            <p:nvPr/>
          </p:nvSpPr>
          <p:spPr>
            <a:xfrm>
              <a:off x="2055420" y="1740608"/>
              <a:ext cx="7044349" cy="1292661"/>
            </a:xfrm>
            <a:prstGeom prst="rect">
              <a:avLst/>
            </a:prstGeom>
          </p:spPr>
          <p:txBody>
            <a:bodyPr wrap="square">
              <a:spAutoFit/>
            </a:bodyPr>
            <a:lstStyle/>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老後に充実した生活を送るためには、 「共助」や</a:t>
              </a:r>
            </a:p>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「公助」ばかりに頼らず、「自助」に重点をおいた方</a:t>
              </a:r>
            </a:p>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が良いよね。</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吹き出し 4">
              <a:extLst>
                <a:ext uri="{FF2B5EF4-FFF2-40B4-BE49-F238E27FC236}">
                  <a16:creationId xmlns:a16="http://schemas.microsoft.com/office/drawing/2014/main" id="{7F42DF66-B1AF-461D-9217-45E90B66A5B6}"/>
                </a:ext>
              </a:extLst>
            </p:cNvPr>
            <p:cNvSpPr/>
            <p:nvPr/>
          </p:nvSpPr>
          <p:spPr>
            <a:xfrm>
              <a:off x="2040294" y="1725745"/>
              <a:ext cx="6915935" cy="1322388"/>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pic>
        <p:nvPicPr>
          <p:cNvPr id="30"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45" y="1355407"/>
            <a:ext cx="1166163" cy="1272616"/>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0" y="1"/>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2" name="正方形/長方形 21"/>
          <p:cNvSpPr/>
          <p:nvPr/>
        </p:nvSpPr>
        <p:spPr>
          <a:xfrm>
            <a:off x="461964" y="30761"/>
            <a:ext cx="743426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自助・共助・公助の考え方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0" name="正方形/長方形 19"/>
          <p:cNvSpPr/>
          <p:nvPr/>
        </p:nvSpPr>
        <p:spPr>
          <a:xfrm>
            <a:off x="76690" y="832187"/>
            <a:ext cx="4102405" cy="523220"/>
          </a:xfrm>
          <a:prstGeom prst="rect">
            <a:avLst/>
          </a:prstGeom>
        </p:spPr>
        <p:txBody>
          <a:bodyPr wrap="none">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さん（「自助」重視型）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367383" y="3358262"/>
            <a:ext cx="818013" cy="1159532"/>
          </a:xfrm>
          <a:prstGeom prst="rect">
            <a:avLst/>
          </a:prstGeom>
          <a:ln>
            <a:noFill/>
          </a:ln>
          <a:effectLst/>
        </p:spPr>
      </p:pic>
      <p:pic>
        <p:nvPicPr>
          <p:cNvPr id="7" name="図 6"/>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445031" y="5314951"/>
            <a:ext cx="855712" cy="1159200"/>
          </a:xfrm>
          <a:prstGeom prst="rect">
            <a:avLst/>
          </a:prstGeom>
        </p:spPr>
      </p:pic>
      <p:sp>
        <p:nvSpPr>
          <p:cNvPr id="25" name="正方形/長方形 24"/>
          <p:cNvSpPr/>
          <p:nvPr/>
        </p:nvSpPr>
        <p:spPr>
          <a:xfrm>
            <a:off x="78293" y="2801311"/>
            <a:ext cx="4099199" cy="523220"/>
          </a:xfrm>
          <a:prstGeom prst="rect">
            <a:avLst/>
          </a:prstGeom>
        </p:spPr>
        <p:txBody>
          <a:bodyPr wrap="none">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B</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さん（「共助」重視型）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40948" y="4791729"/>
            <a:ext cx="4083169" cy="523220"/>
          </a:xfrm>
          <a:prstGeom prst="rect">
            <a:avLst/>
          </a:prstGeom>
        </p:spPr>
        <p:txBody>
          <a:bodyPr wrap="none">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C</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さん（「公助」重視型）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2002692" y="3392504"/>
            <a:ext cx="7087627" cy="1223575"/>
            <a:chOff x="1965994" y="3674176"/>
            <a:chExt cx="7087626" cy="1223575"/>
          </a:xfrm>
        </p:grpSpPr>
        <p:sp>
          <p:nvSpPr>
            <p:cNvPr id="28" name="正方形/長方形 27">
              <a:extLst>
                <a:ext uri="{FF2B5EF4-FFF2-40B4-BE49-F238E27FC236}">
                  <a16:creationId xmlns:a16="http://schemas.microsoft.com/office/drawing/2014/main" id="{F7071916-CA39-4C79-B323-48CA308089C4}"/>
                </a:ext>
              </a:extLst>
            </p:cNvPr>
            <p:cNvSpPr/>
            <p:nvPr/>
          </p:nvSpPr>
          <p:spPr>
            <a:xfrm>
              <a:off x="2055419" y="3797965"/>
              <a:ext cx="6998201" cy="892552"/>
            </a:xfrm>
            <a:prstGeom prst="rect">
              <a:avLst/>
            </a:prstGeom>
          </p:spPr>
          <p:txBody>
            <a:bodyPr wrap="square">
              <a:spAutoFit/>
            </a:bodyPr>
            <a:lstStyle/>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社会保険料が高くなってもいいから、公的年金等の「共助」を充実させた方が良いよね。</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吹き出し 4">
              <a:extLst>
                <a:ext uri="{FF2B5EF4-FFF2-40B4-BE49-F238E27FC236}">
                  <a16:creationId xmlns:a16="http://schemas.microsoft.com/office/drawing/2014/main" id="{7F42DF66-B1AF-461D-9217-45E90B66A5B6}"/>
                </a:ext>
              </a:extLst>
            </p:cNvPr>
            <p:cNvSpPr/>
            <p:nvPr/>
          </p:nvSpPr>
          <p:spPr>
            <a:xfrm>
              <a:off x="1965994" y="3674176"/>
              <a:ext cx="7064534" cy="1223575"/>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grpSp>
        <p:nvGrpSpPr>
          <p:cNvPr id="5" name="グループ化 4"/>
          <p:cNvGrpSpPr/>
          <p:nvPr/>
        </p:nvGrpSpPr>
        <p:grpSpPr>
          <a:xfrm>
            <a:off x="2040297" y="5269403"/>
            <a:ext cx="7038931" cy="1292662"/>
            <a:chOff x="2040293" y="5269398"/>
            <a:chExt cx="7038930" cy="1292661"/>
          </a:xfrm>
        </p:grpSpPr>
        <p:sp>
          <p:nvSpPr>
            <p:cNvPr id="34" name="正方形/長方形 33">
              <a:extLst>
                <a:ext uri="{FF2B5EF4-FFF2-40B4-BE49-F238E27FC236}">
                  <a16:creationId xmlns:a16="http://schemas.microsoft.com/office/drawing/2014/main" id="{F7071916-CA39-4C79-B323-48CA308089C4}"/>
                </a:ext>
              </a:extLst>
            </p:cNvPr>
            <p:cNvSpPr/>
            <p:nvPr/>
          </p:nvSpPr>
          <p:spPr>
            <a:xfrm>
              <a:off x="2088989" y="5269398"/>
              <a:ext cx="6941539" cy="1292661"/>
            </a:xfrm>
            <a:prstGeom prst="rect">
              <a:avLst/>
            </a:prstGeom>
          </p:spPr>
          <p:txBody>
            <a:bodyPr wrap="square">
              <a:spAutoFit/>
            </a:bodyPr>
            <a:lstStyle/>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老後に最低限の生活は保障されていてほしいから、租税</a:t>
              </a:r>
              <a:r>
                <a:rPr lang="en-US" altLang="ja-JP" sz="2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税金</a:t>
              </a:r>
              <a:r>
                <a:rPr lang="en-US" altLang="ja-JP" sz="2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が高くなっても「公助」を充実させた方がいいよね。</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吹き出し 4">
              <a:extLst>
                <a:ext uri="{FF2B5EF4-FFF2-40B4-BE49-F238E27FC236}">
                  <a16:creationId xmlns:a16="http://schemas.microsoft.com/office/drawing/2014/main" id="{7F42DF66-B1AF-461D-9217-45E90B66A5B6}"/>
                </a:ext>
              </a:extLst>
            </p:cNvPr>
            <p:cNvSpPr/>
            <p:nvPr/>
          </p:nvSpPr>
          <p:spPr>
            <a:xfrm>
              <a:off x="2040293" y="5314950"/>
              <a:ext cx="7038930" cy="1201557"/>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8" name="スライド番号プレースホルダー 7">
            <a:extLst>
              <a:ext uri="{FF2B5EF4-FFF2-40B4-BE49-F238E27FC236}">
                <a16:creationId xmlns:a16="http://schemas.microsoft.com/office/drawing/2014/main" id="{9FD5153D-EA84-4F5C-B7F6-5244257CA606}"/>
              </a:ext>
            </a:extLst>
          </p:cNvPr>
          <p:cNvSpPr>
            <a:spLocks noGrp="1"/>
          </p:cNvSpPr>
          <p:nvPr>
            <p:ph type="sldNum" sz="quarter" idx="4"/>
          </p:nvPr>
        </p:nvSpPr>
        <p:spPr/>
        <p:txBody>
          <a:bodyPr/>
          <a:lstStyle/>
          <a:p>
            <a:fld id="{CFE1D277-9C57-4E30-9C75-4A0776A97483}" type="slidenum">
              <a:rPr lang="ja-JP" altLang="en-US" b="0" smtClean="0"/>
              <a:pPr/>
              <a:t>30</a:t>
            </a:fld>
            <a:endParaRPr lang="ja-JP" altLang="en-US" b="0" dirty="0"/>
          </a:p>
        </p:txBody>
      </p:sp>
    </p:spTree>
    <p:extLst>
      <p:ext uri="{BB962C8B-B14F-4D97-AF65-F5344CB8AC3E}">
        <p14:creationId xmlns:p14="http://schemas.microsoft.com/office/powerpoint/2010/main" val="294381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1"/>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7" name="角丸四角形 6"/>
          <p:cNvSpPr/>
          <p:nvPr/>
        </p:nvSpPr>
        <p:spPr>
          <a:xfrm>
            <a:off x="1031312" y="786703"/>
            <a:ext cx="3924000" cy="5793207"/>
          </a:xfrm>
          <a:prstGeom prst="roundRect">
            <a:avLst>
              <a:gd name="adj" fmla="val 11759"/>
            </a:avLst>
          </a:prstGeom>
          <a:solidFill>
            <a:schemeClr val="accent1">
              <a:lumMod val="20000"/>
              <a:lumOff val="80000"/>
            </a:schemeClr>
          </a:solidFill>
          <a:ln w="57150">
            <a:solidFill>
              <a:schemeClr val="tx2"/>
            </a:solidFill>
          </a:ln>
        </p:spPr>
        <p:style>
          <a:lnRef idx="2">
            <a:schemeClr val="accent4"/>
          </a:lnRef>
          <a:fillRef idx="1">
            <a:schemeClr val="lt1"/>
          </a:fillRef>
          <a:effectRef idx="0">
            <a:schemeClr val="accent4"/>
          </a:effectRef>
          <a:fontRef idx="minor">
            <a:schemeClr val="dk1"/>
          </a:fontRef>
        </p:style>
        <p:txBody>
          <a:bodyPr rtlCol="0" anchor="t"/>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a:stretch>
            <a:fillRect/>
          </a:stretch>
        </p:blipFill>
        <p:spPr>
          <a:xfrm>
            <a:off x="3551755" y="977136"/>
            <a:ext cx="995084" cy="546848"/>
          </a:xfrm>
          <a:prstGeom prst="rect">
            <a:avLst/>
          </a:prstGeom>
        </p:spPr>
      </p:pic>
      <p:sp>
        <p:nvSpPr>
          <p:cNvPr id="17" name="角丸四角形 16"/>
          <p:cNvSpPr/>
          <p:nvPr/>
        </p:nvSpPr>
        <p:spPr>
          <a:xfrm>
            <a:off x="5094971" y="786707"/>
            <a:ext cx="3924000" cy="5793207"/>
          </a:xfrm>
          <a:prstGeom prst="roundRect">
            <a:avLst>
              <a:gd name="adj" fmla="val 10175"/>
            </a:avLst>
          </a:prstGeom>
          <a:solidFill>
            <a:schemeClr val="accent2">
              <a:lumMod val="20000"/>
              <a:lumOff val="80000"/>
            </a:schemeClr>
          </a:solidFill>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124" y="983769"/>
            <a:ext cx="1066800" cy="546848"/>
          </a:xfrm>
          <a:prstGeom prst="rect">
            <a:avLst/>
          </a:prstGeom>
        </p:spPr>
      </p:pic>
      <p:sp>
        <p:nvSpPr>
          <p:cNvPr id="11" name="正方形/長方形 10"/>
          <p:cNvSpPr/>
          <p:nvPr/>
        </p:nvSpPr>
        <p:spPr>
          <a:xfrm>
            <a:off x="461965" y="30765"/>
            <a:ext cx="8224836"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海外の社会保障制度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テキスト ボックス 2"/>
          <p:cNvSpPr txBox="1"/>
          <p:nvPr/>
        </p:nvSpPr>
        <p:spPr>
          <a:xfrm>
            <a:off x="1175753" y="926112"/>
            <a:ext cx="2716009" cy="923330"/>
          </a:xfrm>
          <a:prstGeom prst="rect">
            <a:avLst/>
          </a:prstGeom>
          <a:noFill/>
        </p:spPr>
        <p:txBody>
          <a:bodyPr wrap="square" rtlCol="0">
            <a:spAutoFit/>
          </a:bodyPr>
          <a:lstStyle/>
          <a:p>
            <a:r>
              <a:rPr lang="ja-JP" altLang="en-US"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スウェーデン</a:t>
            </a:r>
            <a:endParaRPr lang="en-US" altLang="ja-JP"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2"/>
              </a:solidFill>
            </a:endParaRPr>
          </a:p>
        </p:txBody>
      </p:sp>
      <p:sp>
        <p:nvSpPr>
          <p:cNvPr id="12" name="角丸四角形 11"/>
          <p:cNvSpPr/>
          <p:nvPr/>
        </p:nvSpPr>
        <p:spPr>
          <a:xfrm>
            <a:off x="1312078" y="1645025"/>
            <a:ext cx="3375325" cy="428625"/>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t>高福祉・高負担</a:t>
            </a:r>
          </a:p>
        </p:txBody>
      </p:sp>
      <p:sp>
        <p:nvSpPr>
          <p:cNvPr id="14" name="テキスト ボックス 13"/>
          <p:cNvSpPr txBox="1"/>
          <p:nvPr/>
        </p:nvSpPr>
        <p:spPr>
          <a:xfrm>
            <a:off x="5457542" y="913753"/>
            <a:ext cx="2716009" cy="923330"/>
          </a:xfrm>
          <a:prstGeom prst="rect">
            <a:avLst/>
          </a:prstGeom>
          <a:noFill/>
        </p:spPr>
        <p:txBody>
          <a:bodyPr wrap="square" rtlCol="0">
            <a:spAutoFit/>
          </a:bodyPr>
          <a:lstStyle/>
          <a:p>
            <a:r>
              <a:rPr lang="ja-JP" altLang="en-US" sz="36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アメリカ</a:t>
            </a:r>
            <a:endParaRPr lang="en-US" altLang="ja-JP" sz="36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p>
        </p:txBody>
      </p:sp>
      <p:sp>
        <p:nvSpPr>
          <p:cNvPr id="19" name="角丸四角形 18"/>
          <p:cNvSpPr/>
          <p:nvPr/>
        </p:nvSpPr>
        <p:spPr>
          <a:xfrm>
            <a:off x="5434443" y="1657701"/>
            <a:ext cx="3301863" cy="428625"/>
          </a:xfrm>
          <a:prstGeom prst="round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t>低福祉・低負担</a:t>
            </a:r>
          </a:p>
        </p:txBody>
      </p:sp>
      <p:sp>
        <p:nvSpPr>
          <p:cNvPr id="2" name="テキスト ボックス 1"/>
          <p:cNvSpPr txBox="1"/>
          <p:nvPr/>
        </p:nvSpPr>
        <p:spPr>
          <a:xfrm>
            <a:off x="0" y="6594518"/>
            <a:ext cx="8095486" cy="246221"/>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厚生労働省「</a:t>
            </a:r>
            <a:r>
              <a:rPr lang="en-US" altLang="ja-JP" sz="1000" dirty="0">
                <a:latin typeface="Meiryo UI" panose="020B0604030504040204" pitchFamily="50" charset="-128"/>
                <a:ea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rPr>
              <a:t>年海外情勢報告」、財務省ホームページ「国民負担率の国際比較」「付加価値税の国際比較」をもとに生命保険文化センターが作成</a:t>
            </a:r>
          </a:p>
        </p:txBody>
      </p:sp>
      <p:cxnSp>
        <p:nvCxnSpPr>
          <p:cNvPr id="5" name="直線コネクタ 4"/>
          <p:cNvCxnSpPr/>
          <p:nvPr/>
        </p:nvCxnSpPr>
        <p:spPr>
          <a:xfrm flipV="1">
            <a:off x="18851" y="3299384"/>
            <a:ext cx="4932000" cy="1"/>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5094975" y="3299385"/>
            <a:ext cx="3911323" cy="3"/>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flipV="1">
            <a:off x="18851" y="5322832"/>
            <a:ext cx="4932000" cy="1"/>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5094975" y="5322833"/>
            <a:ext cx="3911323" cy="3"/>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64927" y="2516516"/>
            <a:ext cx="879927" cy="400110"/>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特徴</a:t>
            </a:r>
          </a:p>
        </p:txBody>
      </p:sp>
      <p:sp>
        <p:nvSpPr>
          <p:cNvPr id="24" name="テキスト ボックス 23"/>
          <p:cNvSpPr txBox="1"/>
          <p:nvPr/>
        </p:nvSpPr>
        <p:spPr>
          <a:xfrm>
            <a:off x="1301840" y="2215301"/>
            <a:ext cx="3504937" cy="1015663"/>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税金や社会保険料は高いが、政府や自治体が幅広い保障を提供する共助と公助が中心。</a:t>
            </a:r>
          </a:p>
        </p:txBody>
      </p:sp>
      <p:sp>
        <p:nvSpPr>
          <p:cNvPr id="25" name="テキスト ボックス 24"/>
          <p:cNvSpPr txBox="1"/>
          <p:nvPr/>
        </p:nvSpPr>
        <p:spPr>
          <a:xfrm>
            <a:off x="5361592" y="2215301"/>
            <a:ext cx="3447563" cy="1015663"/>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個人の生活に干渉しないという自己責任の精神のもと自助努力が中心。</a:t>
            </a:r>
          </a:p>
        </p:txBody>
      </p:sp>
      <p:sp>
        <p:nvSpPr>
          <p:cNvPr id="27" name="テキスト ボックス 26"/>
          <p:cNvSpPr txBox="1"/>
          <p:nvPr/>
        </p:nvSpPr>
        <p:spPr>
          <a:xfrm>
            <a:off x="64927" y="3825988"/>
            <a:ext cx="879927" cy="1015663"/>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社会</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保障</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制度</a:t>
            </a:r>
          </a:p>
        </p:txBody>
      </p:sp>
      <p:sp>
        <p:nvSpPr>
          <p:cNvPr id="28" name="テキスト ボックス 27"/>
          <p:cNvSpPr txBox="1"/>
          <p:nvPr/>
        </p:nvSpPr>
        <p:spPr>
          <a:xfrm>
            <a:off x="1138608" y="3451026"/>
            <a:ext cx="3722264" cy="1631216"/>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積極的な所得再分配を伴う広範かつ高水準の所得保障を特徴とし、現金給付は国の事業（社会保険）として実施し、現物給付は地方公共団体が提供している。</a:t>
            </a:r>
          </a:p>
        </p:txBody>
      </p:sp>
      <p:sp>
        <p:nvSpPr>
          <p:cNvPr id="29" name="テキスト ボックス 28"/>
          <p:cNvSpPr txBox="1"/>
          <p:nvPr/>
        </p:nvSpPr>
        <p:spPr>
          <a:xfrm>
            <a:off x="5158013" y="3329990"/>
            <a:ext cx="3824188" cy="1938992"/>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年金分野は広く国民一般をカバーする社会保障年金制度が存在するが、医療分野にはこうした制度は存在せず、公的な医療保障の対象は高齢者、障害者、低所得者等に限定されている。</a:t>
            </a:r>
          </a:p>
        </p:txBody>
      </p:sp>
      <p:sp>
        <p:nvSpPr>
          <p:cNvPr id="30" name="テキスト ボックス 29"/>
          <p:cNvSpPr txBox="1"/>
          <p:nvPr/>
        </p:nvSpPr>
        <p:spPr>
          <a:xfrm>
            <a:off x="64926" y="5713228"/>
            <a:ext cx="879927" cy="400110"/>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負担</a:t>
            </a:r>
          </a:p>
        </p:txBody>
      </p:sp>
      <p:sp>
        <p:nvSpPr>
          <p:cNvPr id="31" name="テキスト ボックス 30"/>
          <p:cNvSpPr txBox="1"/>
          <p:nvPr/>
        </p:nvSpPr>
        <p:spPr>
          <a:xfrm>
            <a:off x="1301839" y="5376687"/>
            <a:ext cx="1790159" cy="951158"/>
          </a:xfrm>
          <a:prstGeom prst="rect">
            <a:avLst/>
          </a:prstGeom>
          <a:noFill/>
        </p:spPr>
        <p:txBody>
          <a:bodyPr wrap="square" rtlCol="0">
            <a:spAutoFit/>
          </a:bodyPr>
          <a:lstStyle/>
          <a:p>
            <a:pPr>
              <a:lnSpc>
                <a:spcPct val="150000"/>
              </a:lnSpc>
            </a:pPr>
            <a:r>
              <a:rPr lang="ja-JP" altLang="en-US" sz="2000" b="1" dirty="0">
                <a:latin typeface="Meiryo UI" panose="020B0604030504040204" pitchFamily="50" charset="-128"/>
                <a:ea typeface="Meiryo UI" panose="020B0604030504040204" pitchFamily="50" charset="-128"/>
              </a:rPr>
              <a:t>国民負担率　　　</a:t>
            </a:r>
            <a:endParaRPr lang="en-US" altLang="ja-JP" sz="2000" b="1" dirty="0">
              <a:latin typeface="Meiryo UI" panose="020B0604030504040204" pitchFamily="50" charset="-128"/>
              <a:ea typeface="Meiryo UI" panose="020B0604030504040204" pitchFamily="50" charset="-128"/>
            </a:endParaRPr>
          </a:p>
          <a:p>
            <a:pPr>
              <a:lnSpc>
                <a:spcPct val="150000"/>
              </a:lnSpc>
            </a:pPr>
            <a:r>
              <a:rPr lang="ja-JP" altLang="en-US" sz="2000" b="1" dirty="0">
                <a:latin typeface="Meiryo UI" panose="020B0604030504040204" pitchFamily="50" charset="-128"/>
                <a:ea typeface="Meiryo UI" panose="020B0604030504040204" pitchFamily="50" charset="-128"/>
              </a:rPr>
              <a:t>消費税率　　</a:t>
            </a:r>
          </a:p>
        </p:txBody>
      </p:sp>
      <p:sp>
        <p:nvSpPr>
          <p:cNvPr id="32" name="テキスト ボックス 31"/>
          <p:cNvSpPr txBox="1"/>
          <p:nvPr/>
        </p:nvSpPr>
        <p:spPr>
          <a:xfrm>
            <a:off x="5361592" y="5376687"/>
            <a:ext cx="1708515" cy="951158"/>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国民負担率　</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消費税率</a:t>
            </a:r>
          </a:p>
        </p:txBody>
      </p:sp>
      <p:sp>
        <p:nvSpPr>
          <p:cNvPr id="33" name="テキスト ボックス 32"/>
          <p:cNvSpPr txBox="1"/>
          <p:nvPr/>
        </p:nvSpPr>
        <p:spPr>
          <a:xfrm>
            <a:off x="3073146" y="5376691"/>
            <a:ext cx="1969305" cy="1412823"/>
          </a:xfrm>
          <a:prstGeom prst="rect">
            <a:avLst/>
          </a:prstGeom>
          <a:noFill/>
        </p:spPr>
        <p:txBody>
          <a:bodyPr wrap="square" rtlCol="0">
            <a:spAutoFit/>
          </a:bodyPr>
          <a:lstStyle/>
          <a:p>
            <a:pPr>
              <a:lnSpc>
                <a:spcPct val="150000"/>
              </a:lnSpc>
            </a:pPr>
            <a:r>
              <a:rPr lang="en-US" altLang="ja-JP" sz="2000" b="1" dirty="0">
                <a:latin typeface="Meiryo UI" panose="020B0604030504040204" pitchFamily="50" charset="-128"/>
                <a:ea typeface="Meiryo UI" panose="020B0604030504040204" pitchFamily="50" charset="-128"/>
              </a:rPr>
              <a:t>55.5</a:t>
            </a:r>
            <a:r>
              <a:rPr lang="ja-JP" altLang="en-US" sz="20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2022</a:t>
            </a:r>
            <a:r>
              <a:rPr lang="ja-JP" altLang="en-US" sz="1200" b="1" dirty="0">
                <a:latin typeface="Meiryo UI" panose="020B0604030504040204" pitchFamily="50" charset="-128"/>
                <a:ea typeface="Meiryo UI" panose="020B0604030504040204" pitchFamily="50" charset="-128"/>
              </a:rPr>
              <a:t>年）</a:t>
            </a:r>
            <a:endParaRPr lang="en-US" altLang="ja-JP" sz="1200" b="1" dirty="0">
              <a:latin typeface="Meiryo UI" panose="020B0604030504040204" pitchFamily="50" charset="-128"/>
              <a:ea typeface="Meiryo UI" panose="020B0604030504040204" pitchFamily="50" charset="-128"/>
            </a:endParaRPr>
          </a:p>
          <a:p>
            <a:pPr>
              <a:lnSpc>
                <a:spcPct val="150000"/>
              </a:lnSpc>
            </a:pPr>
            <a:r>
              <a:rPr lang="en-US" altLang="ja-JP" sz="2000" b="1" dirty="0">
                <a:latin typeface="Meiryo UI" panose="020B0604030504040204" pitchFamily="50" charset="-128"/>
                <a:ea typeface="Meiryo UI" panose="020B0604030504040204" pitchFamily="50" charset="-128"/>
              </a:rPr>
              <a:t>25</a:t>
            </a:r>
            <a:r>
              <a:rPr lang="ja-JP" altLang="en-US" sz="20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2025</a:t>
            </a:r>
            <a:r>
              <a:rPr lang="ja-JP" altLang="en-US" sz="1200" b="1" dirty="0">
                <a:latin typeface="Meiryo UI" panose="020B0604030504040204" pitchFamily="50" charset="-128"/>
                <a:ea typeface="Meiryo UI" panose="020B0604030504040204" pitchFamily="50" charset="-128"/>
              </a:rPr>
              <a:t>年）</a:t>
            </a:r>
            <a:endParaRPr lang="ja-JP" altLang="en-US" sz="2000" b="1" dirty="0">
              <a:latin typeface="Meiryo UI" panose="020B0604030504040204" pitchFamily="50" charset="-128"/>
              <a:ea typeface="Meiryo UI" panose="020B0604030504040204" pitchFamily="50" charset="-128"/>
            </a:endParaRPr>
          </a:p>
          <a:p>
            <a:pPr>
              <a:lnSpc>
                <a:spcPct val="150000"/>
              </a:lnSpc>
            </a:pPr>
            <a:endPar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7135422" y="5376687"/>
            <a:ext cx="1939263" cy="951158"/>
          </a:xfrm>
          <a:prstGeom prst="rect">
            <a:avLst/>
          </a:prstGeom>
          <a:noFill/>
        </p:spPr>
        <p:txBody>
          <a:bodyPr wrap="square" rtlCol="0">
            <a:spAutoFit/>
          </a:bodyPr>
          <a:lstStyle/>
          <a:p>
            <a:pPr>
              <a:lnSpc>
                <a:spcPct val="150000"/>
              </a:lnSpc>
            </a:pPr>
            <a:r>
              <a:rPr lang="en-US" altLang="ja-JP" sz="2000" b="1" dirty="0">
                <a:latin typeface="Meiryo UI" panose="020B0604030504040204" pitchFamily="50" charset="-128"/>
                <a:ea typeface="Meiryo UI" panose="020B0604030504040204" pitchFamily="50" charset="-128"/>
              </a:rPr>
              <a:t>36.4</a:t>
            </a:r>
            <a:r>
              <a:rPr lang="ja-JP" altLang="en-US" sz="20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2022</a:t>
            </a:r>
            <a:r>
              <a:rPr lang="ja-JP" altLang="en-US" sz="1200" b="1" dirty="0">
                <a:latin typeface="Meiryo UI" panose="020B0604030504040204" pitchFamily="50" charset="-128"/>
                <a:ea typeface="Meiryo UI" panose="020B0604030504040204" pitchFamily="50" charset="-128"/>
              </a:rPr>
              <a:t>年）</a:t>
            </a:r>
            <a:endParaRPr lang="en-US" altLang="ja-JP" sz="1200" b="1" dirty="0">
              <a:latin typeface="Meiryo UI" panose="020B0604030504040204" pitchFamily="50" charset="-128"/>
              <a:ea typeface="Meiryo UI" panose="020B0604030504040204" pitchFamily="50" charset="-128"/>
            </a:endParaRPr>
          </a:p>
          <a:p>
            <a:pPr>
              <a:lnSpc>
                <a:spcPct val="150000"/>
              </a:lnSpc>
            </a:pPr>
            <a:r>
              <a:rPr lang="ja-JP" altLang="en-US" sz="2000" b="1" dirty="0">
                <a:latin typeface="Meiryo UI" panose="020B0604030504040204" pitchFamily="50" charset="-128"/>
                <a:ea typeface="Meiryo UI" panose="020B0604030504040204" pitchFamily="50" charset="-128"/>
              </a:rPr>
              <a:t>州により異なる</a:t>
            </a:r>
          </a:p>
        </p:txBody>
      </p:sp>
      <p:sp>
        <p:nvSpPr>
          <p:cNvPr id="35" name="テキスト ボックス 34"/>
          <p:cNvSpPr txBox="1"/>
          <p:nvPr/>
        </p:nvSpPr>
        <p:spPr>
          <a:xfrm>
            <a:off x="6726623" y="6231733"/>
            <a:ext cx="2612925" cy="415755"/>
          </a:xfrm>
          <a:prstGeom prst="rect">
            <a:avLst/>
          </a:prstGeom>
          <a:noFill/>
        </p:spPr>
        <p:txBody>
          <a:bodyPr wrap="square" rtlCol="0">
            <a:spAutoFit/>
          </a:bodyPr>
          <a:lstStyle/>
          <a:p>
            <a:r>
              <a:rPr lang="en-US" altLang="ja-JP" sz="1051"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1" b="1" dirty="0">
                <a:solidFill>
                  <a:schemeClr val="tx1">
                    <a:lumMod val="75000"/>
                    <a:lumOff val="25000"/>
                  </a:schemeClr>
                </a:solidFill>
                <a:latin typeface="Meiryo UI" panose="020B0604030504040204" pitchFamily="50" charset="-128"/>
                <a:ea typeface="Meiryo UI" panose="020B0604030504040204" pitchFamily="50" charset="-128"/>
              </a:rPr>
              <a:t>ニューヨーク州　約</a:t>
            </a:r>
            <a:r>
              <a:rPr lang="en-US" altLang="ja-JP" sz="1051" b="1"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051"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051" b="1" dirty="0">
                <a:solidFill>
                  <a:schemeClr val="tx1">
                    <a:lumMod val="75000"/>
                    <a:lumOff val="25000"/>
                  </a:schemeClr>
                </a:solidFill>
                <a:latin typeface="Meiryo UI" panose="020B0604030504040204" pitchFamily="50" charset="-128"/>
                <a:ea typeface="Meiryo UI" panose="020B0604030504040204" pitchFamily="50" charset="-128"/>
              </a:rPr>
              <a:t>2025</a:t>
            </a:r>
            <a:r>
              <a:rPr lang="ja-JP" altLang="en-US" sz="1051" b="1" dirty="0">
                <a:solidFill>
                  <a:schemeClr val="tx1">
                    <a:lumMod val="75000"/>
                    <a:lumOff val="25000"/>
                  </a:schemeClr>
                </a:solidFill>
                <a:latin typeface="Meiryo UI" panose="020B0604030504040204" pitchFamily="50" charset="-128"/>
                <a:ea typeface="Meiryo UI" panose="020B0604030504040204" pitchFamily="50" charset="-128"/>
              </a:rPr>
              <a:t>年）</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en-US" sz="1051"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0A2ED38-E70E-4B21-8A32-50F2F02F2B67}"/>
              </a:ext>
            </a:extLst>
          </p:cNvPr>
          <p:cNvSpPr>
            <a:spLocks noGrp="1"/>
          </p:cNvSpPr>
          <p:nvPr>
            <p:ph type="sldNum" sz="quarter" idx="4"/>
          </p:nvPr>
        </p:nvSpPr>
        <p:spPr/>
        <p:txBody>
          <a:bodyPr/>
          <a:lstStyle/>
          <a:p>
            <a:fld id="{CFE1D277-9C57-4E30-9C75-4A0776A97483}" type="slidenum">
              <a:rPr lang="ja-JP" altLang="en-US" b="0" smtClean="0"/>
              <a:pPr/>
              <a:t>31</a:t>
            </a:fld>
            <a:endParaRPr lang="ja-JP" altLang="en-US" b="0" dirty="0"/>
          </a:p>
        </p:txBody>
      </p:sp>
    </p:spTree>
    <p:extLst>
      <p:ext uri="{BB962C8B-B14F-4D97-AF65-F5344CB8AC3E}">
        <p14:creationId xmlns:p14="http://schemas.microsoft.com/office/powerpoint/2010/main" val="2456960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5"/>
            <a:ext cx="9144000" cy="6874075"/>
          </a:xfrm>
          <a:prstGeom prst="frame">
            <a:avLst>
              <a:gd name="adj1" fmla="val 1370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57204"/>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6" name="テキスト ボックス 5"/>
          <p:cNvSpPr txBox="1"/>
          <p:nvPr/>
        </p:nvSpPr>
        <p:spPr>
          <a:xfrm>
            <a:off x="1" y="2910518"/>
            <a:ext cx="8547100" cy="1015663"/>
          </a:xfrm>
          <a:prstGeom prst="rect">
            <a:avLst/>
          </a:prstGeom>
          <a:noFill/>
        </p:spPr>
        <p:txBody>
          <a:bodyPr wrap="square" rtlCol="0">
            <a:spAutoFit/>
          </a:bodyPr>
          <a:lstStyle/>
          <a:p>
            <a:pPr algn="ctr"/>
            <a:r>
              <a:rPr lang="ja-JP" altLang="en-US" sz="6000" b="1" dirty="0">
                <a:latin typeface="Meiryo UI" panose="020B0604030504040204" pitchFamily="50" charset="-128"/>
                <a:ea typeface="Meiryo UI" panose="020B0604030504040204" pitchFamily="50" charset="-128"/>
                <a:cs typeface="ヒラギノ角ゴ Std W8"/>
              </a:rPr>
              <a:t>５</a:t>
            </a:r>
            <a:r>
              <a:rPr lang="en-US" altLang="ja-JP" sz="6000" b="1" dirty="0">
                <a:latin typeface="Meiryo UI" panose="020B0604030504040204" pitchFamily="50" charset="-128"/>
                <a:ea typeface="Meiryo UI" panose="020B0604030504040204" pitchFamily="50" charset="-128"/>
                <a:cs typeface="ヒラギノ角ゴ Std W8"/>
              </a:rPr>
              <a:t>. </a:t>
            </a:r>
            <a:r>
              <a:rPr lang="ja-JP" altLang="en-US" sz="6000" b="1" dirty="0">
                <a:latin typeface="Meiryo UI" panose="020B0604030504040204" pitchFamily="50" charset="-128"/>
                <a:ea typeface="Meiryo UI" panose="020B0604030504040204" pitchFamily="50" charset="-128"/>
                <a:cs typeface="ヒラギノ角ゴ Std W8"/>
              </a:rPr>
              <a:t>まとめ</a:t>
            </a:r>
            <a:endParaRPr lang="en-US" altLang="ja-JP" sz="60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758659A8-321B-4CB9-A7B4-2030F154E45F}"/>
              </a:ext>
            </a:extLst>
          </p:cNvPr>
          <p:cNvSpPr>
            <a:spLocks noGrp="1"/>
          </p:cNvSpPr>
          <p:nvPr>
            <p:ph type="sldNum" sz="quarter" idx="4"/>
          </p:nvPr>
        </p:nvSpPr>
        <p:spPr/>
        <p:txBody>
          <a:bodyPr/>
          <a:lstStyle/>
          <a:p>
            <a:fld id="{CFE1D277-9C57-4E30-9C75-4A0776A97483}" type="slidenum">
              <a:rPr lang="ja-JP" altLang="en-US" b="0" smtClean="0"/>
              <a:pPr/>
              <a:t>32</a:t>
            </a:fld>
            <a:endParaRPr lang="ja-JP" altLang="en-US" b="0" dirty="0"/>
          </a:p>
        </p:txBody>
      </p:sp>
    </p:spTree>
    <p:extLst>
      <p:ext uri="{BB962C8B-B14F-4D97-AF65-F5344CB8AC3E}">
        <p14:creationId xmlns:p14="http://schemas.microsoft.com/office/powerpoint/2010/main" val="473243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1"/>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461965" y="30765"/>
            <a:ext cx="8224836"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p:cNvSpPr txBox="1"/>
          <p:nvPr/>
        </p:nvSpPr>
        <p:spPr>
          <a:xfrm>
            <a:off x="181410" y="1003600"/>
            <a:ext cx="8630767" cy="1077218"/>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少子高齢社会</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社会保障制度</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のあり方に　</a:t>
            </a:r>
          </a:p>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ついて考えていくことが大切。</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81410" y="3422613"/>
            <a:ext cx="8630767" cy="1569660"/>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③自分で備える手段である「自助」として、</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預貯金　</a:t>
            </a:r>
          </a:p>
          <a:p>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があり、それぞれの特徴をよく理解し、</a:t>
            </a:r>
          </a:p>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選択していくことが大切。</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81413" y="5083553"/>
            <a:ext cx="8857815" cy="1569660"/>
          </a:xfrm>
          <a:prstGeom prst="rect">
            <a:avLst/>
          </a:prstGeom>
          <a:noFill/>
        </p:spPr>
        <p:txBody>
          <a:bodyPr wrap="square" rtlCol="0">
            <a:spAutoFit/>
          </a:bodyPr>
          <a:lstStyle/>
          <a:p>
            <a:pPr marL="265107" indent="-265107"/>
            <a:r>
              <a:rPr lang="ja-JP" altLang="en-US" sz="3200" b="1" dirty="0">
                <a:latin typeface="Meiryo UI" panose="020B0604030504040204" pitchFamily="50" charset="-128"/>
                <a:ea typeface="Meiryo UI" panose="020B0604030504040204" pitchFamily="50" charset="-128"/>
                <a:cs typeface="Meiryo UI" panose="020B0604030504040204" pitchFamily="50" charset="-128"/>
              </a:rPr>
              <a:t>④持続可能な社会保障制度を維持するために、</a:t>
            </a:r>
          </a:p>
          <a:p>
            <a:pPr marL="265107" indent="-265107"/>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社会における自助・共助・公助の適切な組み合わせを考えていきましょう。</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81410" y="2391683"/>
            <a:ext cx="8630767" cy="58477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②自分の身を守るために、</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自助・共助・公助</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85A871E-F4C3-49BA-8BF5-962ECD008A57}"/>
              </a:ext>
            </a:extLst>
          </p:cNvPr>
          <p:cNvSpPr>
            <a:spLocks noGrp="1"/>
          </p:cNvSpPr>
          <p:nvPr>
            <p:ph type="sldNum" sz="quarter" idx="4"/>
          </p:nvPr>
        </p:nvSpPr>
        <p:spPr/>
        <p:txBody>
          <a:bodyPr/>
          <a:lstStyle/>
          <a:p>
            <a:fld id="{CFE1D277-9C57-4E30-9C75-4A0776A97483}" type="slidenum">
              <a:rPr lang="ja-JP" altLang="en-US" b="0" smtClean="0"/>
              <a:pPr/>
              <a:t>33</a:t>
            </a:fld>
            <a:endParaRPr lang="ja-JP" altLang="en-US" b="0" dirty="0"/>
          </a:p>
        </p:txBody>
      </p:sp>
    </p:spTree>
    <p:extLst>
      <p:ext uri="{BB962C8B-B14F-4D97-AF65-F5344CB8AC3E}">
        <p14:creationId xmlns:p14="http://schemas.microsoft.com/office/powerpoint/2010/main" val="241707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AA5C-4472-EA24-EA09-1B6850BF4A56}"/>
            </a:ext>
          </a:extLst>
        </p:cNvPr>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1C850571-E324-FA38-243B-2AABBC70AFE1}"/>
              </a:ext>
            </a:extLst>
          </p:cNvPr>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2" name="正方形/長方形 21">
            <a:extLst>
              <a:ext uri="{FF2B5EF4-FFF2-40B4-BE49-F238E27FC236}">
                <a16:creationId xmlns:a16="http://schemas.microsoft.com/office/drawing/2014/main" id="{7A4EFE6D-02F5-1D5D-EC19-A70BCACAF2D0}"/>
              </a:ext>
            </a:extLst>
          </p:cNvPr>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日本の少子高齢化の現状と推計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7" name="グラフ 26">
            <a:extLst>
              <a:ext uri="{FF2B5EF4-FFF2-40B4-BE49-F238E27FC236}">
                <a16:creationId xmlns:a16="http://schemas.microsoft.com/office/drawing/2014/main" id="{A612F90A-4F93-51DB-9E3B-95CC31C81529}"/>
              </a:ext>
            </a:extLst>
          </p:cNvPr>
          <p:cNvGraphicFramePr>
            <a:graphicFrameLocks/>
          </p:cNvGraphicFramePr>
          <p:nvPr>
            <p:extLst>
              <p:ext uri="{D42A27DB-BD31-4B8C-83A1-F6EECF244321}">
                <p14:modId xmlns:p14="http://schemas.microsoft.com/office/powerpoint/2010/main" val="493601414"/>
              </p:ext>
            </p:extLst>
          </p:nvPr>
        </p:nvGraphicFramePr>
        <p:xfrm>
          <a:off x="-73152" y="1144080"/>
          <a:ext cx="9144000" cy="546994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359FC2AD-6BA5-6980-EC79-2FF9765285C9}"/>
              </a:ext>
            </a:extLst>
          </p:cNvPr>
          <p:cNvSpPr txBox="1"/>
          <p:nvPr/>
        </p:nvSpPr>
        <p:spPr>
          <a:xfrm>
            <a:off x="219456" y="816901"/>
            <a:ext cx="427939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人口に対する各年齢層の割合</a:t>
            </a:r>
          </a:p>
        </p:txBody>
      </p:sp>
      <p:sp>
        <p:nvSpPr>
          <p:cNvPr id="4" name="テキスト ボックス 3">
            <a:extLst>
              <a:ext uri="{FF2B5EF4-FFF2-40B4-BE49-F238E27FC236}">
                <a16:creationId xmlns:a16="http://schemas.microsoft.com/office/drawing/2014/main" id="{3F9DBAB1-ADBF-60EC-4CB1-10C9D90B04D8}"/>
              </a:ext>
            </a:extLst>
          </p:cNvPr>
          <p:cNvSpPr txBox="1"/>
          <p:nvPr/>
        </p:nvSpPr>
        <p:spPr>
          <a:xfrm>
            <a:off x="0" y="6555557"/>
            <a:ext cx="5455920" cy="261610"/>
          </a:xfrm>
          <a:prstGeom prst="rect">
            <a:avLst/>
          </a:prstGeom>
          <a:noFill/>
        </p:spPr>
        <p:txBody>
          <a:bodyPr wrap="square"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内閣府「高齢社会白書（概要版）」（令和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年）をもとに生命保険文化センターが作成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EC4DFE7F-8387-7F68-E61A-ABF504EDAD2E}"/>
              </a:ext>
            </a:extLst>
          </p:cNvPr>
          <p:cNvGrpSpPr/>
          <p:nvPr/>
        </p:nvGrpSpPr>
        <p:grpSpPr>
          <a:xfrm>
            <a:off x="5455926" y="1198289"/>
            <a:ext cx="430495" cy="5005217"/>
            <a:chOff x="5395784" y="1202136"/>
            <a:chExt cx="462037" cy="5005217"/>
          </a:xfrm>
        </p:grpSpPr>
        <p:sp>
          <p:nvSpPr>
            <p:cNvPr id="5" name="角丸四角形 4">
              <a:extLst>
                <a:ext uri="{FF2B5EF4-FFF2-40B4-BE49-F238E27FC236}">
                  <a16:creationId xmlns:a16="http://schemas.microsoft.com/office/drawing/2014/main" id="{A137EA5C-1A59-0870-A6E0-2B20EDFF95AF}"/>
                </a:ext>
              </a:extLst>
            </p:cNvPr>
            <p:cNvSpPr/>
            <p:nvPr/>
          </p:nvSpPr>
          <p:spPr>
            <a:xfrm>
              <a:off x="5497821" y="1202136"/>
              <a:ext cx="360000" cy="4428000"/>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8" name="角丸四角形 27">
              <a:extLst>
                <a:ext uri="{FF2B5EF4-FFF2-40B4-BE49-F238E27FC236}">
                  <a16:creationId xmlns:a16="http://schemas.microsoft.com/office/drawing/2014/main" id="{063BC0D6-0CDA-09E7-A6C3-40653EC33710}"/>
                </a:ext>
              </a:extLst>
            </p:cNvPr>
            <p:cNvSpPr/>
            <p:nvPr/>
          </p:nvSpPr>
          <p:spPr>
            <a:xfrm rot="2656187">
              <a:off x="5395784" y="5677001"/>
              <a:ext cx="268586" cy="53035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8" name="テキスト ボックス 7">
            <a:extLst>
              <a:ext uri="{FF2B5EF4-FFF2-40B4-BE49-F238E27FC236}">
                <a16:creationId xmlns:a16="http://schemas.microsoft.com/office/drawing/2014/main" id="{6ECC43F3-58C1-D7DA-5DEF-2253A2373D4D}"/>
              </a:ext>
            </a:extLst>
          </p:cNvPr>
          <p:cNvSpPr txBox="1"/>
          <p:nvPr/>
        </p:nvSpPr>
        <p:spPr>
          <a:xfrm>
            <a:off x="8516112" y="913297"/>
            <a:ext cx="621792" cy="261610"/>
          </a:xfrm>
          <a:prstGeom prst="rect">
            <a:avLst/>
          </a:prstGeom>
          <a:noFill/>
        </p:spPr>
        <p:txBody>
          <a:bodyPr wrap="square" rtlCol="0">
            <a:spAutoFit/>
          </a:bodyPr>
          <a:lstStyle/>
          <a:p>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6" name="スライド番号プレースホルダー 5">
            <a:extLst>
              <a:ext uri="{FF2B5EF4-FFF2-40B4-BE49-F238E27FC236}">
                <a16:creationId xmlns:a16="http://schemas.microsoft.com/office/drawing/2014/main" id="{7203AD68-7DC2-8201-5E48-702AB66D7397}"/>
              </a:ext>
            </a:extLst>
          </p:cNvPr>
          <p:cNvSpPr>
            <a:spLocks noGrp="1"/>
          </p:cNvSpPr>
          <p:nvPr>
            <p:ph type="sldNum" sz="quarter" idx="4"/>
          </p:nvPr>
        </p:nvSpPr>
        <p:spPr/>
        <p:txBody>
          <a:bodyPr/>
          <a:lstStyle/>
          <a:p>
            <a:fld id="{CFE1D277-9C57-4E30-9C75-4A0776A97483}" type="slidenum">
              <a:rPr lang="ja-JP" altLang="en-US" b="0" smtClean="0"/>
              <a:pPr/>
              <a:t>4</a:t>
            </a:fld>
            <a:endParaRPr lang="ja-JP" altLang="en-US" b="0" dirty="0"/>
          </a:p>
        </p:txBody>
      </p:sp>
    </p:spTree>
    <p:extLst>
      <p:ext uri="{BB962C8B-B14F-4D97-AF65-F5344CB8AC3E}">
        <p14:creationId xmlns:p14="http://schemas.microsoft.com/office/powerpoint/2010/main" val="14912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61968" y="823678"/>
            <a:ext cx="8258703"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42" name="コンテンツ プレースホルダー 1"/>
          <p:cNvSpPr txBox="1">
            <a:spLocks/>
          </p:cNvSpPr>
          <p:nvPr/>
        </p:nvSpPr>
        <p:spPr>
          <a:xfrm>
            <a:off x="445033" y="1035838"/>
            <a:ext cx="8447040" cy="941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500" b="1" dirty="0">
                <a:latin typeface="メイリオ" pitchFamily="50" charset="-128"/>
                <a:ea typeface="メイリオ" pitchFamily="50" charset="-128"/>
                <a:cs typeface="メイリオ" pitchFamily="50" charset="-128"/>
              </a:rPr>
              <a:t>「平均寿命」とは</a:t>
            </a:r>
            <a:r>
              <a:rPr lang="en-US" altLang="ja-JP" sz="2500" b="1" dirty="0">
                <a:latin typeface="メイリオ" pitchFamily="50" charset="-128"/>
                <a:ea typeface="メイリオ" pitchFamily="50" charset="-128"/>
                <a:cs typeface="メイリオ" pitchFamily="50" charset="-128"/>
              </a:rPr>
              <a:t>…</a:t>
            </a:r>
          </a:p>
          <a:p>
            <a:pPr marL="0" indent="0">
              <a:buNone/>
            </a:pPr>
            <a:r>
              <a:rPr lang="en-US" altLang="ja-JP" sz="2500" b="1" dirty="0">
                <a:latin typeface="メイリオ" pitchFamily="50" charset="-128"/>
                <a:ea typeface="メイリオ" pitchFamily="50" charset="-128"/>
                <a:cs typeface="メイリオ" pitchFamily="50" charset="-128"/>
              </a:rPr>
              <a:t>0</a:t>
            </a:r>
            <a:r>
              <a:rPr lang="ja-JP" altLang="en-US" sz="2500" b="1" dirty="0">
                <a:latin typeface="メイリオ" pitchFamily="50" charset="-128"/>
                <a:ea typeface="メイリオ" pitchFamily="50" charset="-128"/>
                <a:cs typeface="メイリオ" pitchFamily="50" charset="-128"/>
              </a:rPr>
              <a:t>歳の子どもが平均して何歳まで生きられるかを示す指標</a:t>
            </a:r>
            <a:endParaRPr lang="en-US" altLang="ja-JP" sz="2500" b="1" dirty="0">
              <a:latin typeface="メイリオ" pitchFamily="50" charset="-128"/>
              <a:ea typeface="メイリオ" pitchFamily="50" charset="-128"/>
              <a:cs typeface="メイリオ" pitchFamily="50" charset="-128"/>
            </a:endParaRPr>
          </a:p>
        </p:txBody>
      </p:sp>
      <p:sp>
        <p:nvSpPr>
          <p:cNvPr id="45" name="正方形/長方形 44"/>
          <p:cNvSpPr/>
          <p:nvPr/>
        </p:nvSpPr>
        <p:spPr>
          <a:xfrm>
            <a:off x="3564385" y="2243579"/>
            <a:ext cx="1959979" cy="7277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男性</a:t>
            </a:r>
          </a:p>
        </p:txBody>
      </p:sp>
      <p:sp>
        <p:nvSpPr>
          <p:cNvPr id="46" name="正方形/長方形 45"/>
          <p:cNvSpPr/>
          <p:nvPr/>
        </p:nvSpPr>
        <p:spPr>
          <a:xfrm>
            <a:off x="6227215" y="2243579"/>
            <a:ext cx="1940416" cy="7277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a:t>
            </a:r>
          </a:p>
        </p:txBody>
      </p:sp>
      <p:sp>
        <p:nvSpPr>
          <p:cNvPr id="58" name="正方形/長方形 57"/>
          <p:cNvSpPr/>
          <p:nvPr/>
        </p:nvSpPr>
        <p:spPr>
          <a:xfrm>
            <a:off x="128590" y="3339046"/>
            <a:ext cx="2764167" cy="72775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1950</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a:xfrm>
            <a:off x="128589" y="4420662"/>
            <a:ext cx="2744499" cy="72775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1975</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3564382" y="3339050"/>
            <a:ext cx="1989820" cy="7277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59.6</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p>
        </p:txBody>
      </p:sp>
      <p:sp>
        <p:nvSpPr>
          <p:cNvPr id="64" name="正方形/長方形 63"/>
          <p:cNvSpPr/>
          <p:nvPr/>
        </p:nvSpPr>
        <p:spPr>
          <a:xfrm>
            <a:off x="3564382" y="4420666"/>
            <a:ext cx="1989820" cy="7277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71.7</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p>
        </p:txBody>
      </p:sp>
      <p:sp>
        <p:nvSpPr>
          <p:cNvPr id="65" name="正方形/長方形 64"/>
          <p:cNvSpPr/>
          <p:nvPr/>
        </p:nvSpPr>
        <p:spPr>
          <a:xfrm>
            <a:off x="6227215" y="3339050"/>
            <a:ext cx="1989820" cy="7277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63.0</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p>
        </p:txBody>
      </p:sp>
      <p:sp>
        <p:nvSpPr>
          <p:cNvPr id="66" name="正方形/長方形 65"/>
          <p:cNvSpPr/>
          <p:nvPr/>
        </p:nvSpPr>
        <p:spPr>
          <a:xfrm>
            <a:off x="6227215" y="4420666"/>
            <a:ext cx="1989820" cy="7277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76.9</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p>
        </p:txBody>
      </p:sp>
      <p:sp>
        <p:nvSpPr>
          <p:cNvPr id="67" name="二等辺三角形 66"/>
          <p:cNvSpPr/>
          <p:nvPr/>
        </p:nvSpPr>
        <p:spPr>
          <a:xfrm rot="5400000">
            <a:off x="3075889" y="3543010"/>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二等辺三角形 67"/>
          <p:cNvSpPr/>
          <p:nvPr/>
        </p:nvSpPr>
        <p:spPr>
          <a:xfrm rot="5400000">
            <a:off x="3075889" y="4635003"/>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正方形/長方形 68"/>
          <p:cNvSpPr/>
          <p:nvPr/>
        </p:nvSpPr>
        <p:spPr>
          <a:xfrm>
            <a:off x="128590" y="5472690"/>
            <a:ext cx="2764167" cy="72775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2024</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二等辺三角形 69"/>
          <p:cNvSpPr/>
          <p:nvPr/>
        </p:nvSpPr>
        <p:spPr>
          <a:xfrm rot="5400000">
            <a:off x="3095557" y="5687031"/>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正方形/長方形 71"/>
          <p:cNvSpPr/>
          <p:nvPr/>
        </p:nvSpPr>
        <p:spPr>
          <a:xfrm>
            <a:off x="3584050" y="5472694"/>
            <a:ext cx="1989820" cy="7277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81.1</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p>
        </p:txBody>
      </p:sp>
      <p:sp>
        <p:nvSpPr>
          <p:cNvPr id="75" name="正方形/長方形 74"/>
          <p:cNvSpPr/>
          <p:nvPr/>
        </p:nvSpPr>
        <p:spPr>
          <a:xfrm>
            <a:off x="6246883" y="5472694"/>
            <a:ext cx="1989820" cy="7277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87.1</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p>
        </p:txBody>
      </p:sp>
      <p:sp>
        <p:nvSpPr>
          <p:cNvPr id="23" name="正方形/長方形 22"/>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4" name="正方形/長方形 23"/>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平均寿命</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テキスト ボックス 1"/>
          <p:cNvSpPr txBox="1"/>
          <p:nvPr/>
        </p:nvSpPr>
        <p:spPr>
          <a:xfrm>
            <a:off x="4769967" y="6356156"/>
            <a:ext cx="3683556" cy="307777"/>
          </a:xfrm>
          <a:prstGeom prst="rect">
            <a:avLst/>
          </a:prstGeom>
          <a:noFill/>
        </p:spPr>
        <p:txBody>
          <a:bodyPr wrap="square" rtlCol="0">
            <a:spAutoFit/>
          </a:bodyPr>
          <a:lstStyle/>
          <a:p>
            <a:pPr algn="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厚生労働省「簡易生命表」（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年度</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BAEF4F2-D193-4EF5-B113-11F7CAA68772}"/>
              </a:ext>
            </a:extLst>
          </p:cNvPr>
          <p:cNvSpPr>
            <a:spLocks noGrp="1"/>
          </p:cNvSpPr>
          <p:nvPr>
            <p:ph type="sldNum" sz="quarter" idx="4"/>
          </p:nvPr>
        </p:nvSpPr>
        <p:spPr/>
        <p:txBody>
          <a:bodyPr/>
          <a:lstStyle/>
          <a:p>
            <a:fld id="{CFE1D277-9C57-4E30-9C75-4A0776A97483}" type="slidenum">
              <a:rPr lang="ja-JP" altLang="en-US" b="0" smtClean="0"/>
              <a:pPr/>
              <a:t>5</a:t>
            </a:fld>
            <a:endParaRPr lang="ja-JP" altLang="en-US" b="0" dirty="0"/>
          </a:p>
        </p:txBody>
      </p:sp>
    </p:spTree>
    <p:extLst>
      <p:ext uri="{BB962C8B-B14F-4D97-AF65-F5344CB8AC3E}">
        <p14:creationId xmlns:p14="http://schemas.microsoft.com/office/powerpoint/2010/main" val="7958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8" grpId="0" animBg="1"/>
      <p:bldP spid="62" grpId="0" animBg="1"/>
      <p:bldP spid="63" grpId="0" animBg="1"/>
      <p:bldP spid="64" grpId="0" animBg="1"/>
      <p:bldP spid="65" grpId="0" animBg="1"/>
      <p:bldP spid="66" grpId="0" animBg="1"/>
      <p:bldP spid="67" grpId="0" animBg="1"/>
      <p:bldP spid="68" grpId="0" animBg="1"/>
      <p:bldP spid="69" grpId="0" animBg="1"/>
      <p:bldP spid="70" grpId="0" animBg="1"/>
      <p:bldP spid="72" grpId="0" animBg="1"/>
      <p:bldP spid="7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高齢化について考えよう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2" name="グループ化 11"/>
          <p:cNvGrpSpPr/>
          <p:nvPr/>
        </p:nvGrpSpPr>
        <p:grpSpPr>
          <a:xfrm>
            <a:off x="2" y="786703"/>
            <a:ext cx="8772524" cy="3464149"/>
            <a:chOff x="1" y="786702"/>
            <a:chExt cx="8772524" cy="3464149"/>
          </a:xfrm>
        </p:grpSpPr>
        <p:sp>
          <p:nvSpPr>
            <p:cNvPr id="3" name="雲形吹き出し 2"/>
            <p:cNvSpPr/>
            <p:nvPr/>
          </p:nvSpPr>
          <p:spPr>
            <a:xfrm>
              <a:off x="1" y="786702"/>
              <a:ext cx="8772524" cy="3464149"/>
            </a:xfrm>
            <a:prstGeom prst="cloudCallout">
              <a:avLst>
                <a:gd name="adj1" fmla="val 36867"/>
                <a:gd name="adj2" fmla="val 56464"/>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 name="正方形/長方形 1"/>
            <p:cNvSpPr/>
            <p:nvPr/>
          </p:nvSpPr>
          <p:spPr>
            <a:xfrm>
              <a:off x="819150" y="1809751"/>
              <a:ext cx="7620000" cy="743904"/>
            </a:xfrm>
            <a:prstGeom prst="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5" name="正方形/長方形 14"/>
            <p:cNvSpPr/>
            <p:nvPr/>
          </p:nvSpPr>
          <p:spPr>
            <a:xfrm>
              <a:off x="597336" y="1327722"/>
              <a:ext cx="7711149" cy="9473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cs typeface="ヒラギノ丸ゴ ProN W4"/>
                </a:rPr>
                <a:t>何歳まで健康でいられるのかな？</a:t>
              </a:r>
            </a:p>
            <a:p>
              <a:pPr algn="ctr"/>
              <a:r>
                <a:rPr lang="ja-JP" altLang="en-US" sz="3200" b="1" dirty="0">
                  <a:solidFill>
                    <a:schemeClr val="tx1"/>
                  </a:solidFill>
                  <a:latin typeface="Meiryo UI" panose="020B0604030504040204" pitchFamily="50" charset="-128"/>
                  <a:ea typeface="Meiryo UI" panose="020B0604030504040204" pitchFamily="50" charset="-128"/>
                  <a:cs typeface="ヒラギノ丸ゴ ProN W4"/>
                </a:rPr>
                <a:t>人生にはどんなリスクがあるのかな？</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N W4"/>
              </a:endParaRPr>
            </a:p>
          </p:txBody>
        </p:sp>
      </p:grpSp>
      <p:grpSp>
        <p:nvGrpSpPr>
          <p:cNvPr id="17" name="グループ化 16"/>
          <p:cNvGrpSpPr/>
          <p:nvPr/>
        </p:nvGrpSpPr>
        <p:grpSpPr>
          <a:xfrm>
            <a:off x="445032" y="4514850"/>
            <a:ext cx="6422493" cy="2009774"/>
            <a:chOff x="445032" y="4514850"/>
            <a:chExt cx="6422493" cy="2009775"/>
          </a:xfrm>
        </p:grpSpPr>
        <p:grpSp>
          <p:nvGrpSpPr>
            <p:cNvPr id="7" name="グループ化 6"/>
            <p:cNvGrpSpPr/>
            <p:nvPr/>
          </p:nvGrpSpPr>
          <p:grpSpPr>
            <a:xfrm>
              <a:off x="445032" y="4514850"/>
              <a:ext cx="6422493" cy="2009775"/>
              <a:chOff x="445032" y="4514850"/>
              <a:chExt cx="6422493" cy="2009775"/>
            </a:xfrm>
          </p:grpSpPr>
          <p:sp>
            <p:nvSpPr>
              <p:cNvPr id="5" name="正方形/長方形 4"/>
              <p:cNvSpPr/>
              <p:nvPr/>
            </p:nvSpPr>
            <p:spPr>
              <a:xfrm>
                <a:off x="445032" y="4514850"/>
                <a:ext cx="6422493" cy="2009775"/>
              </a:xfrm>
              <a:prstGeom prst="rect">
                <a:avLst/>
              </a:prstGeom>
              <a:solidFill>
                <a:schemeClr val="accent6">
                  <a:lumMod val="20000"/>
                  <a:lumOff val="80000"/>
                </a:schemeClr>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chorCtr="0"/>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参考データ</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p>
              <a:p>
                <a:pPr>
                  <a:lnSpc>
                    <a:spcPct val="200000"/>
                  </a:lnSpc>
                </a:pP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健康寿命・・・健康上の問題がなく、日常生活に制限のない期間</a:t>
                </a:r>
              </a:p>
            </p:txBody>
          </p:sp>
          <p:sp>
            <p:nvSpPr>
              <p:cNvPr id="6" name="角丸四角形 5"/>
              <p:cNvSpPr/>
              <p:nvPr/>
            </p:nvSpPr>
            <p:spPr>
              <a:xfrm>
                <a:off x="1879866" y="5404513"/>
                <a:ext cx="2352675" cy="767687"/>
              </a:xfrm>
              <a:prstGeom prst="roundRect">
                <a:avLst/>
              </a:prstGeom>
              <a:solidFill>
                <a:schemeClr val="accent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男性</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平均　</a:t>
                </a:r>
                <a:r>
                  <a:rPr lang="en-US" altLang="ja-JP" sz="2400" dirty="0">
                    <a:latin typeface="Meiryo UI" panose="020B0604030504040204" pitchFamily="50" charset="-128"/>
                    <a:ea typeface="Meiryo UI" panose="020B0604030504040204" pitchFamily="50" charset="-128"/>
                  </a:rPr>
                  <a:t>72.57</a:t>
                </a:r>
                <a:r>
                  <a:rPr lang="ja-JP" altLang="en-US" sz="2400" dirty="0">
                    <a:latin typeface="Meiryo UI" panose="020B0604030504040204" pitchFamily="50" charset="-128"/>
                    <a:ea typeface="Meiryo UI" panose="020B0604030504040204" pitchFamily="50" charset="-128"/>
                  </a:rPr>
                  <a:t>歳</a:t>
                </a:r>
              </a:p>
            </p:txBody>
          </p:sp>
          <p:sp>
            <p:nvSpPr>
              <p:cNvPr id="13" name="角丸四角形 12"/>
              <p:cNvSpPr/>
              <p:nvPr/>
            </p:nvSpPr>
            <p:spPr>
              <a:xfrm>
                <a:off x="4357687" y="5404513"/>
                <a:ext cx="2352675" cy="767687"/>
              </a:xfrm>
              <a:prstGeom prst="roundRect">
                <a:avLst/>
              </a:prstGeom>
              <a:solidFill>
                <a:schemeClr val="accent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女性　</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平均　</a:t>
                </a:r>
                <a:r>
                  <a:rPr lang="en-US" altLang="ja-JP" sz="2400" dirty="0">
                    <a:latin typeface="Meiryo UI" panose="020B0604030504040204" pitchFamily="50" charset="-128"/>
                    <a:ea typeface="Meiryo UI" panose="020B0604030504040204" pitchFamily="50" charset="-128"/>
                  </a:rPr>
                  <a:t>75.45</a:t>
                </a:r>
                <a:r>
                  <a:rPr lang="ja-JP" altLang="en-US" sz="2400" dirty="0">
                    <a:latin typeface="Meiryo UI" panose="020B0604030504040204" pitchFamily="50" charset="-128"/>
                    <a:ea typeface="Meiryo UI" panose="020B0604030504040204" pitchFamily="50" charset="-128"/>
                  </a:rPr>
                  <a:t>歳</a:t>
                </a:r>
              </a:p>
            </p:txBody>
          </p:sp>
        </p:grpSp>
        <p:sp>
          <p:nvSpPr>
            <p:cNvPr id="14" name="テキスト ボックス 13"/>
            <p:cNvSpPr txBox="1"/>
            <p:nvPr/>
          </p:nvSpPr>
          <p:spPr>
            <a:xfrm>
              <a:off x="514349" y="6257925"/>
              <a:ext cx="6067425" cy="246221"/>
            </a:xfrm>
            <a:prstGeom prst="rect">
              <a:avLst/>
            </a:prstGeom>
            <a:noFill/>
          </p:spPr>
          <p:txBody>
            <a:bodyPr wrap="square" rtlCol="0">
              <a:spAutoFit/>
            </a:bodyPr>
            <a:lstStyle/>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厚生労働省「健康寿命の令和４年値について」（令和６年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12</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24</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a:t>
              </a:r>
            </a:p>
          </p:txBody>
        </p:sp>
        <p:sp>
          <p:nvSpPr>
            <p:cNvPr id="16" name="角丸四角形 15"/>
            <p:cNvSpPr/>
            <p:nvPr/>
          </p:nvSpPr>
          <p:spPr>
            <a:xfrm>
              <a:off x="615421" y="5637769"/>
              <a:ext cx="1184541" cy="409575"/>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tx1">
                      <a:lumMod val="85000"/>
                      <a:lumOff val="15000"/>
                    </a:schemeClr>
                  </a:solidFill>
                  <a:latin typeface="Meiryo UI" panose="020B0604030504040204" pitchFamily="50" charset="-128"/>
                  <a:ea typeface="Meiryo UI" panose="020B0604030504040204" pitchFamily="50" charset="-128"/>
                </a:rPr>
                <a:t>2022</a:t>
              </a:r>
              <a:r>
                <a:rPr lang="ja-JP" altLang="en-US" dirty="0">
                  <a:solidFill>
                    <a:schemeClr val="tx1">
                      <a:lumMod val="85000"/>
                      <a:lumOff val="15000"/>
                    </a:schemeClr>
                  </a:solidFill>
                  <a:latin typeface="Meiryo UI" panose="020B0604030504040204" pitchFamily="50" charset="-128"/>
                  <a:ea typeface="Meiryo UI" panose="020B0604030504040204" pitchFamily="50" charset="-128"/>
                </a:rPr>
                <a:t>年</a:t>
              </a:r>
            </a:p>
          </p:txBody>
        </p:sp>
      </p:gr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285" y="4408020"/>
            <a:ext cx="1478155" cy="2343149"/>
          </a:xfrm>
          <a:prstGeom prst="rect">
            <a:avLst/>
          </a:prstGeom>
        </p:spPr>
      </p:pic>
      <p:sp>
        <p:nvSpPr>
          <p:cNvPr id="8" name="角丸四角形 7"/>
          <p:cNvSpPr/>
          <p:nvPr/>
        </p:nvSpPr>
        <p:spPr>
          <a:xfrm>
            <a:off x="2636033" y="3396244"/>
            <a:ext cx="1816879" cy="521065"/>
          </a:xfrm>
          <a:prstGeom prst="round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22" name="図 21"/>
          <p:cNvPicPr>
            <a:picLocks noChangeAspect="1"/>
          </p:cNvPicPr>
          <p:nvPr/>
        </p:nvPicPr>
        <p:blipFill>
          <a:blip r:embed="rId4">
            <a:extLst>
              <a:ext uri="{BEBA8EAE-BF5A-486C-A8C5-ECC9F3942E4B}">
                <a14:imgProps xmlns:a14="http://schemas.microsoft.com/office/drawing/2010/main">
                  <a14:imgLayer r:embed="rId5">
                    <a14:imgEffect>
                      <a14:backgroundRemoval t="0" b="100000" l="0" r="99087">
                        <a14:foregroundMark x1="39422" y1="37500" x2="39422" y2="37500"/>
                        <a14:foregroundMark x1="79909" y1="48627" x2="79909" y2="48627"/>
                      </a14:backgroundRemoval>
                    </a14:imgEffect>
                  </a14:imgLayer>
                </a14:imgProps>
              </a:ext>
              <a:ext uri="{28A0092B-C50C-407E-A947-70E740481C1C}">
                <a14:useLocalDpi xmlns:a14="http://schemas.microsoft.com/office/drawing/2010/main" val="0"/>
              </a:ext>
            </a:extLst>
          </a:blip>
          <a:stretch>
            <a:fillRect/>
          </a:stretch>
        </p:blipFill>
        <p:spPr>
          <a:xfrm>
            <a:off x="2006691" y="2365497"/>
            <a:ext cx="661531" cy="1393543"/>
          </a:xfrm>
          <a:prstGeom prst="rect">
            <a:avLst/>
          </a:prstGeom>
        </p:spPr>
      </p:pic>
      <p:sp>
        <p:nvSpPr>
          <p:cNvPr id="20" name="角丸四角形 19"/>
          <p:cNvSpPr/>
          <p:nvPr/>
        </p:nvSpPr>
        <p:spPr>
          <a:xfrm>
            <a:off x="5079370" y="3202685"/>
            <a:ext cx="1816879" cy="521065"/>
          </a:xfrm>
          <a:prstGeom prst="round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4" name="図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655" y="2351685"/>
            <a:ext cx="560712" cy="1448147"/>
          </a:xfrm>
          <a:prstGeom prst="rect">
            <a:avLst/>
          </a:prstGeom>
        </p:spPr>
      </p:pic>
      <p:pic>
        <p:nvPicPr>
          <p:cNvPr id="23" name="図 22"/>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69390" y1="6391" x2="69390" y2="6391"/>
                        <a14:foregroundMark x1="68049" y1="73308" x2="68049" y2="73308"/>
                        <a14:foregroundMark x1="76585" y1="83083" x2="76585" y2="83083"/>
                        <a14:foregroundMark x1="59878" y1="83083" x2="59878" y2="83083"/>
                        <a14:foregroundMark x1="60366" y1="70827" x2="60366" y2="70827"/>
                        <a14:foregroundMark x1="78780" y1="72256" x2="78780" y2="72256"/>
                        <a14:foregroundMark x1="78415" y1="69173" x2="78415" y2="69173"/>
                        <a14:foregroundMark x1="65732" y1="76090" x2="65732" y2="76090"/>
                        <a14:foregroundMark x1="66220" y1="71353" x2="66220" y2="71353"/>
                        <a14:foregroundMark x1="45976" y1="34962" x2="45976" y2="34962"/>
                        <a14:foregroundMark x1="72927" y1="72481" x2="72927" y2="73910"/>
                        <a14:foregroundMark x1="57683" y1="91955" x2="57683" y2="91955"/>
                        <a14:foregroundMark x1="81098" y1="91955" x2="81098" y2="91955"/>
                        <a14:foregroundMark x1="79756" y1="96917" x2="79756" y2="96917"/>
                        <a14:foregroundMark x1="82439" y1="95865" x2="82439" y2="95865"/>
                        <a14:foregroundMark x1="74756" y1="98045" x2="74756" y2="98045"/>
                        <a14:foregroundMark x1="54512" y1="38647" x2="54512" y2="38647"/>
                        <a14:foregroundMark x1="53659" y1="95564" x2="53659" y2="95564"/>
                        <a14:foregroundMark x1="49512" y1="95865" x2="49512" y2="95865"/>
                        <a14:foregroundMark x1="53659" y1="93910" x2="53659" y2="93910"/>
                        <a14:foregroundMark x1="70732" y1="98346" x2="70732" y2="98346"/>
                        <a14:foregroundMark x1="78780" y1="95038" x2="78780" y2="95038"/>
                        <a14:foregroundMark x1="70244" y1="78045" x2="70244" y2="78045"/>
                        <a14:foregroundMark x1="25732" y1="52481" x2="25732" y2="52481"/>
                        <a14:foregroundMark x1="21585" y1="49474" x2="21585" y2="49474"/>
                        <a14:foregroundMark x1="25244" y1="49699" x2="25244" y2="49699"/>
                        <a14:foregroundMark x1="14878" y1="35865" x2="14878" y2="35865"/>
                        <a14:foregroundMark x1="15732" y1="33083" x2="15732" y2="33083"/>
                        <a14:foregroundMark x1="21585" y1="31128" x2="21585" y2="31128"/>
                        <a14:foregroundMark x1="25732" y1="39699" x2="25732" y2="39699"/>
                        <a14:foregroundMark x1="26098" y1="42256" x2="26098" y2="42256"/>
                        <a14:foregroundMark x1="24268" y1="44436" x2="24268" y2="44436"/>
                        <a14:foregroundMark x1="59512" y1="8647" x2="59512" y2="8647"/>
                        <a14:foregroundMark x1="43659" y1="15564" x2="43659" y2="15564"/>
                        <a14:foregroundMark x1="17561" y1="29173" x2="17561" y2="29173"/>
                        <a14:foregroundMark x1="20244" y1="34135" x2="20244" y2="34135"/>
                        <a14:foregroundMark x1="22073" y1="36917" x2="22073" y2="36917"/>
                        <a14:foregroundMark x1="19756" y1="38346" x2="19756" y2="38346"/>
                        <a14:foregroundMark x1="15732" y1="40526" x2="15732" y2="40526"/>
                        <a14:foregroundMark x1="17561" y1="42256" x2="17561" y2="42256"/>
                        <a14:foregroundMark x1="18902" y1="46090" x2="18902" y2="46090"/>
                        <a14:foregroundMark x1="12561" y1="31128" x2="12561" y2="31128"/>
                        <a14:foregroundMark x1="13902" y1="33609" x2="13902" y2="33609"/>
                        <a14:foregroundMark x1="13902" y1="27519" x2="13902" y2="27519"/>
                        <a14:foregroundMark x1="5366" y1="32256" x2="5366" y2="32256"/>
                        <a14:foregroundMark x1="10366" y1="35263" x2="10366" y2="35263"/>
                        <a14:foregroundMark x1="9512" y1="39699" x2="9512" y2="39699"/>
                        <a14:foregroundMark x1="9512" y1="38346" x2="9512" y2="38346"/>
                        <a14:foregroundMark x1="12561" y1="38346" x2="12561" y2="38346"/>
                        <a14:foregroundMark x1="31951" y1="35263" x2="31951" y2="35263"/>
                        <a14:foregroundMark x1="27439" y1="34436" x2="27439" y2="34436"/>
                        <a14:foregroundMark x1="27073" y1="37218" x2="27073" y2="37218"/>
                        <a14:foregroundMark x1="23902" y1="35263" x2="23902" y2="35263"/>
                        <a14:foregroundMark x1="23902" y1="30301" x2="23902" y2="30301"/>
                        <a14:foregroundMark x1="23902" y1="28872" x2="23902" y2="28872"/>
                        <a14:foregroundMark x1="22561" y1="27218" x2="22561" y2="27218"/>
                        <a14:foregroundMark x1="18902" y1="27519" x2="18902" y2="27519"/>
                        <a14:foregroundMark x1="18415" y1="26391" x2="18415" y2="26391"/>
                        <a14:foregroundMark x1="18415" y1="25865" x2="18415" y2="25865"/>
                        <a14:foregroundMark x1="8049" y1="29173" x2="8049" y2="29173"/>
                        <a14:foregroundMark x1="7683" y1="33609" x2="7683" y2="33609"/>
                        <a14:foregroundMark x1="7683" y1="31353" x2="7683" y2="31353"/>
                        <a14:foregroundMark x1="10854" y1="41654" x2="10854" y2="41654"/>
                        <a14:foregroundMark x1="15366" y1="44436" x2="15366" y2="44436"/>
                        <a14:foregroundMark x1="18415" y1="43910" x2="18415" y2="43910"/>
                        <a14:foregroundMark x1="20244" y1="39173" x2="20244" y2="39173"/>
                        <a14:foregroundMark x1="22927" y1="40301" x2="22927" y2="40301"/>
                        <a14:foregroundMark x1="22927" y1="41955" x2="22927" y2="41955"/>
                        <a14:foregroundMark x1="22561" y1="33609" x2="22561" y2="33609"/>
                        <a14:foregroundMark x1="20244" y1="32256" x2="20244" y2="32256"/>
                        <a14:foregroundMark x1="56707" y1="13609" x2="56707" y2="13609"/>
                        <a14:foregroundMark x1="79268" y1="10301" x2="79268" y2="10301"/>
                        <a14:foregroundMark x1="45000" y1="96917" x2="45000" y2="96917"/>
                        <a14:foregroundMark x1="56341" y1="95865" x2="56341" y2="95865"/>
                        <a14:foregroundMark x1="76585" y1="98872" x2="76585" y2="98872"/>
                        <a14:foregroundMark x1="76585" y1="96090" x2="76585" y2="96090"/>
                        <a14:foregroundMark x1="81098" y1="94135" x2="81098" y2="94135"/>
                        <a14:foregroundMark x1="81098" y1="93609" x2="81098" y2="93609"/>
                        <a14:foregroundMark x1="72073" y1="96917" x2="72073" y2="96917"/>
                        <a14:foregroundMark x1="58537" y1="90000" x2="58537" y2="90000"/>
                        <a14:foregroundMark x1="81098" y1="15865" x2="81098" y2="15865"/>
                      </a14:backgroundRemoval>
                    </a14:imgEffect>
                  </a14:imgLayer>
                </a14:imgProps>
              </a:ext>
              <a:ext uri="{28A0092B-C50C-407E-A947-70E740481C1C}">
                <a14:useLocalDpi xmlns:a14="http://schemas.microsoft.com/office/drawing/2010/main" val="0"/>
              </a:ext>
            </a:extLst>
          </a:blip>
          <a:stretch>
            <a:fillRect/>
          </a:stretch>
        </p:blipFill>
        <p:spPr>
          <a:xfrm>
            <a:off x="4885579" y="2361011"/>
            <a:ext cx="896357" cy="1453848"/>
          </a:xfrm>
          <a:prstGeom prst="rect">
            <a:avLst/>
          </a:prstGeom>
        </p:spPr>
      </p:pic>
      <p:pic>
        <p:nvPicPr>
          <p:cNvPr id="10" name="図 9"/>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9901" y="2351681"/>
            <a:ext cx="719796" cy="1444996"/>
          </a:xfrm>
          <a:prstGeom prst="rect">
            <a:avLst/>
          </a:prstGeom>
        </p:spPr>
      </p:pic>
      <p:sp>
        <p:nvSpPr>
          <p:cNvPr id="21" name="スライド番号プレースホルダー 20"/>
          <p:cNvSpPr>
            <a:spLocks noGrp="1"/>
          </p:cNvSpPr>
          <p:nvPr>
            <p:ph type="sldNum" sz="quarter" idx="4"/>
          </p:nvPr>
        </p:nvSpPr>
        <p:spPr/>
        <p:txBody>
          <a:bodyPr/>
          <a:lstStyle/>
          <a:p>
            <a:fld id="{CFE1D277-9C57-4E30-9C75-4A0776A97483}" type="slidenum">
              <a:rPr kumimoji="1" lang="ja-JP" altLang="en-US" b="0" smtClean="0"/>
              <a:t>6</a:t>
            </a:fld>
            <a:endParaRPr kumimoji="1" lang="ja-JP" altLang="en-US" b="0" dirty="0"/>
          </a:p>
        </p:txBody>
      </p:sp>
    </p:spTree>
    <p:extLst>
      <p:ext uri="{BB962C8B-B14F-4D97-AF65-F5344CB8AC3E}">
        <p14:creationId xmlns:p14="http://schemas.microsoft.com/office/powerpoint/2010/main" val="49915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a:xfrm>
            <a:off x="306401" y="780413"/>
            <a:ext cx="8438555" cy="4307812"/>
            <a:chOff x="248246" y="786702"/>
            <a:chExt cx="8438554" cy="4398141"/>
          </a:xfrm>
        </p:grpSpPr>
        <p:grpSp>
          <p:nvGrpSpPr>
            <p:cNvPr id="32" name="グループ化 31"/>
            <p:cNvGrpSpPr/>
            <p:nvPr/>
          </p:nvGrpSpPr>
          <p:grpSpPr>
            <a:xfrm>
              <a:off x="248246" y="786702"/>
              <a:ext cx="8438554" cy="4398141"/>
              <a:chOff x="248246" y="786702"/>
              <a:chExt cx="8438554" cy="4398141"/>
            </a:xfrm>
          </p:grpSpPr>
          <p:grpSp>
            <p:nvGrpSpPr>
              <p:cNvPr id="6" name="グループ化 5"/>
              <p:cNvGrpSpPr/>
              <p:nvPr/>
            </p:nvGrpSpPr>
            <p:grpSpPr>
              <a:xfrm>
                <a:off x="248246" y="786702"/>
                <a:ext cx="8438554" cy="4398141"/>
                <a:chOff x="248246" y="786702"/>
                <a:chExt cx="8438554" cy="4398141"/>
              </a:xfrm>
            </p:grpSpPr>
            <p:sp>
              <p:nvSpPr>
                <p:cNvPr id="4" name="雲形吹き出し 3"/>
                <p:cNvSpPr/>
                <p:nvPr/>
              </p:nvSpPr>
              <p:spPr>
                <a:xfrm>
                  <a:off x="248246" y="786702"/>
                  <a:ext cx="8438554" cy="4398141"/>
                </a:xfrm>
                <a:prstGeom prst="cloudCallout">
                  <a:avLst>
                    <a:gd name="adj1" fmla="val 34025"/>
                    <a:gd name="adj2" fmla="val 57888"/>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 name="角丸四角形 4"/>
                <p:cNvSpPr/>
                <p:nvPr/>
              </p:nvSpPr>
              <p:spPr>
                <a:xfrm>
                  <a:off x="700391" y="3021203"/>
                  <a:ext cx="875490" cy="792040"/>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8" name="角丸四角形 7"/>
              <p:cNvSpPr/>
              <p:nvPr/>
            </p:nvSpPr>
            <p:spPr>
              <a:xfrm>
                <a:off x="6488349" y="2985772"/>
                <a:ext cx="1235413" cy="821517"/>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33" name="角丸四角形 32"/>
            <p:cNvSpPr/>
            <p:nvPr/>
          </p:nvSpPr>
          <p:spPr>
            <a:xfrm>
              <a:off x="5318266" y="3975759"/>
              <a:ext cx="1315998" cy="558519"/>
            </a:xfrm>
            <a:prstGeom prst="roundRect">
              <a:avLst/>
            </a:prstGeom>
            <a:solidFill>
              <a:schemeClr val="bg1"/>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2" name="正方形/長方形 1"/>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374897" y="-26566"/>
            <a:ext cx="594305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人生におけるリスク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4511" y="4256877"/>
            <a:ext cx="2435456" cy="2282041"/>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455482" y="5164742"/>
            <a:ext cx="6929569" cy="159847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400" b="1" dirty="0">
                <a:solidFill>
                  <a:schemeClr val="tx1"/>
                </a:solidFill>
                <a:latin typeface="Meiryo UI" panose="020B0604030504040204" pitchFamily="50" charset="-128"/>
                <a:ea typeface="Meiryo UI" panose="020B0604030504040204" pitchFamily="50" charset="-128"/>
                <a:cs typeface="ヒラギノ丸ゴ ProN W4"/>
              </a:rPr>
              <a:t>人生には色々なリスクがあるよね。</a:t>
            </a:r>
            <a:endParaRPr lang="en-US" altLang="ja-JP" sz="3400" b="1" dirty="0">
              <a:solidFill>
                <a:schemeClr val="tx1"/>
              </a:solidFill>
              <a:latin typeface="Meiryo UI" panose="020B0604030504040204" pitchFamily="50" charset="-128"/>
              <a:ea typeface="Meiryo UI" panose="020B0604030504040204" pitchFamily="50" charset="-128"/>
              <a:cs typeface="ヒラギノ丸ゴ ProN W4"/>
            </a:endParaRPr>
          </a:p>
          <a:p>
            <a:r>
              <a:rPr lang="ja-JP" altLang="en-US" sz="3400" b="1" dirty="0">
                <a:solidFill>
                  <a:schemeClr val="tx1"/>
                </a:solidFill>
                <a:latin typeface="Meiryo UI" panose="020B0604030504040204" pitchFamily="50" charset="-128"/>
                <a:ea typeface="Meiryo UI" panose="020B0604030504040204" pitchFamily="50" charset="-128"/>
                <a:cs typeface="ヒラギノ丸ゴ ProN W4"/>
              </a:rPr>
              <a:t>リスクが起こったときに、どうやって</a:t>
            </a:r>
            <a:endParaRPr lang="en-US" altLang="ja-JP" sz="3400" b="1" dirty="0">
              <a:solidFill>
                <a:schemeClr val="tx1"/>
              </a:solidFill>
              <a:latin typeface="Meiryo UI" panose="020B0604030504040204" pitchFamily="50" charset="-128"/>
              <a:ea typeface="Meiryo UI" panose="020B0604030504040204" pitchFamily="50" charset="-128"/>
              <a:cs typeface="ヒラギノ丸ゴ ProN W4"/>
            </a:endParaRPr>
          </a:p>
          <a:p>
            <a:r>
              <a:rPr lang="ja-JP" altLang="en-US" sz="3400" b="1" dirty="0">
                <a:solidFill>
                  <a:schemeClr val="tx1"/>
                </a:solidFill>
                <a:latin typeface="Meiryo UI" panose="020B0604030504040204" pitchFamily="50" charset="-128"/>
                <a:ea typeface="Meiryo UI" panose="020B0604030504040204" pitchFamily="50" charset="-128"/>
                <a:cs typeface="ヒラギノ丸ゴ ProN W4"/>
              </a:rPr>
              <a:t>自分の生活を守るか考えてみよう。</a:t>
            </a:r>
            <a:endParaRPr lang="en-US" altLang="ja-JP" sz="3400" b="1" dirty="0">
              <a:solidFill>
                <a:schemeClr val="tx1"/>
              </a:solidFill>
              <a:latin typeface="Meiryo UI" panose="020B0604030504040204" pitchFamily="50" charset="-128"/>
              <a:ea typeface="Meiryo UI" panose="020B0604030504040204" pitchFamily="50" charset="-128"/>
              <a:cs typeface="ヒラギノ丸ゴ ProN W4"/>
            </a:endParaRPr>
          </a:p>
        </p:txBody>
      </p:sp>
      <p:pic>
        <p:nvPicPr>
          <p:cNvPr id="15" name="図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119" y="1157473"/>
            <a:ext cx="1909805" cy="1738335"/>
          </a:xfrm>
          <a:prstGeom prst="rect">
            <a:avLst/>
          </a:prstGeom>
        </p:spPr>
      </p:pic>
      <p:pic>
        <p:nvPicPr>
          <p:cNvPr id="27" name="図 26">
            <a:extLst>
              <a:ext uri="{FF2B5EF4-FFF2-40B4-BE49-F238E27FC236}">
                <a16:creationId xmlns:a16="http://schemas.microsoft.com/office/drawing/2014/main" id="{A7161817-3256-4D7C-9D8C-32A433E764DD}"/>
              </a:ext>
            </a:extLst>
          </p:cNvPr>
          <p:cNvPicPr>
            <a:picLocks noChangeAspect="1"/>
          </p:cNvPicPr>
          <p:nvPr/>
        </p:nvPicPr>
        <p:blipFill>
          <a:blip r:embed="rId5"/>
          <a:stretch>
            <a:fillRect/>
          </a:stretch>
        </p:blipFill>
        <p:spPr>
          <a:xfrm>
            <a:off x="4144281" y="2971512"/>
            <a:ext cx="2405559" cy="1547776"/>
          </a:xfrm>
          <a:prstGeom prst="rect">
            <a:avLst/>
          </a:prstGeom>
        </p:spPr>
      </p:pic>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4182" y="1272391"/>
            <a:ext cx="1539735" cy="1429360"/>
          </a:xfrm>
          <a:prstGeom prst="rect">
            <a:avLst/>
          </a:prstGeom>
        </p:spPr>
      </p:pic>
      <p:pic>
        <p:nvPicPr>
          <p:cNvPr id="28" name="図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7961" y="1988891"/>
            <a:ext cx="1743495" cy="1625607"/>
          </a:xfrm>
          <a:prstGeom prst="rect">
            <a:avLst/>
          </a:prstGeom>
        </p:spPr>
      </p:pic>
      <p:pic>
        <p:nvPicPr>
          <p:cNvPr id="31" name="図 3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13679" y="1356615"/>
            <a:ext cx="1196972" cy="1728960"/>
          </a:xfrm>
          <a:prstGeom prst="rect">
            <a:avLst/>
          </a:prstGeom>
        </p:spPr>
      </p:pic>
      <p:pic>
        <p:nvPicPr>
          <p:cNvPr id="29" name="図 2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7261" y="2792615"/>
            <a:ext cx="943793" cy="1383179"/>
          </a:xfrm>
          <a:prstGeom prst="rect">
            <a:avLst/>
          </a:prstGeom>
        </p:spPr>
      </p:pic>
      <p:sp>
        <p:nvSpPr>
          <p:cNvPr id="3" name="スライド番号プレースホルダー 2">
            <a:extLst>
              <a:ext uri="{FF2B5EF4-FFF2-40B4-BE49-F238E27FC236}">
                <a16:creationId xmlns:a16="http://schemas.microsoft.com/office/drawing/2014/main" id="{F2A3C2AA-4ECD-4324-9FA6-6BB93DA1A0BF}"/>
              </a:ext>
            </a:extLst>
          </p:cNvPr>
          <p:cNvSpPr>
            <a:spLocks noGrp="1"/>
          </p:cNvSpPr>
          <p:nvPr>
            <p:ph type="sldNum" sz="quarter" idx="4"/>
          </p:nvPr>
        </p:nvSpPr>
        <p:spPr/>
        <p:txBody>
          <a:bodyPr/>
          <a:lstStyle/>
          <a:p>
            <a:fld id="{CFE1D277-9C57-4E30-9C75-4A0776A97483}" type="slidenum">
              <a:rPr lang="ja-JP" altLang="en-US" b="0" smtClean="0"/>
              <a:pPr/>
              <a:t>7</a:t>
            </a:fld>
            <a:endParaRPr lang="ja-JP" altLang="en-US" b="0" dirty="0"/>
          </a:p>
        </p:txBody>
      </p:sp>
      <p:pic>
        <p:nvPicPr>
          <p:cNvPr id="7" name="図 6">
            <a:extLst>
              <a:ext uri="{FF2B5EF4-FFF2-40B4-BE49-F238E27FC236}">
                <a16:creationId xmlns:a16="http://schemas.microsoft.com/office/drawing/2014/main" id="{DB8DAF7C-F3B4-DFD8-807A-5029C8E83881}"/>
              </a:ext>
            </a:extLst>
          </p:cNvPr>
          <p:cNvPicPr>
            <a:picLocks noChangeAspect="1"/>
          </p:cNvPicPr>
          <p:nvPr/>
        </p:nvPicPr>
        <p:blipFill>
          <a:blip r:embed="rId10"/>
          <a:srcRect/>
          <a:stretch/>
        </p:blipFill>
        <p:spPr>
          <a:xfrm>
            <a:off x="2142453" y="2946015"/>
            <a:ext cx="1955377" cy="1229780"/>
          </a:xfrm>
          <a:prstGeom prst="rect">
            <a:avLst/>
          </a:prstGeom>
        </p:spPr>
      </p:pic>
    </p:spTree>
    <p:extLst>
      <p:ext uri="{BB962C8B-B14F-4D97-AF65-F5344CB8AC3E}">
        <p14:creationId xmlns:p14="http://schemas.microsoft.com/office/powerpoint/2010/main" val="102198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5"/>
            <a:ext cx="9144000" cy="6874075"/>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57204"/>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1" y="2589538"/>
            <a:ext cx="8547100" cy="923330"/>
          </a:xfrm>
          <a:prstGeom prst="rect">
            <a:avLst/>
          </a:prstGeom>
          <a:noFill/>
        </p:spPr>
        <p:txBody>
          <a:bodyPr wrap="square" rtlCol="0">
            <a:spAutoFit/>
          </a:bodyPr>
          <a:lstStyle/>
          <a:p>
            <a:pPr algn="ctr"/>
            <a:r>
              <a:rPr lang="ja-JP" altLang="en-US" sz="5400" b="1" dirty="0">
                <a:latin typeface="Meiryo UI" panose="020B0604030504040204" pitchFamily="50" charset="-128"/>
                <a:ea typeface="Meiryo UI" panose="020B0604030504040204" pitchFamily="50" charset="-128"/>
                <a:cs typeface="ヒラギノ角ゴ Std W8"/>
              </a:rPr>
              <a:t>２</a:t>
            </a:r>
            <a:r>
              <a:rPr lang="en-US" altLang="ja-JP" sz="5400" b="1" dirty="0">
                <a:latin typeface="Meiryo UI" panose="020B0604030504040204" pitchFamily="50" charset="-128"/>
                <a:ea typeface="Meiryo UI" panose="020B0604030504040204" pitchFamily="50" charset="-128"/>
                <a:cs typeface="ヒラギノ角ゴ Std W8"/>
              </a:rPr>
              <a:t>. </a:t>
            </a:r>
            <a:r>
              <a:rPr lang="ja-JP" altLang="en-US" sz="5400" b="1" dirty="0">
                <a:latin typeface="Meiryo UI" panose="020B0604030504040204" pitchFamily="50" charset="-128"/>
                <a:ea typeface="Meiryo UI" panose="020B0604030504040204" pitchFamily="50" charset="-128"/>
                <a:cs typeface="ヒラギノ角ゴ Std W8"/>
              </a:rPr>
              <a:t>社会保障制度について</a:t>
            </a:r>
            <a:endParaRPr lang="en-US" altLang="ja-JP" sz="5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4AC675F6-F543-4CDC-872A-B1EDBC46A9C8}"/>
              </a:ext>
            </a:extLst>
          </p:cNvPr>
          <p:cNvSpPr>
            <a:spLocks noGrp="1"/>
          </p:cNvSpPr>
          <p:nvPr>
            <p:ph type="sldNum" sz="quarter" idx="4"/>
          </p:nvPr>
        </p:nvSpPr>
        <p:spPr/>
        <p:txBody>
          <a:bodyPr/>
          <a:lstStyle/>
          <a:p>
            <a:fld id="{CFE1D277-9C57-4E30-9C75-4A0776A97483}" type="slidenum">
              <a:rPr lang="ja-JP" altLang="en-US" b="0" smtClean="0"/>
              <a:pPr/>
              <a:t>8</a:t>
            </a:fld>
            <a:endParaRPr lang="ja-JP" altLang="en-US" b="0" dirty="0"/>
          </a:p>
        </p:txBody>
      </p:sp>
    </p:spTree>
    <p:extLst>
      <p:ext uri="{BB962C8B-B14F-4D97-AF65-F5344CB8AC3E}">
        <p14:creationId xmlns:p14="http://schemas.microsoft.com/office/powerpoint/2010/main" val="391508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6206626" y="3295191"/>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190751" y="3364108"/>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27" name="グループ化 26">
            <a:extLst>
              <a:ext uri="{FF2B5EF4-FFF2-40B4-BE49-F238E27FC236}">
                <a16:creationId xmlns:a16="http://schemas.microsoft.com/office/drawing/2014/main" id="{D4A1EB55-0B03-447D-8D05-0BDB89C55438}"/>
              </a:ext>
            </a:extLst>
          </p:cNvPr>
          <p:cNvGrpSpPr/>
          <p:nvPr/>
        </p:nvGrpSpPr>
        <p:grpSpPr>
          <a:xfrm>
            <a:off x="2544639" y="1186356"/>
            <a:ext cx="4032000" cy="2520000"/>
            <a:chOff x="2544638" y="1186356"/>
            <a:chExt cx="4032000" cy="2520000"/>
          </a:xfrm>
        </p:grpSpPr>
        <p:sp>
          <p:nvSpPr>
            <p:cNvPr id="6" name="角丸四角形 5"/>
            <p:cNvSpPr/>
            <p:nvPr/>
          </p:nvSpPr>
          <p:spPr>
            <a:xfrm>
              <a:off x="2544638" y="1186356"/>
              <a:ext cx="4032000" cy="2520000"/>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47456" y="1409628"/>
              <a:ext cx="1626365" cy="685232"/>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自助</a:t>
              </a:r>
            </a:p>
          </p:txBody>
        </p:sp>
        <p:sp>
          <p:nvSpPr>
            <p:cNvPr id="29" name="正方形/長方形 28"/>
            <p:cNvSpPr/>
            <p:nvPr/>
          </p:nvSpPr>
          <p:spPr>
            <a:xfrm>
              <a:off x="3189109" y="2152596"/>
              <a:ext cx="2743059" cy="664862"/>
            </a:xfrm>
            <a:prstGeom prst="rect">
              <a:avLst/>
            </a:prstGeom>
          </p:spPr>
          <p:txBody>
            <a:bodyPr wrap="none">
              <a:spAutoFit/>
            </a:bodyPr>
            <a:lstStyle/>
            <a:p>
              <a:pPr algn="ctr">
                <a:lnSpc>
                  <a:spcPts val="5000"/>
                </a:lnSpc>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自分で備える</a:t>
              </a:r>
            </a:p>
          </p:txBody>
        </p:sp>
      </p:grpSp>
      <p:sp>
        <p:nvSpPr>
          <p:cNvPr id="2" name="正方形/長方形 1"/>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52401" y="3876675"/>
            <a:ext cx="8829675" cy="270510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cxnSp>
        <p:nvCxnSpPr>
          <p:cNvPr id="11" name="直線コネクタ 10"/>
          <p:cNvCxnSpPr>
            <a:cxnSpLocks/>
          </p:cNvCxnSpPr>
          <p:nvPr/>
        </p:nvCxnSpPr>
        <p:spPr>
          <a:xfrm>
            <a:off x="4092117" y="5317651"/>
            <a:ext cx="1019175" cy="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33" name="グループ化 32">
            <a:extLst>
              <a:ext uri="{FF2B5EF4-FFF2-40B4-BE49-F238E27FC236}">
                <a16:creationId xmlns:a16="http://schemas.microsoft.com/office/drawing/2014/main" id="{FDDAEB82-E0C7-4B31-B299-1C1017B29A22}"/>
              </a:ext>
            </a:extLst>
          </p:cNvPr>
          <p:cNvGrpSpPr/>
          <p:nvPr/>
        </p:nvGrpSpPr>
        <p:grpSpPr>
          <a:xfrm>
            <a:off x="330394" y="3956274"/>
            <a:ext cx="3962400" cy="2520000"/>
            <a:chOff x="330393" y="3956273"/>
            <a:chExt cx="3962400" cy="2520000"/>
          </a:xfrm>
        </p:grpSpPr>
        <p:sp>
          <p:nvSpPr>
            <p:cNvPr id="5" name="角丸四角形 4"/>
            <p:cNvSpPr/>
            <p:nvPr/>
          </p:nvSpPr>
          <p:spPr>
            <a:xfrm>
              <a:off x="330393" y="3956273"/>
              <a:ext cx="3962400" cy="2520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3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498410" y="4183472"/>
              <a:ext cx="1626365" cy="68523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p>
          </p:txBody>
        </p:sp>
        <p:sp>
          <p:nvSpPr>
            <p:cNvPr id="28" name="正方形/長方形 27"/>
            <p:cNvSpPr/>
            <p:nvPr/>
          </p:nvSpPr>
          <p:spPr>
            <a:xfrm>
              <a:off x="1186925" y="4914154"/>
              <a:ext cx="2249334" cy="646331"/>
            </a:xfrm>
            <a:prstGeom prst="rect">
              <a:avLst/>
            </a:prstGeom>
          </p:spPr>
          <p:txBody>
            <a:bodyPr wrap="none">
              <a:spAutoFit/>
            </a:bodyPr>
            <a:lstStyle/>
            <a:p>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共に備える</a:t>
              </a:r>
              <a:endParaRPr lang="ja-JP" altLang="en-US" sz="3600" dirty="0"/>
            </a:p>
          </p:txBody>
        </p:sp>
        <p:sp>
          <p:nvSpPr>
            <p:cNvPr id="31" name="正方形/長方形 30"/>
            <p:cNvSpPr/>
            <p:nvPr/>
          </p:nvSpPr>
          <p:spPr>
            <a:xfrm>
              <a:off x="706826" y="5451577"/>
              <a:ext cx="3209533" cy="954107"/>
            </a:xfrm>
            <a:prstGeom prst="rect">
              <a:avLst/>
            </a:prstGeom>
          </p:spPr>
          <p:txBody>
            <a:bodyPr wrap="none">
              <a:spAutoFit/>
            </a:bodyPr>
            <a:lstStyle/>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健康保険や年金など</a:t>
              </a:r>
            </a:p>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の「社会保険」</a:t>
              </a:r>
            </a:p>
          </p:txBody>
        </p:sp>
      </p:grpSp>
      <p:grpSp>
        <p:nvGrpSpPr>
          <p:cNvPr id="34" name="グループ化 33">
            <a:extLst>
              <a:ext uri="{FF2B5EF4-FFF2-40B4-BE49-F238E27FC236}">
                <a16:creationId xmlns:a16="http://schemas.microsoft.com/office/drawing/2014/main" id="{2B2F75FF-B3FB-4AD2-BEEA-6EC1252A890C}"/>
              </a:ext>
            </a:extLst>
          </p:cNvPr>
          <p:cNvGrpSpPr/>
          <p:nvPr/>
        </p:nvGrpSpPr>
        <p:grpSpPr>
          <a:xfrm>
            <a:off x="4796901" y="3986237"/>
            <a:ext cx="4306169" cy="2520000"/>
            <a:chOff x="4796895" y="3986236"/>
            <a:chExt cx="4306169" cy="2520000"/>
          </a:xfrm>
        </p:grpSpPr>
        <p:sp>
          <p:nvSpPr>
            <p:cNvPr id="7" name="角丸四角形 6"/>
            <p:cNvSpPr/>
            <p:nvPr/>
          </p:nvSpPr>
          <p:spPr>
            <a:xfrm>
              <a:off x="4908359" y="3986236"/>
              <a:ext cx="3962400" cy="2520000"/>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136797" y="4183472"/>
              <a:ext cx="1626365" cy="685232"/>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公助</a:t>
              </a:r>
            </a:p>
          </p:txBody>
        </p:sp>
        <p:sp>
          <p:nvSpPr>
            <p:cNvPr id="30" name="テキスト ボックス 29"/>
            <p:cNvSpPr txBox="1"/>
            <p:nvPr/>
          </p:nvSpPr>
          <p:spPr>
            <a:xfrm>
              <a:off x="4796895" y="4914155"/>
              <a:ext cx="4306169" cy="584775"/>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sp>
          <p:nvSpPr>
            <p:cNvPr id="32" name="正方形/長方形 31"/>
            <p:cNvSpPr/>
            <p:nvPr/>
          </p:nvSpPr>
          <p:spPr>
            <a:xfrm>
              <a:off x="5423760" y="5451577"/>
              <a:ext cx="3052438" cy="954107"/>
            </a:xfrm>
            <a:prstGeom prst="rect">
              <a:avLst/>
            </a:prstGeom>
          </p:spPr>
          <p:txBody>
            <a:bodyPr wrap="none">
              <a:spAutoFit/>
            </a:bodyPr>
            <a:lstStyle/>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4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3803145" y="4140711"/>
            <a:ext cx="1597115"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lang="ja-JP" altLang="en-US" sz="2000" b="1" dirty="0">
                <a:latin typeface="Meiryo UI" panose="020B0604030504040204" pitchFamily="50" charset="-128"/>
                <a:ea typeface="Meiryo UI" panose="020B0604030504040204" pitchFamily="50" charset="-128"/>
              </a:rPr>
              <a:t>社会保障</a:t>
            </a:r>
          </a:p>
          <a:p>
            <a:pPr algn="ctr">
              <a:lnSpc>
                <a:spcPts val="2400"/>
              </a:lnSpc>
            </a:pPr>
            <a:r>
              <a:rPr lang="ja-JP" altLang="en-US" sz="2000" b="1" dirty="0">
                <a:latin typeface="Meiryo UI" panose="020B0604030504040204" pitchFamily="50" charset="-128"/>
                <a:ea typeface="Meiryo UI" panose="020B0604030504040204" pitchFamily="50" charset="-128"/>
              </a:rPr>
              <a:t>制度</a:t>
            </a:r>
          </a:p>
        </p:txBody>
      </p:sp>
      <p:sp>
        <p:nvSpPr>
          <p:cNvPr id="26" name="スライド番号プレースホルダー 25">
            <a:extLst>
              <a:ext uri="{FF2B5EF4-FFF2-40B4-BE49-F238E27FC236}">
                <a16:creationId xmlns:a16="http://schemas.microsoft.com/office/drawing/2014/main" id="{78F98AD4-F620-4F87-A04A-1778126A84E0}"/>
              </a:ext>
            </a:extLst>
          </p:cNvPr>
          <p:cNvSpPr>
            <a:spLocks noGrp="1"/>
          </p:cNvSpPr>
          <p:nvPr>
            <p:ph type="sldNum" sz="quarter" idx="4"/>
          </p:nvPr>
        </p:nvSpPr>
        <p:spPr/>
        <p:txBody>
          <a:bodyPr/>
          <a:lstStyle/>
          <a:p>
            <a:fld id="{CFE1D277-9C57-4E30-9C75-4A0776A97483}" type="slidenum">
              <a:rPr lang="ja-JP" altLang="en-US" b="0" smtClean="0"/>
              <a:pPr/>
              <a:t>9</a:t>
            </a:fld>
            <a:endParaRPr lang="ja-JP" altLang="en-US" b="0" dirty="0"/>
          </a:p>
        </p:txBody>
      </p:sp>
    </p:spTree>
    <p:extLst>
      <p:ext uri="{BB962C8B-B14F-4D97-AF65-F5344CB8AC3E}">
        <p14:creationId xmlns:p14="http://schemas.microsoft.com/office/powerpoint/2010/main" val="35050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18474</TotalTime>
  <Words>3375</Words>
  <Application>Microsoft Office PowerPoint</Application>
  <PresentationFormat>画面に合わせる (4:3)</PresentationFormat>
  <Paragraphs>535</Paragraphs>
  <Slides>33</Slides>
  <Notes>25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Meiryo UI</vt:lpstr>
      <vt:lpstr>ヒラギノ角ゴ Pro W6</vt:lpstr>
      <vt:lpstr>ヒラギノ丸ゴ Pro W4</vt:lpstr>
      <vt:lpstr>メイリオ</vt:lpstr>
      <vt:lpstr>游ゴシック</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みのり</dc:creator>
  <cp:lastModifiedBy>中尾 健太</cp:lastModifiedBy>
  <cp:revision>122</cp:revision>
  <cp:lastPrinted>2023-02-06T02:00:52Z</cp:lastPrinted>
  <dcterms:created xsi:type="dcterms:W3CDTF">2017-02-17T04:49:29Z</dcterms:created>
  <dcterms:modified xsi:type="dcterms:W3CDTF">2026-03-04T01:40:00Z</dcterms:modified>
</cp:coreProperties>
</file>