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32"/>
  </p:notesMasterIdLst>
  <p:sldIdLst>
    <p:sldId id="256" r:id="rId2"/>
    <p:sldId id="257" r:id="rId3"/>
    <p:sldId id="456" r:id="rId4"/>
    <p:sldId id="457" r:id="rId5"/>
    <p:sldId id="478" r:id="rId6"/>
    <p:sldId id="479" r:id="rId7"/>
    <p:sldId id="480" r:id="rId8"/>
    <p:sldId id="428" r:id="rId9"/>
    <p:sldId id="482" r:id="rId10"/>
    <p:sldId id="264" r:id="rId11"/>
    <p:sldId id="481" r:id="rId12"/>
    <p:sldId id="460" r:id="rId13"/>
    <p:sldId id="461" r:id="rId14"/>
    <p:sldId id="462" r:id="rId15"/>
    <p:sldId id="269" r:id="rId16"/>
    <p:sldId id="270" r:id="rId17"/>
    <p:sldId id="465" r:id="rId18"/>
    <p:sldId id="466" r:id="rId19"/>
    <p:sldId id="467" r:id="rId20"/>
    <p:sldId id="468" r:id="rId21"/>
    <p:sldId id="475" r:id="rId22"/>
    <p:sldId id="454" r:id="rId23"/>
    <p:sldId id="422" r:id="rId24"/>
    <p:sldId id="423" r:id="rId25"/>
    <p:sldId id="470" r:id="rId26"/>
    <p:sldId id="477" r:id="rId27"/>
    <p:sldId id="472" r:id="rId28"/>
    <p:sldId id="281" r:id="rId29"/>
    <p:sldId id="282" r:id="rId30"/>
    <p:sldId id="474" r:id="rId31"/>
  </p:sldIdLst>
  <p:sldSz cx="9144000" cy="6858000" type="screen4x3"/>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5381B6"/>
    <a:srgbClr val="EA8C78"/>
    <a:srgbClr val="E2E9F0"/>
    <a:srgbClr val="FDEDE6"/>
    <a:srgbClr val="EBEFF6"/>
    <a:srgbClr val="FDF3EE"/>
    <a:srgbClr val="8A87B3"/>
    <a:srgbClr val="A8A6C7"/>
    <a:srgbClr val="CABA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1" autoAdjust="0"/>
    <p:restoredTop sz="82814" autoAdjust="0"/>
  </p:normalViewPr>
  <p:slideViewPr>
    <p:cSldViewPr snapToGrid="0" snapToObjects="1">
      <p:cViewPr varScale="1">
        <p:scale>
          <a:sx n="52" d="100"/>
          <a:sy n="52" d="100"/>
        </p:scale>
        <p:origin x="1004"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148FE93B-7EF7-D949-AB83-86D30216FA05}" type="datetimeFigureOut">
              <a:rPr kumimoji="1" lang="ja-JP" altLang="en-US" smtClean="0"/>
              <a:t>2026/3/6</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5BCF20F6-02F4-5F40-A8D1-3F65F449E5E0}" type="slidenum">
              <a:rPr kumimoji="1" lang="ja-JP" altLang="en-US" smtClean="0"/>
              <a:t>‹#›</a:t>
            </a:fld>
            <a:endParaRPr kumimoji="1" lang="ja-JP" altLang="en-US"/>
          </a:p>
        </p:txBody>
      </p:sp>
    </p:spTree>
    <p:extLst>
      <p:ext uri="{BB962C8B-B14F-4D97-AF65-F5344CB8AC3E}">
        <p14:creationId xmlns:p14="http://schemas.microsoft.com/office/powerpoint/2010/main" val="1846621656"/>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jili.or.jp/lifeplan/whole_information/580.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jili.or.jp/lifeplan/lifeevent/810.html"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jhf.go.jp/about/research/loan_flat35.html" TargetMode="External"/><Relationship Id="rId5" Type="http://schemas.openxmlformats.org/officeDocument/2006/relationships/hyperlink" Target="https://souken.zexy.net/research_news/trend.html" TargetMode="External"/><Relationship Id="rId4" Type="http://schemas.openxmlformats.org/officeDocument/2006/relationships/hyperlink" Target="https://www.jili.or.jp/lifeplan/lifeevent/714.html"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mext.go.jp/b_menu/toukei/chousa03/gakushuuhi/1268091.htm" TargetMode="External"/><Relationship Id="rId3" Type="http://schemas.openxmlformats.org/officeDocument/2006/relationships/hyperlink" Target="https://www.jili.or.jp/lifeplan/lifeevent/791.html" TargetMode="External"/><Relationship Id="rId7" Type="http://schemas.openxmlformats.org/officeDocument/2006/relationships/hyperlink" Target="https://www.jili.or.jp/lifeplan/lifeevent/764.html"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jili.or.jp/lifeplan/lifeevent/771.html" TargetMode="External"/><Relationship Id="rId5" Type="http://schemas.openxmlformats.org/officeDocument/2006/relationships/hyperlink" Target="https://www.jili.or.jp/lifeplan/lifeevent/788.html" TargetMode="External"/><Relationship Id="rId4" Type="http://schemas.openxmlformats.org/officeDocument/2006/relationships/hyperlink" Target="https://www.jili.or.jp/lifeplan/lifeevent/790.html" TargetMode="External"/><Relationship Id="rId9" Type="http://schemas.openxmlformats.org/officeDocument/2006/relationships/hyperlink" Target="https://www.mext.go.jp/a_menu/koutou/shinkou/mext_02654.html"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jili.or.jp/school/questionnaire.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mhlw.go.jp/toukei/saikin/hw/life/life24/index.html" TargetMode="External"/><Relationship Id="rId3" Type="http://schemas.openxmlformats.org/officeDocument/2006/relationships/hyperlink" Target="https://www.jili.or.jp/lifeplan/lifesecurity/1224.html" TargetMode="External"/><Relationship Id="rId7" Type="http://schemas.openxmlformats.org/officeDocument/2006/relationships/hyperlink" Target="https://www.mhlw.go.jp/toukei/saikin/hw/iryosd/24/"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npa.go.jp/news/release/2025/20250227jiko-2.html" TargetMode="External"/><Relationship Id="rId5" Type="http://schemas.openxmlformats.org/officeDocument/2006/relationships/hyperlink" Target="https://www.jili.or.jp/lifeplan/lifesecurity/1227.html" TargetMode="External"/><Relationship Id="rId4" Type="http://schemas.openxmlformats.org/officeDocument/2006/relationships/hyperlink" Target="https://www.jili.or.jp/lifeplan/lifesecurity/1213.html"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onpo.or.jp/report/publish/gyokai/0003.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jili.or.jp/lifeplan/lifesecurity/8808.html" TargetMode="External"/><Relationship Id="rId3" Type="http://schemas.openxmlformats.org/officeDocument/2006/relationships/hyperlink" Target="https://www.jili.or.jp/lifeplan/lifesecurity/1041.html" TargetMode="External"/><Relationship Id="rId7" Type="http://schemas.openxmlformats.org/officeDocument/2006/relationships/hyperlink" Target="https://www.jili.or.jp/lifeplan/lifesecurity/8789.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jili.or.jp/lifeplan/lifesecurity/1134.html" TargetMode="External"/><Relationship Id="rId5" Type="http://schemas.openxmlformats.org/officeDocument/2006/relationships/hyperlink" Target="https://www.jili.or.jp/lifeplan/lifesecurity/8455.html" TargetMode="External"/><Relationship Id="rId4" Type="http://schemas.openxmlformats.org/officeDocument/2006/relationships/hyperlink" Target="https://www.jili.or.jp/lifeplan/lifesecurity/8755.html" TargetMode="External"/><Relationship Id="rId9" Type="http://schemas.openxmlformats.org/officeDocument/2006/relationships/hyperlink" Target="https://www.jili.or.jp/lifeplan/lifesecurity/1110.html"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jili.or.jp/tebiki/chapter3.html"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jili.or.jp/knows_learns/basic/change/101.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「生活設計」って何？｜ひと目でわかる生活設計情報｜公益財団法人　生命保険文化センター</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3</a:t>
            </a:fld>
            <a:endParaRPr kumimoji="1" lang="ja-JP" altLang="en-US"/>
          </a:p>
        </p:txBody>
      </p:sp>
    </p:spTree>
    <p:extLst>
      <p:ext uri="{BB962C8B-B14F-4D97-AF65-F5344CB8AC3E}">
        <p14:creationId xmlns:p14="http://schemas.microsoft.com/office/powerpoint/2010/main" val="2835368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結婚にかかる費用はどれくらい？｜ライフイベントから見る生活設計｜ひと目でわかる生活設計情報｜公益財団法人　生命保険文化センター</a:t>
            </a:r>
            <a:endParaRPr kumimoji="1" lang="en-US" altLang="ja-JP" dirty="0"/>
          </a:p>
          <a:p>
            <a:endParaRPr kumimoji="1" lang="en-US" altLang="ja-JP" dirty="0"/>
          </a:p>
          <a:p>
            <a:r>
              <a:rPr lang="ja-JP" altLang="en-US" dirty="0">
                <a:hlinkClick r:id="rId4"/>
              </a:rPr>
              <a:t>住宅の平均購入価格はいくらくらい？｜ライフイベントから見る生活設計｜ひと目でわかる生活設計情報｜公益財団法人　生命保険文化センター</a:t>
            </a:r>
            <a:endParaRPr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5"/>
              </a:rPr>
              <a:t>結婚・結婚式｜マーケットを読む・調査データ｜リクルート　ブライダル総研</a:t>
            </a:r>
            <a:endParaRPr lang="en-US" altLang="ja-JP" dirty="0"/>
          </a:p>
          <a:p>
            <a:endParaRPr kumimoji="1" lang="en-US" altLang="ja-JP" dirty="0"/>
          </a:p>
          <a:p>
            <a:r>
              <a:rPr lang="ja-JP" altLang="en-US" dirty="0">
                <a:hlinkClick r:id="rId6"/>
              </a:rPr>
              <a:t>フラット</a:t>
            </a:r>
            <a:r>
              <a:rPr lang="en-US" altLang="ja-JP" dirty="0">
                <a:hlinkClick r:id="rId6"/>
              </a:rPr>
              <a:t>35</a:t>
            </a:r>
            <a:r>
              <a:rPr lang="ja-JP" altLang="en-US" dirty="0">
                <a:hlinkClick r:id="rId6"/>
              </a:rPr>
              <a:t>利用者調査：住宅金融支援機構（旧住宅金融公庫）</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6</a:t>
            </a:fld>
            <a:endParaRPr kumimoji="1" lang="ja-JP" altLang="en-US"/>
          </a:p>
        </p:txBody>
      </p:sp>
    </p:spTree>
    <p:extLst>
      <p:ext uri="{BB962C8B-B14F-4D97-AF65-F5344CB8AC3E}">
        <p14:creationId xmlns:p14="http://schemas.microsoft.com/office/powerpoint/2010/main" val="2324229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小学生にかかる教育費はどれくらい？｜ライフイベントから見る生活設計｜ひと目でわかる生活設計情報｜公益財団法人　生命保険文化センター</a:t>
            </a:r>
            <a:endParaRPr lang="en-US" altLang="ja-JP" dirty="0"/>
          </a:p>
          <a:p>
            <a:endParaRPr kumimoji="1" lang="en-US" altLang="ja-JP" dirty="0"/>
          </a:p>
          <a:p>
            <a:r>
              <a:rPr lang="ja-JP" altLang="en-US" dirty="0">
                <a:hlinkClick r:id="rId4"/>
              </a:rPr>
              <a:t>中学生にかかる教育費はどれくらい？｜ライフイベントから見る生活設計｜ひと目でわかる生活設計情報｜公益財団法人　生命保険文化センター</a:t>
            </a:r>
            <a:endParaRPr kumimoji="1" lang="en-US" altLang="ja-JP" dirty="0"/>
          </a:p>
          <a:p>
            <a:endParaRPr kumimoji="1" lang="en-US" altLang="ja-JP" dirty="0"/>
          </a:p>
          <a:p>
            <a:r>
              <a:rPr lang="ja-JP" altLang="en-US" dirty="0">
                <a:hlinkClick r:id="rId5"/>
              </a:rPr>
              <a:t>高校生にかかる教育費はどれくらい？｜ライフイベントから見る生活設計｜ひと目でわかる生活設計情報｜公益財団法人　生命保険文化センター</a:t>
            </a:r>
            <a:endParaRPr kumimoji="1" lang="en-US" altLang="ja-JP" dirty="0"/>
          </a:p>
          <a:p>
            <a:endParaRPr kumimoji="1" lang="en-US" altLang="ja-JP" dirty="0"/>
          </a:p>
          <a:p>
            <a:r>
              <a:rPr lang="ja-JP" altLang="en-US" dirty="0">
                <a:hlinkClick r:id="rId6"/>
              </a:rPr>
              <a:t>大学生にかかる教育費はどれくらい？｜ライフイベントから見る生活設計｜ひと目でわかる生活設計情報｜公益財団法人　生命保険文化センター</a:t>
            </a:r>
            <a:endParaRPr kumimoji="1" lang="en-US" altLang="ja-JP" dirty="0"/>
          </a:p>
          <a:p>
            <a:endParaRPr kumimoji="1" lang="en-US" altLang="ja-JP" dirty="0"/>
          </a:p>
          <a:p>
            <a:r>
              <a:rPr lang="ja-JP" altLang="en-US" dirty="0">
                <a:hlinkClick r:id="rId7"/>
              </a:rPr>
              <a:t>大学受験から入学までにかかる費用はどれくらい？｜ライフイベントから見る生活設計｜ひと目でわかる生活設計情報｜公益財団法人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8"/>
              </a:rPr>
              <a:t>子供の学習費調査：文部科学省</a:t>
            </a:r>
            <a:endParaRPr lang="en-US" altLang="ja-JP" dirty="0"/>
          </a:p>
          <a:p>
            <a:endParaRPr kumimoji="1" lang="en-US" altLang="ja-JP" dirty="0"/>
          </a:p>
          <a:p>
            <a:r>
              <a:rPr lang="ja-JP" altLang="en-US" dirty="0">
                <a:hlinkClick r:id="rId9"/>
              </a:rPr>
              <a:t>私立大学等の入学者に係る学生納付金等調査結果について：文部科学省</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7</a:t>
            </a:fld>
            <a:endParaRPr kumimoji="1" lang="ja-JP" altLang="en-US"/>
          </a:p>
        </p:txBody>
      </p:sp>
    </p:spTree>
    <p:extLst>
      <p:ext uri="{BB962C8B-B14F-4D97-AF65-F5344CB8AC3E}">
        <p14:creationId xmlns:p14="http://schemas.microsoft.com/office/powerpoint/2010/main" val="289980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61178">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hlinkClick r:id="rId3"/>
              </a:rPr>
              <a:t>高校生の消費生活と生活設計に関するアンケート調査｜学校教育活動｜公益財団法人　生命保険文化センター</a:t>
            </a:r>
            <a:endParaRPr lang="en-US" altLang="ja-JP" dirty="0"/>
          </a:p>
        </p:txBody>
      </p:sp>
    </p:spTree>
    <p:extLst>
      <p:ext uri="{BB962C8B-B14F-4D97-AF65-F5344CB8AC3E}">
        <p14:creationId xmlns:p14="http://schemas.microsoft.com/office/powerpoint/2010/main" val="3411755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9</a:t>
            </a:fld>
            <a:endParaRPr kumimoji="1" lang="ja-JP" altLang="en-US"/>
          </a:p>
        </p:txBody>
      </p:sp>
    </p:spTree>
    <p:extLst>
      <p:ext uri="{BB962C8B-B14F-4D97-AF65-F5344CB8AC3E}">
        <p14:creationId xmlns:p14="http://schemas.microsoft.com/office/powerpoint/2010/main" val="1715599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交通事故や災害で亡くなる人はどれくらいいる？｜リスクに備えるための生活設計｜ひと目でわかる生活設計情報｜公益財団法人　生命保険文化センター</a:t>
            </a:r>
            <a:endParaRPr lang="en-US" altLang="ja-JP" dirty="0"/>
          </a:p>
          <a:p>
            <a:endParaRPr kumimoji="1" lang="en-US" altLang="ja-JP" dirty="0"/>
          </a:p>
          <a:p>
            <a:r>
              <a:rPr lang="ja-JP" altLang="en-US" dirty="0">
                <a:hlinkClick r:id="rId4"/>
              </a:rPr>
              <a:t>どのくらいの人が病気やケガで入院しているの？｜リスクに備えるための生活設計｜ひと目でわかる生活設計情報｜公益財団法人　生命保険文化センター</a:t>
            </a:r>
            <a:endParaRPr kumimoji="1" lang="en-US" altLang="ja-JP" dirty="0"/>
          </a:p>
          <a:p>
            <a:endParaRPr kumimoji="1" lang="en-US" altLang="ja-JP" dirty="0"/>
          </a:p>
          <a:p>
            <a:r>
              <a:rPr lang="ja-JP" altLang="en-US" dirty="0">
                <a:hlinkClick r:id="rId5"/>
              </a:rPr>
              <a:t>万一の恐れは、どれくらいの割合である？｜リスクに備えるための生活設計｜ひと目でわかる生活設計情報｜公益財団法人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6"/>
              </a:rPr>
              <a:t>令和６年における交通事故の発生状況等について｜警察庁</a:t>
            </a:r>
            <a:r>
              <a:rPr lang="en-US" altLang="ja-JP" dirty="0">
                <a:hlinkClick r:id="rId6"/>
              </a:rPr>
              <a:t>Web</a:t>
            </a:r>
            <a:r>
              <a:rPr lang="ja-JP" altLang="en-US" dirty="0">
                <a:hlinkClick r:id="rId6"/>
              </a:rPr>
              <a:t>サイト</a:t>
            </a:r>
            <a:endParaRPr kumimoji="1" lang="en-US" altLang="ja-JP" dirty="0"/>
          </a:p>
          <a:p>
            <a:endParaRPr kumimoji="1" lang="en-US" altLang="ja-JP" dirty="0"/>
          </a:p>
          <a:p>
            <a:r>
              <a:rPr lang="ja-JP" altLang="en-US" dirty="0">
                <a:hlinkClick r:id="rId7"/>
              </a:rPr>
              <a:t>令和６</a:t>
            </a:r>
            <a:r>
              <a:rPr lang="en-US" altLang="ja-JP" dirty="0">
                <a:hlinkClick r:id="rId7"/>
              </a:rPr>
              <a:t>(2024)</a:t>
            </a:r>
            <a:r>
              <a:rPr lang="ja-JP" altLang="en-US" dirty="0">
                <a:hlinkClick r:id="rId7"/>
              </a:rPr>
              <a:t>年医療施設（動態）調査・病院報告の概況｜厚生労働省</a:t>
            </a:r>
            <a:endParaRPr lang="en-US" altLang="ja-JP" dirty="0"/>
          </a:p>
          <a:p>
            <a:endParaRPr kumimoji="1" lang="en-US" altLang="ja-JP" dirty="0"/>
          </a:p>
          <a:p>
            <a:r>
              <a:rPr lang="ja-JP" altLang="en-US" dirty="0">
                <a:hlinkClick r:id="rId8"/>
              </a:rPr>
              <a:t>令和６年簡易生命表の概況｜厚生労働省</a:t>
            </a:r>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12</a:t>
            </a:fld>
            <a:endParaRPr kumimoji="1" lang="ja-JP" altLang="en-US"/>
          </a:p>
        </p:txBody>
      </p:sp>
    </p:spTree>
    <p:extLst>
      <p:ext uri="{BB962C8B-B14F-4D97-AF65-F5344CB8AC3E}">
        <p14:creationId xmlns:p14="http://schemas.microsoft.com/office/powerpoint/2010/main" val="1010866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3"/>
              </a:rPr>
              <a:t>日本の損害保険－ファクトブック｜日本損害保険協会</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13</a:t>
            </a:fld>
            <a:endParaRPr kumimoji="1" lang="ja-JP" altLang="en-US"/>
          </a:p>
        </p:txBody>
      </p:sp>
    </p:spTree>
    <p:extLst>
      <p:ext uri="{BB962C8B-B14F-4D97-AF65-F5344CB8AC3E}">
        <p14:creationId xmlns:p14="http://schemas.microsoft.com/office/powerpoint/2010/main" val="836009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公的な遺族年金の仕組みについて知りたい｜リスクに備えるための生活設計｜ひと目でわかる生活設計情報｜公益財団法人　生命保険文化センター</a:t>
            </a:r>
            <a:endParaRPr lang="en-US" altLang="ja-JP" dirty="0"/>
          </a:p>
          <a:p>
            <a:endParaRPr kumimoji="1" lang="en-US" altLang="ja-JP" dirty="0"/>
          </a:p>
          <a:p>
            <a:r>
              <a:rPr lang="ja-JP" altLang="en-US" dirty="0">
                <a:hlinkClick r:id="rId4"/>
              </a:rPr>
              <a:t>働けなくなったときなどの公的保障（傷病手当金、障害年金）について知りたい｜リスクに備えるための生活設計｜ひと目でわかる生活設計情報｜公益財団法人　生命保険文化センター</a:t>
            </a:r>
            <a:endParaRPr kumimoji="1" lang="en-US" altLang="ja-JP" dirty="0"/>
          </a:p>
          <a:p>
            <a:endParaRPr kumimoji="1" lang="en-US" altLang="ja-JP" dirty="0"/>
          </a:p>
          <a:p>
            <a:r>
              <a:rPr lang="ja-JP" altLang="en-US" dirty="0">
                <a:hlinkClick r:id="rId5"/>
              </a:rPr>
              <a:t>高額療養費制度について知りたい｜リスクに備えるための生活設計｜ひと目でわかる生活設計情報｜公益財団法人　生命保険文化センター</a:t>
            </a:r>
            <a:endParaRPr kumimoji="1" lang="en-US" altLang="ja-JP" dirty="0"/>
          </a:p>
          <a:p>
            <a:endParaRPr kumimoji="1" lang="en-US" altLang="ja-JP" dirty="0"/>
          </a:p>
          <a:p>
            <a:r>
              <a:rPr lang="ja-JP" altLang="en-US" dirty="0">
                <a:hlinkClick r:id="rId6"/>
              </a:rPr>
              <a:t>公的年金はいくらくらい受け取れる？｜リスクに備えるための生活設計｜ひと目でわかる生活設計情報｜公益財団法人　生命保険文化センター</a:t>
            </a:r>
            <a:endParaRPr lang="en-US" altLang="ja-JP" dirty="0"/>
          </a:p>
          <a:p>
            <a:endParaRPr kumimoji="1" lang="en-US" altLang="ja-JP" dirty="0"/>
          </a:p>
          <a:p>
            <a:r>
              <a:rPr lang="ja-JP" altLang="en-US" dirty="0">
                <a:hlinkClick r:id="rId7"/>
              </a:rPr>
              <a:t>公的年金の将来の年金額を知りたいときは？｜リスクに備えるための生活設計｜ひと目でわかる生活設計情報｜公益財団法人　生命保険文化センター</a:t>
            </a:r>
            <a:endParaRPr kumimoji="1" lang="en-US" altLang="ja-JP" dirty="0"/>
          </a:p>
          <a:p>
            <a:endParaRPr kumimoji="1" lang="en-US" altLang="ja-JP" dirty="0"/>
          </a:p>
          <a:p>
            <a:r>
              <a:rPr lang="ja-JP" altLang="en-US" dirty="0">
                <a:hlinkClick r:id="rId8"/>
              </a:rPr>
              <a:t>公的介護保険への加入はいつから？　保険料はどのように負担する？｜リスクに備えるための生活設計｜ひと目でわかる生活設計情報｜公益財団法人　生命保険文化センター</a:t>
            </a:r>
            <a:endParaRPr kumimoji="1" lang="en-US" altLang="ja-JP" dirty="0"/>
          </a:p>
          <a:p>
            <a:endParaRPr kumimoji="1" lang="en-US" altLang="ja-JP" dirty="0"/>
          </a:p>
          <a:p>
            <a:r>
              <a:rPr lang="ja-JP" altLang="en-US" dirty="0">
                <a:hlinkClick r:id="rId9"/>
              </a:rPr>
              <a:t>公的介護保険で受けられるサービスの内容は？｜リスクに備える</a:t>
            </a:r>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17</a:t>
            </a:fld>
            <a:endParaRPr kumimoji="1" lang="ja-JP" altLang="en-US"/>
          </a:p>
        </p:txBody>
      </p:sp>
    </p:spTree>
    <p:extLst>
      <p:ext uri="{BB962C8B-B14F-4D97-AF65-F5344CB8AC3E}">
        <p14:creationId xmlns:p14="http://schemas.microsoft.com/office/powerpoint/2010/main" val="4065157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endParaRPr kumimoji="1" lang="ja-JP" altLang="en-US" dirty="0"/>
          </a:p>
          <a:p>
            <a:r>
              <a:rPr lang="ja-JP" altLang="en-US" dirty="0">
                <a:hlinkClick r:id="rId3"/>
              </a:rPr>
              <a:t>その３：</a:t>
            </a:r>
            <a:r>
              <a:rPr lang="en-US" altLang="ja-JP" dirty="0">
                <a:hlinkClick r:id="rId3"/>
              </a:rPr>
              <a:t>【</a:t>
            </a:r>
            <a:r>
              <a:rPr lang="ja-JP" altLang="en-US" dirty="0">
                <a:hlinkClick r:id="rId3"/>
              </a:rPr>
              <a:t>既に保険を契約している皆さま</a:t>
            </a:r>
            <a:r>
              <a:rPr lang="en-US" altLang="ja-JP" dirty="0">
                <a:hlinkClick r:id="rId3"/>
              </a:rPr>
              <a:t>】 </a:t>
            </a:r>
            <a:r>
              <a:rPr lang="ja-JP" altLang="en-US" dirty="0">
                <a:hlinkClick r:id="rId3"/>
              </a:rPr>
              <a:t>生命保険の「見直し方法」と留意点を確認しましょう｜生命保険の契約にあたっての手引｜公益財団法人　生命保険文化センター</a:t>
            </a:r>
            <a:endParaRPr lang="en-US" altLang="ja-JP" dirty="0"/>
          </a:p>
          <a:p>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hlinkClick r:id="rId4"/>
              </a:rPr>
              <a:t>転換制度｜保障内容の変更と対応方法｜知っておきたい生命保険の基礎知識｜生命保険を知る・学ぶ｜公益財団法人　生命保険文化センター</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27</a:t>
            </a:fld>
            <a:endParaRPr kumimoji="1" lang="ja-JP" altLang="en-US"/>
          </a:p>
        </p:txBody>
      </p:sp>
    </p:spTree>
    <p:extLst>
      <p:ext uri="{BB962C8B-B14F-4D97-AF65-F5344CB8AC3E}">
        <p14:creationId xmlns:p14="http://schemas.microsoft.com/office/powerpoint/2010/main" val="3085772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DFEF97A-8E32-46E6-AE81-7A3FF97C811B}" type="datetime1">
              <a:rPr kumimoji="1" lang="ja-JP" altLang="en-US" smtClean="0"/>
              <a:t>2026/3/6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solidFill>
                  <a:schemeClr val="tx1">
                    <a:lumMod val="65000"/>
                    <a:lumOff val="35000"/>
                  </a:schemeClr>
                </a:solidFill>
                <a:latin typeface="Calibri" panose="020F0502020204030204" pitchFamily="34" charset="0"/>
                <a:cs typeface="Calibri" panose="020F0502020204030204" pitchFamily="34" charset="0"/>
              </a:defRPr>
            </a:lvl1pPr>
          </a:lstStyle>
          <a:p>
            <a:fld id="{7B76553B-32E2-D644-9CD0-56FDA882EB90}" type="slidenum">
              <a:rPr lang="ja-JP" altLang="en-US" smtClean="0"/>
              <a:pPr/>
              <a:t>‹#›</a:t>
            </a:fld>
            <a:endParaRPr lang="ja-JP" altLang="en-US" dirty="0"/>
          </a:p>
        </p:txBody>
      </p:sp>
    </p:spTree>
    <p:extLst>
      <p:ext uri="{BB962C8B-B14F-4D97-AF65-F5344CB8AC3E}">
        <p14:creationId xmlns:p14="http://schemas.microsoft.com/office/powerpoint/2010/main" val="2052171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41D9C82-83C5-4611-8A9D-B586AD02594D}" type="datetime1">
              <a:rPr kumimoji="1" lang="ja-JP" altLang="en-US" smtClean="0"/>
              <a:t>2026/3/6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4014138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6867B61-4C22-460E-BB81-03AE7339A533}" type="datetime1">
              <a:rPr kumimoji="1" lang="ja-JP" altLang="en-US" smtClean="0"/>
              <a:t>2026/3/6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782340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3125399-B0A4-4069-B8ED-BC7DCF577931}" type="datetime1">
              <a:rPr kumimoji="1" lang="ja-JP" altLang="en-US" smtClean="0"/>
              <a:t>2026/3/6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2535461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3134951-D0CD-40FA-A8D8-6210438971B3}" type="datetime1">
              <a:rPr kumimoji="1" lang="ja-JP" altLang="en-US" smtClean="0"/>
              <a:t>2026/3/6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3557527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6AD6152-4B2A-4077-B767-04179073FE12}" type="datetime1">
              <a:rPr kumimoji="1" lang="ja-JP" altLang="en-US" smtClean="0"/>
              <a:t>2026/3/6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642620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C9B1A76-794F-469A-AE3F-F08D47ECBC55}" type="datetime1">
              <a:rPr kumimoji="1" lang="ja-JP" altLang="en-US" smtClean="0"/>
              <a:t>2026/3/6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1904350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89AEF7F-D0C5-4963-858B-CD465BD12098}" type="datetime1">
              <a:rPr kumimoji="1" lang="ja-JP" altLang="en-US" smtClean="0"/>
              <a:t>2026/3/6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1334832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E49E0A7-7401-42A8-839F-3E7BF772676B}" type="datetime1">
              <a:rPr kumimoji="1" lang="ja-JP" altLang="en-US" smtClean="0"/>
              <a:t>2026/3/6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203508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A73162B-DE5A-4A90-88C6-0EE05FE552AC}" type="datetime1">
              <a:rPr kumimoji="1" lang="ja-JP" altLang="en-US" smtClean="0"/>
              <a:t>2026/3/6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960607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AD0952-C2CC-479A-9464-067F9135CB59}" type="datetime1">
              <a:rPr kumimoji="1" lang="ja-JP" altLang="en-US" smtClean="0"/>
              <a:t>2026/3/6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3272423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D26CF-4CE1-4741-9060-60C66DE01164}" type="datetime1">
              <a:rPr kumimoji="1" lang="ja-JP" altLang="en-US" smtClean="0"/>
              <a:t>2026/3/6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6134"/>
            <a:ext cx="2133600" cy="365125"/>
          </a:xfrm>
          <a:prstGeom prst="rect">
            <a:avLst/>
          </a:prstGeom>
        </p:spPr>
        <p:txBody>
          <a:bodyPr vert="horz" lIns="91440" tIns="45720" rIns="91440" bIns="45720" rtlCol="0" anchor="ctr"/>
          <a:lstStyle>
            <a:lvl1pPr algn="r">
              <a:defRPr sz="1800">
                <a:solidFill>
                  <a:schemeClr val="tx1">
                    <a:lumMod val="65000"/>
                    <a:lumOff val="35000"/>
                  </a:schemeClr>
                </a:solidFill>
                <a:latin typeface="+mn-lt"/>
              </a:defRPr>
            </a:lvl1pPr>
          </a:lstStyle>
          <a:p>
            <a:fld id="{7B76553B-32E2-D644-9CD0-56FDA882EB90}" type="slidenum">
              <a:rPr lang="ja-JP" altLang="en-US" smtClean="0"/>
              <a:pPr/>
              <a:t>‹#›</a:t>
            </a:fld>
            <a:endParaRPr lang="ja-JP" altLang="en-US" dirty="0"/>
          </a:p>
        </p:txBody>
      </p:sp>
    </p:spTree>
    <p:extLst>
      <p:ext uri="{BB962C8B-B14F-4D97-AF65-F5344CB8AC3E}">
        <p14:creationId xmlns:p14="http://schemas.microsoft.com/office/powerpoint/2010/main" val="3340932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27.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フレーム 8"/>
          <p:cNvSpPr/>
          <p:nvPr/>
        </p:nvSpPr>
        <p:spPr>
          <a:xfrm>
            <a:off x="0" y="1"/>
            <a:ext cx="9144000" cy="6874074"/>
          </a:xfrm>
          <a:prstGeom prst="frame">
            <a:avLst>
              <a:gd name="adj1" fmla="val 13704"/>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角丸四角形 9"/>
          <p:cNvSpPr/>
          <p:nvPr/>
        </p:nvSpPr>
        <p:spPr bwMode="white">
          <a:xfrm>
            <a:off x="492050" y="464801"/>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5" name="正方形/長方形 4"/>
          <p:cNvSpPr/>
          <p:nvPr/>
        </p:nvSpPr>
        <p:spPr bwMode="gray">
          <a:xfrm>
            <a:off x="290453" y="1529811"/>
            <a:ext cx="8580026" cy="1015663"/>
          </a:xfrm>
          <a:prstGeom prst="rect">
            <a:avLst/>
          </a:prstGeom>
        </p:spPr>
        <p:txBody>
          <a:bodyPr wrap="square">
            <a:spAutoFit/>
          </a:bodyPr>
          <a:lstStyle/>
          <a:p>
            <a:pPr algn="ctr" eaLnBrk="1" hangingPunct="1">
              <a:spcBef>
                <a:spcPct val="50000"/>
              </a:spcBef>
              <a:buFontTx/>
              <a:buNone/>
              <a:defRPr/>
            </a:pPr>
            <a:r>
              <a:rPr lang="ja-JP" altLang="en-US" sz="5800" b="1" dirty="0">
                <a:ln w="18415" cmpd="sng">
                  <a:solidFill>
                    <a:srgbClr val="FFFFFF"/>
                  </a:solidFill>
                  <a:prstDash val="solid"/>
                </a:ln>
                <a:latin typeface="Meiryo UI" panose="020B0604030504040204" pitchFamily="50" charset="-128"/>
                <a:ea typeface="Meiryo UI" panose="020B0604030504040204" pitchFamily="50" charset="-128"/>
                <a:cs typeface="ヒラギノ角ゴ Std W8"/>
              </a:rPr>
              <a:t>生活設計とリスクへの備え</a:t>
            </a:r>
          </a:p>
        </p:txBody>
      </p:sp>
      <p:sp>
        <p:nvSpPr>
          <p:cNvPr id="6" name="正方形/長方形 5"/>
          <p:cNvSpPr/>
          <p:nvPr/>
        </p:nvSpPr>
        <p:spPr bwMode="gray">
          <a:xfrm>
            <a:off x="2205170" y="3489337"/>
            <a:ext cx="4650449" cy="17361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1"/>
                </a:solidFill>
                <a:latin typeface="Meiryo UI" panose="020B0604030504040204" pitchFamily="50" charset="-128"/>
                <a:ea typeface="Meiryo UI" panose="020B0604030504040204" pitchFamily="50" charset="-128"/>
                <a:cs typeface="ヒラギノ角ゴ ProN W6"/>
              </a:rPr>
              <a:t>１</a:t>
            </a:r>
            <a:r>
              <a:rPr lang="en-US" altLang="ja-JP" sz="3200" b="1" dirty="0">
                <a:solidFill>
                  <a:schemeClr val="tx1"/>
                </a:solidFill>
                <a:latin typeface="Meiryo UI" panose="020B0604030504040204" pitchFamily="50" charset="-128"/>
                <a:ea typeface="Meiryo UI" panose="020B0604030504040204" pitchFamily="50" charset="-128"/>
                <a:cs typeface="ヒラギノ角ゴ ProN W6"/>
              </a:rPr>
              <a:t>. </a:t>
            </a:r>
            <a:r>
              <a:rPr lang="ja-JP" altLang="en-US" sz="3200" b="1" dirty="0">
                <a:solidFill>
                  <a:schemeClr val="tx1"/>
                </a:solidFill>
                <a:latin typeface="Meiryo UI" panose="020B0604030504040204" pitchFamily="50" charset="-128"/>
                <a:ea typeface="Meiryo UI" panose="020B0604030504040204" pitchFamily="50" charset="-128"/>
                <a:cs typeface="ヒラギノ角ゴ ProN W6"/>
              </a:rPr>
              <a:t>生活設計とお金</a:t>
            </a:r>
            <a:endParaRPr lang="en-US" altLang="ja-JP" sz="3200" b="1" dirty="0">
              <a:solidFill>
                <a:schemeClr val="tx1"/>
              </a:solidFill>
              <a:latin typeface="Meiryo UI" panose="020B0604030504040204" pitchFamily="50" charset="-128"/>
              <a:ea typeface="Meiryo UI" panose="020B0604030504040204" pitchFamily="50" charset="-128"/>
              <a:cs typeface="ヒラギノ角ゴ ProN W6"/>
            </a:endParaRPr>
          </a:p>
          <a:p>
            <a:r>
              <a:rPr lang="ja-JP" altLang="en-US" sz="3200" b="1" dirty="0">
                <a:solidFill>
                  <a:schemeClr val="tx1"/>
                </a:solidFill>
                <a:latin typeface="Meiryo UI" panose="020B0604030504040204" pitchFamily="50" charset="-128"/>
                <a:ea typeface="Meiryo UI" panose="020B0604030504040204" pitchFamily="50" charset="-128"/>
                <a:cs typeface="ヒラギノ角ゴ ProN W6"/>
              </a:rPr>
              <a:t>２</a:t>
            </a:r>
            <a:r>
              <a:rPr kumimoji="1" lang="en-US" altLang="ja-JP" sz="3200" b="1" dirty="0">
                <a:solidFill>
                  <a:schemeClr val="tx1"/>
                </a:solidFill>
                <a:latin typeface="Meiryo UI" panose="020B0604030504040204" pitchFamily="50" charset="-128"/>
                <a:ea typeface="Meiryo UI" panose="020B0604030504040204" pitchFamily="50" charset="-128"/>
                <a:cs typeface="ヒラギノ角ゴ ProN W6"/>
              </a:rPr>
              <a:t>. </a:t>
            </a:r>
            <a:r>
              <a:rPr kumimoji="1" lang="ja-JP" altLang="en-US" sz="3200" b="1" dirty="0">
                <a:solidFill>
                  <a:schemeClr val="tx1"/>
                </a:solidFill>
                <a:latin typeface="Meiryo UI" panose="020B0604030504040204" pitchFamily="50" charset="-128"/>
                <a:ea typeface="Meiryo UI" panose="020B0604030504040204" pitchFamily="50" charset="-128"/>
                <a:cs typeface="ヒラギノ角ゴ ProN W6"/>
              </a:rPr>
              <a:t>リスクへの備え</a:t>
            </a:r>
            <a:endParaRPr kumimoji="1" lang="en-US" altLang="ja-JP" sz="3200" b="1" dirty="0">
              <a:solidFill>
                <a:schemeClr val="tx1"/>
              </a:solidFill>
              <a:latin typeface="Meiryo UI" panose="020B0604030504040204" pitchFamily="50" charset="-128"/>
              <a:ea typeface="Meiryo UI" panose="020B0604030504040204" pitchFamily="50" charset="-128"/>
              <a:cs typeface="ヒラギノ角ゴ ProN W6"/>
            </a:endParaRPr>
          </a:p>
          <a:p>
            <a:r>
              <a:rPr lang="ja-JP" altLang="en-US" sz="3200" b="1" dirty="0">
                <a:solidFill>
                  <a:schemeClr val="tx1"/>
                </a:solidFill>
                <a:latin typeface="Meiryo UI" panose="020B0604030504040204" pitchFamily="50" charset="-128"/>
                <a:ea typeface="Meiryo UI" panose="020B0604030504040204" pitchFamily="50" charset="-128"/>
                <a:cs typeface="ヒラギノ角ゴ ProN W6"/>
              </a:rPr>
              <a:t>３</a:t>
            </a:r>
            <a:r>
              <a:rPr lang="en-US" altLang="ja-JP" sz="3200" b="1" dirty="0">
                <a:solidFill>
                  <a:schemeClr val="tx1"/>
                </a:solidFill>
                <a:latin typeface="Meiryo UI" panose="020B0604030504040204" pitchFamily="50" charset="-128"/>
                <a:ea typeface="Meiryo UI" panose="020B0604030504040204" pitchFamily="50" charset="-128"/>
                <a:cs typeface="ヒラギノ角ゴ ProN W6"/>
              </a:rPr>
              <a:t>. </a:t>
            </a:r>
            <a:r>
              <a:rPr lang="ja-JP" altLang="en-US" sz="3200" b="1" dirty="0">
                <a:solidFill>
                  <a:schemeClr val="tx1"/>
                </a:solidFill>
                <a:latin typeface="Meiryo UI" panose="020B0604030504040204" pitchFamily="50" charset="-128"/>
                <a:ea typeface="Meiryo UI" panose="020B0604030504040204" pitchFamily="50" charset="-128"/>
                <a:cs typeface="ヒラギノ角ゴ ProN W6"/>
              </a:rPr>
              <a:t>公的保障と私的保障</a:t>
            </a:r>
            <a:endParaRPr lang="en-US" altLang="ja-JP" sz="3200" b="1" dirty="0">
              <a:solidFill>
                <a:schemeClr val="tx1"/>
              </a:solidFill>
              <a:latin typeface="Meiryo UI" panose="020B0604030504040204" pitchFamily="50" charset="-128"/>
              <a:ea typeface="Meiryo UI" panose="020B0604030504040204" pitchFamily="50" charset="-128"/>
              <a:cs typeface="ヒラギノ角ゴ ProN W6"/>
            </a:endParaRPr>
          </a:p>
          <a:p>
            <a:r>
              <a:rPr lang="ja-JP" altLang="en-US" sz="3200" b="1" dirty="0">
                <a:solidFill>
                  <a:schemeClr val="tx1"/>
                </a:solidFill>
                <a:latin typeface="Meiryo UI" panose="020B0604030504040204" pitchFamily="50" charset="-128"/>
                <a:ea typeface="Meiryo UI" panose="020B0604030504040204" pitchFamily="50" charset="-128"/>
                <a:cs typeface="ヒラギノ角ゴ ProN W6"/>
              </a:rPr>
              <a:t>４</a:t>
            </a:r>
            <a:r>
              <a:rPr kumimoji="1" lang="en-US" altLang="ja-JP" sz="3200" b="1" dirty="0">
                <a:solidFill>
                  <a:schemeClr val="tx1"/>
                </a:solidFill>
                <a:latin typeface="Meiryo UI" panose="020B0604030504040204" pitchFamily="50" charset="-128"/>
                <a:ea typeface="Meiryo UI" panose="020B0604030504040204" pitchFamily="50" charset="-128"/>
                <a:cs typeface="ヒラギノ角ゴ ProN W6"/>
              </a:rPr>
              <a:t>. </a:t>
            </a:r>
            <a:r>
              <a:rPr lang="ja-JP" altLang="en-US" sz="3200" b="1" dirty="0">
                <a:solidFill>
                  <a:schemeClr val="tx1"/>
                </a:solidFill>
                <a:latin typeface="Meiryo UI" panose="020B0604030504040204" pitchFamily="50" charset="-128"/>
                <a:ea typeface="Meiryo UI" panose="020B0604030504040204" pitchFamily="50" charset="-128"/>
                <a:cs typeface="ヒラギノ角ゴ ProN W6"/>
              </a:rPr>
              <a:t>まとめ</a:t>
            </a:r>
            <a:endParaRPr kumimoji="1" lang="ja-JP" altLang="en-US" sz="3200" b="1"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7" name="角丸四角形 6"/>
          <p:cNvSpPr/>
          <p:nvPr/>
        </p:nvSpPr>
        <p:spPr>
          <a:xfrm>
            <a:off x="2359951" y="2843389"/>
            <a:ext cx="4340888" cy="458749"/>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2568956" y="2690046"/>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cs typeface="ヒラギノ角ゴ ProN W6"/>
              </a:rPr>
              <a:t>本日の授業内容</a:t>
            </a:r>
            <a:endParaRPr lang="en-US" altLang="ja-JP" sz="2400" b="1" dirty="0">
              <a:solidFill>
                <a:schemeClr val="bg1"/>
              </a:solidFill>
              <a:latin typeface="Meiryo UI" panose="020B0604030504040204" pitchFamily="50" charset="-128"/>
              <a:ea typeface="Meiryo UI" panose="020B0604030504040204" pitchFamily="50" charset="-128"/>
              <a:cs typeface="ヒラギノ角ゴ ProN W6"/>
            </a:endParaRPr>
          </a:p>
        </p:txBody>
      </p:sp>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17665" y="5808208"/>
            <a:ext cx="3725603" cy="281478"/>
          </a:xfrm>
          <a:prstGeom prst="rect">
            <a:avLst/>
          </a:prstGeom>
        </p:spPr>
      </p:pic>
      <p:sp>
        <p:nvSpPr>
          <p:cNvPr id="13" name="スライド番号プレースホルダー 12"/>
          <p:cNvSpPr>
            <a:spLocks noGrp="1"/>
          </p:cNvSpPr>
          <p:nvPr>
            <p:ph type="sldNum" sz="quarter" idx="12"/>
          </p:nvPr>
        </p:nvSpPr>
        <p:spPr/>
        <p:txBody>
          <a:bodyPr/>
          <a:lstStyle/>
          <a:p>
            <a:fld id="{7B76553B-32E2-D644-9CD0-56FDA882EB90}" type="slidenum">
              <a:rPr kumimoji="1" lang="ja-JP" altLang="en-US" smtClean="0"/>
              <a:t>1</a:t>
            </a:fld>
            <a:endParaRPr kumimoji="1" lang="ja-JP" altLang="en-US"/>
          </a:p>
        </p:txBody>
      </p:sp>
      <p:sp>
        <p:nvSpPr>
          <p:cNvPr id="2" name="テキスト ボックス 1">
            <a:extLst>
              <a:ext uri="{FF2B5EF4-FFF2-40B4-BE49-F238E27FC236}">
                <a16:creationId xmlns:a16="http://schemas.microsoft.com/office/drawing/2014/main" id="{12A6D879-1FE5-B5FE-7FCA-698A85FA2918}"/>
              </a:ext>
            </a:extLst>
          </p:cNvPr>
          <p:cNvSpPr txBox="1"/>
          <p:nvPr/>
        </p:nvSpPr>
        <p:spPr>
          <a:xfrm>
            <a:off x="1249743" y="1230962"/>
            <a:ext cx="2638425"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せいかつせっけい</a:t>
            </a:r>
          </a:p>
        </p:txBody>
      </p:sp>
      <p:sp>
        <p:nvSpPr>
          <p:cNvPr id="11" name="正方形/長方形 10">
            <a:extLst>
              <a:ext uri="{FF2B5EF4-FFF2-40B4-BE49-F238E27FC236}">
                <a16:creationId xmlns:a16="http://schemas.microsoft.com/office/drawing/2014/main" id="{A5DB09AF-A88D-A3DE-5960-4FC170BEEA36}"/>
              </a:ext>
            </a:extLst>
          </p:cNvPr>
          <p:cNvSpPr/>
          <p:nvPr/>
        </p:nvSpPr>
        <p:spPr>
          <a:xfrm>
            <a:off x="6324836" y="1274819"/>
            <a:ext cx="245380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dirty="0">
              <a:solidFill>
                <a:schemeClr val="tx1"/>
              </a:solidFill>
            </a:endParaRPr>
          </a:p>
        </p:txBody>
      </p:sp>
      <p:sp>
        <p:nvSpPr>
          <p:cNvPr id="12" name="正方形/長方形 11">
            <a:extLst>
              <a:ext uri="{FF2B5EF4-FFF2-40B4-BE49-F238E27FC236}">
                <a16:creationId xmlns:a16="http://schemas.microsoft.com/office/drawing/2014/main" id="{A80D75C1-54E3-D146-F30F-02FCE0AC3287}"/>
              </a:ext>
            </a:extLst>
          </p:cNvPr>
          <p:cNvSpPr/>
          <p:nvPr/>
        </p:nvSpPr>
        <p:spPr>
          <a:xfrm>
            <a:off x="3335265" y="2552505"/>
            <a:ext cx="8951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ほんじつ</a:t>
            </a:r>
            <a:endParaRPr kumimoji="1" lang="ja-JP" altLang="en-US" sz="1400" dirty="0">
              <a:solidFill>
                <a:schemeClr val="tx1"/>
              </a:solidFill>
            </a:endParaRPr>
          </a:p>
        </p:txBody>
      </p:sp>
      <p:sp>
        <p:nvSpPr>
          <p:cNvPr id="14" name="正方形/長方形 13">
            <a:extLst>
              <a:ext uri="{FF2B5EF4-FFF2-40B4-BE49-F238E27FC236}">
                <a16:creationId xmlns:a16="http://schemas.microsoft.com/office/drawing/2014/main" id="{9FC307E9-FAA0-61FF-F571-15DFAB1A99CA}"/>
              </a:ext>
            </a:extLst>
          </p:cNvPr>
          <p:cNvSpPr/>
          <p:nvPr/>
        </p:nvSpPr>
        <p:spPr>
          <a:xfrm>
            <a:off x="3506300" y="2570593"/>
            <a:ext cx="288349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じゅぎょうないよう</a:t>
            </a:r>
            <a:endParaRPr kumimoji="1" lang="ja-JP" altLang="en-US" sz="1400" dirty="0">
              <a:solidFill>
                <a:schemeClr val="tx1"/>
              </a:solidFill>
            </a:endParaRPr>
          </a:p>
        </p:txBody>
      </p:sp>
      <p:sp>
        <p:nvSpPr>
          <p:cNvPr id="16" name="テキスト ボックス 15">
            <a:extLst>
              <a:ext uri="{FF2B5EF4-FFF2-40B4-BE49-F238E27FC236}">
                <a16:creationId xmlns:a16="http://schemas.microsoft.com/office/drawing/2014/main" id="{07788F8F-2DC5-013D-85CA-5C913981DCF0}"/>
              </a:ext>
            </a:extLst>
          </p:cNvPr>
          <p:cNvSpPr txBox="1"/>
          <p:nvPr/>
        </p:nvSpPr>
        <p:spPr>
          <a:xfrm>
            <a:off x="3211906" y="3231184"/>
            <a:ext cx="1368560" cy="246221"/>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せいかつせっけい</a:t>
            </a:r>
          </a:p>
        </p:txBody>
      </p:sp>
      <p:sp>
        <p:nvSpPr>
          <p:cNvPr id="18" name="正方形/長方形 17">
            <a:extLst>
              <a:ext uri="{FF2B5EF4-FFF2-40B4-BE49-F238E27FC236}">
                <a16:creationId xmlns:a16="http://schemas.microsoft.com/office/drawing/2014/main" id="{B2A2619C-BE72-4D4D-201B-32B705D658F6}"/>
              </a:ext>
            </a:extLst>
          </p:cNvPr>
          <p:cNvSpPr/>
          <p:nvPr/>
        </p:nvSpPr>
        <p:spPr>
          <a:xfrm>
            <a:off x="5000617" y="3199516"/>
            <a:ext cx="8951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1100" dirty="0">
              <a:solidFill>
                <a:schemeClr val="tx1"/>
              </a:solidFill>
            </a:endParaRPr>
          </a:p>
        </p:txBody>
      </p:sp>
      <p:sp>
        <p:nvSpPr>
          <p:cNvPr id="19" name="正方形/長方形 18">
            <a:extLst>
              <a:ext uri="{FF2B5EF4-FFF2-40B4-BE49-F238E27FC236}">
                <a16:creationId xmlns:a16="http://schemas.microsoft.com/office/drawing/2014/main" id="{8B5BD8D9-DFB4-3698-D462-37DAAC63E6C8}"/>
              </a:ext>
            </a:extLst>
          </p:cNvPr>
          <p:cNvSpPr/>
          <p:nvPr/>
        </p:nvSpPr>
        <p:spPr>
          <a:xfrm>
            <a:off x="4448411" y="3703493"/>
            <a:ext cx="809389" cy="33328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000" dirty="0">
              <a:solidFill>
                <a:schemeClr val="tx1"/>
              </a:solidFill>
            </a:endParaRPr>
          </a:p>
        </p:txBody>
      </p:sp>
      <p:sp>
        <p:nvSpPr>
          <p:cNvPr id="20" name="テキスト ボックス 19">
            <a:extLst>
              <a:ext uri="{FF2B5EF4-FFF2-40B4-BE49-F238E27FC236}">
                <a16:creationId xmlns:a16="http://schemas.microsoft.com/office/drawing/2014/main" id="{96175E4D-54C1-3DB5-52E4-3567649F371D}"/>
              </a:ext>
            </a:extLst>
          </p:cNvPr>
          <p:cNvSpPr txBox="1"/>
          <p:nvPr/>
        </p:nvSpPr>
        <p:spPr>
          <a:xfrm>
            <a:off x="3367934" y="4223974"/>
            <a:ext cx="1368560" cy="246221"/>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こうてきほしょう</a:t>
            </a:r>
          </a:p>
        </p:txBody>
      </p:sp>
      <p:sp>
        <p:nvSpPr>
          <p:cNvPr id="21" name="テキスト ボックス 20">
            <a:extLst>
              <a:ext uri="{FF2B5EF4-FFF2-40B4-BE49-F238E27FC236}">
                <a16:creationId xmlns:a16="http://schemas.microsoft.com/office/drawing/2014/main" id="{3F6BDD8B-040C-A9F1-9228-4355EB2F91AC}"/>
              </a:ext>
            </a:extLst>
          </p:cNvPr>
          <p:cNvSpPr txBox="1"/>
          <p:nvPr/>
        </p:nvSpPr>
        <p:spPr>
          <a:xfrm>
            <a:off x="5332279" y="4202562"/>
            <a:ext cx="1368560" cy="246221"/>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してきほしょう</a:t>
            </a:r>
          </a:p>
        </p:txBody>
      </p:sp>
    </p:spTree>
    <p:extLst>
      <p:ext uri="{BB962C8B-B14F-4D97-AF65-F5344CB8AC3E}">
        <p14:creationId xmlns:p14="http://schemas.microsoft.com/office/powerpoint/2010/main" val="2540953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レーム 2"/>
          <p:cNvSpPr/>
          <p:nvPr/>
        </p:nvSpPr>
        <p:spPr>
          <a:xfrm>
            <a:off x="0" y="1"/>
            <a:ext cx="9144000" cy="6874074"/>
          </a:xfrm>
          <a:prstGeom prst="frame">
            <a:avLst>
              <a:gd name="adj1" fmla="val 13704"/>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角丸四角形 4"/>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614937"/>
            <a:ext cx="8547100" cy="1815882"/>
          </a:xfrm>
          <a:prstGeom prst="rect">
            <a:avLst/>
          </a:prstGeom>
          <a:noFill/>
        </p:spPr>
        <p:txBody>
          <a:bodyPr wrap="square" rtlCol="0">
            <a:spAutoFit/>
          </a:bodyPr>
          <a:lstStyle/>
          <a:p>
            <a:pPr algn="ctr"/>
            <a:r>
              <a:rPr lang="ja-JP" altLang="en-US" sz="6600" b="1" dirty="0">
                <a:latin typeface="Meiryo UI" panose="020B0604030504040204" pitchFamily="50" charset="-128"/>
                <a:ea typeface="Meiryo UI" panose="020B0604030504040204" pitchFamily="50" charset="-128"/>
                <a:cs typeface="ヒラギノ角ゴ Pro W6"/>
              </a:rPr>
              <a:t>２</a:t>
            </a:r>
            <a:r>
              <a:rPr lang="en-US" altLang="ja-JP" sz="6600" b="1" dirty="0">
                <a:latin typeface="Meiryo UI" panose="020B0604030504040204" pitchFamily="50" charset="-128"/>
                <a:ea typeface="Meiryo UI" panose="020B0604030504040204" pitchFamily="50" charset="-128"/>
                <a:cs typeface="ヒラギノ角ゴ Pro W6"/>
              </a:rPr>
              <a:t>. </a:t>
            </a:r>
            <a:r>
              <a:rPr lang="ja-JP" altLang="en-US" sz="6600" b="1" dirty="0">
                <a:latin typeface="Meiryo UI" panose="020B0604030504040204" pitchFamily="50" charset="-128"/>
                <a:ea typeface="Meiryo UI" panose="020B0604030504040204" pitchFamily="50" charset="-128"/>
                <a:cs typeface="ヒラギノ角ゴ Pro W6"/>
              </a:rPr>
              <a:t>リスクへの備え</a:t>
            </a:r>
            <a:endParaRPr lang="en-US" altLang="ja-JP" sz="6600" b="1" dirty="0">
              <a:latin typeface="Meiryo UI" panose="020B0604030504040204" pitchFamily="50" charset="-128"/>
              <a:ea typeface="Meiryo UI" panose="020B0604030504040204" pitchFamily="50" charset="-128"/>
              <a:cs typeface="ヒラギノ角ゴ Pro W6"/>
            </a:endParaRPr>
          </a:p>
          <a:p>
            <a:pPr algn="ctr">
              <a:spcBef>
                <a:spcPts val="1200"/>
              </a:spcBef>
            </a:pPr>
            <a:r>
              <a:rPr lang="ja-JP" altLang="en-US" sz="3600" b="1" dirty="0">
                <a:latin typeface="Meiryo UI" panose="020B0604030504040204" pitchFamily="50" charset="-128"/>
                <a:ea typeface="Meiryo UI" panose="020B0604030504040204" pitchFamily="50" charset="-128"/>
                <a:cs typeface="ヒラギノ角ゴ Pro W6"/>
              </a:rPr>
              <a:t>～３つの保障を理解しよう～</a:t>
            </a: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10</a:t>
            </a:fld>
            <a:endParaRPr kumimoji="1" lang="ja-JP" altLang="en-US"/>
          </a:p>
        </p:txBody>
      </p:sp>
      <p:sp>
        <p:nvSpPr>
          <p:cNvPr id="4" name="正方形/長方形 3">
            <a:extLst>
              <a:ext uri="{FF2B5EF4-FFF2-40B4-BE49-F238E27FC236}">
                <a16:creationId xmlns:a16="http://schemas.microsoft.com/office/drawing/2014/main" id="{19691FB0-E6C6-02AB-2B66-0B698E0D79A1}"/>
              </a:ext>
            </a:extLst>
          </p:cNvPr>
          <p:cNvSpPr/>
          <p:nvPr/>
        </p:nvSpPr>
        <p:spPr>
          <a:xfrm>
            <a:off x="5409321" y="2426452"/>
            <a:ext cx="245380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dirty="0">
              <a:solidFill>
                <a:schemeClr val="tx1"/>
              </a:solidFill>
            </a:endParaRPr>
          </a:p>
        </p:txBody>
      </p:sp>
      <p:sp>
        <p:nvSpPr>
          <p:cNvPr id="7" name="正方形/長方形 6">
            <a:extLst>
              <a:ext uri="{FF2B5EF4-FFF2-40B4-BE49-F238E27FC236}">
                <a16:creationId xmlns:a16="http://schemas.microsoft.com/office/drawing/2014/main" id="{DE567DF6-9D33-1F77-0705-2934AAD0248A}"/>
              </a:ext>
            </a:extLst>
          </p:cNvPr>
          <p:cNvSpPr/>
          <p:nvPr/>
        </p:nvSpPr>
        <p:spPr>
          <a:xfrm>
            <a:off x="1351671" y="3617078"/>
            <a:ext cx="5734929" cy="240548"/>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dirty="0">
                <a:solidFill>
                  <a:schemeClr val="tx1"/>
                </a:solidFill>
                <a:latin typeface="BIZ UDPゴシック" panose="020B0400000000000000" pitchFamily="50" charset="-128"/>
                <a:ea typeface="BIZ UDPゴシック" panose="020B0400000000000000" pitchFamily="50" charset="-128"/>
              </a:rPr>
              <a:t>　　　　　　みっ　　　　　　ほしょう　　　りかい</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28602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リスクとは何か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188483" y="808089"/>
            <a:ext cx="8009467" cy="47586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リスクとは</a:t>
            </a:r>
            <a:r>
              <a:rPr lang="en-US" altLang="ja-JP" sz="3200" b="1" dirty="0">
                <a:solidFill>
                  <a:schemeClr val="tx1"/>
                </a:solidFill>
                <a:latin typeface="Meiryo UI" panose="020B0604030504040204" pitchFamily="50" charset="-128"/>
                <a:ea typeface="Meiryo UI" panose="020B0604030504040204" pitchFamily="50" charset="-128"/>
                <a:cs typeface="ヒラギノ丸ゴ Pro W4"/>
              </a:rPr>
              <a:t>…</a:t>
            </a:r>
          </a:p>
        </p:txBody>
      </p:sp>
      <p:grpSp>
        <p:nvGrpSpPr>
          <p:cNvPr id="35" name="グループ化 34">
            <a:extLst>
              <a:ext uri="{FF2B5EF4-FFF2-40B4-BE49-F238E27FC236}">
                <a16:creationId xmlns:a16="http://schemas.microsoft.com/office/drawing/2014/main" id="{12032230-361A-4607-88B5-E7BA7B161FD1}"/>
              </a:ext>
            </a:extLst>
          </p:cNvPr>
          <p:cNvGrpSpPr/>
          <p:nvPr/>
        </p:nvGrpSpPr>
        <p:grpSpPr>
          <a:xfrm>
            <a:off x="3364298" y="1584892"/>
            <a:ext cx="2505355" cy="2399189"/>
            <a:chOff x="5006826" y="4173752"/>
            <a:chExt cx="2505355" cy="2399189"/>
          </a:xfrm>
        </p:grpSpPr>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06826" y="4173752"/>
              <a:ext cx="2426554" cy="2208689"/>
            </a:xfrm>
            <a:prstGeom prst="rect">
              <a:avLst/>
            </a:prstGeom>
          </p:spPr>
        </p:pic>
        <p:grpSp>
          <p:nvGrpSpPr>
            <p:cNvPr id="25" name="グループ化 24">
              <a:extLst>
                <a:ext uri="{FF2B5EF4-FFF2-40B4-BE49-F238E27FC236}">
                  <a16:creationId xmlns:a16="http://schemas.microsoft.com/office/drawing/2014/main" id="{0F4FD678-876F-4360-9784-BCF9500CA129}"/>
                </a:ext>
              </a:extLst>
            </p:cNvPr>
            <p:cNvGrpSpPr/>
            <p:nvPr/>
          </p:nvGrpSpPr>
          <p:grpSpPr>
            <a:xfrm>
              <a:off x="5018363" y="6029611"/>
              <a:ext cx="2493818" cy="543330"/>
              <a:chOff x="5018363" y="6029611"/>
              <a:chExt cx="2493818" cy="543330"/>
            </a:xfrm>
          </p:grpSpPr>
          <p:sp>
            <p:nvSpPr>
              <p:cNvPr id="21" name="角丸四角形 20"/>
              <p:cNvSpPr/>
              <p:nvPr/>
            </p:nvSpPr>
            <p:spPr bwMode="gray">
              <a:xfrm>
                <a:off x="5018363" y="6029611"/>
                <a:ext cx="2493818" cy="543330"/>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2" name="角丸四角形 21"/>
              <p:cNvSpPr/>
              <p:nvPr/>
            </p:nvSpPr>
            <p:spPr bwMode="white">
              <a:xfrm>
                <a:off x="5046649" y="6065877"/>
                <a:ext cx="2439669" cy="493936"/>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3" name="正方形/長方形 22"/>
              <p:cNvSpPr/>
              <p:nvPr/>
            </p:nvSpPr>
            <p:spPr bwMode="white">
              <a:xfrm>
                <a:off x="5102514" y="6094137"/>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病気で入院</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4" name="グループ化 33">
            <a:extLst>
              <a:ext uri="{FF2B5EF4-FFF2-40B4-BE49-F238E27FC236}">
                <a16:creationId xmlns:a16="http://schemas.microsoft.com/office/drawing/2014/main" id="{9A9D589F-85AC-4AD7-B684-539BB32F85D4}"/>
              </a:ext>
            </a:extLst>
          </p:cNvPr>
          <p:cNvGrpSpPr/>
          <p:nvPr/>
        </p:nvGrpSpPr>
        <p:grpSpPr>
          <a:xfrm>
            <a:off x="4632049" y="4113397"/>
            <a:ext cx="2734676" cy="2476477"/>
            <a:chOff x="1458541" y="4113397"/>
            <a:chExt cx="2734676" cy="2476477"/>
          </a:xfrm>
        </p:grpSpPr>
        <p:pic>
          <p:nvPicPr>
            <p:cNvPr id="2" name="図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8541" y="4113397"/>
              <a:ext cx="2666943" cy="2111893"/>
            </a:xfrm>
            <a:prstGeom prst="rect">
              <a:avLst/>
            </a:prstGeom>
          </p:spPr>
        </p:pic>
        <p:grpSp>
          <p:nvGrpSpPr>
            <p:cNvPr id="28" name="グループ化 27">
              <a:extLst>
                <a:ext uri="{FF2B5EF4-FFF2-40B4-BE49-F238E27FC236}">
                  <a16:creationId xmlns:a16="http://schemas.microsoft.com/office/drawing/2014/main" id="{97140D80-37C1-4847-9D64-EFFC874CB775}"/>
                </a:ext>
              </a:extLst>
            </p:cNvPr>
            <p:cNvGrpSpPr/>
            <p:nvPr/>
          </p:nvGrpSpPr>
          <p:grpSpPr>
            <a:xfrm>
              <a:off x="1699399" y="6068292"/>
              <a:ext cx="2493818" cy="521582"/>
              <a:chOff x="1699399" y="6068292"/>
              <a:chExt cx="2493818" cy="521582"/>
            </a:xfrm>
          </p:grpSpPr>
          <p:sp>
            <p:nvSpPr>
              <p:cNvPr id="18" name="角丸四角形 17"/>
              <p:cNvSpPr/>
              <p:nvPr/>
            </p:nvSpPr>
            <p:spPr bwMode="gray">
              <a:xfrm>
                <a:off x="1699399" y="6068292"/>
                <a:ext cx="2493818" cy="52158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9" name="角丸四角形 18"/>
              <p:cNvSpPr/>
              <p:nvPr/>
            </p:nvSpPr>
            <p:spPr bwMode="white">
              <a:xfrm>
                <a:off x="1727685" y="6102580"/>
                <a:ext cx="2439669" cy="47416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bwMode="white">
              <a:xfrm>
                <a:off x="1771286" y="6130478"/>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スマホを破損</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1" name="グループ化 30">
            <a:extLst>
              <a:ext uri="{FF2B5EF4-FFF2-40B4-BE49-F238E27FC236}">
                <a16:creationId xmlns:a16="http://schemas.microsoft.com/office/drawing/2014/main" id="{9DF4986B-82D8-4D99-A433-DB76AAFAD278}"/>
              </a:ext>
            </a:extLst>
          </p:cNvPr>
          <p:cNvGrpSpPr/>
          <p:nvPr/>
        </p:nvGrpSpPr>
        <p:grpSpPr>
          <a:xfrm>
            <a:off x="6108317" y="1624360"/>
            <a:ext cx="2613325" cy="2343277"/>
            <a:chOff x="6108317" y="1624360"/>
            <a:chExt cx="2613325" cy="2343277"/>
          </a:xfrm>
        </p:grpSpPr>
        <p:grpSp>
          <p:nvGrpSpPr>
            <p:cNvPr id="9" name="グループ化 8">
              <a:extLst>
                <a:ext uri="{FF2B5EF4-FFF2-40B4-BE49-F238E27FC236}">
                  <a16:creationId xmlns:a16="http://schemas.microsoft.com/office/drawing/2014/main" id="{2AD77788-0651-4960-876D-240A8A12355E}"/>
                </a:ext>
              </a:extLst>
            </p:cNvPr>
            <p:cNvGrpSpPr/>
            <p:nvPr/>
          </p:nvGrpSpPr>
          <p:grpSpPr>
            <a:xfrm>
              <a:off x="6108317" y="3440751"/>
              <a:ext cx="2613325" cy="526886"/>
              <a:chOff x="6108317" y="3440751"/>
              <a:chExt cx="2613325" cy="526886"/>
            </a:xfrm>
          </p:grpSpPr>
          <p:sp>
            <p:nvSpPr>
              <p:cNvPr id="15" name="角丸四角形 14"/>
              <p:cNvSpPr/>
              <p:nvPr/>
            </p:nvSpPr>
            <p:spPr bwMode="gray">
              <a:xfrm>
                <a:off x="6108317" y="3440751"/>
                <a:ext cx="2613325" cy="526886"/>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6" name="角丸四角形 15"/>
              <p:cNvSpPr/>
              <p:nvPr/>
            </p:nvSpPr>
            <p:spPr bwMode="white">
              <a:xfrm>
                <a:off x="6136604" y="3475521"/>
                <a:ext cx="2556581" cy="478987"/>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7" name="正方形/長方形 16"/>
              <p:cNvSpPr/>
              <p:nvPr/>
            </p:nvSpPr>
            <p:spPr bwMode="white">
              <a:xfrm>
                <a:off x="6207271" y="3525884"/>
                <a:ext cx="2415246"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自転車の盗難</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27" name="図 2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55833" y="1624360"/>
              <a:ext cx="2070455" cy="1986517"/>
            </a:xfrm>
            <a:prstGeom prst="rect">
              <a:avLst/>
            </a:prstGeom>
          </p:spPr>
        </p:pic>
      </p:grpSp>
      <p:sp>
        <p:nvSpPr>
          <p:cNvPr id="30" name="正方形/長方形 29"/>
          <p:cNvSpPr/>
          <p:nvPr/>
        </p:nvSpPr>
        <p:spPr>
          <a:xfrm>
            <a:off x="188483" y="1306059"/>
            <a:ext cx="9153873" cy="51435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　</a:t>
            </a:r>
            <a:r>
              <a:rPr lang="ja-JP" altLang="en-US" sz="3400"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rPr>
              <a:t>起きてほしくないことで、起きるとお金がかかること</a:t>
            </a:r>
          </a:p>
        </p:txBody>
      </p:sp>
      <p:sp>
        <p:nvSpPr>
          <p:cNvPr id="37" name="スライド番号プレースホルダー 36"/>
          <p:cNvSpPr>
            <a:spLocks noGrp="1"/>
          </p:cNvSpPr>
          <p:nvPr>
            <p:ph type="sldNum" sz="quarter" idx="12"/>
          </p:nvPr>
        </p:nvSpPr>
        <p:spPr/>
        <p:txBody>
          <a:bodyPr/>
          <a:lstStyle/>
          <a:p>
            <a:fld id="{7B76553B-32E2-D644-9CD0-56FDA882EB90}" type="slidenum">
              <a:rPr kumimoji="1" lang="ja-JP" altLang="en-US" smtClean="0"/>
              <a:t>11</a:t>
            </a:fld>
            <a:endParaRPr kumimoji="1" lang="ja-JP" altLang="en-US"/>
          </a:p>
        </p:txBody>
      </p:sp>
      <p:sp>
        <p:nvSpPr>
          <p:cNvPr id="36" name="正方形/長方形 35">
            <a:extLst>
              <a:ext uri="{FF2B5EF4-FFF2-40B4-BE49-F238E27FC236}">
                <a16:creationId xmlns:a16="http://schemas.microsoft.com/office/drawing/2014/main" id="{165F87C8-20E1-467C-28DF-5A6A2F05DC2F}"/>
              </a:ext>
            </a:extLst>
          </p:cNvPr>
          <p:cNvSpPr/>
          <p:nvPr/>
        </p:nvSpPr>
        <p:spPr>
          <a:xfrm>
            <a:off x="1719619" y="-5548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なに</a:t>
            </a:r>
            <a:endParaRPr kumimoji="1" lang="ja-JP" altLang="en-US" sz="1400" dirty="0">
              <a:solidFill>
                <a:schemeClr val="bg1"/>
              </a:solidFill>
            </a:endParaRPr>
          </a:p>
        </p:txBody>
      </p:sp>
      <p:sp>
        <p:nvSpPr>
          <p:cNvPr id="38" name="正方形/長方形 37">
            <a:extLst>
              <a:ext uri="{FF2B5EF4-FFF2-40B4-BE49-F238E27FC236}">
                <a16:creationId xmlns:a16="http://schemas.microsoft.com/office/drawing/2014/main" id="{857D9303-C061-A6EE-B528-D995B6C2DAF5}"/>
              </a:ext>
            </a:extLst>
          </p:cNvPr>
          <p:cNvSpPr/>
          <p:nvPr/>
        </p:nvSpPr>
        <p:spPr>
          <a:xfrm>
            <a:off x="67291" y="1131642"/>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お</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57A6EC2B-945A-ACB1-CA54-5E6B349415C5}"/>
              </a:ext>
            </a:extLst>
          </p:cNvPr>
          <p:cNvSpPr/>
          <p:nvPr/>
        </p:nvSpPr>
        <p:spPr>
          <a:xfrm>
            <a:off x="4174560" y="113307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お</a:t>
            </a:r>
            <a:endParaRPr kumimoji="1" lang="ja-JP" altLang="en-US" sz="1400" dirty="0">
              <a:solidFill>
                <a:schemeClr val="tx1"/>
              </a:solidFill>
            </a:endParaRPr>
          </a:p>
        </p:txBody>
      </p:sp>
      <p:sp>
        <p:nvSpPr>
          <p:cNvPr id="40" name="正方形/長方形 39">
            <a:extLst>
              <a:ext uri="{FF2B5EF4-FFF2-40B4-BE49-F238E27FC236}">
                <a16:creationId xmlns:a16="http://schemas.microsoft.com/office/drawing/2014/main" id="{B6FCEE0D-FCA1-EF6F-9F3D-F07B2A59B87B}"/>
              </a:ext>
            </a:extLst>
          </p:cNvPr>
          <p:cNvSpPr/>
          <p:nvPr/>
        </p:nvSpPr>
        <p:spPr>
          <a:xfrm>
            <a:off x="5956960" y="112867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94D39B01-E2DC-4567-6A35-FCEE18436C63}"/>
              </a:ext>
            </a:extLst>
          </p:cNvPr>
          <p:cNvSpPr/>
          <p:nvPr/>
        </p:nvSpPr>
        <p:spPr>
          <a:xfrm>
            <a:off x="1094614" y="3905849"/>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こうつうじこ</a:t>
            </a:r>
            <a:endParaRPr kumimoji="1" lang="ja-JP" altLang="en-US" sz="1400" dirty="0">
              <a:solidFill>
                <a:schemeClr val="tx1"/>
              </a:solidFill>
            </a:endParaRPr>
          </a:p>
        </p:txBody>
      </p:sp>
      <p:sp>
        <p:nvSpPr>
          <p:cNvPr id="42" name="正方形/長方形 41">
            <a:extLst>
              <a:ext uri="{FF2B5EF4-FFF2-40B4-BE49-F238E27FC236}">
                <a16:creationId xmlns:a16="http://schemas.microsoft.com/office/drawing/2014/main" id="{F23E6EEF-A26D-BE7A-72AE-F4D6F3A1A33A}"/>
              </a:ext>
            </a:extLst>
          </p:cNvPr>
          <p:cNvSpPr/>
          <p:nvPr/>
        </p:nvSpPr>
        <p:spPr>
          <a:xfrm>
            <a:off x="3357071" y="3891453"/>
            <a:ext cx="2479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びょうき　　　　　にゅういん</a:t>
            </a:r>
            <a:endParaRPr kumimoji="1" lang="ja-JP" altLang="en-US" sz="1400" dirty="0">
              <a:solidFill>
                <a:schemeClr val="tx1"/>
              </a:solidFill>
            </a:endParaRPr>
          </a:p>
        </p:txBody>
      </p:sp>
      <p:sp>
        <p:nvSpPr>
          <p:cNvPr id="43" name="正方形/長方形 42">
            <a:extLst>
              <a:ext uri="{FF2B5EF4-FFF2-40B4-BE49-F238E27FC236}">
                <a16:creationId xmlns:a16="http://schemas.microsoft.com/office/drawing/2014/main" id="{F29245E5-375E-0C22-B2CF-42B47E8BED35}"/>
              </a:ext>
            </a:extLst>
          </p:cNvPr>
          <p:cNvSpPr/>
          <p:nvPr/>
        </p:nvSpPr>
        <p:spPr>
          <a:xfrm>
            <a:off x="6130255" y="3891366"/>
            <a:ext cx="2479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じてんしゃ　　　　　　　とうなん</a:t>
            </a:r>
            <a:endParaRPr kumimoji="1" lang="ja-JP" altLang="en-US" sz="1400" dirty="0">
              <a:solidFill>
                <a:schemeClr val="tx1"/>
              </a:solidFill>
            </a:endParaRPr>
          </a:p>
        </p:txBody>
      </p:sp>
      <p:sp>
        <p:nvSpPr>
          <p:cNvPr id="44" name="正方形/長方形 43">
            <a:extLst>
              <a:ext uri="{FF2B5EF4-FFF2-40B4-BE49-F238E27FC236}">
                <a16:creationId xmlns:a16="http://schemas.microsoft.com/office/drawing/2014/main" id="{23D571CC-FAE7-467F-9F39-E2066851215E}"/>
              </a:ext>
            </a:extLst>
          </p:cNvPr>
          <p:cNvSpPr/>
          <p:nvPr/>
        </p:nvSpPr>
        <p:spPr>
          <a:xfrm>
            <a:off x="5952976" y="6565256"/>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はそん</a:t>
            </a:r>
            <a:endParaRPr kumimoji="1" lang="ja-JP" altLang="en-US" sz="1400" dirty="0">
              <a:solidFill>
                <a:schemeClr val="tx1"/>
              </a:solidFill>
            </a:endParaRPr>
          </a:p>
        </p:txBody>
      </p:sp>
      <p:grpSp>
        <p:nvGrpSpPr>
          <p:cNvPr id="46" name="グループ化 45">
            <a:extLst>
              <a:ext uri="{FF2B5EF4-FFF2-40B4-BE49-F238E27FC236}">
                <a16:creationId xmlns:a16="http://schemas.microsoft.com/office/drawing/2014/main" id="{18CA1A14-1B6A-6630-C120-DB13573085F1}"/>
              </a:ext>
            </a:extLst>
          </p:cNvPr>
          <p:cNvGrpSpPr/>
          <p:nvPr/>
        </p:nvGrpSpPr>
        <p:grpSpPr>
          <a:xfrm>
            <a:off x="547664" y="1942276"/>
            <a:ext cx="2493818" cy="2008988"/>
            <a:chOff x="547664" y="1942276"/>
            <a:chExt cx="2493818" cy="2008988"/>
          </a:xfrm>
        </p:grpSpPr>
        <p:pic>
          <p:nvPicPr>
            <p:cNvPr id="47" name="図 46">
              <a:extLst>
                <a:ext uri="{FF2B5EF4-FFF2-40B4-BE49-F238E27FC236}">
                  <a16:creationId xmlns:a16="http://schemas.microsoft.com/office/drawing/2014/main" id="{FDD82BF8-62BF-63CC-EC69-A2557649EBD6}"/>
                </a:ext>
              </a:extLst>
            </p:cNvPr>
            <p:cNvPicPr>
              <a:picLocks noChangeAspect="1"/>
            </p:cNvPicPr>
            <p:nvPr/>
          </p:nvPicPr>
          <p:blipFill>
            <a:blip r:embed="rId5"/>
            <a:srcRect/>
            <a:stretch/>
          </p:blipFill>
          <p:spPr>
            <a:xfrm>
              <a:off x="575950" y="1942276"/>
              <a:ext cx="2392994" cy="1505007"/>
            </a:xfrm>
            <a:prstGeom prst="rect">
              <a:avLst/>
            </a:prstGeom>
          </p:spPr>
        </p:pic>
        <p:grpSp>
          <p:nvGrpSpPr>
            <p:cNvPr id="48" name="グループ化 47">
              <a:extLst>
                <a:ext uri="{FF2B5EF4-FFF2-40B4-BE49-F238E27FC236}">
                  <a16:creationId xmlns:a16="http://schemas.microsoft.com/office/drawing/2014/main" id="{80047773-AB9A-93DF-314D-F17DDFF428A7}"/>
                </a:ext>
              </a:extLst>
            </p:cNvPr>
            <p:cNvGrpSpPr/>
            <p:nvPr/>
          </p:nvGrpSpPr>
          <p:grpSpPr>
            <a:xfrm>
              <a:off x="547664" y="3440750"/>
              <a:ext cx="2493818" cy="510514"/>
              <a:chOff x="547664" y="3440750"/>
              <a:chExt cx="2493818" cy="510514"/>
            </a:xfrm>
          </p:grpSpPr>
          <p:sp>
            <p:nvSpPr>
              <p:cNvPr id="49" name="角丸四角形 5">
                <a:extLst>
                  <a:ext uri="{FF2B5EF4-FFF2-40B4-BE49-F238E27FC236}">
                    <a16:creationId xmlns:a16="http://schemas.microsoft.com/office/drawing/2014/main" id="{D32D5785-6055-6DE4-5AF7-B1BC3A889662}"/>
                  </a:ext>
                </a:extLst>
              </p:cNvPr>
              <p:cNvSpPr/>
              <p:nvPr/>
            </p:nvSpPr>
            <p:spPr bwMode="gray">
              <a:xfrm>
                <a:off x="547664" y="3440750"/>
                <a:ext cx="2493818" cy="510514"/>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50" name="角丸四角形 6">
                <a:extLst>
                  <a:ext uri="{FF2B5EF4-FFF2-40B4-BE49-F238E27FC236}">
                    <a16:creationId xmlns:a16="http://schemas.microsoft.com/office/drawing/2014/main" id="{0D1109A5-D347-4198-B806-4BF4FB5E8F49}"/>
                  </a:ext>
                </a:extLst>
              </p:cNvPr>
              <p:cNvSpPr/>
              <p:nvPr/>
            </p:nvSpPr>
            <p:spPr bwMode="gray">
              <a:xfrm>
                <a:off x="575950" y="3461234"/>
                <a:ext cx="2439669" cy="476902"/>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51" name="正方形/長方形 50">
                <a:extLst>
                  <a:ext uri="{FF2B5EF4-FFF2-40B4-BE49-F238E27FC236}">
                    <a16:creationId xmlns:a16="http://schemas.microsoft.com/office/drawing/2014/main" id="{58BF7ACB-CCE3-8FC8-8083-D1572138A64A}"/>
                  </a:ext>
                </a:extLst>
              </p:cNvPr>
              <p:cNvSpPr/>
              <p:nvPr/>
            </p:nvSpPr>
            <p:spPr bwMode="white">
              <a:xfrm>
                <a:off x="717285" y="3461233"/>
                <a:ext cx="2108002" cy="46942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Meiryo UI" panose="020B0604030504040204" pitchFamily="50" charset="-128"/>
                    <a:ea typeface="Meiryo UI" panose="020B0604030504040204" pitchFamily="50" charset="-128"/>
                    <a:cs typeface="ヒラギノ角ゴ Pro W6"/>
                  </a:rPr>
                  <a:t>交通事故</a:t>
                </a:r>
                <a:endParaRPr lang="en-US" altLang="ja-JP" sz="2800" b="1" dirty="0">
                  <a:solidFill>
                    <a:schemeClr val="bg1"/>
                  </a:solidFill>
                  <a:latin typeface="Meiryo UI" panose="020B0604030504040204" pitchFamily="50" charset="-128"/>
                  <a:ea typeface="Meiryo UI" panose="020B0604030504040204" pitchFamily="50" charset="-128"/>
                  <a:cs typeface="ヒラギノ角ゴ Pro W6"/>
                </a:endParaRPr>
              </a:p>
            </p:txBody>
          </p:sp>
        </p:grpSp>
      </p:grpSp>
      <p:pic>
        <p:nvPicPr>
          <p:cNvPr id="56" name="図 55">
            <a:extLst>
              <a:ext uri="{FF2B5EF4-FFF2-40B4-BE49-F238E27FC236}">
                <a16:creationId xmlns:a16="http://schemas.microsoft.com/office/drawing/2014/main" id="{325CC4C6-3B2C-AB11-6A1A-D852D4CDEE68}"/>
              </a:ext>
            </a:extLst>
          </p:cNvPr>
          <p:cNvPicPr>
            <a:picLocks noChangeAspect="1"/>
          </p:cNvPicPr>
          <p:nvPr/>
        </p:nvPicPr>
        <p:blipFill>
          <a:blip r:embed="rId6"/>
          <a:stretch>
            <a:fillRect/>
          </a:stretch>
        </p:blipFill>
        <p:spPr>
          <a:xfrm>
            <a:off x="1942355" y="4251781"/>
            <a:ext cx="1826584" cy="1857427"/>
          </a:xfrm>
          <a:prstGeom prst="rect">
            <a:avLst/>
          </a:prstGeom>
        </p:spPr>
      </p:pic>
      <p:grpSp>
        <p:nvGrpSpPr>
          <p:cNvPr id="57" name="グループ化 56">
            <a:extLst>
              <a:ext uri="{FF2B5EF4-FFF2-40B4-BE49-F238E27FC236}">
                <a16:creationId xmlns:a16="http://schemas.microsoft.com/office/drawing/2014/main" id="{1C6FBAD0-7C6D-5A51-224A-8FFD40176631}"/>
              </a:ext>
            </a:extLst>
          </p:cNvPr>
          <p:cNvGrpSpPr/>
          <p:nvPr/>
        </p:nvGrpSpPr>
        <p:grpSpPr>
          <a:xfrm>
            <a:off x="1608688" y="6067434"/>
            <a:ext cx="2493818" cy="487293"/>
            <a:chOff x="3324736" y="3463575"/>
            <a:chExt cx="2493818" cy="487293"/>
          </a:xfrm>
        </p:grpSpPr>
        <p:sp>
          <p:nvSpPr>
            <p:cNvPr id="58" name="角丸四角形 11">
              <a:extLst>
                <a:ext uri="{FF2B5EF4-FFF2-40B4-BE49-F238E27FC236}">
                  <a16:creationId xmlns:a16="http://schemas.microsoft.com/office/drawing/2014/main" id="{8ACFCB1B-7BD3-602F-F3E0-1013A8DAEF57}"/>
                </a:ext>
              </a:extLst>
            </p:cNvPr>
            <p:cNvSpPr/>
            <p:nvPr/>
          </p:nvSpPr>
          <p:spPr bwMode="gray">
            <a:xfrm>
              <a:off x="3324736" y="3463575"/>
              <a:ext cx="2493818" cy="487293"/>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59" name="角丸四角形 12">
              <a:extLst>
                <a:ext uri="{FF2B5EF4-FFF2-40B4-BE49-F238E27FC236}">
                  <a16:creationId xmlns:a16="http://schemas.microsoft.com/office/drawing/2014/main" id="{30E084AB-2AD1-A872-B2BA-814BC8E24DA2}"/>
                </a:ext>
              </a:extLst>
            </p:cNvPr>
            <p:cNvSpPr/>
            <p:nvPr/>
          </p:nvSpPr>
          <p:spPr bwMode="white">
            <a:xfrm>
              <a:off x="3353022" y="3494747"/>
              <a:ext cx="2439669" cy="442993"/>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60" name="正方形/長方形 59">
              <a:extLst>
                <a:ext uri="{FF2B5EF4-FFF2-40B4-BE49-F238E27FC236}">
                  <a16:creationId xmlns:a16="http://schemas.microsoft.com/office/drawing/2014/main" id="{C4EA9190-057B-7729-03CB-CF1C81B5A9CB}"/>
                </a:ext>
              </a:extLst>
            </p:cNvPr>
            <p:cNvSpPr/>
            <p:nvPr/>
          </p:nvSpPr>
          <p:spPr bwMode="white">
            <a:xfrm>
              <a:off x="3517644" y="3514786"/>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介護</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61" name="正方形/長方形 60">
            <a:extLst>
              <a:ext uri="{FF2B5EF4-FFF2-40B4-BE49-F238E27FC236}">
                <a16:creationId xmlns:a16="http://schemas.microsoft.com/office/drawing/2014/main" id="{6DDAB3A9-75C3-7517-39E6-03570A0A31EC}"/>
              </a:ext>
            </a:extLst>
          </p:cNvPr>
          <p:cNvSpPr/>
          <p:nvPr/>
        </p:nvSpPr>
        <p:spPr>
          <a:xfrm>
            <a:off x="2141222" y="6500708"/>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かいご</a:t>
            </a:r>
            <a:endParaRPr kumimoji="1" lang="ja-JP" altLang="en-US" sz="1400" dirty="0">
              <a:solidFill>
                <a:schemeClr val="tx1"/>
              </a:solidFill>
            </a:endParaRPr>
          </a:p>
        </p:txBody>
      </p:sp>
    </p:spTree>
    <p:extLst>
      <p:ext uri="{BB962C8B-B14F-4D97-AF65-F5344CB8AC3E}">
        <p14:creationId xmlns:p14="http://schemas.microsoft.com/office/powerpoint/2010/main" val="325452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par>
                                <p:cTn id="30" presetID="10"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childTnLst>
                                </p:cTn>
                              </p:par>
                              <p:par>
                                <p:cTn id="46" presetID="10" presetClass="entr" presetSubtype="0" fill="hold" nodeType="with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fade">
                                      <p:cBhvr>
                                        <p:cTn id="48" dur="500"/>
                                        <p:tgtEl>
                                          <p:spTgt spid="5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fade">
                                      <p:cBhvr>
                                        <p:cTn id="51" dur="500"/>
                                        <p:tgtEl>
                                          <p:spTgt spid="6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8" grpId="0"/>
      <p:bldP spid="39" grpId="0"/>
      <p:bldP spid="40" grpId="0"/>
      <p:bldP spid="41" grpId="0"/>
      <p:bldP spid="42" grpId="0"/>
      <p:bldP spid="43" grpId="0"/>
      <p:bldP spid="44"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生活設計に重大な影響を与えるリスク</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aphicFrame>
        <p:nvGraphicFramePr>
          <p:cNvPr id="25" name="表 24"/>
          <p:cNvGraphicFramePr>
            <a:graphicFrameLocks noGrp="1"/>
          </p:cNvGraphicFramePr>
          <p:nvPr/>
        </p:nvGraphicFramePr>
        <p:xfrm>
          <a:off x="263100" y="859092"/>
          <a:ext cx="8617800" cy="5806948"/>
        </p:xfrm>
        <a:graphic>
          <a:graphicData uri="http://schemas.openxmlformats.org/drawingml/2006/table">
            <a:tbl>
              <a:tblPr firstRow="1" bandRow="1">
                <a:tableStyleId>{2D5ABB26-0587-4C30-8999-92F81FD0307C}</a:tableStyleId>
              </a:tblPr>
              <a:tblGrid>
                <a:gridCol w="2794470">
                  <a:extLst>
                    <a:ext uri="{9D8B030D-6E8A-4147-A177-3AD203B41FA5}">
                      <a16:colId xmlns:a16="http://schemas.microsoft.com/office/drawing/2014/main" val="20000"/>
                    </a:ext>
                  </a:extLst>
                </a:gridCol>
                <a:gridCol w="2922668">
                  <a:extLst>
                    <a:ext uri="{9D8B030D-6E8A-4147-A177-3AD203B41FA5}">
                      <a16:colId xmlns:a16="http://schemas.microsoft.com/office/drawing/2014/main" val="20001"/>
                    </a:ext>
                  </a:extLst>
                </a:gridCol>
                <a:gridCol w="2900662">
                  <a:extLst>
                    <a:ext uri="{9D8B030D-6E8A-4147-A177-3AD203B41FA5}">
                      <a16:colId xmlns:a16="http://schemas.microsoft.com/office/drawing/2014/main" val="20002"/>
                    </a:ext>
                  </a:extLst>
                </a:gridCol>
              </a:tblGrid>
              <a:tr h="5806948">
                <a:tc>
                  <a:txBody>
                    <a:bodyPr/>
                    <a:lstStyle/>
                    <a:p>
                      <a:endParaRPr kumimoji="1" lang="ja-JP" altLang="en-US" dirty="0"/>
                    </a:p>
                  </a:txBody>
                  <a:tcPr>
                    <a:lnL w="38100" cap="flat" cmpd="sng" algn="ctr">
                      <a:solidFill>
                        <a:prstClr val="white"/>
                      </a:solidFill>
                      <a:prstDash val="solid"/>
                      <a:round/>
                      <a:headEnd type="none" w="med" len="med"/>
                      <a:tailEnd type="none" w="med" len="med"/>
                    </a:lnL>
                    <a:lnR w="5715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rgbClr val="C9E4EF"/>
                    </a:solidFill>
                  </a:tcPr>
                </a:tc>
                <a:tc>
                  <a:txBody>
                    <a:bodyPr/>
                    <a:lstStyle/>
                    <a:p>
                      <a:pPr algn="ctr"/>
                      <a:r>
                        <a:rPr kumimoji="1" lang="ja-JP" altLang="en-US" b="0" i="0" dirty="0">
                          <a:solidFill>
                            <a:srgbClr val="FF0000"/>
                          </a:solidFill>
                          <a:latin typeface="ヒラギノ角ゴ Pro W6"/>
                          <a:ea typeface="ヒラギノ角ゴ Pro W6"/>
                          <a:cs typeface="ヒラギノ角ゴ Pro W6"/>
                        </a:rPr>
                        <a:t>　</a:t>
                      </a:r>
                      <a:endParaRPr kumimoji="1" lang="en-US" altLang="ja-JP" sz="800" b="0" i="0" dirty="0">
                        <a:solidFill>
                          <a:schemeClr val="tx1"/>
                        </a:solidFill>
                        <a:latin typeface="ヒラギノ角ゴ Pro W3"/>
                        <a:ea typeface="ヒラギノ角ゴ Pro W3"/>
                        <a:cs typeface="ヒラギノ角ゴ Pro W3"/>
                      </a:endParaRPr>
                    </a:p>
                  </a:txBody>
                  <a:tcPr>
                    <a:lnL w="57150" cap="flat" cmpd="sng" algn="ctr">
                      <a:solidFill>
                        <a:prstClr val="white"/>
                      </a:solidFill>
                      <a:prstDash val="solid"/>
                      <a:round/>
                      <a:headEnd type="none" w="med" len="med"/>
                      <a:tailEnd type="none" w="med" len="med"/>
                    </a:lnL>
                    <a:lnR w="5715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rgbClr val="F4D3D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kumimoji="1" lang="en-US" altLang="ja-JP" sz="800" b="0" i="0" dirty="0">
                        <a:solidFill>
                          <a:schemeClr val="tx1"/>
                        </a:solidFill>
                        <a:latin typeface="ヒラギノ角ゴ Pro W3"/>
                        <a:ea typeface="ヒラギノ角ゴ Pro W3"/>
                        <a:cs typeface="ヒラギノ角ゴ Pro W3"/>
                      </a:endParaRPr>
                    </a:p>
                    <a:p>
                      <a:pPr algn="ctr"/>
                      <a:endParaRPr kumimoji="1" lang="ja-JP" altLang="en-US" sz="1200" b="0" i="0" dirty="0">
                        <a:solidFill>
                          <a:srgbClr val="FF0000"/>
                        </a:solidFill>
                        <a:latin typeface="ヒラギノ角ゴ Pro W6"/>
                        <a:ea typeface="ヒラギノ角ゴ Pro W6"/>
                        <a:cs typeface="ヒラギノ角ゴ Pro W6"/>
                      </a:endParaRPr>
                    </a:p>
                  </a:txBody>
                  <a:tcPr>
                    <a:lnL w="5715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rgbClr val="DCD3B8"/>
                    </a:solidFill>
                  </a:tcPr>
                </a:tc>
                <a:extLst>
                  <a:ext uri="{0D108BD9-81ED-4DB2-BD59-A6C34878D82A}">
                    <a16:rowId xmlns:a16="http://schemas.microsoft.com/office/drawing/2014/main" val="10000"/>
                  </a:ext>
                </a:extLst>
              </a:tr>
            </a:tbl>
          </a:graphicData>
        </a:graphic>
      </p:graphicFrame>
      <p:grpSp>
        <p:nvGrpSpPr>
          <p:cNvPr id="9" name="グループ化 8">
            <a:extLst>
              <a:ext uri="{FF2B5EF4-FFF2-40B4-BE49-F238E27FC236}">
                <a16:creationId xmlns:a16="http://schemas.microsoft.com/office/drawing/2014/main" id="{E3F871B6-1FC9-4E7F-8571-B16B8B4B6859}"/>
              </a:ext>
            </a:extLst>
          </p:cNvPr>
          <p:cNvGrpSpPr/>
          <p:nvPr/>
        </p:nvGrpSpPr>
        <p:grpSpPr>
          <a:xfrm>
            <a:off x="416090" y="947381"/>
            <a:ext cx="2493818" cy="898127"/>
            <a:chOff x="555668" y="947382"/>
            <a:chExt cx="2493818" cy="743762"/>
          </a:xfrm>
        </p:grpSpPr>
        <p:sp>
          <p:nvSpPr>
            <p:cNvPr id="6" name="角丸四角形 5"/>
            <p:cNvSpPr/>
            <p:nvPr/>
          </p:nvSpPr>
          <p:spPr bwMode="gray">
            <a:xfrm>
              <a:off x="555668" y="947382"/>
              <a:ext cx="2493818" cy="74376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bwMode="white">
            <a:xfrm>
              <a:off x="582743" y="981189"/>
              <a:ext cx="2439669" cy="676148"/>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748576" y="1036661"/>
              <a:ext cx="2108002" cy="56520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4800"/>
                </a:lnSpc>
              </a:pP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交通事故</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22" name="グループ化 21">
            <a:extLst>
              <a:ext uri="{FF2B5EF4-FFF2-40B4-BE49-F238E27FC236}">
                <a16:creationId xmlns:a16="http://schemas.microsoft.com/office/drawing/2014/main" id="{167D819D-0D3F-489F-892E-F4D19B0BA3A7}"/>
              </a:ext>
            </a:extLst>
          </p:cNvPr>
          <p:cNvGrpSpPr/>
          <p:nvPr/>
        </p:nvGrpSpPr>
        <p:grpSpPr>
          <a:xfrm>
            <a:off x="3291015" y="947381"/>
            <a:ext cx="2493818" cy="898127"/>
            <a:chOff x="3425282" y="947382"/>
            <a:chExt cx="2493818" cy="743762"/>
          </a:xfrm>
        </p:grpSpPr>
        <p:sp>
          <p:nvSpPr>
            <p:cNvPr id="14" name="角丸四角形 13"/>
            <p:cNvSpPr/>
            <p:nvPr/>
          </p:nvSpPr>
          <p:spPr bwMode="gray">
            <a:xfrm>
              <a:off x="3425282" y="947382"/>
              <a:ext cx="2493818" cy="74376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5" name="角丸四角形 14"/>
            <p:cNvSpPr/>
            <p:nvPr/>
          </p:nvSpPr>
          <p:spPr bwMode="white">
            <a:xfrm>
              <a:off x="3452357" y="981189"/>
              <a:ext cx="2439669" cy="676148"/>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6" name="正方形/長方形 15"/>
            <p:cNvSpPr/>
            <p:nvPr/>
          </p:nvSpPr>
          <p:spPr bwMode="white">
            <a:xfrm>
              <a:off x="3510093" y="1111949"/>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4800"/>
                </a:lnSpc>
              </a:pP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病気で入院</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23" name="グループ化 22">
            <a:extLst>
              <a:ext uri="{FF2B5EF4-FFF2-40B4-BE49-F238E27FC236}">
                <a16:creationId xmlns:a16="http://schemas.microsoft.com/office/drawing/2014/main" id="{3EC041FA-566B-4313-B112-01CB304C6FD1}"/>
              </a:ext>
            </a:extLst>
          </p:cNvPr>
          <p:cNvGrpSpPr/>
          <p:nvPr/>
        </p:nvGrpSpPr>
        <p:grpSpPr>
          <a:xfrm>
            <a:off x="6192354" y="954191"/>
            <a:ext cx="2493818" cy="983666"/>
            <a:chOff x="6358081" y="954192"/>
            <a:chExt cx="2493818" cy="743762"/>
          </a:xfrm>
        </p:grpSpPr>
        <p:sp>
          <p:nvSpPr>
            <p:cNvPr id="17" name="角丸四角形 16"/>
            <p:cNvSpPr/>
            <p:nvPr/>
          </p:nvSpPr>
          <p:spPr bwMode="gray">
            <a:xfrm>
              <a:off x="6358081" y="954192"/>
              <a:ext cx="2493818" cy="74376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8" name="角丸四角形 17"/>
            <p:cNvSpPr/>
            <p:nvPr/>
          </p:nvSpPr>
          <p:spPr bwMode="white">
            <a:xfrm>
              <a:off x="6385156" y="987999"/>
              <a:ext cx="2439669" cy="676148"/>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9" name="正方形/長方形 18"/>
            <p:cNvSpPr/>
            <p:nvPr/>
          </p:nvSpPr>
          <p:spPr bwMode="white">
            <a:xfrm>
              <a:off x="6451293" y="1069369"/>
              <a:ext cx="2324197" cy="59476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一家の働き手が</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亡くなった</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11" name="テキスト ボックス 10"/>
          <p:cNvSpPr txBox="1"/>
          <p:nvPr/>
        </p:nvSpPr>
        <p:spPr>
          <a:xfrm>
            <a:off x="311507" y="3796354"/>
            <a:ext cx="2702984" cy="1674241"/>
          </a:xfrm>
          <a:prstGeom prst="rect">
            <a:avLst/>
          </a:prstGeom>
          <a:noFill/>
        </p:spPr>
        <p:txBody>
          <a:bodyPr wrap="square" rtlCol="0">
            <a:spAutoFit/>
          </a:bodyPr>
          <a:lstStyle/>
          <a:p>
            <a:pPr algn="ctr">
              <a:lnSpc>
                <a:spcPts val="4000"/>
              </a:lnSpc>
            </a:pPr>
            <a:r>
              <a:rPr lang="en-US" altLang="ja-JP" sz="2800" b="1" dirty="0">
                <a:latin typeface="Meiryo UI" panose="020B0604030504040204" pitchFamily="50" charset="-128"/>
                <a:ea typeface="Meiryo UI" panose="020B0604030504040204" pitchFamily="50" charset="-128"/>
                <a:cs typeface="ヒラギノ角ゴ Pro W6"/>
              </a:rPr>
              <a:t>A.</a:t>
            </a:r>
            <a:r>
              <a:rPr lang="ja-JP" altLang="en-US" sz="2800" b="1" dirty="0">
                <a:latin typeface="Meiryo UI" panose="020B0604030504040204" pitchFamily="50" charset="-128"/>
                <a:ea typeface="Meiryo UI" panose="020B0604030504040204" pitchFamily="50" charset="-128"/>
                <a:cs typeface="ヒラギノ角ゴ Pro W6"/>
              </a:rPr>
              <a:t> 交通事故の</a:t>
            </a:r>
            <a:endParaRPr lang="en-US" altLang="ja-JP" sz="2800" b="1" dirty="0">
              <a:latin typeface="Meiryo UI" panose="020B0604030504040204" pitchFamily="50" charset="-128"/>
              <a:ea typeface="Meiryo UI" panose="020B0604030504040204" pitchFamily="50" charset="-128"/>
              <a:cs typeface="ヒラギノ角ゴ Pro W6"/>
            </a:endParaRPr>
          </a:p>
          <a:p>
            <a:pPr algn="ctr">
              <a:lnSpc>
                <a:spcPts val="4000"/>
              </a:lnSpc>
            </a:pPr>
            <a:r>
              <a:rPr lang="ja-JP" altLang="en-US" sz="2800" b="1" dirty="0">
                <a:latin typeface="Meiryo UI" panose="020B0604030504040204" pitchFamily="50" charset="-128"/>
                <a:ea typeface="Meiryo UI" panose="020B0604030504040204" pitchFamily="50" charset="-128"/>
                <a:cs typeface="ヒラギノ角ゴ Pro W6"/>
              </a:rPr>
              <a:t>年間発生件数</a:t>
            </a:r>
            <a:endParaRPr lang="en-US" altLang="ja-JP" sz="400" b="1" dirty="0">
              <a:latin typeface="Meiryo UI" panose="020B0604030504040204" pitchFamily="50" charset="-128"/>
              <a:ea typeface="Meiryo UI" panose="020B0604030504040204" pitchFamily="50" charset="-128"/>
              <a:cs typeface="ヒラギノ角ゴ Pro W6"/>
            </a:endParaRPr>
          </a:p>
          <a:p>
            <a:pPr algn="ctr">
              <a:lnSpc>
                <a:spcPct val="150000"/>
              </a:lnSpc>
            </a:pPr>
            <a:r>
              <a:rPr lang="en-US" altLang="ja-JP" sz="2800" b="1" dirty="0">
                <a:latin typeface="Meiryo UI" panose="020B0604030504040204" pitchFamily="50" charset="-128"/>
                <a:ea typeface="Meiryo UI" panose="020B0604030504040204" pitchFamily="50" charset="-128"/>
                <a:cs typeface="ヒラギノ角ゴ Pro W6"/>
              </a:rPr>
              <a:t>290,895</a:t>
            </a:r>
            <a:r>
              <a:rPr lang="ja-JP" altLang="en-US" sz="2800" b="1" dirty="0">
                <a:latin typeface="Meiryo UI" panose="020B0604030504040204" pitchFamily="50" charset="-128"/>
                <a:ea typeface="Meiryo UI" panose="020B0604030504040204" pitchFamily="50" charset="-128"/>
                <a:cs typeface="ヒラギノ角ゴ Pro W6"/>
              </a:rPr>
              <a:t>件</a:t>
            </a:r>
            <a:r>
              <a:rPr lang="en-US" altLang="ja-JP" sz="2800" b="1" dirty="0">
                <a:latin typeface="Meiryo UI" panose="020B0604030504040204" pitchFamily="50" charset="-128"/>
                <a:ea typeface="Meiryo UI" panose="020B0604030504040204" pitchFamily="50" charset="-128"/>
                <a:cs typeface="ヒラギノ角ゴ Pro W6"/>
              </a:rPr>
              <a:t>/</a:t>
            </a:r>
            <a:r>
              <a:rPr lang="ja-JP" altLang="en-US" sz="2800" b="1" dirty="0">
                <a:latin typeface="Meiryo UI" panose="020B0604030504040204" pitchFamily="50" charset="-128"/>
                <a:ea typeface="Meiryo UI" panose="020B0604030504040204" pitchFamily="50" charset="-128"/>
                <a:cs typeface="ヒラギノ角ゴ Pro W6"/>
              </a:rPr>
              <a:t>年</a:t>
            </a:r>
            <a:endParaRPr lang="ja-JP" altLang="en-US" sz="2000" b="1" dirty="0">
              <a:latin typeface="Meiryo UI" panose="020B0604030504040204" pitchFamily="50" charset="-128"/>
              <a:ea typeface="Meiryo UI" panose="020B0604030504040204" pitchFamily="50" charset="-128"/>
              <a:cs typeface="ヒラギノ角ゴ Pro W6"/>
            </a:endParaRPr>
          </a:p>
        </p:txBody>
      </p:sp>
      <p:sp>
        <p:nvSpPr>
          <p:cNvPr id="24" name="テキスト ボックス 23"/>
          <p:cNvSpPr txBox="1"/>
          <p:nvPr/>
        </p:nvSpPr>
        <p:spPr>
          <a:xfrm>
            <a:off x="3308261" y="3796354"/>
            <a:ext cx="2459328" cy="1674241"/>
          </a:xfrm>
          <a:prstGeom prst="rect">
            <a:avLst/>
          </a:prstGeom>
          <a:noFill/>
        </p:spPr>
        <p:txBody>
          <a:bodyPr wrap="none" rtlCol="0">
            <a:spAutoFit/>
          </a:bodyPr>
          <a:lstStyle/>
          <a:p>
            <a:pPr algn="ctr">
              <a:lnSpc>
                <a:spcPts val="4000"/>
              </a:lnSpc>
              <a:defRPr/>
            </a:pPr>
            <a:r>
              <a:rPr lang="en-US" altLang="ja-JP" sz="2800" b="1" dirty="0">
                <a:latin typeface="Meiryo UI" panose="020B0604030504040204" pitchFamily="50" charset="-128"/>
                <a:ea typeface="Meiryo UI" panose="020B0604030504040204" pitchFamily="50" charset="-128"/>
                <a:cs typeface="ヒラギノ角ゴ Pro W6"/>
              </a:rPr>
              <a:t>B.</a:t>
            </a:r>
            <a:r>
              <a:rPr lang="ja-JP" altLang="en-US" sz="2800" b="1" dirty="0">
                <a:latin typeface="Meiryo UI" panose="020B0604030504040204" pitchFamily="50" charset="-128"/>
                <a:ea typeface="Meiryo UI" panose="020B0604030504040204" pitchFamily="50" charset="-128"/>
                <a:cs typeface="ヒラギノ角ゴ Pro W6"/>
              </a:rPr>
              <a:t> </a:t>
            </a:r>
            <a:r>
              <a:rPr lang="en-US" altLang="ja-JP" sz="2800" b="1" dirty="0">
                <a:latin typeface="Meiryo UI" panose="020B0604030504040204" pitchFamily="50" charset="-128"/>
                <a:ea typeface="Meiryo UI" panose="020B0604030504040204" pitchFamily="50" charset="-128"/>
                <a:cs typeface="ヒラギノ角ゴ Pro W6"/>
              </a:rPr>
              <a:t>1</a:t>
            </a:r>
            <a:r>
              <a:rPr lang="ja-JP" altLang="en-US" sz="2800" b="1" dirty="0">
                <a:latin typeface="Meiryo UI" panose="020B0604030504040204" pitchFamily="50" charset="-128"/>
                <a:ea typeface="Meiryo UI" panose="020B0604030504040204" pitchFamily="50" charset="-128"/>
                <a:cs typeface="ヒラギノ角ゴ Pro W6"/>
              </a:rPr>
              <a:t>日平均</a:t>
            </a:r>
            <a:endParaRPr lang="en-US" altLang="ja-JP" sz="2800" b="1" dirty="0">
              <a:latin typeface="Meiryo UI" panose="020B0604030504040204" pitchFamily="50" charset="-128"/>
              <a:ea typeface="Meiryo UI" panose="020B0604030504040204" pitchFamily="50" charset="-128"/>
              <a:cs typeface="ヒラギノ角ゴ Pro W6"/>
            </a:endParaRPr>
          </a:p>
          <a:p>
            <a:pPr algn="ctr">
              <a:lnSpc>
                <a:spcPts val="4000"/>
              </a:lnSpc>
              <a:defRPr/>
            </a:pPr>
            <a:r>
              <a:rPr lang="ja-JP" altLang="en-US" sz="2800" b="1" dirty="0">
                <a:latin typeface="Meiryo UI" panose="020B0604030504040204" pitchFamily="50" charset="-128"/>
                <a:ea typeface="Meiryo UI" panose="020B0604030504040204" pitchFamily="50" charset="-128"/>
                <a:cs typeface="ヒラギノ角ゴ Pro W6"/>
              </a:rPr>
              <a:t>新入院患者数</a:t>
            </a:r>
            <a:endParaRPr lang="en-US" altLang="ja-JP" sz="400" b="1" dirty="0">
              <a:latin typeface="Meiryo UI" panose="020B0604030504040204" pitchFamily="50" charset="-128"/>
              <a:ea typeface="Meiryo UI" panose="020B0604030504040204" pitchFamily="50" charset="-128"/>
              <a:cs typeface="ヒラギノ角ゴ Pro W6"/>
            </a:endParaRPr>
          </a:p>
          <a:p>
            <a:pPr algn="ctr">
              <a:lnSpc>
                <a:spcPct val="150000"/>
              </a:lnSpc>
            </a:pPr>
            <a:r>
              <a:rPr lang="en-US" altLang="ja-JP" sz="2800" b="1" dirty="0">
                <a:latin typeface="Meiryo UI" panose="020B0604030504040204" pitchFamily="50" charset="-128"/>
                <a:ea typeface="Meiryo UI" panose="020B0604030504040204" pitchFamily="50" charset="-128"/>
                <a:cs typeface="ヒラギノ角ゴ Pro W6"/>
              </a:rPr>
              <a:t>44,210</a:t>
            </a:r>
            <a:r>
              <a:rPr lang="ja-JP" altLang="en-US" sz="2800" b="1" dirty="0">
                <a:latin typeface="Meiryo UI" panose="020B0604030504040204" pitchFamily="50" charset="-128"/>
                <a:ea typeface="Meiryo UI" panose="020B0604030504040204" pitchFamily="50" charset="-128"/>
                <a:cs typeface="ヒラギノ角ゴ Pro W6"/>
              </a:rPr>
              <a:t>人</a:t>
            </a:r>
            <a:r>
              <a:rPr lang="en-US" altLang="ja-JP" sz="2800" b="1" dirty="0">
                <a:latin typeface="Meiryo UI" panose="020B0604030504040204" pitchFamily="50" charset="-128"/>
                <a:ea typeface="Meiryo UI" panose="020B0604030504040204" pitchFamily="50" charset="-128"/>
                <a:cs typeface="ヒラギノ角ゴ Pro W6"/>
              </a:rPr>
              <a:t>/</a:t>
            </a:r>
            <a:r>
              <a:rPr lang="ja-JP" altLang="en-US" sz="2800" b="1" dirty="0">
                <a:latin typeface="Meiryo UI" panose="020B0604030504040204" pitchFamily="50" charset="-128"/>
                <a:ea typeface="Meiryo UI" panose="020B0604030504040204" pitchFamily="50" charset="-128"/>
                <a:cs typeface="ヒラギノ角ゴ Pro W6"/>
              </a:rPr>
              <a:t>日</a:t>
            </a:r>
          </a:p>
        </p:txBody>
      </p:sp>
      <p:sp>
        <p:nvSpPr>
          <p:cNvPr id="28" name="テキスト ボックス 27"/>
          <p:cNvSpPr txBox="1"/>
          <p:nvPr/>
        </p:nvSpPr>
        <p:spPr>
          <a:xfrm>
            <a:off x="6056513" y="3796354"/>
            <a:ext cx="2765501" cy="1061253"/>
          </a:xfrm>
          <a:prstGeom prst="rect">
            <a:avLst/>
          </a:prstGeom>
          <a:noFill/>
        </p:spPr>
        <p:txBody>
          <a:bodyPr wrap="none" rtlCol="0">
            <a:spAutoFit/>
          </a:bodyPr>
          <a:lstStyle/>
          <a:p>
            <a:pPr algn="ctr">
              <a:lnSpc>
                <a:spcPts val="4000"/>
              </a:lnSpc>
              <a:defRPr/>
            </a:pPr>
            <a:r>
              <a:rPr lang="en-US" altLang="ja-JP" sz="2800" b="1" dirty="0">
                <a:latin typeface="Meiryo UI" panose="020B0604030504040204" pitchFamily="50" charset="-128"/>
                <a:ea typeface="Meiryo UI" panose="020B0604030504040204" pitchFamily="50" charset="-128"/>
                <a:cs typeface="ヒラギノ角ゴ Pro W6"/>
              </a:rPr>
              <a:t>C.</a:t>
            </a:r>
            <a:r>
              <a:rPr lang="ja-JP" altLang="en-US" sz="2800" b="1" dirty="0">
                <a:latin typeface="Meiryo UI" panose="020B0604030504040204" pitchFamily="50" charset="-128"/>
                <a:ea typeface="Meiryo UI" panose="020B0604030504040204" pitchFamily="50" charset="-128"/>
                <a:cs typeface="ヒラギノ角ゴ Pro W6"/>
              </a:rPr>
              <a:t> </a:t>
            </a:r>
            <a:r>
              <a:rPr lang="en-US" altLang="ja-JP" sz="2800" b="1" dirty="0">
                <a:latin typeface="Meiryo UI" panose="020B0604030504040204" pitchFamily="50" charset="-128"/>
                <a:ea typeface="Meiryo UI" panose="020B0604030504040204" pitchFamily="50" charset="-128"/>
                <a:cs typeface="ヒラギノ角ゴ Pro W6"/>
              </a:rPr>
              <a:t>65</a:t>
            </a:r>
            <a:r>
              <a:rPr lang="ja-JP" altLang="en-US" sz="2800" b="1" dirty="0">
                <a:latin typeface="Meiryo UI" panose="020B0604030504040204" pitchFamily="50" charset="-128"/>
                <a:ea typeface="Meiryo UI" panose="020B0604030504040204" pitchFamily="50" charset="-128"/>
                <a:cs typeface="ヒラギノ角ゴ Pro W6"/>
              </a:rPr>
              <a:t>歳までに</a:t>
            </a:r>
            <a:endParaRPr lang="en-US" altLang="ja-JP" sz="2800" b="1" dirty="0">
              <a:latin typeface="Meiryo UI" panose="020B0604030504040204" pitchFamily="50" charset="-128"/>
              <a:ea typeface="Meiryo UI" panose="020B0604030504040204" pitchFamily="50" charset="-128"/>
              <a:cs typeface="ヒラギノ角ゴ Pro W6"/>
            </a:endParaRPr>
          </a:p>
          <a:p>
            <a:pPr algn="ctr">
              <a:lnSpc>
                <a:spcPts val="4000"/>
              </a:lnSpc>
              <a:defRPr/>
            </a:pPr>
            <a:r>
              <a:rPr lang="ja-JP" altLang="en-US" sz="2800" b="1" dirty="0">
                <a:latin typeface="Meiryo UI" panose="020B0604030504040204" pitchFamily="50" charset="-128"/>
                <a:ea typeface="Meiryo UI" panose="020B0604030504040204" pitchFamily="50" charset="-128"/>
                <a:cs typeface="ヒラギノ角ゴ Pro W6"/>
              </a:rPr>
              <a:t>亡くなる人の割合</a:t>
            </a:r>
            <a:endParaRPr lang="en-US" altLang="ja-JP" sz="2800" b="1" dirty="0">
              <a:latin typeface="Meiryo UI" panose="020B0604030504040204" pitchFamily="50" charset="-128"/>
              <a:ea typeface="Meiryo UI" panose="020B0604030504040204" pitchFamily="50" charset="-128"/>
              <a:cs typeface="ヒラギノ角ゴ Pro W6"/>
            </a:endParaRPr>
          </a:p>
        </p:txBody>
      </p:sp>
      <p:sp>
        <p:nvSpPr>
          <p:cNvPr id="42" name="テキスト ボックス 41"/>
          <p:cNvSpPr txBox="1"/>
          <p:nvPr/>
        </p:nvSpPr>
        <p:spPr>
          <a:xfrm>
            <a:off x="391406" y="6372357"/>
            <a:ext cx="2648691" cy="246221"/>
          </a:xfrm>
          <a:prstGeom prst="rect">
            <a:avLst/>
          </a:prstGeom>
          <a:noFill/>
        </p:spPr>
        <p:txBody>
          <a:bodyPr wrap="square" rtlCol="0">
            <a:spAutoFit/>
          </a:bodyPr>
          <a:lstStyle/>
          <a:p>
            <a:pPr algn="ctr">
              <a:defRPr/>
            </a:pPr>
            <a:r>
              <a:rPr lang="ja-JP" altLang="en-US" sz="1000" dirty="0">
                <a:latin typeface="Meiryo UI" panose="020B0604030504040204" pitchFamily="50" charset="-128"/>
                <a:ea typeface="Meiryo UI" panose="020B0604030504040204" pitchFamily="50" charset="-128"/>
                <a:cs typeface="ヒラギノ角ゴ Pro W3"/>
              </a:rPr>
              <a:t>＊警察庁「交通事故発生状況」</a:t>
            </a:r>
            <a:r>
              <a:rPr lang="en-US" altLang="ja-JP" sz="1000" dirty="0">
                <a:latin typeface="Meiryo UI" panose="020B0604030504040204" pitchFamily="50" charset="-128"/>
                <a:ea typeface="Meiryo UI" panose="020B0604030504040204" pitchFamily="50" charset="-128"/>
                <a:cs typeface="ヒラギノ角ゴ Pro W3"/>
              </a:rPr>
              <a:t>(</a:t>
            </a:r>
            <a:r>
              <a:rPr lang="ja-JP" altLang="en-US" sz="1000" dirty="0">
                <a:latin typeface="Meiryo UI" panose="020B0604030504040204" pitchFamily="50" charset="-128"/>
                <a:ea typeface="Meiryo UI" panose="020B0604030504040204" pitchFamily="50" charset="-128"/>
                <a:cs typeface="ヒラギノ角ゴ Pro W3"/>
              </a:rPr>
              <a:t>令和</a:t>
            </a:r>
            <a:r>
              <a:rPr lang="en-US" altLang="ja-JP" sz="1000" dirty="0">
                <a:latin typeface="Meiryo UI" panose="020B0604030504040204" pitchFamily="50" charset="-128"/>
                <a:ea typeface="Meiryo UI" panose="020B0604030504040204" pitchFamily="50" charset="-128"/>
                <a:cs typeface="ヒラギノ角ゴ Pro W3"/>
              </a:rPr>
              <a:t>6</a:t>
            </a:r>
            <a:r>
              <a:rPr lang="ja-JP" altLang="en-US" sz="1000" dirty="0">
                <a:latin typeface="Meiryo UI" panose="020B0604030504040204" pitchFamily="50" charset="-128"/>
                <a:ea typeface="Meiryo UI" panose="020B0604030504040204" pitchFamily="50" charset="-128"/>
                <a:cs typeface="ヒラギノ角ゴ Pro W3"/>
              </a:rPr>
              <a:t>年</a:t>
            </a:r>
            <a:r>
              <a:rPr lang="en-US" altLang="ja-JP" sz="1000" dirty="0">
                <a:latin typeface="Meiryo UI" panose="020B0604030504040204" pitchFamily="50" charset="-128"/>
                <a:ea typeface="Meiryo UI" panose="020B0604030504040204" pitchFamily="50" charset="-128"/>
                <a:cs typeface="ヒラギノ角ゴ Pro W3"/>
              </a:rPr>
              <a:t>)</a:t>
            </a:r>
          </a:p>
        </p:txBody>
      </p:sp>
      <p:sp>
        <p:nvSpPr>
          <p:cNvPr id="43" name="テキスト ボックス 42"/>
          <p:cNvSpPr txBox="1"/>
          <p:nvPr/>
        </p:nvSpPr>
        <p:spPr>
          <a:xfrm>
            <a:off x="3327792" y="6249267"/>
            <a:ext cx="2755724" cy="400110"/>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cs typeface="ヒラギノ角ゴ Pro W3"/>
              </a:rPr>
              <a:t>＊厚生労働省「医療施設（動態）調査</a:t>
            </a:r>
            <a:endParaRPr lang="en-US" altLang="ja-JP" sz="1000" dirty="0">
              <a:latin typeface="Meiryo UI" panose="020B0604030504040204" pitchFamily="50" charset="-128"/>
              <a:ea typeface="Meiryo UI" panose="020B0604030504040204" pitchFamily="50" charset="-128"/>
              <a:cs typeface="ヒラギノ角ゴ Pro W3"/>
            </a:endParaRPr>
          </a:p>
          <a:p>
            <a:pPr algn="r"/>
            <a:r>
              <a:rPr lang="ja-JP" altLang="en-US" sz="1000" dirty="0">
                <a:latin typeface="Meiryo UI" panose="020B0604030504040204" pitchFamily="50" charset="-128"/>
                <a:ea typeface="Meiryo UI" panose="020B0604030504040204" pitchFamily="50" charset="-128"/>
                <a:cs typeface="ヒラギノ角ゴ Pro W3"/>
              </a:rPr>
              <a:t>・病院報告」（令和</a:t>
            </a:r>
            <a:r>
              <a:rPr lang="en-US" altLang="ja-JP" sz="1000" dirty="0">
                <a:latin typeface="Meiryo UI" panose="020B0604030504040204" pitchFamily="50" charset="-128"/>
                <a:ea typeface="Meiryo UI" panose="020B0604030504040204" pitchFamily="50" charset="-128"/>
                <a:cs typeface="ヒラギノ角ゴ Pro W3"/>
              </a:rPr>
              <a:t>6</a:t>
            </a:r>
            <a:r>
              <a:rPr lang="ja-JP" altLang="en-US" sz="1000" dirty="0">
                <a:latin typeface="Meiryo UI" panose="020B0604030504040204" pitchFamily="50" charset="-128"/>
                <a:ea typeface="Meiryo UI" panose="020B0604030504040204" pitchFamily="50" charset="-128"/>
                <a:cs typeface="ヒラギノ角ゴ Pro W3"/>
              </a:rPr>
              <a:t>年）</a:t>
            </a:r>
            <a:endParaRPr lang="en-US" altLang="ja-JP" sz="1000" dirty="0">
              <a:latin typeface="Meiryo UI" panose="020B0604030504040204" pitchFamily="50" charset="-128"/>
              <a:ea typeface="Meiryo UI" panose="020B0604030504040204" pitchFamily="50" charset="-128"/>
              <a:cs typeface="ヒラギノ角ゴ Pro W3"/>
            </a:endParaRPr>
          </a:p>
        </p:txBody>
      </p:sp>
      <p:sp>
        <p:nvSpPr>
          <p:cNvPr id="44" name="テキスト ボックス 43"/>
          <p:cNvSpPr txBox="1"/>
          <p:nvPr/>
        </p:nvSpPr>
        <p:spPr>
          <a:xfrm>
            <a:off x="6236592" y="6396420"/>
            <a:ext cx="2765614" cy="246221"/>
          </a:xfrm>
          <a:prstGeom prst="rect">
            <a:avLst/>
          </a:prstGeom>
          <a:noFill/>
        </p:spPr>
        <p:txBody>
          <a:bodyPr wrap="square" rtlCol="0">
            <a:spAutoFit/>
          </a:bodyPr>
          <a:lstStyle/>
          <a:p>
            <a:pPr algn="ctr"/>
            <a:r>
              <a:rPr lang="zh-TW" altLang="en-US" sz="1000" dirty="0">
                <a:latin typeface="Meiryo UI" panose="020B0604030504040204" pitchFamily="50" charset="-128"/>
                <a:ea typeface="Meiryo UI" panose="020B0604030504040204" pitchFamily="50" charset="-128"/>
                <a:cs typeface="ヒラギノ角ゴ Pro W3"/>
              </a:rPr>
              <a:t>＊厚生労働省「簡易生命表」</a:t>
            </a:r>
            <a:r>
              <a:rPr lang="en-US" altLang="zh-TW" sz="1000" dirty="0">
                <a:latin typeface="Meiryo UI" panose="020B0604030504040204" pitchFamily="50" charset="-128"/>
                <a:ea typeface="Meiryo UI" panose="020B0604030504040204" pitchFamily="50" charset="-128"/>
                <a:cs typeface="ヒラギノ角ゴ Pro W3"/>
              </a:rPr>
              <a:t>(</a:t>
            </a:r>
            <a:r>
              <a:rPr lang="zh-TW" altLang="en-US" sz="1000" dirty="0">
                <a:latin typeface="Meiryo UI" panose="020B0604030504040204" pitchFamily="50" charset="-128"/>
                <a:ea typeface="Meiryo UI" panose="020B0604030504040204" pitchFamily="50" charset="-128"/>
                <a:cs typeface="ヒラギノ角ゴ Pro W3"/>
              </a:rPr>
              <a:t>令和</a:t>
            </a:r>
            <a:r>
              <a:rPr lang="en-US" altLang="zh-TW" sz="1000" dirty="0">
                <a:latin typeface="Meiryo UI" panose="020B0604030504040204" pitchFamily="50" charset="-128"/>
                <a:ea typeface="Meiryo UI" panose="020B0604030504040204" pitchFamily="50" charset="-128"/>
                <a:cs typeface="ヒラギノ角ゴ Pro W3"/>
              </a:rPr>
              <a:t>6</a:t>
            </a:r>
            <a:r>
              <a:rPr lang="zh-TW" altLang="en-US" sz="1000" dirty="0">
                <a:latin typeface="Meiryo UI" panose="020B0604030504040204" pitchFamily="50" charset="-128"/>
                <a:ea typeface="Meiryo UI" panose="020B0604030504040204" pitchFamily="50" charset="-128"/>
                <a:cs typeface="ヒラギノ角ゴ Pro W3"/>
              </a:rPr>
              <a:t>年</a:t>
            </a:r>
            <a:r>
              <a:rPr lang="en-US" altLang="zh-TW" sz="1000" dirty="0">
                <a:latin typeface="Meiryo UI" panose="020B0604030504040204" pitchFamily="50" charset="-128"/>
                <a:ea typeface="Meiryo UI" panose="020B0604030504040204" pitchFamily="50" charset="-128"/>
                <a:cs typeface="ヒラギノ角ゴ Pro W3"/>
              </a:rPr>
              <a:t>)</a:t>
            </a:r>
            <a:endParaRPr lang="en-US" altLang="ja-JP" sz="1000" dirty="0">
              <a:latin typeface="Meiryo UI" panose="020B0604030504040204" pitchFamily="50" charset="-128"/>
              <a:ea typeface="Meiryo UI" panose="020B0604030504040204" pitchFamily="50" charset="-128"/>
              <a:cs typeface="ヒラギノ角ゴ Pro W3"/>
            </a:endParaRPr>
          </a:p>
        </p:txBody>
      </p:sp>
      <p:pic>
        <p:nvPicPr>
          <p:cNvPr id="21" name="図 20">
            <a:extLst>
              <a:ext uri="{FF2B5EF4-FFF2-40B4-BE49-F238E27FC236}">
                <a16:creationId xmlns:a16="http://schemas.microsoft.com/office/drawing/2014/main" id="{A7161817-3256-4D7C-9D8C-32A433E764DD}"/>
              </a:ext>
            </a:extLst>
          </p:cNvPr>
          <p:cNvPicPr>
            <a:picLocks noChangeAspect="1"/>
          </p:cNvPicPr>
          <p:nvPr/>
        </p:nvPicPr>
        <p:blipFill>
          <a:blip r:embed="rId3"/>
          <a:stretch>
            <a:fillRect/>
          </a:stretch>
        </p:blipFill>
        <p:spPr>
          <a:xfrm>
            <a:off x="6013071" y="1821446"/>
            <a:ext cx="2852384" cy="1835271"/>
          </a:xfrm>
          <a:prstGeom prst="rect">
            <a:avLst/>
          </a:prstGeom>
        </p:spPr>
      </p:pic>
      <p:pic>
        <p:nvPicPr>
          <p:cNvPr id="33" name="図 3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2850" y="1625877"/>
            <a:ext cx="2557381" cy="2327770"/>
          </a:xfrm>
          <a:prstGeom prst="rect">
            <a:avLst/>
          </a:prstGeom>
        </p:spPr>
      </p:pic>
      <p:sp>
        <p:nvSpPr>
          <p:cNvPr id="5" name="スライド番号プレースホルダー 4"/>
          <p:cNvSpPr>
            <a:spLocks noGrp="1"/>
          </p:cNvSpPr>
          <p:nvPr>
            <p:ph type="sldNum" sz="quarter" idx="12"/>
          </p:nvPr>
        </p:nvSpPr>
        <p:spPr/>
        <p:txBody>
          <a:bodyPr/>
          <a:lstStyle/>
          <a:p>
            <a:fld id="{7B76553B-32E2-D644-9CD0-56FDA882EB90}" type="slidenum">
              <a:rPr kumimoji="1" lang="ja-JP" altLang="en-US" smtClean="0"/>
              <a:t>12</a:t>
            </a:fld>
            <a:endParaRPr kumimoji="1" lang="ja-JP" altLang="en-US" dirty="0"/>
          </a:p>
        </p:txBody>
      </p:sp>
      <p:sp>
        <p:nvSpPr>
          <p:cNvPr id="2" name="正方形/長方形 1">
            <a:extLst>
              <a:ext uri="{FF2B5EF4-FFF2-40B4-BE49-F238E27FC236}">
                <a16:creationId xmlns:a16="http://schemas.microsoft.com/office/drawing/2014/main" id="{A92DC1C9-B209-EDF6-2B16-B7CC911A9DA6}"/>
              </a:ext>
            </a:extLst>
          </p:cNvPr>
          <p:cNvSpPr/>
          <p:nvPr/>
        </p:nvSpPr>
        <p:spPr>
          <a:xfrm>
            <a:off x="729019" y="-55489"/>
            <a:ext cx="135695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せいかつせっけい</a:t>
            </a:r>
            <a:endParaRPr kumimoji="1" lang="ja-JP" altLang="en-US" sz="1400" dirty="0">
              <a:solidFill>
                <a:schemeClr val="bg1"/>
              </a:solidFill>
            </a:endParaRPr>
          </a:p>
        </p:txBody>
      </p:sp>
      <p:sp>
        <p:nvSpPr>
          <p:cNvPr id="3" name="正方形/長方形 2">
            <a:extLst>
              <a:ext uri="{FF2B5EF4-FFF2-40B4-BE49-F238E27FC236}">
                <a16:creationId xmlns:a16="http://schemas.microsoft.com/office/drawing/2014/main" id="{6E583115-93BC-9BCF-FDEF-6F098CABE90A}"/>
              </a:ext>
            </a:extLst>
          </p:cNvPr>
          <p:cNvSpPr/>
          <p:nvPr/>
        </p:nvSpPr>
        <p:spPr>
          <a:xfrm>
            <a:off x="1027827" y="1004658"/>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こうつうじこ</a:t>
            </a:r>
            <a:endParaRPr kumimoji="1" lang="ja-JP" altLang="en-US" sz="1400" dirty="0">
              <a:solidFill>
                <a:schemeClr val="bg1"/>
              </a:solidFill>
            </a:endParaRPr>
          </a:p>
        </p:txBody>
      </p:sp>
      <p:sp>
        <p:nvSpPr>
          <p:cNvPr id="26" name="正方形/長方形 25">
            <a:extLst>
              <a:ext uri="{FF2B5EF4-FFF2-40B4-BE49-F238E27FC236}">
                <a16:creationId xmlns:a16="http://schemas.microsoft.com/office/drawing/2014/main" id="{4FE6DDB3-60C4-9A68-F326-2DBC13782510}"/>
              </a:ext>
            </a:extLst>
          </p:cNvPr>
          <p:cNvSpPr/>
          <p:nvPr/>
        </p:nvSpPr>
        <p:spPr>
          <a:xfrm>
            <a:off x="3438921" y="1003719"/>
            <a:ext cx="11330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びょうき</a:t>
            </a:r>
            <a:endParaRPr kumimoji="1" lang="ja-JP" altLang="en-US" sz="1400" dirty="0">
              <a:solidFill>
                <a:schemeClr val="bg1"/>
              </a:solidFill>
            </a:endParaRPr>
          </a:p>
        </p:txBody>
      </p:sp>
      <p:sp>
        <p:nvSpPr>
          <p:cNvPr id="27" name="正方形/長方形 26">
            <a:extLst>
              <a:ext uri="{FF2B5EF4-FFF2-40B4-BE49-F238E27FC236}">
                <a16:creationId xmlns:a16="http://schemas.microsoft.com/office/drawing/2014/main" id="{A9D90A30-B48D-229E-12EC-AB8C342C1FEA}"/>
              </a:ext>
            </a:extLst>
          </p:cNvPr>
          <p:cNvSpPr/>
          <p:nvPr/>
        </p:nvSpPr>
        <p:spPr>
          <a:xfrm>
            <a:off x="6487089" y="894389"/>
            <a:ext cx="63132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900" dirty="0">
                <a:solidFill>
                  <a:schemeClr val="bg1"/>
                </a:solidFill>
                <a:latin typeface="BIZ UDPゴシック" panose="020B0400000000000000" pitchFamily="50" charset="-128"/>
                <a:ea typeface="BIZ UDPゴシック" panose="020B0400000000000000" pitchFamily="50" charset="-128"/>
              </a:rPr>
              <a:t>いっか</a:t>
            </a:r>
            <a:endParaRPr kumimoji="1" lang="ja-JP" altLang="en-US" sz="1400" dirty="0">
              <a:solidFill>
                <a:schemeClr val="bg1"/>
              </a:solidFill>
            </a:endParaRPr>
          </a:p>
        </p:txBody>
      </p:sp>
      <p:sp>
        <p:nvSpPr>
          <p:cNvPr id="30" name="正方形/長方形 29">
            <a:extLst>
              <a:ext uri="{FF2B5EF4-FFF2-40B4-BE49-F238E27FC236}">
                <a16:creationId xmlns:a16="http://schemas.microsoft.com/office/drawing/2014/main" id="{AC407090-BB0F-267A-713D-D19EF3671365}"/>
              </a:ext>
            </a:extLst>
          </p:cNvPr>
          <p:cNvSpPr/>
          <p:nvPr/>
        </p:nvSpPr>
        <p:spPr>
          <a:xfrm>
            <a:off x="6295980" y="1315207"/>
            <a:ext cx="132341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bg1"/>
                </a:solidFill>
                <a:latin typeface="BIZ UDPゴシック" panose="020B0400000000000000" pitchFamily="50" charset="-128"/>
                <a:ea typeface="BIZ UDPゴシック" panose="020B0400000000000000" pitchFamily="50" charset="-128"/>
              </a:rPr>
              <a:t>な</a:t>
            </a:r>
            <a:endParaRPr kumimoji="1" lang="ja-JP" altLang="en-US" sz="1400" dirty="0">
              <a:solidFill>
                <a:schemeClr val="bg1"/>
              </a:solidFill>
            </a:endParaRPr>
          </a:p>
        </p:txBody>
      </p:sp>
      <p:sp>
        <p:nvSpPr>
          <p:cNvPr id="36" name="正方形/長方形 35">
            <a:extLst>
              <a:ext uri="{FF2B5EF4-FFF2-40B4-BE49-F238E27FC236}">
                <a16:creationId xmlns:a16="http://schemas.microsoft.com/office/drawing/2014/main" id="{5728566C-319F-AEAB-50B5-7E74D768362F}"/>
              </a:ext>
            </a:extLst>
          </p:cNvPr>
          <p:cNvSpPr/>
          <p:nvPr/>
        </p:nvSpPr>
        <p:spPr>
          <a:xfrm>
            <a:off x="1030749" y="3664724"/>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こうつうじこ</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3DE01C90-00D7-5D7D-5C6C-8FBB4ABE12D2}"/>
              </a:ext>
            </a:extLst>
          </p:cNvPr>
          <p:cNvSpPr/>
          <p:nvPr/>
        </p:nvSpPr>
        <p:spPr>
          <a:xfrm>
            <a:off x="608998" y="4159839"/>
            <a:ext cx="210800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ねんかんはっせいけんすう</a:t>
            </a:r>
            <a:endParaRPr kumimoji="1" lang="ja-JP" altLang="en-US" sz="1400" dirty="0">
              <a:solidFill>
                <a:schemeClr val="tx1"/>
              </a:solidFill>
            </a:endParaRPr>
          </a:p>
        </p:txBody>
      </p:sp>
      <p:sp>
        <p:nvSpPr>
          <p:cNvPr id="40" name="正方形/長方形 39">
            <a:extLst>
              <a:ext uri="{FF2B5EF4-FFF2-40B4-BE49-F238E27FC236}">
                <a16:creationId xmlns:a16="http://schemas.microsoft.com/office/drawing/2014/main" id="{7BB7CF8E-3741-462D-BF4B-FD302216374E}"/>
              </a:ext>
            </a:extLst>
          </p:cNvPr>
          <p:cNvSpPr/>
          <p:nvPr/>
        </p:nvSpPr>
        <p:spPr>
          <a:xfrm>
            <a:off x="4245651" y="3655607"/>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へいきん</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620B935A-4E5F-B534-15AF-ED5A43D20DD9}"/>
              </a:ext>
            </a:extLst>
          </p:cNvPr>
          <p:cNvSpPr/>
          <p:nvPr/>
        </p:nvSpPr>
        <p:spPr>
          <a:xfrm>
            <a:off x="3476891" y="4159108"/>
            <a:ext cx="210800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しんにゅういんかんじゃすう</a:t>
            </a:r>
            <a:endParaRPr kumimoji="1" lang="ja-JP" altLang="en-US" sz="1400" dirty="0">
              <a:solidFill>
                <a:schemeClr val="tx1"/>
              </a:solidFill>
            </a:endParaRPr>
          </a:p>
        </p:txBody>
      </p:sp>
      <p:sp>
        <p:nvSpPr>
          <p:cNvPr id="45" name="正方形/長方形 44">
            <a:extLst>
              <a:ext uri="{FF2B5EF4-FFF2-40B4-BE49-F238E27FC236}">
                <a16:creationId xmlns:a16="http://schemas.microsoft.com/office/drawing/2014/main" id="{49468418-A748-7BE4-BA38-64ED5A18473F}"/>
              </a:ext>
            </a:extLst>
          </p:cNvPr>
          <p:cNvSpPr/>
          <p:nvPr/>
        </p:nvSpPr>
        <p:spPr>
          <a:xfrm>
            <a:off x="6765993" y="3664724"/>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400" dirty="0">
              <a:solidFill>
                <a:schemeClr val="tx1"/>
              </a:solidFill>
            </a:endParaRPr>
          </a:p>
        </p:txBody>
      </p:sp>
      <p:sp>
        <p:nvSpPr>
          <p:cNvPr id="46" name="正方形/長方形 45">
            <a:extLst>
              <a:ext uri="{FF2B5EF4-FFF2-40B4-BE49-F238E27FC236}">
                <a16:creationId xmlns:a16="http://schemas.microsoft.com/office/drawing/2014/main" id="{54294A67-AFA9-F654-B0CA-2897EC76940D}"/>
              </a:ext>
            </a:extLst>
          </p:cNvPr>
          <p:cNvSpPr/>
          <p:nvPr/>
        </p:nvSpPr>
        <p:spPr>
          <a:xfrm>
            <a:off x="6039115" y="4159108"/>
            <a:ext cx="57123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な</a:t>
            </a:r>
            <a:endParaRPr kumimoji="1" lang="ja-JP" altLang="en-US" sz="1400" dirty="0">
              <a:solidFill>
                <a:schemeClr val="tx1"/>
              </a:solidFill>
            </a:endParaRPr>
          </a:p>
        </p:txBody>
      </p:sp>
      <p:sp>
        <p:nvSpPr>
          <p:cNvPr id="47" name="正方形/長方形 46">
            <a:extLst>
              <a:ext uri="{FF2B5EF4-FFF2-40B4-BE49-F238E27FC236}">
                <a16:creationId xmlns:a16="http://schemas.microsoft.com/office/drawing/2014/main" id="{637FF088-A0BB-A7A9-FAF1-C4C6C3C56478}"/>
              </a:ext>
            </a:extLst>
          </p:cNvPr>
          <p:cNvSpPr/>
          <p:nvPr/>
        </p:nvSpPr>
        <p:spPr>
          <a:xfrm>
            <a:off x="2491145" y="-55489"/>
            <a:ext cx="88468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じゅうだい</a:t>
            </a:r>
            <a:endParaRPr kumimoji="1" lang="ja-JP" altLang="en-US" sz="1400" dirty="0">
              <a:solidFill>
                <a:schemeClr val="bg1"/>
              </a:solidFill>
            </a:endParaRPr>
          </a:p>
        </p:txBody>
      </p:sp>
      <p:sp>
        <p:nvSpPr>
          <p:cNvPr id="48" name="正方形/長方形 47">
            <a:extLst>
              <a:ext uri="{FF2B5EF4-FFF2-40B4-BE49-F238E27FC236}">
                <a16:creationId xmlns:a16="http://schemas.microsoft.com/office/drawing/2014/main" id="{2B58FDEF-E6ED-AE7E-F29E-66029E6C3BF3}"/>
              </a:ext>
            </a:extLst>
          </p:cNvPr>
          <p:cNvSpPr/>
          <p:nvPr/>
        </p:nvSpPr>
        <p:spPr>
          <a:xfrm>
            <a:off x="3672244" y="-55487"/>
            <a:ext cx="89975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えいきょう</a:t>
            </a:r>
            <a:endParaRPr kumimoji="1" lang="ja-JP" altLang="en-US" sz="1400" dirty="0">
              <a:solidFill>
                <a:schemeClr val="bg1"/>
              </a:solidFill>
            </a:endParaRPr>
          </a:p>
        </p:txBody>
      </p:sp>
      <p:sp>
        <p:nvSpPr>
          <p:cNvPr id="49" name="正方形/長方形 48">
            <a:extLst>
              <a:ext uri="{FF2B5EF4-FFF2-40B4-BE49-F238E27FC236}">
                <a16:creationId xmlns:a16="http://schemas.microsoft.com/office/drawing/2014/main" id="{605F057B-0A67-508B-FB9A-66E8EA5D03AC}"/>
              </a:ext>
            </a:extLst>
          </p:cNvPr>
          <p:cNvSpPr/>
          <p:nvPr/>
        </p:nvSpPr>
        <p:spPr>
          <a:xfrm>
            <a:off x="4820893" y="-55820"/>
            <a:ext cx="5134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あた</a:t>
            </a:r>
            <a:endParaRPr kumimoji="1" lang="ja-JP" altLang="en-US" sz="1400" dirty="0">
              <a:solidFill>
                <a:schemeClr val="bg1"/>
              </a:solidFill>
            </a:endParaRPr>
          </a:p>
        </p:txBody>
      </p:sp>
      <p:sp>
        <p:nvSpPr>
          <p:cNvPr id="50" name="正方形/長方形 49">
            <a:extLst>
              <a:ext uri="{FF2B5EF4-FFF2-40B4-BE49-F238E27FC236}">
                <a16:creationId xmlns:a16="http://schemas.microsoft.com/office/drawing/2014/main" id="{ED56EB88-51C3-30B9-23D4-AD6448195D8F}"/>
              </a:ext>
            </a:extLst>
          </p:cNvPr>
          <p:cNvSpPr/>
          <p:nvPr/>
        </p:nvSpPr>
        <p:spPr>
          <a:xfrm>
            <a:off x="7210988" y="894389"/>
            <a:ext cx="63132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900" dirty="0">
                <a:solidFill>
                  <a:schemeClr val="bg1"/>
                </a:solidFill>
                <a:latin typeface="BIZ UDPゴシック" panose="020B0400000000000000" pitchFamily="50" charset="-128"/>
                <a:ea typeface="BIZ UDPゴシック" panose="020B0400000000000000" pitchFamily="50" charset="-128"/>
              </a:rPr>
              <a:t>はたら</a:t>
            </a:r>
            <a:endParaRPr kumimoji="1" lang="ja-JP" altLang="en-US" sz="1400" dirty="0">
              <a:solidFill>
                <a:schemeClr val="bg1"/>
              </a:solidFill>
            </a:endParaRPr>
          </a:p>
        </p:txBody>
      </p:sp>
      <p:sp>
        <p:nvSpPr>
          <p:cNvPr id="51" name="正方形/長方形 50">
            <a:extLst>
              <a:ext uri="{FF2B5EF4-FFF2-40B4-BE49-F238E27FC236}">
                <a16:creationId xmlns:a16="http://schemas.microsoft.com/office/drawing/2014/main" id="{DC3FDE6B-E72D-3136-A7AD-A8826D00ED4D}"/>
              </a:ext>
            </a:extLst>
          </p:cNvPr>
          <p:cNvSpPr/>
          <p:nvPr/>
        </p:nvSpPr>
        <p:spPr>
          <a:xfrm>
            <a:off x="7869090" y="902237"/>
            <a:ext cx="3807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900" dirty="0">
                <a:solidFill>
                  <a:schemeClr val="bg1"/>
                </a:solidFill>
                <a:latin typeface="BIZ UDPゴシック" panose="020B0400000000000000" pitchFamily="50" charset="-128"/>
                <a:ea typeface="BIZ UDPゴシック" panose="020B0400000000000000" pitchFamily="50" charset="-128"/>
              </a:rPr>
              <a:t>て</a:t>
            </a:r>
            <a:endParaRPr kumimoji="1" lang="ja-JP" altLang="en-US" sz="1400" dirty="0">
              <a:solidFill>
                <a:schemeClr val="bg1"/>
              </a:solidFill>
            </a:endParaRPr>
          </a:p>
        </p:txBody>
      </p:sp>
      <p:sp>
        <p:nvSpPr>
          <p:cNvPr id="52" name="正方形/長方形 51">
            <a:extLst>
              <a:ext uri="{FF2B5EF4-FFF2-40B4-BE49-F238E27FC236}">
                <a16:creationId xmlns:a16="http://schemas.microsoft.com/office/drawing/2014/main" id="{6AA1765E-F8EB-2FAD-78AD-7EA751B2BA69}"/>
              </a:ext>
            </a:extLst>
          </p:cNvPr>
          <p:cNvSpPr/>
          <p:nvPr/>
        </p:nvSpPr>
        <p:spPr>
          <a:xfrm>
            <a:off x="4512718" y="1003719"/>
            <a:ext cx="11330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にゅういん</a:t>
            </a:r>
            <a:endParaRPr kumimoji="1" lang="ja-JP" altLang="en-US" sz="1400" dirty="0">
              <a:solidFill>
                <a:schemeClr val="bg1"/>
              </a:solidFill>
            </a:endParaRPr>
          </a:p>
        </p:txBody>
      </p:sp>
      <p:sp>
        <p:nvSpPr>
          <p:cNvPr id="53" name="正方形/長方形 52">
            <a:extLst>
              <a:ext uri="{FF2B5EF4-FFF2-40B4-BE49-F238E27FC236}">
                <a16:creationId xmlns:a16="http://schemas.microsoft.com/office/drawing/2014/main" id="{B752C23F-6D45-59AA-736F-910B1BE4B572}"/>
              </a:ext>
            </a:extLst>
          </p:cNvPr>
          <p:cNvSpPr/>
          <p:nvPr/>
        </p:nvSpPr>
        <p:spPr>
          <a:xfrm>
            <a:off x="7205814" y="4159108"/>
            <a:ext cx="57123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ひと</a:t>
            </a:r>
            <a:endParaRPr kumimoji="1" lang="ja-JP" altLang="en-US" sz="1400" dirty="0">
              <a:solidFill>
                <a:schemeClr val="tx1"/>
              </a:solidFill>
            </a:endParaRPr>
          </a:p>
        </p:txBody>
      </p:sp>
      <p:sp>
        <p:nvSpPr>
          <p:cNvPr id="54" name="正方形/長方形 53">
            <a:extLst>
              <a:ext uri="{FF2B5EF4-FFF2-40B4-BE49-F238E27FC236}">
                <a16:creationId xmlns:a16="http://schemas.microsoft.com/office/drawing/2014/main" id="{9009D56C-1B29-A9B3-AC51-076875713BB8}"/>
              </a:ext>
            </a:extLst>
          </p:cNvPr>
          <p:cNvSpPr/>
          <p:nvPr/>
        </p:nvSpPr>
        <p:spPr>
          <a:xfrm>
            <a:off x="7986864" y="4156025"/>
            <a:ext cx="76847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わりあい</a:t>
            </a:r>
            <a:endParaRPr kumimoji="1" lang="ja-JP" altLang="en-US" sz="1400" dirty="0">
              <a:solidFill>
                <a:schemeClr val="tx1"/>
              </a:solidFill>
            </a:endParaRPr>
          </a:p>
        </p:txBody>
      </p:sp>
      <p:sp>
        <p:nvSpPr>
          <p:cNvPr id="4" name="正方形/長方形 3">
            <a:extLst>
              <a:ext uri="{FF2B5EF4-FFF2-40B4-BE49-F238E27FC236}">
                <a16:creationId xmlns:a16="http://schemas.microsoft.com/office/drawing/2014/main" id="{23867CC9-8800-DF7A-B27F-E325C97A530B}"/>
              </a:ext>
            </a:extLst>
          </p:cNvPr>
          <p:cNvSpPr/>
          <p:nvPr/>
        </p:nvSpPr>
        <p:spPr>
          <a:xfrm>
            <a:off x="1851671" y="4778614"/>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37" name="正方形/長方形 36">
            <a:extLst>
              <a:ext uri="{FF2B5EF4-FFF2-40B4-BE49-F238E27FC236}">
                <a16:creationId xmlns:a16="http://schemas.microsoft.com/office/drawing/2014/main" id="{02587244-59EA-E341-D686-158351F51E39}"/>
              </a:ext>
            </a:extLst>
          </p:cNvPr>
          <p:cNvSpPr/>
          <p:nvPr/>
        </p:nvSpPr>
        <p:spPr>
          <a:xfrm>
            <a:off x="1952369" y="4778282"/>
            <a:ext cx="1100684" cy="36209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けん　　　ねん</a:t>
            </a:r>
            <a:endParaRPr kumimoji="1" lang="ja-JP" altLang="en-US" sz="1400" dirty="0">
              <a:solidFill>
                <a:schemeClr val="tx1"/>
              </a:solidFill>
            </a:endParaRPr>
          </a:p>
        </p:txBody>
      </p:sp>
      <p:sp>
        <p:nvSpPr>
          <p:cNvPr id="55" name="正方形/長方形 54">
            <a:extLst>
              <a:ext uri="{FF2B5EF4-FFF2-40B4-BE49-F238E27FC236}">
                <a16:creationId xmlns:a16="http://schemas.microsoft.com/office/drawing/2014/main" id="{8B9D2837-1A4B-00EA-D4B5-3201310EBFA8}"/>
              </a:ext>
            </a:extLst>
          </p:cNvPr>
          <p:cNvSpPr/>
          <p:nvPr/>
        </p:nvSpPr>
        <p:spPr>
          <a:xfrm>
            <a:off x="4604939" y="4778367"/>
            <a:ext cx="1095084" cy="32987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　にん　　　　ひ</a:t>
            </a:r>
            <a:endParaRPr kumimoji="1" lang="ja-JP" altLang="en-US" sz="1400" dirty="0">
              <a:solidFill>
                <a:schemeClr val="tx1"/>
              </a:solidFill>
            </a:endParaRPr>
          </a:p>
        </p:txBody>
      </p:sp>
      <p:sp>
        <p:nvSpPr>
          <p:cNvPr id="56" name="正方形/長方形 55">
            <a:extLst>
              <a:ext uri="{FF2B5EF4-FFF2-40B4-BE49-F238E27FC236}">
                <a16:creationId xmlns:a16="http://schemas.microsoft.com/office/drawing/2014/main" id="{B95709C6-09E1-EDEE-581E-4370557C5B21}"/>
              </a:ext>
            </a:extLst>
          </p:cNvPr>
          <p:cNvSpPr/>
          <p:nvPr/>
        </p:nvSpPr>
        <p:spPr>
          <a:xfrm>
            <a:off x="5174429" y="4778035"/>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solidFill>
                <a:schemeClr val="tx1"/>
              </a:solidFill>
            </a:endParaRPr>
          </a:p>
        </p:txBody>
      </p:sp>
      <p:grpSp>
        <p:nvGrpSpPr>
          <p:cNvPr id="71" name="グループ化 70">
            <a:extLst>
              <a:ext uri="{FF2B5EF4-FFF2-40B4-BE49-F238E27FC236}">
                <a16:creationId xmlns:a16="http://schemas.microsoft.com/office/drawing/2014/main" id="{094B3CA2-CAC1-7A51-1A14-6C8537450537}"/>
              </a:ext>
            </a:extLst>
          </p:cNvPr>
          <p:cNvGrpSpPr/>
          <p:nvPr/>
        </p:nvGrpSpPr>
        <p:grpSpPr>
          <a:xfrm>
            <a:off x="292718" y="5395056"/>
            <a:ext cx="2911804" cy="720323"/>
            <a:chOff x="292718" y="5395056"/>
            <a:chExt cx="2911804" cy="720323"/>
          </a:xfrm>
        </p:grpSpPr>
        <p:grpSp>
          <p:nvGrpSpPr>
            <p:cNvPr id="13" name="図形グループ 12"/>
            <p:cNvGrpSpPr/>
            <p:nvPr/>
          </p:nvGrpSpPr>
          <p:grpSpPr>
            <a:xfrm>
              <a:off x="292718" y="5592159"/>
              <a:ext cx="2793314" cy="523220"/>
              <a:chOff x="557578" y="5518053"/>
              <a:chExt cx="2793314" cy="523220"/>
            </a:xfrm>
          </p:grpSpPr>
          <p:cxnSp>
            <p:nvCxnSpPr>
              <p:cNvPr id="31" name="直線矢印コネクタ 30"/>
              <p:cNvCxnSpPr/>
              <p:nvPr/>
            </p:nvCxnSpPr>
            <p:spPr>
              <a:xfrm>
                <a:off x="557578" y="5779327"/>
                <a:ext cx="338223" cy="0"/>
              </a:xfrm>
              <a:prstGeom prst="straightConnector1">
                <a:avLst/>
              </a:prstGeom>
              <a:ln w="635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テキスト ボックス 28"/>
              <p:cNvSpPr txBox="1"/>
              <p:nvPr/>
            </p:nvSpPr>
            <p:spPr>
              <a:xfrm>
                <a:off x="822635" y="5518053"/>
                <a:ext cx="2528257" cy="523220"/>
              </a:xfrm>
              <a:prstGeom prst="rect">
                <a:avLst/>
              </a:prstGeom>
              <a:noFill/>
            </p:spPr>
            <p:txBody>
              <a:bodyPr wrap="none" rtlCol="0">
                <a:spAutoFit/>
              </a:bodyPr>
              <a:lstStyle/>
              <a:p>
                <a:pPr algn="ct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約</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108</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秒に</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件</a:t>
                </a:r>
              </a:p>
            </p:txBody>
          </p:sp>
        </p:grpSp>
        <p:sp>
          <p:nvSpPr>
            <p:cNvPr id="65" name="正方形/長方形 64">
              <a:extLst>
                <a:ext uri="{FF2B5EF4-FFF2-40B4-BE49-F238E27FC236}">
                  <a16:creationId xmlns:a16="http://schemas.microsoft.com/office/drawing/2014/main" id="{8FF45CA1-3C6B-532E-B1E8-C0ABAE0B036B}"/>
                </a:ext>
              </a:extLst>
            </p:cNvPr>
            <p:cNvSpPr/>
            <p:nvPr/>
          </p:nvSpPr>
          <p:spPr>
            <a:xfrm>
              <a:off x="603564" y="5401090"/>
              <a:ext cx="2600958" cy="432988"/>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rgbClr val="FF0000"/>
                  </a:solidFill>
                  <a:latin typeface="BIZ UDPゴシック" panose="020B0400000000000000" pitchFamily="50" charset="-128"/>
                  <a:ea typeface="BIZ UDPゴシック" panose="020B0400000000000000" pitchFamily="50" charset="-128"/>
                </a:rPr>
                <a:t>やく　　　　　　　　 びょう　　　　　　けん</a:t>
              </a:r>
              <a:endParaRPr kumimoji="1" lang="ja-JP" altLang="en-US" sz="1400" dirty="0">
                <a:solidFill>
                  <a:srgbClr val="FF0000"/>
                </a:solidFill>
              </a:endParaRPr>
            </a:p>
          </p:txBody>
        </p:sp>
        <p:sp>
          <p:nvSpPr>
            <p:cNvPr id="66" name="正方形/長方形 65">
              <a:extLst>
                <a:ext uri="{FF2B5EF4-FFF2-40B4-BE49-F238E27FC236}">
                  <a16:creationId xmlns:a16="http://schemas.microsoft.com/office/drawing/2014/main" id="{97BD0C70-FFBC-655D-7071-4CC759329FC3}"/>
                </a:ext>
              </a:extLst>
            </p:cNvPr>
            <p:cNvSpPr/>
            <p:nvPr/>
          </p:nvSpPr>
          <p:spPr>
            <a:xfrm>
              <a:off x="509148" y="5401681"/>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solidFill>
                  <a:srgbClr val="FF0000"/>
                </a:solidFill>
              </a:endParaRPr>
            </a:p>
          </p:txBody>
        </p:sp>
        <p:sp>
          <p:nvSpPr>
            <p:cNvPr id="67" name="正方形/長方形 66">
              <a:extLst>
                <a:ext uri="{FF2B5EF4-FFF2-40B4-BE49-F238E27FC236}">
                  <a16:creationId xmlns:a16="http://schemas.microsoft.com/office/drawing/2014/main" id="{2290F081-6C22-979C-C926-DF018CE9AC93}"/>
                </a:ext>
              </a:extLst>
            </p:cNvPr>
            <p:cNvSpPr/>
            <p:nvPr/>
          </p:nvSpPr>
          <p:spPr>
            <a:xfrm>
              <a:off x="2482494" y="5395056"/>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solidFill>
                  <a:srgbClr val="FF0000"/>
                </a:solidFill>
              </a:endParaRPr>
            </a:p>
          </p:txBody>
        </p:sp>
      </p:grpSp>
      <p:grpSp>
        <p:nvGrpSpPr>
          <p:cNvPr id="72" name="グループ化 71">
            <a:extLst>
              <a:ext uri="{FF2B5EF4-FFF2-40B4-BE49-F238E27FC236}">
                <a16:creationId xmlns:a16="http://schemas.microsoft.com/office/drawing/2014/main" id="{9EE2E955-0500-3781-196E-3DC59818F66C}"/>
              </a:ext>
            </a:extLst>
          </p:cNvPr>
          <p:cNvGrpSpPr/>
          <p:nvPr/>
        </p:nvGrpSpPr>
        <p:grpSpPr>
          <a:xfrm>
            <a:off x="3348341" y="5394464"/>
            <a:ext cx="2379166" cy="711031"/>
            <a:chOff x="3348341" y="5394464"/>
            <a:chExt cx="2379166" cy="711031"/>
          </a:xfrm>
        </p:grpSpPr>
        <p:grpSp>
          <p:nvGrpSpPr>
            <p:cNvPr id="32" name="図形グループ 31"/>
            <p:cNvGrpSpPr/>
            <p:nvPr/>
          </p:nvGrpSpPr>
          <p:grpSpPr>
            <a:xfrm>
              <a:off x="3348341" y="5582275"/>
              <a:ext cx="2379166" cy="523220"/>
              <a:chOff x="568185" y="5508169"/>
              <a:chExt cx="2379166" cy="523220"/>
            </a:xfrm>
          </p:grpSpPr>
          <p:cxnSp>
            <p:nvCxnSpPr>
              <p:cNvPr id="34" name="直線矢印コネクタ 33"/>
              <p:cNvCxnSpPr/>
              <p:nvPr/>
            </p:nvCxnSpPr>
            <p:spPr>
              <a:xfrm>
                <a:off x="568185" y="5769779"/>
                <a:ext cx="338223" cy="0"/>
              </a:xfrm>
              <a:prstGeom prst="straightConnector1">
                <a:avLst/>
              </a:prstGeom>
              <a:ln w="635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テキスト ボックス 34"/>
              <p:cNvSpPr txBox="1"/>
              <p:nvPr/>
            </p:nvSpPr>
            <p:spPr>
              <a:xfrm>
                <a:off x="906408" y="5508169"/>
                <a:ext cx="2040943" cy="523220"/>
              </a:xfrm>
              <a:prstGeom prst="rect">
                <a:avLst/>
              </a:prstGeom>
              <a:noFill/>
            </p:spPr>
            <p:txBody>
              <a:bodyPr wrap="none" rtlCol="0">
                <a:spAutoFit/>
              </a:bodyPr>
              <a:lstStyle/>
              <a:p>
                <a:pPr algn="ct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約</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2</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秒に</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人</a:t>
                </a:r>
                <a:endParaRPr lang="en-US" altLang="ja-JP" sz="2800" b="1" dirty="0">
                  <a:solidFill>
                    <a:srgbClr val="FF0000"/>
                  </a:solidFill>
                  <a:latin typeface="Meiryo UI" panose="020B0604030504040204" pitchFamily="50" charset="-128"/>
                  <a:ea typeface="Meiryo UI" panose="020B0604030504040204" pitchFamily="50" charset="-128"/>
                  <a:cs typeface="ヒラギノ角ゴ Pro W6"/>
                </a:endParaRPr>
              </a:p>
            </p:txBody>
          </p:sp>
        </p:grpSp>
        <p:sp>
          <p:nvSpPr>
            <p:cNvPr id="62" name="正方形/長方形 61">
              <a:extLst>
                <a:ext uri="{FF2B5EF4-FFF2-40B4-BE49-F238E27FC236}">
                  <a16:creationId xmlns:a16="http://schemas.microsoft.com/office/drawing/2014/main" id="{94A3CE4E-E606-5B40-B0A2-247C8E78A073}"/>
                </a:ext>
              </a:extLst>
            </p:cNvPr>
            <p:cNvSpPr/>
            <p:nvPr/>
          </p:nvSpPr>
          <p:spPr>
            <a:xfrm>
              <a:off x="3758357" y="5394464"/>
              <a:ext cx="120660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rgbClr val="FF0000"/>
                  </a:solidFill>
                  <a:latin typeface="BIZ UDPゴシック" panose="020B0400000000000000" pitchFamily="50" charset="-128"/>
                  <a:ea typeface="BIZ UDPゴシック" panose="020B0400000000000000" pitchFamily="50" charset="-128"/>
                </a:rPr>
                <a:t>やく　　　びょう</a:t>
              </a:r>
              <a:endParaRPr kumimoji="1" lang="ja-JP" altLang="en-US" sz="1400" dirty="0">
                <a:solidFill>
                  <a:srgbClr val="FF0000"/>
                </a:solidFill>
              </a:endParaRPr>
            </a:p>
          </p:txBody>
        </p:sp>
        <p:sp>
          <p:nvSpPr>
            <p:cNvPr id="63" name="正方形/長方形 62">
              <a:extLst>
                <a:ext uri="{FF2B5EF4-FFF2-40B4-BE49-F238E27FC236}">
                  <a16:creationId xmlns:a16="http://schemas.microsoft.com/office/drawing/2014/main" id="{3A038D2A-3981-363C-3A40-B169E7E55073}"/>
                </a:ext>
              </a:extLst>
            </p:cNvPr>
            <p:cNvSpPr/>
            <p:nvPr/>
          </p:nvSpPr>
          <p:spPr>
            <a:xfrm>
              <a:off x="3629341" y="5395056"/>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solidFill>
                  <a:srgbClr val="FF0000"/>
                </a:solidFill>
              </a:endParaRPr>
            </a:p>
          </p:txBody>
        </p:sp>
        <p:sp>
          <p:nvSpPr>
            <p:cNvPr id="68" name="正方形/長方形 67">
              <a:extLst>
                <a:ext uri="{FF2B5EF4-FFF2-40B4-BE49-F238E27FC236}">
                  <a16:creationId xmlns:a16="http://schemas.microsoft.com/office/drawing/2014/main" id="{F99F2210-A230-9BAB-DF5B-AD72BC34C354}"/>
                </a:ext>
              </a:extLst>
            </p:cNvPr>
            <p:cNvSpPr/>
            <p:nvPr/>
          </p:nvSpPr>
          <p:spPr>
            <a:xfrm>
              <a:off x="5006504" y="5407081"/>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ひとり</a:t>
              </a:r>
              <a:endParaRPr kumimoji="1" lang="ja-JP" altLang="en-US" sz="1400" dirty="0">
                <a:solidFill>
                  <a:srgbClr val="FF0000"/>
                </a:solidFill>
              </a:endParaRPr>
            </a:p>
          </p:txBody>
        </p:sp>
      </p:grpSp>
      <p:grpSp>
        <p:nvGrpSpPr>
          <p:cNvPr id="73" name="グループ化 72">
            <a:extLst>
              <a:ext uri="{FF2B5EF4-FFF2-40B4-BE49-F238E27FC236}">
                <a16:creationId xmlns:a16="http://schemas.microsoft.com/office/drawing/2014/main" id="{8081E147-3084-2D7F-C508-D2FAE4629B29}"/>
              </a:ext>
            </a:extLst>
          </p:cNvPr>
          <p:cNvGrpSpPr/>
          <p:nvPr/>
        </p:nvGrpSpPr>
        <p:grpSpPr>
          <a:xfrm>
            <a:off x="5927684" y="4704123"/>
            <a:ext cx="3023158" cy="1720716"/>
            <a:chOff x="5927684" y="4704123"/>
            <a:chExt cx="3023158" cy="1720716"/>
          </a:xfrm>
        </p:grpSpPr>
        <p:sp>
          <p:nvSpPr>
            <p:cNvPr id="20" name="テキスト ボックス 19"/>
            <p:cNvSpPr txBox="1"/>
            <p:nvPr/>
          </p:nvSpPr>
          <p:spPr>
            <a:xfrm>
              <a:off x="5927684" y="4871593"/>
              <a:ext cx="3023158" cy="1553246"/>
            </a:xfrm>
            <a:prstGeom prst="rect">
              <a:avLst/>
            </a:prstGeom>
            <a:noFill/>
          </p:spPr>
          <p:txBody>
            <a:bodyPr wrap="square" rtlCol="0">
              <a:spAutoFit/>
            </a:bodyPr>
            <a:lstStyle/>
            <a:p>
              <a:pPr algn="ctr">
                <a:lnSpc>
                  <a:spcPct val="110000"/>
                </a:lnSpc>
              </a:pP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男性約</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10</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人に</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人</a:t>
              </a:r>
              <a:endParaRPr lang="en-US" altLang="ja-JP" sz="2800" b="1" dirty="0">
                <a:solidFill>
                  <a:srgbClr val="FF0000"/>
                </a:solidFill>
                <a:latin typeface="Meiryo UI" panose="020B0604030504040204" pitchFamily="50" charset="-128"/>
                <a:ea typeface="Meiryo UI" panose="020B0604030504040204" pitchFamily="50" charset="-128"/>
                <a:cs typeface="ヒラギノ角ゴ Pro W6"/>
              </a:endParaRPr>
            </a:p>
            <a:p>
              <a:pPr algn="ctr">
                <a:lnSpc>
                  <a:spcPts val="2000"/>
                </a:lnSpc>
              </a:pPr>
              <a:r>
                <a:rPr lang="ja-JP" altLang="en-US" sz="2400" b="1" dirty="0">
                  <a:latin typeface="Meiryo UI" panose="020B0604030504040204" pitchFamily="50" charset="-128"/>
                  <a:ea typeface="Meiryo UI" panose="020B0604030504040204" pitchFamily="50" charset="-128"/>
                  <a:cs typeface="ヒラギノ角ゴ Pro W6"/>
                </a:rPr>
                <a:t>（</a:t>
              </a:r>
              <a:r>
                <a:rPr lang="en-US" altLang="ja-JP" sz="2400" b="1" dirty="0">
                  <a:latin typeface="Meiryo UI" panose="020B0604030504040204" pitchFamily="50" charset="-128"/>
                  <a:ea typeface="Meiryo UI" panose="020B0604030504040204" pitchFamily="50" charset="-128"/>
                  <a:cs typeface="ヒラギノ角ゴ Pro W6"/>
                </a:rPr>
                <a:t>10.4</a:t>
              </a:r>
              <a:r>
                <a:rPr lang="ja-JP" altLang="en-US" sz="2400" b="1" dirty="0">
                  <a:latin typeface="Meiryo UI" panose="020B0604030504040204" pitchFamily="50" charset="-128"/>
                  <a:ea typeface="Meiryo UI" panose="020B0604030504040204" pitchFamily="50" charset="-128"/>
                  <a:cs typeface="ヒラギノ角ゴ Pro W6"/>
                </a:rPr>
                <a:t>％）</a:t>
              </a:r>
              <a:endParaRPr lang="en-US" altLang="ja-JP" sz="2400" b="1" dirty="0">
                <a:latin typeface="Meiryo UI" panose="020B0604030504040204" pitchFamily="50" charset="-128"/>
                <a:ea typeface="Meiryo UI" panose="020B0604030504040204" pitchFamily="50" charset="-128"/>
                <a:cs typeface="ヒラギノ角ゴ Pro W6"/>
              </a:endParaRPr>
            </a:p>
            <a:p>
              <a:pPr algn="ctr">
                <a:lnSpc>
                  <a:spcPct val="110000"/>
                </a:lnSpc>
              </a:pP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女性約</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18</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人に</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人</a:t>
              </a:r>
              <a:endParaRPr lang="en-US" altLang="ja-JP" sz="2800" b="1" dirty="0">
                <a:solidFill>
                  <a:srgbClr val="FF0000"/>
                </a:solidFill>
                <a:latin typeface="Meiryo UI" panose="020B0604030504040204" pitchFamily="50" charset="-128"/>
                <a:ea typeface="Meiryo UI" panose="020B0604030504040204" pitchFamily="50" charset="-128"/>
                <a:cs typeface="ヒラギノ角ゴ Pro W6"/>
              </a:endParaRPr>
            </a:p>
            <a:p>
              <a:pPr algn="ctr">
                <a:lnSpc>
                  <a:spcPts val="2000"/>
                </a:lnSpc>
              </a:pPr>
              <a:r>
                <a:rPr lang="ja-JP" altLang="en-US" sz="2400" b="1" dirty="0">
                  <a:latin typeface="Meiryo UI" panose="020B0604030504040204" pitchFamily="50" charset="-128"/>
                  <a:ea typeface="Meiryo UI" panose="020B0604030504040204" pitchFamily="50" charset="-128"/>
                  <a:cs typeface="ヒラギノ角ゴ Pro W6"/>
                </a:rPr>
                <a:t>（</a:t>
              </a:r>
              <a:r>
                <a:rPr lang="en-US" altLang="ja-JP" sz="2400" b="1" dirty="0">
                  <a:latin typeface="Meiryo UI" panose="020B0604030504040204" pitchFamily="50" charset="-128"/>
                  <a:ea typeface="Meiryo UI" panose="020B0604030504040204" pitchFamily="50" charset="-128"/>
                  <a:cs typeface="ヒラギノ角ゴ Pro W6"/>
                </a:rPr>
                <a:t>5.6</a:t>
              </a:r>
              <a:r>
                <a:rPr lang="ja-JP" altLang="en-US" sz="2400" b="1" dirty="0">
                  <a:latin typeface="Meiryo UI" panose="020B0604030504040204" pitchFamily="50" charset="-128"/>
                  <a:ea typeface="Meiryo UI" panose="020B0604030504040204" pitchFamily="50" charset="-128"/>
                  <a:cs typeface="ヒラギノ角ゴ Pro W6"/>
                </a:rPr>
                <a:t>％）</a:t>
              </a:r>
            </a:p>
          </p:txBody>
        </p:sp>
        <p:sp>
          <p:nvSpPr>
            <p:cNvPr id="57" name="正方形/長方形 56">
              <a:extLst>
                <a:ext uri="{FF2B5EF4-FFF2-40B4-BE49-F238E27FC236}">
                  <a16:creationId xmlns:a16="http://schemas.microsoft.com/office/drawing/2014/main" id="{64C6040B-8F5E-91D8-34BD-00DB6F894C3B}"/>
                </a:ext>
              </a:extLst>
            </p:cNvPr>
            <p:cNvSpPr/>
            <p:nvPr/>
          </p:nvSpPr>
          <p:spPr>
            <a:xfrm>
              <a:off x="6022797" y="4725171"/>
              <a:ext cx="1272174" cy="311576"/>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rgbClr val="FF0000"/>
                  </a:solidFill>
                  <a:latin typeface="BIZ UDPゴシック" panose="020B0400000000000000" pitchFamily="50" charset="-128"/>
                  <a:ea typeface="BIZ UDPゴシック" panose="020B0400000000000000" pitchFamily="50" charset="-128"/>
                </a:rPr>
                <a:t>だんせい　 やく　</a:t>
              </a:r>
              <a:endParaRPr kumimoji="1" lang="ja-JP" altLang="en-US" sz="1400" dirty="0">
                <a:solidFill>
                  <a:srgbClr val="FF0000"/>
                </a:solidFill>
              </a:endParaRPr>
            </a:p>
          </p:txBody>
        </p:sp>
        <p:sp>
          <p:nvSpPr>
            <p:cNvPr id="58" name="正方形/長方形 57">
              <a:extLst>
                <a:ext uri="{FF2B5EF4-FFF2-40B4-BE49-F238E27FC236}">
                  <a16:creationId xmlns:a16="http://schemas.microsoft.com/office/drawing/2014/main" id="{B05329F8-E581-9748-7C68-DE0B3676685B}"/>
                </a:ext>
              </a:extLst>
            </p:cNvPr>
            <p:cNvSpPr/>
            <p:nvPr/>
          </p:nvSpPr>
          <p:spPr>
            <a:xfrm>
              <a:off x="5996202" y="5476041"/>
              <a:ext cx="1318398" cy="34322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rgbClr val="FF0000"/>
                  </a:solidFill>
                  <a:latin typeface="BIZ UDPゴシック" panose="020B0400000000000000" pitchFamily="50" charset="-128"/>
                  <a:ea typeface="BIZ UDPゴシック" panose="020B0400000000000000" pitchFamily="50" charset="-128"/>
                </a:rPr>
                <a:t>じょせい　　やく　</a:t>
              </a:r>
              <a:endParaRPr kumimoji="1" lang="ja-JP" altLang="en-US" sz="1400" dirty="0">
                <a:solidFill>
                  <a:srgbClr val="FF0000"/>
                </a:solidFill>
              </a:endParaRPr>
            </a:p>
          </p:txBody>
        </p:sp>
        <p:sp>
          <p:nvSpPr>
            <p:cNvPr id="59" name="正方形/長方形 58">
              <a:extLst>
                <a:ext uri="{FF2B5EF4-FFF2-40B4-BE49-F238E27FC236}">
                  <a16:creationId xmlns:a16="http://schemas.microsoft.com/office/drawing/2014/main" id="{068F4B74-C9A8-71E5-BAFA-A13A011B3B94}"/>
                </a:ext>
              </a:extLst>
            </p:cNvPr>
            <p:cNvSpPr/>
            <p:nvPr/>
          </p:nvSpPr>
          <p:spPr>
            <a:xfrm>
              <a:off x="7440635" y="5483607"/>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にん</a:t>
              </a:r>
              <a:endParaRPr kumimoji="1" lang="ja-JP" altLang="en-US" sz="1400" dirty="0">
                <a:solidFill>
                  <a:srgbClr val="FF0000"/>
                </a:solidFill>
              </a:endParaRPr>
            </a:p>
          </p:txBody>
        </p:sp>
        <p:sp>
          <p:nvSpPr>
            <p:cNvPr id="61" name="正方形/長方形 60">
              <a:extLst>
                <a:ext uri="{FF2B5EF4-FFF2-40B4-BE49-F238E27FC236}">
                  <a16:creationId xmlns:a16="http://schemas.microsoft.com/office/drawing/2014/main" id="{79D56BB7-04DC-D344-156A-B94173436590}"/>
                </a:ext>
              </a:extLst>
            </p:cNvPr>
            <p:cNvSpPr/>
            <p:nvPr/>
          </p:nvSpPr>
          <p:spPr>
            <a:xfrm>
              <a:off x="7439263" y="4704378"/>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にん</a:t>
              </a:r>
              <a:endParaRPr kumimoji="1" lang="ja-JP" altLang="en-US" sz="1400" dirty="0">
                <a:solidFill>
                  <a:srgbClr val="FF0000"/>
                </a:solidFill>
              </a:endParaRPr>
            </a:p>
          </p:txBody>
        </p:sp>
        <p:sp>
          <p:nvSpPr>
            <p:cNvPr id="69" name="正方形/長方形 68">
              <a:extLst>
                <a:ext uri="{FF2B5EF4-FFF2-40B4-BE49-F238E27FC236}">
                  <a16:creationId xmlns:a16="http://schemas.microsoft.com/office/drawing/2014/main" id="{DCD018B9-F87B-31C4-9B88-330461C924B8}"/>
                </a:ext>
              </a:extLst>
            </p:cNvPr>
            <p:cNvSpPr/>
            <p:nvPr/>
          </p:nvSpPr>
          <p:spPr>
            <a:xfrm>
              <a:off x="8228898" y="5483352"/>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ひとり</a:t>
              </a:r>
              <a:endParaRPr kumimoji="1" lang="ja-JP" altLang="en-US" sz="1400" dirty="0">
                <a:solidFill>
                  <a:srgbClr val="FF0000"/>
                </a:solidFill>
              </a:endParaRPr>
            </a:p>
          </p:txBody>
        </p:sp>
        <p:sp>
          <p:nvSpPr>
            <p:cNvPr id="70" name="正方形/長方形 69">
              <a:extLst>
                <a:ext uri="{FF2B5EF4-FFF2-40B4-BE49-F238E27FC236}">
                  <a16:creationId xmlns:a16="http://schemas.microsoft.com/office/drawing/2014/main" id="{55376663-02A0-9673-85AE-88BAB8CADD4A}"/>
                </a:ext>
              </a:extLst>
            </p:cNvPr>
            <p:cNvSpPr/>
            <p:nvPr/>
          </p:nvSpPr>
          <p:spPr>
            <a:xfrm>
              <a:off x="8215169" y="4704123"/>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ひとり</a:t>
              </a:r>
            </a:p>
          </p:txBody>
        </p:sp>
      </p:grpSp>
      <p:pic>
        <p:nvPicPr>
          <p:cNvPr id="60" name="図 59">
            <a:extLst>
              <a:ext uri="{FF2B5EF4-FFF2-40B4-BE49-F238E27FC236}">
                <a16:creationId xmlns:a16="http://schemas.microsoft.com/office/drawing/2014/main" id="{FCC68CB3-4535-0B0F-CCE1-FF743D7B1136}"/>
              </a:ext>
            </a:extLst>
          </p:cNvPr>
          <p:cNvPicPr>
            <a:picLocks noChangeAspect="1"/>
          </p:cNvPicPr>
          <p:nvPr/>
        </p:nvPicPr>
        <p:blipFill>
          <a:blip r:embed="rId5"/>
          <a:srcRect/>
          <a:stretch/>
        </p:blipFill>
        <p:spPr>
          <a:xfrm>
            <a:off x="330439" y="2143540"/>
            <a:ext cx="2412773" cy="1517446"/>
          </a:xfrm>
          <a:prstGeom prst="rect">
            <a:avLst/>
          </a:prstGeom>
        </p:spPr>
      </p:pic>
    </p:spTree>
    <p:extLst>
      <p:ext uri="{BB962C8B-B14F-4D97-AF65-F5344CB8AC3E}">
        <p14:creationId xmlns:p14="http://schemas.microsoft.com/office/powerpoint/2010/main" val="20342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リスクに直面した高校生の事例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cxnSp>
        <p:nvCxnSpPr>
          <p:cNvPr id="12" name="直線矢印コネクタ 11"/>
          <p:cNvCxnSpPr/>
          <p:nvPr/>
        </p:nvCxnSpPr>
        <p:spPr>
          <a:xfrm>
            <a:off x="4603405" y="4286277"/>
            <a:ext cx="599183" cy="0"/>
          </a:xfrm>
          <a:prstGeom prst="straightConnector1">
            <a:avLst/>
          </a:prstGeom>
          <a:ln w="127000" cmpd="sng">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9" name="グループ化 18"/>
          <p:cNvGrpSpPr/>
          <p:nvPr/>
        </p:nvGrpSpPr>
        <p:grpSpPr>
          <a:xfrm>
            <a:off x="182880" y="855571"/>
            <a:ext cx="8778240" cy="2803166"/>
            <a:chOff x="514973" y="868131"/>
            <a:chExt cx="7960722" cy="2446520"/>
          </a:xfrm>
        </p:grpSpPr>
        <p:sp>
          <p:nvSpPr>
            <p:cNvPr id="11" name="正方形/長方形 10"/>
            <p:cNvSpPr/>
            <p:nvPr/>
          </p:nvSpPr>
          <p:spPr>
            <a:xfrm>
              <a:off x="557206" y="927936"/>
              <a:ext cx="7802069" cy="238671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4200"/>
                </a:lnSpc>
                <a:spcAft>
                  <a:spcPts val="600"/>
                </a:spcAft>
              </a:pPr>
              <a:r>
                <a:rPr lang="ja-JP" altLang="en-US" sz="3000" dirty="0">
                  <a:solidFill>
                    <a:schemeClr val="tx1"/>
                  </a:solidFill>
                  <a:latin typeface="Meiryo UI" panose="020B0604030504040204" pitchFamily="50" charset="-128"/>
                  <a:ea typeface="Meiryo UI" panose="020B0604030504040204" pitchFamily="50" charset="-128"/>
                  <a:cs typeface="ヒラギノ丸ゴ Pro W4"/>
                </a:rPr>
                <a:t>男子高校生が昼間、交通ルールを守らずに自転車で車道を斜めに横断していたところ、対向車線を自転車で走っていた男性会社員と衝突してしまい、男性会社員に重大な障害（言語機能の喪失等）を負わせてしまった。</a:t>
              </a:r>
            </a:p>
            <a:p>
              <a:pPr algn="r"/>
              <a:r>
                <a:rPr lang="ja-JP" altLang="en-US" sz="1200" dirty="0">
                  <a:solidFill>
                    <a:schemeClr val="tx1"/>
                  </a:solidFill>
                  <a:latin typeface="Meiryo UI" panose="020B0604030504040204" pitchFamily="50" charset="-128"/>
                  <a:ea typeface="Meiryo UI" panose="020B0604030504040204" pitchFamily="50" charset="-128"/>
                  <a:cs typeface="ヒラギノ丸ゴ Pro W4"/>
                </a:rPr>
                <a:t>（東京地方裁判所、</a:t>
              </a:r>
              <a:r>
                <a:rPr lang="en-US" altLang="ja-JP" sz="1200" dirty="0">
                  <a:solidFill>
                    <a:schemeClr val="tx1"/>
                  </a:solidFill>
                  <a:latin typeface="Meiryo UI" panose="020B0604030504040204" pitchFamily="50" charset="-128"/>
                  <a:ea typeface="Meiryo UI" panose="020B0604030504040204" pitchFamily="50" charset="-128"/>
                  <a:cs typeface="ヒラギノ丸ゴ Pro W4"/>
                </a:rPr>
                <a:t>2008</a:t>
              </a:r>
              <a:r>
                <a:rPr lang="ja-JP" altLang="en-US" sz="1200" dirty="0">
                  <a:solidFill>
                    <a:schemeClr val="tx1"/>
                  </a:solidFill>
                  <a:latin typeface="Meiryo UI" panose="020B0604030504040204" pitchFamily="50" charset="-128"/>
                  <a:ea typeface="Meiryo UI" panose="020B0604030504040204" pitchFamily="50" charset="-128"/>
                  <a:cs typeface="ヒラギノ丸ゴ Pro W4"/>
                </a:rPr>
                <a:t>年</a:t>
              </a:r>
              <a:r>
                <a:rPr lang="en-US" altLang="ja-JP" sz="1200" dirty="0">
                  <a:solidFill>
                    <a:schemeClr val="tx1"/>
                  </a:solidFill>
                  <a:latin typeface="Meiryo UI" panose="020B0604030504040204" pitchFamily="50" charset="-128"/>
                  <a:ea typeface="Meiryo UI" panose="020B0604030504040204" pitchFamily="50" charset="-128"/>
                  <a:cs typeface="ヒラギノ丸ゴ Pro W4"/>
                </a:rPr>
                <a:t>6</a:t>
              </a:r>
              <a:r>
                <a:rPr lang="ja-JP" altLang="en-US" sz="1200" dirty="0">
                  <a:solidFill>
                    <a:schemeClr val="tx1"/>
                  </a:solidFill>
                  <a:latin typeface="Meiryo UI" panose="020B0604030504040204" pitchFamily="50" charset="-128"/>
                  <a:ea typeface="Meiryo UI" panose="020B0604030504040204" pitchFamily="50" charset="-128"/>
                  <a:cs typeface="ヒラギノ丸ゴ Pro W4"/>
                </a:rPr>
                <a:t>月</a:t>
              </a:r>
              <a:r>
                <a:rPr lang="en-US" altLang="ja-JP" sz="1200" dirty="0">
                  <a:solidFill>
                    <a:schemeClr val="tx1"/>
                  </a:solidFill>
                  <a:latin typeface="Meiryo UI" panose="020B0604030504040204" pitchFamily="50" charset="-128"/>
                  <a:ea typeface="Meiryo UI" panose="020B0604030504040204" pitchFamily="50" charset="-128"/>
                  <a:cs typeface="ヒラギノ丸ゴ Pro W4"/>
                </a:rPr>
                <a:t>5</a:t>
              </a:r>
              <a:r>
                <a:rPr lang="ja-JP" altLang="en-US" sz="1200" dirty="0">
                  <a:solidFill>
                    <a:schemeClr val="tx1"/>
                  </a:solidFill>
                  <a:latin typeface="Meiryo UI" panose="020B0604030504040204" pitchFamily="50" charset="-128"/>
                  <a:ea typeface="Meiryo UI" panose="020B0604030504040204" pitchFamily="50" charset="-128"/>
                  <a:cs typeface="ヒラギノ丸ゴ Pro W4"/>
                </a:rPr>
                <a:t>日判決）</a:t>
              </a:r>
              <a:endParaRPr lang="en-US" altLang="ja-JP" sz="1200" dirty="0">
                <a:solidFill>
                  <a:schemeClr val="tx1"/>
                </a:solidFill>
                <a:latin typeface="Meiryo UI" panose="020B0604030504040204" pitchFamily="50" charset="-128"/>
                <a:ea typeface="Meiryo UI" panose="020B0604030504040204" pitchFamily="50" charset="-128"/>
                <a:cs typeface="ヒラギノ丸ゴ Pro W4"/>
              </a:endParaRPr>
            </a:p>
            <a:p>
              <a:pPr algn="r"/>
              <a:r>
                <a:rPr lang="ja-JP" altLang="en-US" sz="1200" dirty="0">
                  <a:solidFill>
                    <a:schemeClr val="tx1"/>
                  </a:solidFill>
                  <a:latin typeface="Meiryo UI" panose="020B0604030504040204" pitchFamily="50" charset="-128"/>
                  <a:ea typeface="Meiryo UI" panose="020B0604030504040204" pitchFamily="50" charset="-128"/>
                  <a:cs typeface="ヒラギノ丸ゴ Pro W4"/>
                </a:rPr>
                <a:t>＊一般社団法人日本損害保険協会「ファクトブック</a:t>
              </a:r>
              <a:r>
                <a:rPr lang="en-US" altLang="ja-JP" sz="1200" dirty="0">
                  <a:solidFill>
                    <a:schemeClr val="tx1"/>
                  </a:solidFill>
                  <a:latin typeface="Meiryo UI" panose="020B0604030504040204" pitchFamily="50" charset="-128"/>
                  <a:ea typeface="Meiryo UI" panose="020B0604030504040204" pitchFamily="50" charset="-128"/>
                  <a:cs typeface="ヒラギノ丸ゴ Pro W4"/>
                </a:rPr>
                <a:t>2024</a:t>
              </a:r>
              <a:r>
                <a:rPr lang="ja-JP" altLang="en-US" sz="1200" dirty="0">
                  <a:solidFill>
                    <a:schemeClr val="tx1"/>
                  </a:solidFill>
                  <a:latin typeface="Meiryo UI" panose="020B0604030504040204" pitchFamily="50" charset="-128"/>
                  <a:ea typeface="Meiryo UI" panose="020B0604030504040204" pitchFamily="50" charset="-128"/>
                  <a:cs typeface="ヒラギノ丸ゴ Pro W4"/>
                </a:rPr>
                <a:t>」をもとに生命保険文化センターが作成</a:t>
              </a:r>
              <a:endParaRPr lang="en-US" altLang="ja-JP" sz="1200" dirty="0">
                <a:solidFill>
                  <a:schemeClr val="tx1"/>
                </a:solidFill>
                <a:latin typeface="Meiryo UI" panose="020B0604030504040204" pitchFamily="50" charset="-128"/>
                <a:ea typeface="Meiryo UI" panose="020B0604030504040204" pitchFamily="50" charset="-128"/>
                <a:cs typeface="ヒラギノ丸ゴ Pro W4"/>
              </a:endParaRPr>
            </a:p>
          </p:txBody>
        </p:sp>
        <p:sp>
          <p:nvSpPr>
            <p:cNvPr id="5" name="角丸四角形 4"/>
            <p:cNvSpPr/>
            <p:nvPr/>
          </p:nvSpPr>
          <p:spPr>
            <a:xfrm>
              <a:off x="514973" y="868131"/>
              <a:ext cx="7960722" cy="2422243"/>
            </a:xfrm>
            <a:prstGeom prst="roundRect">
              <a:avLst>
                <a:gd name="adj" fmla="val 6590"/>
              </a:avLst>
            </a:prstGeom>
            <a:noFill/>
            <a:ln w="31750">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13</a:t>
            </a:fld>
            <a:endParaRPr kumimoji="1" lang="ja-JP" altLang="en-US"/>
          </a:p>
        </p:txBody>
      </p:sp>
      <p:sp>
        <p:nvSpPr>
          <p:cNvPr id="9" name="正方形/長方形 8">
            <a:extLst>
              <a:ext uri="{FF2B5EF4-FFF2-40B4-BE49-F238E27FC236}">
                <a16:creationId xmlns:a16="http://schemas.microsoft.com/office/drawing/2014/main" id="{D306ABAC-CF49-F137-C1D6-04B199CED76A}"/>
              </a:ext>
            </a:extLst>
          </p:cNvPr>
          <p:cNvSpPr/>
          <p:nvPr/>
        </p:nvSpPr>
        <p:spPr>
          <a:xfrm>
            <a:off x="1862494" y="-55489"/>
            <a:ext cx="87118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ちょくめん</a:t>
            </a:r>
            <a:endParaRPr kumimoji="1" lang="ja-JP" altLang="en-US" sz="1400" dirty="0">
              <a:solidFill>
                <a:schemeClr val="bg1"/>
              </a:solidFill>
            </a:endParaRPr>
          </a:p>
        </p:txBody>
      </p:sp>
      <p:grpSp>
        <p:nvGrpSpPr>
          <p:cNvPr id="21" name="グループ化 20">
            <a:extLst>
              <a:ext uri="{FF2B5EF4-FFF2-40B4-BE49-F238E27FC236}">
                <a16:creationId xmlns:a16="http://schemas.microsoft.com/office/drawing/2014/main" id="{879A08D4-7914-E268-7E3A-1D97800247F0}"/>
              </a:ext>
            </a:extLst>
          </p:cNvPr>
          <p:cNvGrpSpPr/>
          <p:nvPr/>
        </p:nvGrpSpPr>
        <p:grpSpPr>
          <a:xfrm>
            <a:off x="341743" y="3593865"/>
            <a:ext cx="4261662" cy="1235818"/>
            <a:chOff x="341743" y="3256983"/>
            <a:chExt cx="4261662" cy="1235818"/>
          </a:xfrm>
        </p:grpSpPr>
        <p:grpSp>
          <p:nvGrpSpPr>
            <p:cNvPr id="16" name="グループ化 15">
              <a:extLst>
                <a:ext uri="{FF2B5EF4-FFF2-40B4-BE49-F238E27FC236}">
                  <a16:creationId xmlns:a16="http://schemas.microsoft.com/office/drawing/2014/main" id="{DD1678AA-9B4A-17B7-6BCC-70A691F27F01}"/>
                </a:ext>
              </a:extLst>
            </p:cNvPr>
            <p:cNvGrpSpPr/>
            <p:nvPr/>
          </p:nvGrpSpPr>
          <p:grpSpPr>
            <a:xfrm>
              <a:off x="341743" y="3394770"/>
              <a:ext cx="4261662" cy="1098031"/>
              <a:chOff x="341743" y="3394770"/>
              <a:chExt cx="4261662" cy="1098031"/>
            </a:xfrm>
          </p:grpSpPr>
          <p:grpSp>
            <p:nvGrpSpPr>
              <p:cNvPr id="2" name="図形グループ 1"/>
              <p:cNvGrpSpPr/>
              <p:nvPr/>
            </p:nvGrpSpPr>
            <p:grpSpPr>
              <a:xfrm>
                <a:off x="341743" y="3394770"/>
                <a:ext cx="4261662" cy="1098031"/>
                <a:chOff x="573070" y="3201422"/>
                <a:chExt cx="3866895" cy="1098031"/>
              </a:xfrm>
            </p:grpSpPr>
            <p:sp>
              <p:nvSpPr>
                <p:cNvPr id="6" name="正方形/長方形 5"/>
                <p:cNvSpPr/>
                <p:nvPr/>
              </p:nvSpPr>
              <p:spPr>
                <a:xfrm>
                  <a:off x="573070" y="3344345"/>
                  <a:ext cx="1824035" cy="91440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ja-JP" altLang="en-US" sz="4400" b="1"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賠償額</a:t>
                  </a:r>
                  <a:endParaRPr lang="en-US" altLang="ja-JP" sz="4400" b="1"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endParaRPr>
                </a:p>
              </p:txBody>
            </p:sp>
            <p:sp>
              <p:nvSpPr>
                <p:cNvPr id="7" name="正方形/長方形 6"/>
                <p:cNvSpPr/>
                <p:nvPr/>
              </p:nvSpPr>
              <p:spPr>
                <a:xfrm>
                  <a:off x="2181751" y="3201422"/>
                  <a:ext cx="2258214" cy="109803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800"/>
                    </a:lnSpc>
                  </a:pP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rPr>
                    <a:t>被害者の損害に対して、加害者が支払わなければならない金額</a:t>
                  </a:r>
                  <a:endPar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endParaRPr>
                </a:p>
              </p:txBody>
            </p:sp>
          </p:grpSp>
          <p:sp>
            <p:nvSpPr>
              <p:cNvPr id="14" name="正方形/長方形 13">
                <a:extLst>
                  <a:ext uri="{FF2B5EF4-FFF2-40B4-BE49-F238E27FC236}">
                    <a16:creationId xmlns:a16="http://schemas.microsoft.com/office/drawing/2014/main" id="{896966A0-E646-C0CC-18D2-5660DC710A98}"/>
                  </a:ext>
                </a:extLst>
              </p:cNvPr>
              <p:cNvSpPr/>
              <p:nvPr/>
            </p:nvSpPr>
            <p:spPr>
              <a:xfrm>
                <a:off x="544353" y="3400425"/>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ばいしょうがく</a:t>
                </a:r>
                <a:endParaRPr kumimoji="1" lang="ja-JP" altLang="en-US" sz="1400" dirty="0">
                  <a:solidFill>
                    <a:schemeClr val="tx1"/>
                  </a:solidFill>
                </a:endParaRPr>
              </a:p>
            </p:txBody>
          </p:sp>
        </p:grpSp>
        <p:sp>
          <p:nvSpPr>
            <p:cNvPr id="17" name="正方形/長方形 16">
              <a:extLst>
                <a:ext uri="{FF2B5EF4-FFF2-40B4-BE49-F238E27FC236}">
                  <a16:creationId xmlns:a16="http://schemas.microsoft.com/office/drawing/2014/main" id="{AC250953-4D4D-8931-E91A-6684DD34DE3F}"/>
                </a:ext>
              </a:extLst>
            </p:cNvPr>
            <p:cNvSpPr/>
            <p:nvPr/>
          </p:nvSpPr>
          <p:spPr>
            <a:xfrm>
              <a:off x="2175713" y="3256983"/>
              <a:ext cx="22724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　ひがいしゃ　　　　　そんがい　　　たい</a:t>
              </a:r>
              <a:endParaRPr kumimoji="1" lang="ja-JP" altLang="en-US" sz="1000" dirty="0">
                <a:solidFill>
                  <a:schemeClr val="tx1"/>
                </a:solidFill>
              </a:endParaRPr>
            </a:p>
          </p:txBody>
        </p:sp>
        <p:sp>
          <p:nvSpPr>
            <p:cNvPr id="18" name="正方形/長方形 17">
              <a:extLst>
                <a:ext uri="{FF2B5EF4-FFF2-40B4-BE49-F238E27FC236}">
                  <a16:creationId xmlns:a16="http://schemas.microsoft.com/office/drawing/2014/main" id="{3ADCF4AD-7ACD-E75C-05D2-EC0E556226F1}"/>
                </a:ext>
              </a:extLst>
            </p:cNvPr>
            <p:cNvSpPr/>
            <p:nvPr/>
          </p:nvSpPr>
          <p:spPr>
            <a:xfrm>
              <a:off x="2179944" y="3618081"/>
              <a:ext cx="22724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　かがいしゃ　　　　　しはら</a:t>
              </a:r>
              <a:endParaRPr kumimoji="1" lang="ja-JP" altLang="en-US" sz="1000" dirty="0">
                <a:solidFill>
                  <a:schemeClr val="tx1"/>
                </a:solidFill>
              </a:endParaRPr>
            </a:p>
          </p:txBody>
        </p:sp>
        <p:sp>
          <p:nvSpPr>
            <p:cNvPr id="20" name="正方形/長方形 19">
              <a:extLst>
                <a:ext uri="{FF2B5EF4-FFF2-40B4-BE49-F238E27FC236}">
                  <a16:creationId xmlns:a16="http://schemas.microsoft.com/office/drawing/2014/main" id="{678D59D3-6605-E3BF-0C5D-001ACF0A2523}"/>
                </a:ext>
              </a:extLst>
            </p:cNvPr>
            <p:cNvSpPr/>
            <p:nvPr/>
          </p:nvSpPr>
          <p:spPr>
            <a:xfrm>
              <a:off x="2177006" y="3971792"/>
              <a:ext cx="22724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　　　　　　　　　　　　　　きんがく</a:t>
              </a:r>
              <a:endParaRPr kumimoji="1" lang="ja-JP" altLang="en-US" sz="1000" dirty="0">
                <a:solidFill>
                  <a:schemeClr val="tx1"/>
                </a:solidFill>
              </a:endParaRPr>
            </a:p>
          </p:txBody>
        </p:sp>
      </p:grpSp>
      <p:sp>
        <p:nvSpPr>
          <p:cNvPr id="22" name="正方形/長方形 21">
            <a:extLst>
              <a:ext uri="{FF2B5EF4-FFF2-40B4-BE49-F238E27FC236}">
                <a16:creationId xmlns:a16="http://schemas.microsoft.com/office/drawing/2014/main" id="{D7620CF9-74CF-AC47-9A5A-4F2C17EE4A02}"/>
              </a:ext>
            </a:extLst>
          </p:cNvPr>
          <p:cNvSpPr/>
          <p:nvPr/>
        </p:nvSpPr>
        <p:spPr>
          <a:xfrm>
            <a:off x="3424593" y="-57578"/>
            <a:ext cx="103310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こうこうせい</a:t>
            </a:r>
            <a:endParaRPr kumimoji="1" lang="ja-JP" altLang="en-US" sz="1400" dirty="0">
              <a:solidFill>
                <a:schemeClr val="bg1"/>
              </a:solidFill>
            </a:endParaRPr>
          </a:p>
        </p:txBody>
      </p:sp>
      <p:sp>
        <p:nvSpPr>
          <p:cNvPr id="23" name="正方形/長方形 22">
            <a:extLst>
              <a:ext uri="{FF2B5EF4-FFF2-40B4-BE49-F238E27FC236}">
                <a16:creationId xmlns:a16="http://schemas.microsoft.com/office/drawing/2014/main" id="{17926BF0-035F-8B43-10F9-1A81C1913761}"/>
              </a:ext>
            </a:extLst>
          </p:cNvPr>
          <p:cNvSpPr/>
          <p:nvPr/>
        </p:nvSpPr>
        <p:spPr>
          <a:xfrm>
            <a:off x="4977168" y="-61127"/>
            <a:ext cx="103310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じれい</a:t>
            </a:r>
            <a:endParaRPr kumimoji="1" lang="ja-JP" altLang="en-US" sz="1400" dirty="0">
              <a:solidFill>
                <a:schemeClr val="bg1"/>
              </a:solidFill>
            </a:endParaRPr>
          </a:p>
        </p:txBody>
      </p:sp>
      <p:sp>
        <p:nvSpPr>
          <p:cNvPr id="13" name="正方形/長方形 12">
            <a:extLst>
              <a:ext uri="{FF2B5EF4-FFF2-40B4-BE49-F238E27FC236}">
                <a16:creationId xmlns:a16="http://schemas.microsoft.com/office/drawing/2014/main" id="{1AD4108E-725E-6CB8-C34E-D98E85D307ED}"/>
              </a:ext>
            </a:extLst>
          </p:cNvPr>
          <p:cNvSpPr/>
          <p:nvPr/>
        </p:nvSpPr>
        <p:spPr>
          <a:xfrm>
            <a:off x="433744" y="785471"/>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だんしこうこうせい　</a:t>
            </a:r>
            <a:endParaRPr kumimoji="1" lang="ja-JP" altLang="en-US" sz="1400" dirty="0">
              <a:solidFill>
                <a:schemeClr val="tx1"/>
              </a:solidFill>
            </a:endParaRPr>
          </a:p>
        </p:txBody>
      </p:sp>
      <p:sp>
        <p:nvSpPr>
          <p:cNvPr id="24" name="正方形/長方形 23">
            <a:extLst>
              <a:ext uri="{FF2B5EF4-FFF2-40B4-BE49-F238E27FC236}">
                <a16:creationId xmlns:a16="http://schemas.microsoft.com/office/drawing/2014/main" id="{0EFCA6D6-42C6-7F4B-838B-2D3C1341DE17}"/>
              </a:ext>
            </a:extLst>
          </p:cNvPr>
          <p:cNvSpPr/>
          <p:nvPr/>
        </p:nvSpPr>
        <p:spPr>
          <a:xfrm>
            <a:off x="2400204" y="780519"/>
            <a:ext cx="10858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ひるま　</a:t>
            </a:r>
            <a:endParaRPr kumimoji="1" lang="ja-JP" altLang="en-US" sz="1400" dirty="0">
              <a:solidFill>
                <a:schemeClr val="tx1"/>
              </a:solidFill>
            </a:endParaRPr>
          </a:p>
        </p:txBody>
      </p:sp>
      <p:sp>
        <p:nvSpPr>
          <p:cNvPr id="25" name="正方形/長方形 24">
            <a:extLst>
              <a:ext uri="{FF2B5EF4-FFF2-40B4-BE49-F238E27FC236}">
                <a16:creationId xmlns:a16="http://schemas.microsoft.com/office/drawing/2014/main" id="{2F64927B-DF91-4B73-3E83-3A94E34F539E}"/>
              </a:ext>
            </a:extLst>
          </p:cNvPr>
          <p:cNvSpPr/>
          <p:nvPr/>
        </p:nvSpPr>
        <p:spPr>
          <a:xfrm>
            <a:off x="3438190" y="779657"/>
            <a:ext cx="9364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こうつう</a:t>
            </a:r>
            <a:endParaRPr kumimoji="1" lang="ja-JP" altLang="en-US" sz="1400" dirty="0">
              <a:solidFill>
                <a:schemeClr val="tx1"/>
              </a:solidFill>
            </a:endParaRPr>
          </a:p>
        </p:txBody>
      </p:sp>
      <p:sp>
        <p:nvSpPr>
          <p:cNvPr id="26" name="正方形/長方形 25">
            <a:extLst>
              <a:ext uri="{FF2B5EF4-FFF2-40B4-BE49-F238E27FC236}">
                <a16:creationId xmlns:a16="http://schemas.microsoft.com/office/drawing/2014/main" id="{9B8F6BCA-ED3D-D539-6D97-508C4DD34E3B}"/>
              </a:ext>
            </a:extLst>
          </p:cNvPr>
          <p:cNvSpPr/>
          <p:nvPr/>
        </p:nvSpPr>
        <p:spPr>
          <a:xfrm>
            <a:off x="6905198" y="779027"/>
            <a:ext cx="10858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じてんしゃ</a:t>
            </a:r>
            <a:endParaRPr kumimoji="1" lang="ja-JP" altLang="en-US" sz="1400" dirty="0">
              <a:solidFill>
                <a:schemeClr val="tx1"/>
              </a:solidFill>
            </a:endParaRPr>
          </a:p>
        </p:txBody>
      </p:sp>
      <p:sp>
        <p:nvSpPr>
          <p:cNvPr id="27" name="正方形/長方形 26">
            <a:extLst>
              <a:ext uri="{FF2B5EF4-FFF2-40B4-BE49-F238E27FC236}">
                <a16:creationId xmlns:a16="http://schemas.microsoft.com/office/drawing/2014/main" id="{C88E8E8D-403A-4499-D2F1-D93B8A00B32B}"/>
              </a:ext>
            </a:extLst>
          </p:cNvPr>
          <p:cNvSpPr/>
          <p:nvPr/>
        </p:nvSpPr>
        <p:spPr>
          <a:xfrm>
            <a:off x="8141370" y="779034"/>
            <a:ext cx="531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しゃ　</a:t>
            </a:r>
            <a:endParaRPr kumimoji="1" lang="ja-JP" altLang="en-US" sz="1400" dirty="0">
              <a:solidFill>
                <a:schemeClr val="tx1"/>
              </a:solidFill>
            </a:endParaRPr>
          </a:p>
        </p:txBody>
      </p:sp>
      <p:sp>
        <p:nvSpPr>
          <p:cNvPr id="28" name="正方形/長方形 27">
            <a:extLst>
              <a:ext uri="{FF2B5EF4-FFF2-40B4-BE49-F238E27FC236}">
                <a16:creationId xmlns:a16="http://schemas.microsoft.com/office/drawing/2014/main" id="{5053CFAA-6F01-895B-B2C1-15EB88704F7C}"/>
              </a:ext>
            </a:extLst>
          </p:cNvPr>
          <p:cNvSpPr/>
          <p:nvPr/>
        </p:nvSpPr>
        <p:spPr>
          <a:xfrm>
            <a:off x="229449" y="1322846"/>
            <a:ext cx="82933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どう　</a:t>
            </a:r>
            <a:endParaRPr kumimoji="1" lang="ja-JP" altLang="en-US" sz="1400" dirty="0">
              <a:solidFill>
                <a:schemeClr val="tx1"/>
              </a:solidFill>
            </a:endParaRPr>
          </a:p>
        </p:txBody>
      </p:sp>
      <p:sp>
        <p:nvSpPr>
          <p:cNvPr id="30" name="正方形/長方形 29">
            <a:extLst>
              <a:ext uri="{FF2B5EF4-FFF2-40B4-BE49-F238E27FC236}">
                <a16:creationId xmlns:a16="http://schemas.microsoft.com/office/drawing/2014/main" id="{1F96CFDC-5B3F-80B6-A2DA-866C5EC30254}"/>
              </a:ext>
            </a:extLst>
          </p:cNvPr>
          <p:cNvSpPr/>
          <p:nvPr/>
        </p:nvSpPr>
        <p:spPr>
          <a:xfrm>
            <a:off x="911170" y="1326447"/>
            <a:ext cx="59650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なな　</a:t>
            </a:r>
            <a:endParaRPr kumimoji="1" lang="ja-JP" altLang="en-US" sz="1400" dirty="0">
              <a:solidFill>
                <a:schemeClr val="tx1"/>
              </a:solidFill>
            </a:endParaRPr>
          </a:p>
        </p:txBody>
      </p:sp>
      <p:sp>
        <p:nvSpPr>
          <p:cNvPr id="31" name="正方形/長方形 30">
            <a:extLst>
              <a:ext uri="{FF2B5EF4-FFF2-40B4-BE49-F238E27FC236}">
                <a16:creationId xmlns:a16="http://schemas.microsoft.com/office/drawing/2014/main" id="{21D88ED7-4D93-8E1A-998D-952CEF696F78}"/>
              </a:ext>
            </a:extLst>
          </p:cNvPr>
          <p:cNvSpPr/>
          <p:nvPr/>
        </p:nvSpPr>
        <p:spPr>
          <a:xfrm>
            <a:off x="1977962" y="1325053"/>
            <a:ext cx="82933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おうだん　</a:t>
            </a:r>
            <a:endParaRPr kumimoji="1" lang="ja-JP" altLang="en-US" sz="1400" dirty="0">
              <a:solidFill>
                <a:schemeClr val="tx1"/>
              </a:solidFill>
            </a:endParaRPr>
          </a:p>
        </p:txBody>
      </p:sp>
      <p:sp>
        <p:nvSpPr>
          <p:cNvPr id="32" name="正方形/長方形 31">
            <a:extLst>
              <a:ext uri="{FF2B5EF4-FFF2-40B4-BE49-F238E27FC236}">
                <a16:creationId xmlns:a16="http://schemas.microsoft.com/office/drawing/2014/main" id="{99FFFC59-B9D3-4531-7408-ADAF51713DD4}"/>
              </a:ext>
            </a:extLst>
          </p:cNvPr>
          <p:cNvSpPr/>
          <p:nvPr/>
        </p:nvSpPr>
        <p:spPr>
          <a:xfrm>
            <a:off x="4697379" y="1320633"/>
            <a:ext cx="158310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たいこうしゃせん　</a:t>
            </a:r>
            <a:endParaRPr kumimoji="1" lang="ja-JP" altLang="en-US" sz="1400" dirty="0">
              <a:solidFill>
                <a:schemeClr val="tx1"/>
              </a:solidFill>
            </a:endParaRPr>
          </a:p>
        </p:txBody>
      </p:sp>
      <p:sp>
        <p:nvSpPr>
          <p:cNvPr id="33" name="正方形/長方形 32">
            <a:extLst>
              <a:ext uri="{FF2B5EF4-FFF2-40B4-BE49-F238E27FC236}">
                <a16:creationId xmlns:a16="http://schemas.microsoft.com/office/drawing/2014/main" id="{01A83FBE-3EDE-A14B-33C5-C661D6A8FCD2}"/>
              </a:ext>
            </a:extLst>
          </p:cNvPr>
          <p:cNvSpPr/>
          <p:nvPr/>
        </p:nvSpPr>
        <p:spPr>
          <a:xfrm>
            <a:off x="6817114" y="1324945"/>
            <a:ext cx="11494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じてんしゃ　</a:t>
            </a:r>
            <a:endParaRPr kumimoji="1" lang="ja-JP" altLang="en-US" sz="1400" dirty="0">
              <a:solidFill>
                <a:schemeClr val="tx1"/>
              </a:solidFill>
            </a:endParaRPr>
          </a:p>
        </p:txBody>
      </p:sp>
      <p:sp>
        <p:nvSpPr>
          <p:cNvPr id="35" name="正方形/長方形 34">
            <a:extLst>
              <a:ext uri="{FF2B5EF4-FFF2-40B4-BE49-F238E27FC236}">
                <a16:creationId xmlns:a16="http://schemas.microsoft.com/office/drawing/2014/main" id="{A0B5CAF9-B244-13F5-8FFC-4E3C390CAE91}"/>
              </a:ext>
            </a:extLst>
          </p:cNvPr>
          <p:cNvSpPr/>
          <p:nvPr/>
        </p:nvSpPr>
        <p:spPr>
          <a:xfrm>
            <a:off x="214032" y="1842260"/>
            <a:ext cx="59650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はし　</a:t>
            </a:r>
            <a:endParaRPr kumimoji="1" lang="ja-JP" altLang="en-US" sz="1400" dirty="0">
              <a:solidFill>
                <a:schemeClr val="tx1"/>
              </a:solidFill>
            </a:endParaRPr>
          </a:p>
        </p:txBody>
      </p:sp>
      <p:sp>
        <p:nvSpPr>
          <p:cNvPr id="36" name="正方形/長方形 35">
            <a:extLst>
              <a:ext uri="{FF2B5EF4-FFF2-40B4-BE49-F238E27FC236}">
                <a16:creationId xmlns:a16="http://schemas.microsoft.com/office/drawing/2014/main" id="{EFA5CE22-B698-C7BF-B447-B8C0B62CE49A}"/>
              </a:ext>
            </a:extLst>
          </p:cNvPr>
          <p:cNvSpPr/>
          <p:nvPr/>
        </p:nvSpPr>
        <p:spPr>
          <a:xfrm>
            <a:off x="2012539" y="1843336"/>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だんせいかいしゃいん　</a:t>
            </a:r>
            <a:endParaRPr kumimoji="1" lang="ja-JP" altLang="en-US" sz="1400" dirty="0">
              <a:solidFill>
                <a:schemeClr val="tx1"/>
              </a:solidFill>
            </a:endParaRPr>
          </a:p>
        </p:txBody>
      </p:sp>
      <p:sp>
        <p:nvSpPr>
          <p:cNvPr id="38" name="正方形/長方形 37">
            <a:extLst>
              <a:ext uri="{FF2B5EF4-FFF2-40B4-BE49-F238E27FC236}">
                <a16:creationId xmlns:a16="http://schemas.microsoft.com/office/drawing/2014/main" id="{2CE3D617-5817-0581-EB79-0EAE8E51E90F}"/>
              </a:ext>
            </a:extLst>
          </p:cNvPr>
          <p:cNvSpPr/>
          <p:nvPr/>
        </p:nvSpPr>
        <p:spPr>
          <a:xfrm>
            <a:off x="3831389" y="1845625"/>
            <a:ext cx="11494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しょうとつ</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8C815DEB-B70E-8A11-28B6-D3C5506B362D}"/>
              </a:ext>
            </a:extLst>
          </p:cNvPr>
          <p:cNvSpPr/>
          <p:nvPr/>
        </p:nvSpPr>
        <p:spPr>
          <a:xfrm>
            <a:off x="6586784" y="1826953"/>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だんせいかいしゃいん　</a:t>
            </a:r>
            <a:endParaRPr kumimoji="1" lang="ja-JP" altLang="en-US" sz="1400" dirty="0">
              <a:solidFill>
                <a:schemeClr val="tx1"/>
              </a:solidFill>
            </a:endParaRPr>
          </a:p>
        </p:txBody>
      </p:sp>
      <p:sp>
        <p:nvSpPr>
          <p:cNvPr id="40" name="正方形/長方形 39">
            <a:extLst>
              <a:ext uri="{FF2B5EF4-FFF2-40B4-BE49-F238E27FC236}">
                <a16:creationId xmlns:a16="http://schemas.microsoft.com/office/drawing/2014/main" id="{04902F77-EA4E-64CF-D91A-50933B23F773}"/>
              </a:ext>
            </a:extLst>
          </p:cNvPr>
          <p:cNvSpPr/>
          <p:nvPr/>
        </p:nvSpPr>
        <p:spPr>
          <a:xfrm>
            <a:off x="2425763" y="2384897"/>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げんごきのう</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BE59AD45-30E2-5EE1-F523-11ACA8F78C05}"/>
              </a:ext>
            </a:extLst>
          </p:cNvPr>
          <p:cNvSpPr/>
          <p:nvPr/>
        </p:nvSpPr>
        <p:spPr>
          <a:xfrm>
            <a:off x="4046009" y="2384016"/>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そうしつなど</a:t>
            </a:r>
            <a:endParaRPr kumimoji="1" lang="ja-JP" altLang="en-US" sz="1400" dirty="0">
              <a:solidFill>
                <a:schemeClr val="tx1"/>
              </a:solidFill>
            </a:endParaRPr>
          </a:p>
        </p:txBody>
      </p:sp>
      <p:sp>
        <p:nvSpPr>
          <p:cNvPr id="42" name="正方形/長方形 41">
            <a:extLst>
              <a:ext uri="{FF2B5EF4-FFF2-40B4-BE49-F238E27FC236}">
                <a16:creationId xmlns:a16="http://schemas.microsoft.com/office/drawing/2014/main" id="{B31E1DBF-4579-2E88-F9EA-57E51C9293C3}"/>
              </a:ext>
            </a:extLst>
          </p:cNvPr>
          <p:cNvSpPr/>
          <p:nvPr/>
        </p:nvSpPr>
        <p:spPr>
          <a:xfrm>
            <a:off x="6069865" y="2377353"/>
            <a:ext cx="59650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お　</a:t>
            </a:r>
            <a:endParaRPr kumimoji="1" lang="ja-JP" altLang="en-US" sz="1400" dirty="0">
              <a:solidFill>
                <a:schemeClr val="tx1"/>
              </a:solidFill>
            </a:endParaRPr>
          </a:p>
        </p:txBody>
      </p:sp>
      <p:sp>
        <p:nvSpPr>
          <p:cNvPr id="43" name="正方形/長方形 42">
            <a:extLst>
              <a:ext uri="{FF2B5EF4-FFF2-40B4-BE49-F238E27FC236}">
                <a16:creationId xmlns:a16="http://schemas.microsoft.com/office/drawing/2014/main" id="{D7FF1013-F365-D795-5E61-FB666B794D1A}"/>
              </a:ext>
            </a:extLst>
          </p:cNvPr>
          <p:cNvSpPr/>
          <p:nvPr/>
        </p:nvSpPr>
        <p:spPr>
          <a:xfrm>
            <a:off x="1235144" y="2383829"/>
            <a:ext cx="11494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しょうがい</a:t>
            </a:r>
            <a:endParaRPr kumimoji="1" lang="ja-JP" altLang="en-US" sz="1400" dirty="0">
              <a:solidFill>
                <a:schemeClr val="tx1"/>
              </a:solidFill>
            </a:endParaRPr>
          </a:p>
        </p:txBody>
      </p:sp>
      <p:sp>
        <p:nvSpPr>
          <p:cNvPr id="44" name="正方形/長方形 43">
            <a:extLst>
              <a:ext uri="{FF2B5EF4-FFF2-40B4-BE49-F238E27FC236}">
                <a16:creationId xmlns:a16="http://schemas.microsoft.com/office/drawing/2014/main" id="{71D8F60C-858A-766C-9E7A-DABBAD2E8C9E}"/>
              </a:ext>
            </a:extLst>
          </p:cNvPr>
          <p:cNvSpPr/>
          <p:nvPr/>
        </p:nvSpPr>
        <p:spPr>
          <a:xfrm>
            <a:off x="156831" y="2383828"/>
            <a:ext cx="11494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b="1" dirty="0">
                <a:solidFill>
                  <a:schemeClr val="tx1"/>
                </a:solidFill>
                <a:latin typeface="BIZ UDPゴシック" panose="020B0400000000000000" pitchFamily="50" charset="-128"/>
                <a:ea typeface="BIZ UDPゴシック" panose="020B0400000000000000" pitchFamily="50" charset="-128"/>
              </a:rPr>
              <a:t>じゅうだい　</a:t>
            </a:r>
            <a:endParaRPr kumimoji="1" lang="ja-JP" altLang="en-US" sz="1400" b="1" dirty="0">
              <a:solidFill>
                <a:schemeClr val="tx1"/>
              </a:solidFill>
            </a:endParaRPr>
          </a:p>
        </p:txBody>
      </p:sp>
      <p:grpSp>
        <p:nvGrpSpPr>
          <p:cNvPr id="46" name="グループ化 45">
            <a:extLst>
              <a:ext uri="{FF2B5EF4-FFF2-40B4-BE49-F238E27FC236}">
                <a16:creationId xmlns:a16="http://schemas.microsoft.com/office/drawing/2014/main" id="{FA5441E0-EA60-8175-8D15-158EED130BCC}"/>
              </a:ext>
            </a:extLst>
          </p:cNvPr>
          <p:cNvGrpSpPr/>
          <p:nvPr/>
        </p:nvGrpSpPr>
        <p:grpSpPr>
          <a:xfrm>
            <a:off x="5331526" y="3699444"/>
            <a:ext cx="3284639" cy="1107080"/>
            <a:chOff x="5331526" y="3699444"/>
            <a:chExt cx="3284639" cy="1107080"/>
          </a:xfrm>
        </p:grpSpPr>
        <p:sp>
          <p:nvSpPr>
            <p:cNvPr id="8" name="正方形/長方形 7"/>
            <p:cNvSpPr/>
            <p:nvPr/>
          </p:nvSpPr>
          <p:spPr>
            <a:xfrm>
              <a:off x="5331526" y="3798980"/>
              <a:ext cx="3155701" cy="100754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en-US" altLang="ja-JP"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rPr>
                <a:t>9,266</a:t>
              </a:r>
              <a:r>
                <a:rPr lang="ja-JP" altLang="en-US"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rPr>
                <a:t>万円</a:t>
              </a:r>
              <a:endParaRPr lang="en-US" altLang="ja-JP"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endParaRPr>
            </a:p>
          </p:txBody>
        </p:sp>
        <p:sp>
          <p:nvSpPr>
            <p:cNvPr id="45" name="正方形/長方形 44">
              <a:extLst>
                <a:ext uri="{FF2B5EF4-FFF2-40B4-BE49-F238E27FC236}">
                  <a16:creationId xmlns:a16="http://schemas.microsoft.com/office/drawing/2014/main" id="{4FC0015A-D654-8835-80F1-7A9C9DD61F79}"/>
                </a:ext>
              </a:extLst>
            </p:cNvPr>
            <p:cNvSpPr/>
            <p:nvPr/>
          </p:nvSpPr>
          <p:spPr>
            <a:xfrm>
              <a:off x="6795993" y="3699444"/>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solidFill>
                  <a:schemeClr val="tx1"/>
                </a:solidFill>
              </a:endParaRPr>
            </a:p>
          </p:txBody>
        </p:sp>
      </p:grpSp>
      <p:pic>
        <p:nvPicPr>
          <p:cNvPr id="47" name="図 46">
            <a:extLst>
              <a:ext uri="{FF2B5EF4-FFF2-40B4-BE49-F238E27FC236}">
                <a16:creationId xmlns:a16="http://schemas.microsoft.com/office/drawing/2014/main" id="{4DEE1A9A-3AB3-7EE4-A2CB-4279F1EE2228}"/>
              </a:ext>
            </a:extLst>
          </p:cNvPr>
          <p:cNvPicPr>
            <a:picLocks noChangeAspect="1"/>
          </p:cNvPicPr>
          <p:nvPr/>
        </p:nvPicPr>
        <p:blipFill>
          <a:blip r:embed="rId3"/>
          <a:srcRect/>
          <a:stretch/>
        </p:blipFill>
        <p:spPr>
          <a:xfrm>
            <a:off x="2351992" y="4901331"/>
            <a:ext cx="4444001" cy="1760910"/>
          </a:xfrm>
          <a:prstGeom prst="rect">
            <a:avLst/>
          </a:prstGeom>
        </p:spPr>
      </p:pic>
      <p:sp>
        <p:nvSpPr>
          <p:cNvPr id="4" name="正方形/長方形 3">
            <a:extLst>
              <a:ext uri="{FF2B5EF4-FFF2-40B4-BE49-F238E27FC236}">
                <a16:creationId xmlns:a16="http://schemas.microsoft.com/office/drawing/2014/main" id="{C6C67BEC-BF31-803A-BEEB-1B2C10AE6970}"/>
              </a:ext>
            </a:extLst>
          </p:cNvPr>
          <p:cNvSpPr/>
          <p:nvPr/>
        </p:nvSpPr>
        <p:spPr>
          <a:xfrm>
            <a:off x="5226747" y="779657"/>
            <a:ext cx="9364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まも</a:t>
            </a:r>
            <a:endParaRPr kumimoji="1" lang="ja-JP" altLang="en-US" sz="1400" dirty="0">
              <a:solidFill>
                <a:schemeClr val="tx1"/>
              </a:solidFill>
            </a:endParaRPr>
          </a:p>
        </p:txBody>
      </p:sp>
    </p:spTree>
    <p:extLst>
      <p:ext uri="{BB962C8B-B14F-4D97-AF65-F5344CB8AC3E}">
        <p14:creationId xmlns:p14="http://schemas.microsoft.com/office/powerpoint/2010/main" val="127771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3113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リスクに備える</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3</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つの保障</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461964" y="782326"/>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solidFill>
                <a:latin typeface="Meiryo UI" panose="020B0604030504040204" pitchFamily="50" charset="-128"/>
                <a:ea typeface="Meiryo UI" panose="020B0604030504040204" pitchFamily="50" charset="-128"/>
                <a:cs typeface="ヒラギノ丸ゴ Pro W4"/>
              </a:rPr>
              <a:t>保障：もしものときに生活を守るもの</a:t>
            </a:r>
            <a:endParaRPr lang="en-US" altLang="ja-JP" sz="3600" b="1" dirty="0">
              <a:solidFill>
                <a:schemeClr val="tx1"/>
              </a:solidFill>
              <a:latin typeface="Meiryo UI" panose="020B0604030504040204" pitchFamily="50" charset="-128"/>
              <a:ea typeface="Meiryo UI" panose="020B0604030504040204" pitchFamily="50" charset="-128"/>
              <a:cs typeface="ヒラギノ丸ゴ Pro W4"/>
            </a:endParaRPr>
          </a:p>
        </p:txBody>
      </p:sp>
      <p:cxnSp>
        <p:nvCxnSpPr>
          <p:cNvPr id="13" name="直線コネクタ 12"/>
          <p:cNvCxnSpPr/>
          <p:nvPr/>
        </p:nvCxnSpPr>
        <p:spPr>
          <a:xfrm>
            <a:off x="4305935" y="2659454"/>
            <a:ext cx="43921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4303554" y="3906661"/>
            <a:ext cx="41258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301819" y="5292615"/>
            <a:ext cx="21960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507786" y="5768176"/>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507786" y="4901284"/>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4525542" y="4882912"/>
            <a:ext cx="2219" cy="90013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bwMode="ltGray">
          <a:xfrm>
            <a:off x="4754682" y="2126092"/>
            <a:ext cx="3179650" cy="954107"/>
          </a:xfrm>
          <a:prstGeom prst="rect">
            <a:avLst/>
          </a:prstGeom>
          <a:solidFill>
            <a:schemeClr val="bg1">
              <a:lumMod val="95000"/>
            </a:schemeClr>
          </a:solidFill>
          <a:ln w="57150">
            <a:solidFill>
              <a:schemeClr val="accent6">
                <a:lumMod val="75000"/>
              </a:schemeClr>
            </a:solidFill>
            <a:miter lim="800000"/>
          </a:ln>
        </p:spPr>
        <p:txBody>
          <a:bodyPr wrap="square" rtlCol="0">
            <a:spAutoFit/>
          </a:bodyPr>
          <a:lstStyle/>
          <a:p>
            <a:pPr algn="ctr"/>
            <a:r>
              <a:rPr kumimoji="1" lang="ja-JP" altLang="en-US" sz="2800" b="1" dirty="0">
                <a:latin typeface="Meiryo UI" panose="020B0604030504040204" pitchFamily="50" charset="-128"/>
                <a:ea typeface="Meiryo UI" panose="020B0604030504040204" pitchFamily="50" charset="-128"/>
                <a:cs typeface="ヒラギノ丸ゴ Pro W4"/>
              </a:rPr>
              <a:t>社会保障制度</a:t>
            </a:r>
            <a:endParaRPr kumimoji="1" lang="en-US" altLang="ja-JP" sz="2800" b="1" dirty="0">
              <a:latin typeface="Meiryo UI" panose="020B0604030504040204" pitchFamily="50" charset="-128"/>
              <a:ea typeface="Meiryo UI" panose="020B0604030504040204" pitchFamily="50" charset="-128"/>
              <a:cs typeface="ヒラギノ丸ゴ Pro W4"/>
            </a:endParaRPr>
          </a:p>
          <a:p>
            <a:pPr algn="ctr"/>
            <a:r>
              <a:rPr lang="en-US" altLang="ja-JP" sz="2800" b="1" dirty="0">
                <a:latin typeface="Meiryo UI" panose="020B0604030504040204" pitchFamily="50" charset="-128"/>
                <a:ea typeface="Meiryo UI" panose="020B0604030504040204" pitchFamily="50" charset="-128"/>
                <a:cs typeface="ヒラギノ丸ゴ Pro W4"/>
              </a:rPr>
              <a:t>(</a:t>
            </a:r>
            <a:r>
              <a:rPr lang="ja-JP" altLang="en-US" sz="2800" b="1" dirty="0">
                <a:latin typeface="Meiryo UI" panose="020B0604030504040204" pitchFamily="50" charset="-128"/>
                <a:ea typeface="Meiryo UI" panose="020B0604030504040204" pitchFamily="50" charset="-128"/>
                <a:cs typeface="ヒラギノ丸ゴ Pro W4"/>
              </a:rPr>
              <a:t>社会保険等</a:t>
            </a:r>
            <a:r>
              <a:rPr lang="en-US" altLang="ja-JP" sz="2800" b="1" dirty="0">
                <a:latin typeface="Meiryo UI" panose="020B0604030504040204" pitchFamily="50" charset="-128"/>
                <a:ea typeface="Meiryo UI" panose="020B0604030504040204" pitchFamily="50" charset="-128"/>
                <a:cs typeface="ヒラギノ丸ゴ Pro W4"/>
              </a:rPr>
              <a:t>)</a:t>
            </a:r>
            <a:endParaRPr kumimoji="1" lang="ja-JP" altLang="en-US" sz="2800" b="1" dirty="0">
              <a:latin typeface="Meiryo UI" panose="020B0604030504040204" pitchFamily="50" charset="-128"/>
              <a:ea typeface="Meiryo UI" panose="020B0604030504040204" pitchFamily="50" charset="-128"/>
              <a:cs typeface="ヒラギノ丸ゴ Pro W4"/>
            </a:endParaRPr>
          </a:p>
        </p:txBody>
      </p:sp>
      <p:sp>
        <p:nvSpPr>
          <p:cNvPr id="20" name="テキスト ボックス 19"/>
          <p:cNvSpPr txBox="1"/>
          <p:nvPr/>
        </p:nvSpPr>
        <p:spPr bwMode="ltGray">
          <a:xfrm>
            <a:off x="4754681" y="3617324"/>
            <a:ext cx="3179650" cy="523220"/>
          </a:xfrm>
          <a:prstGeom prst="rect">
            <a:avLst/>
          </a:prstGeom>
          <a:solidFill>
            <a:schemeClr val="bg1">
              <a:lumMod val="95000"/>
            </a:schemeClr>
          </a:solidFill>
          <a:ln w="57150">
            <a:solidFill>
              <a:schemeClr val="accent3">
                <a:lumMod val="75000"/>
              </a:schemeClr>
            </a:solidFill>
            <a:miter lim="800000"/>
          </a:ln>
        </p:spPr>
        <p:txBody>
          <a:bodyPr wrap="square" rtlCol="0">
            <a:spAutoFit/>
          </a:bodyPr>
          <a:lstStyle/>
          <a:p>
            <a:pPr algn="ctr"/>
            <a:r>
              <a:rPr lang="ja-JP" altLang="en-US" sz="2800" b="1" dirty="0">
                <a:latin typeface="Meiryo UI" panose="020B0604030504040204" pitchFamily="50" charset="-128"/>
                <a:ea typeface="Meiryo UI" panose="020B0604030504040204" pitchFamily="50" charset="-128"/>
                <a:cs typeface="ヒラギノ丸ゴ Pro W4"/>
              </a:rPr>
              <a:t>死亡退職金等</a:t>
            </a:r>
            <a:endParaRPr kumimoji="1" lang="ja-JP" altLang="en-US" sz="2800" b="1" dirty="0">
              <a:latin typeface="Meiryo UI" panose="020B0604030504040204" pitchFamily="50" charset="-128"/>
              <a:ea typeface="Meiryo UI" panose="020B0604030504040204" pitchFamily="50" charset="-128"/>
              <a:cs typeface="ヒラギノ丸ゴ Pro W4"/>
            </a:endParaRPr>
          </a:p>
        </p:txBody>
      </p:sp>
      <p:sp>
        <p:nvSpPr>
          <p:cNvPr id="21" name="テキスト ボックス 20"/>
          <p:cNvSpPr txBox="1"/>
          <p:nvPr/>
        </p:nvSpPr>
        <p:spPr bwMode="ltGray">
          <a:xfrm>
            <a:off x="4745150" y="4707840"/>
            <a:ext cx="3179650" cy="523220"/>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latin typeface="Meiryo UI" panose="020B0604030504040204" pitchFamily="50" charset="-128"/>
                <a:ea typeface="Meiryo UI" panose="020B0604030504040204" pitchFamily="50" charset="-128"/>
                <a:cs typeface="ヒラギノ丸ゴ Pro W4"/>
              </a:rPr>
              <a:t>預貯金</a:t>
            </a:r>
            <a:endParaRPr kumimoji="1" lang="ja-JP" altLang="en-US" sz="2800" b="1" dirty="0">
              <a:latin typeface="Meiryo UI" panose="020B0604030504040204" pitchFamily="50" charset="-128"/>
              <a:ea typeface="Meiryo UI" panose="020B0604030504040204" pitchFamily="50" charset="-128"/>
              <a:cs typeface="ヒラギノ丸ゴ Pro W4"/>
            </a:endParaRPr>
          </a:p>
        </p:txBody>
      </p:sp>
      <p:sp>
        <p:nvSpPr>
          <p:cNvPr id="22" name="テキスト ボックス 21"/>
          <p:cNvSpPr txBox="1"/>
          <p:nvPr/>
        </p:nvSpPr>
        <p:spPr bwMode="ltGray">
          <a:xfrm>
            <a:off x="4754678" y="5432312"/>
            <a:ext cx="3179650" cy="523220"/>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latin typeface="Meiryo UI" panose="020B0604030504040204" pitchFamily="50" charset="-128"/>
                <a:ea typeface="Meiryo UI" panose="020B0604030504040204" pitchFamily="50" charset="-128"/>
                <a:cs typeface="ヒラギノ丸ゴ Pro W4"/>
              </a:rPr>
              <a:t>民間保険</a:t>
            </a:r>
            <a:endParaRPr kumimoji="1" lang="ja-JP" altLang="en-US" sz="2800" b="1" dirty="0">
              <a:latin typeface="Meiryo UI" panose="020B0604030504040204" pitchFamily="50" charset="-128"/>
              <a:ea typeface="Meiryo UI" panose="020B0604030504040204" pitchFamily="50" charset="-128"/>
              <a:cs typeface="ヒラギノ丸ゴ Pro W4"/>
            </a:endParaRPr>
          </a:p>
        </p:txBody>
      </p:sp>
      <p:sp>
        <p:nvSpPr>
          <p:cNvPr id="4" name="角丸四角形 3"/>
          <p:cNvSpPr/>
          <p:nvPr/>
        </p:nvSpPr>
        <p:spPr>
          <a:xfrm>
            <a:off x="458112" y="1820923"/>
            <a:ext cx="895647" cy="4382427"/>
          </a:xfrm>
          <a:prstGeom prst="roundRect">
            <a:avLst>
              <a:gd name="adj" fmla="val 50000"/>
            </a:avLst>
          </a:prstGeom>
          <a:solidFill>
            <a:srgbClr val="799AB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solidFill>
                <a:schemeClr val="bg1"/>
              </a:solidFill>
              <a:latin typeface="Meiryo UI" panose="020B0604030504040204" pitchFamily="50" charset="-128"/>
              <a:ea typeface="Meiryo UI" panose="020B0604030504040204" pitchFamily="50" charset="-128"/>
            </a:endParaRPr>
          </a:p>
        </p:txBody>
      </p:sp>
      <p:sp>
        <p:nvSpPr>
          <p:cNvPr id="23" name="円/楕円 22"/>
          <p:cNvSpPr/>
          <p:nvPr/>
        </p:nvSpPr>
        <p:spPr>
          <a:xfrm>
            <a:off x="-10761" y="2049740"/>
            <a:ext cx="1827496" cy="38208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リ</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ス</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ク</a:t>
            </a:r>
          </a:p>
        </p:txBody>
      </p:sp>
      <p:sp>
        <p:nvSpPr>
          <p:cNvPr id="5" name="ホームベース 4"/>
          <p:cNvSpPr/>
          <p:nvPr/>
        </p:nvSpPr>
        <p:spPr>
          <a:xfrm rot="10800000">
            <a:off x="1449443" y="2190493"/>
            <a:ext cx="2956744" cy="924567"/>
          </a:xfrm>
          <a:prstGeom prst="homePlate">
            <a:avLst/>
          </a:prstGeom>
          <a:solidFill>
            <a:schemeClr val="accent6">
              <a:lumMod val="60000"/>
              <a:lumOff val="40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1" name="ホームベース 30"/>
          <p:cNvSpPr/>
          <p:nvPr/>
        </p:nvSpPr>
        <p:spPr>
          <a:xfrm rot="10800000">
            <a:off x="1467200" y="3478244"/>
            <a:ext cx="2956744" cy="924567"/>
          </a:xfrm>
          <a:prstGeom prst="homePlate">
            <a:avLst/>
          </a:prstGeom>
          <a:solidFill>
            <a:srgbClr val="D2E7B8"/>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2" name="ホームベース 31"/>
          <p:cNvSpPr/>
          <p:nvPr/>
        </p:nvSpPr>
        <p:spPr>
          <a:xfrm rot="10800000">
            <a:off x="1449444" y="4797381"/>
            <a:ext cx="2956744" cy="924567"/>
          </a:xfrm>
          <a:prstGeom prst="homePlate">
            <a:avLst/>
          </a:prstGeom>
          <a:solidFill>
            <a:srgbClr val="CBCADB"/>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997577" y="2350924"/>
            <a:ext cx="2031325" cy="646331"/>
          </a:xfrm>
          <a:prstGeom prst="rect">
            <a:avLst/>
          </a:prstGeom>
          <a:noFill/>
        </p:spPr>
        <p:txBody>
          <a:bodyPr wrap="none" rtlCol="0">
            <a:spAutoFit/>
          </a:bodyPr>
          <a:lstStyle/>
          <a:p>
            <a:r>
              <a:rPr lang="ja-JP" altLang="en-US" sz="3600" b="1" dirty="0">
                <a:latin typeface="Meiryo UI" panose="020B0604030504040204" pitchFamily="50" charset="-128"/>
                <a:ea typeface="Meiryo UI" panose="020B0604030504040204" pitchFamily="50" charset="-128"/>
                <a:cs typeface="ヒラギノ角ゴ Pro W6"/>
              </a:rPr>
              <a:t>公的保障</a:t>
            </a:r>
          </a:p>
        </p:txBody>
      </p:sp>
      <p:sp>
        <p:nvSpPr>
          <p:cNvPr id="34" name="テキスト ボックス 33"/>
          <p:cNvSpPr txBox="1"/>
          <p:nvPr/>
        </p:nvSpPr>
        <p:spPr>
          <a:xfrm>
            <a:off x="1997577" y="3639186"/>
            <a:ext cx="2031325" cy="646331"/>
          </a:xfrm>
          <a:prstGeom prst="rect">
            <a:avLst/>
          </a:prstGeom>
          <a:noFill/>
        </p:spPr>
        <p:txBody>
          <a:bodyPr wrap="none" rtlCol="0">
            <a:spAutoFit/>
          </a:bodyPr>
          <a:lstStyle/>
          <a:p>
            <a:r>
              <a:rPr lang="ja-JP" altLang="en-US" sz="3600" b="1" dirty="0">
                <a:latin typeface="Meiryo UI" panose="020B0604030504040204" pitchFamily="50" charset="-128"/>
                <a:ea typeface="Meiryo UI" panose="020B0604030504040204" pitchFamily="50" charset="-128"/>
                <a:cs typeface="ヒラギノ角ゴ Pro W6"/>
              </a:rPr>
              <a:t>企業保障</a:t>
            </a:r>
          </a:p>
        </p:txBody>
      </p:sp>
      <p:sp>
        <p:nvSpPr>
          <p:cNvPr id="35" name="テキスト ボックス 34"/>
          <p:cNvSpPr txBox="1"/>
          <p:nvPr/>
        </p:nvSpPr>
        <p:spPr>
          <a:xfrm>
            <a:off x="1997577" y="4953239"/>
            <a:ext cx="2031325" cy="646331"/>
          </a:xfrm>
          <a:prstGeom prst="rect">
            <a:avLst/>
          </a:prstGeom>
          <a:noFill/>
        </p:spPr>
        <p:txBody>
          <a:bodyPr wrap="none" rtlCol="0">
            <a:spAutoFit/>
          </a:bodyPr>
          <a:lstStyle/>
          <a:p>
            <a:r>
              <a:rPr lang="ja-JP" altLang="en-US" sz="3600" b="1" dirty="0">
                <a:latin typeface="Meiryo UI" panose="020B0604030504040204" pitchFamily="50" charset="-128"/>
                <a:ea typeface="Meiryo UI" panose="020B0604030504040204" pitchFamily="50" charset="-128"/>
                <a:cs typeface="ヒラギノ角ゴ Pro W6"/>
              </a:rPr>
              <a:t>私的保障</a:t>
            </a:r>
          </a:p>
        </p:txBody>
      </p:sp>
      <p:sp>
        <p:nvSpPr>
          <p:cNvPr id="30" name="ホームベース 29"/>
          <p:cNvSpPr/>
          <p:nvPr/>
        </p:nvSpPr>
        <p:spPr>
          <a:xfrm rot="10800000">
            <a:off x="1449446" y="2207429"/>
            <a:ext cx="2956744" cy="924567"/>
          </a:xfrm>
          <a:prstGeom prst="homePlate">
            <a:avLst/>
          </a:prstGeom>
          <a:noFill/>
          <a:ln w="762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14</a:t>
            </a:fld>
            <a:endParaRPr kumimoji="1" lang="ja-JP" altLang="en-US"/>
          </a:p>
        </p:txBody>
      </p:sp>
      <p:sp>
        <p:nvSpPr>
          <p:cNvPr id="3" name="正方形/長方形 2">
            <a:extLst>
              <a:ext uri="{FF2B5EF4-FFF2-40B4-BE49-F238E27FC236}">
                <a16:creationId xmlns:a16="http://schemas.microsoft.com/office/drawing/2014/main" id="{48476B5C-7677-6871-CFBB-310F561B2476}"/>
              </a:ext>
            </a:extLst>
          </p:cNvPr>
          <p:cNvSpPr/>
          <p:nvPr/>
        </p:nvSpPr>
        <p:spPr>
          <a:xfrm>
            <a:off x="1833919" y="-55489"/>
            <a:ext cx="49781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そな　　　　　　　　　　　　　　　　　　　　</a:t>
            </a:r>
            <a:endParaRPr kumimoji="1" lang="ja-JP" altLang="en-US" sz="1400" dirty="0">
              <a:solidFill>
                <a:schemeClr val="bg1"/>
              </a:solidFill>
            </a:endParaRPr>
          </a:p>
        </p:txBody>
      </p:sp>
      <p:sp>
        <p:nvSpPr>
          <p:cNvPr id="7" name="正方形/長方形 6">
            <a:extLst>
              <a:ext uri="{FF2B5EF4-FFF2-40B4-BE49-F238E27FC236}">
                <a16:creationId xmlns:a16="http://schemas.microsoft.com/office/drawing/2014/main" id="{5F255EDF-C9A7-3D80-7CA4-01C6A49B1DC7}"/>
              </a:ext>
            </a:extLst>
          </p:cNvPr>
          <p:cNvSpPr/>
          <p:nvPr/>
        </p:nvSpPr>
        <p:spPr>
          <a:xfrm>
            <a:off x="902987" y="665933"/>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400" dirty="0">
              <a:solidFill>
                <a:schemeClr val="tx1"/>
              </a:solidFill>
            </a:endParaRPr>
          </a:p>
        </p:txBody>
      </p:sp>
      <p:sp>
        <p:nvSpPr>
          <p:cNvPr id="8" name="正方形/長方形 7">
            <a:extLst>
              <a:ext uri="{FF2B5EF4-FFF2-40B4-BE49-F238E27FC236}">
                <a16:creationId xmlns:a16="http://schemas.microsoft.com/office/drawing/2014/main" id="{DB13FC08-DC74-D73C-2676-9E54C5C8619A}"/>
              </a:ext>
            </a:extLst>
          </p:cNvPr>
          <p:cNvSpPr/>
          <p:nvPr/>
        </p:nvSpPr>
        <p:spPr>
          <a:xfrm>
            <a:off x="4922537" y="66669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せいかつ</a:t>
            </a:r>
            <a:endParaRPr kumimoji="1" lang="ja-JP" altLang="en-US" sz="1400" dirty="0">
              <a:solidFill>
                <a:schemeClr val="tx1"/>
              </a:solidFill>
            </a:endParaRPr>
          </a:p>
        </p:txBody>
      </p:sp>
      <p:grpSp>
        <p:nvGrpSpPr>
          <p:cNvPr id="47" name="グループ化 46">
            <a:extLst>
              <a:ext uri="{FF2B5EF4-FFF2-40B4-BE49-F238E27FC236}">
                <a16:creationId xmlns:a16="http://schemas.microsoft.com/office/drawing/2014/main" id="{4ACAB7D3-D7C2-4F1C-C1B4-6B6BE5D97948}"/>
              </a:ext>
            </a:extLst>
          </p:cNvPr>
          <p:cNvGrpSpPr/>
          <p:nvPr/>
        </p:nvGrpSpPr>
        <p:grpSpPr>
          <a:xfrm>
            <a:off x="2444909" y="1430301"/>
            <a:ext cx="1979035" cy="612044"/>
            <a:chOff x="2444909" y="1430301"/>
            <a:chExt cx="1979035" cy="612044"/>
          </a:xfrm>
        </p:grpSpPr>
        <p:sp>
          <p:nvSpPr>
            <p:cNvPr id="25" name="角丸四角形吹き出し 24"/>
            <p:cNvSpPr/>
            <p:nvPr/>
          </p:nvSpPr>
          <p:spPr>
            <a:xfrm>
              <a:off x="2444909" y="1507508"/>
              <a:ext cx="1979035" cy="534837"/>
            </a:xfrm>
            <a:prstGeom prst="wedgeRoundRectCallout">
              <a:avLst>
                <a:gd name="adj1" fmla="val 2196"/>
                <a:gd name="adj2" fmla="val 101664"/>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法で強制</a:t>
              </a:r>
              <a:endPar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9" name="正方形/長方形 8">
              <a:extLst>
                <a:ext uri="{FF2B5EF4-FFF2-40B4-BE49-F238E27FC236}">
                  <a16:creationId xmlns:a16="http://schemas.microsoft.com/office/drawing/2014/main" id="{C3966112-8586-56EF-0738-4D450B5931E7}"/>
                </a:ext>
              </a:extLst>
            </p:cNvPr>
            <p:cNvSpPr/>
            <p:nvPr/>
          </p:nvSpPr>
          <p:spPr>
            <a:xfrm>
              <a:off x="2567344" y="1430301"/>
              <a:ext cx="17385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ほう　　　　きょうせい</a:t>
              </a:r>
              <a:endParaRPr kumimoji="1" lang="ja-JP" altLang="en-US" sz="1400" dirty="0">
                <a:solidFill>
                  <a:schemeClr val="bg1"/>
                </a:solidFill>
              </a:endParaRPr>
            </a:p>
          </p:txBody>
        </p:sp>
      </p:grpSp>
      <p:grpSp>
        <p:nvGrpSpPr>
          <p:cNvPr id="51" name="グループ化 50">
            <a:extLst>
              <a:ext uri="{FF2B5EF4-FFF2-40B4-BE49-F238E27FC236}">
                <a16:creationId xmlns:a16="http://schemas.microsoft.com/office/drawing/2014/main" id="{D3F408A1-DD9C-F08F-BE7E-C8AE1087EBF8}"/>
              </a:ext>
            </a:extLst>
          </p:cNvPr>
          <p:cNvGrpSpPr/>
          <p:nvPr/>
        </p:nvGrpSpPr>
        <p:grpSpPr>
          <a:xfrm>
            <a:off x="1671782" y="5830302"/>
            <a:ext cx="2235588" cy="740244"/>
            <a:chOff x="1671782" y="5830302"/>
            <a:chExt cx="2235588" cy="740244"/>
          </a:xfrm>
        </p:grpSpPr>
        <p:sp>
          <p:nvSpPr>
            <p:cNvPr id="26" name="角丸四角形吹き出し 25"/>
            <p:cNvSpPr/>
            <p:nvPr/>
          </p:nvSpPr>
          <p:spPr>
            <a:xfrm>
              <a:off x="1671782" y="5871239"/>
              <a:ext cx="2235588" cy="699307"/>
            </a:xfrm>
            <a:prstGeom prst="wedgeRoundRectCallout">
              <a:avLst>
                <a:gd name="adj1" fmla="val -2868"/>
                <a:gd name="adj2" fmla="val -94067"/>
                <a:gd name="adj3" fmla="val 16667"/>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rPr>
                <a:t>本人の意思</a:t>
              </a:r>
            </a:p>
          </p:txBody>
        </p:sp>
        <p:sp>
          <p:nvSpPr>
            <p:cNvPr id="12" name="正方形/長方形 11">
              <a:extLst>
                <a:ext uri="{FF2B5EF4-FFF2-40B4-BE49-F238E27FC236}">
                  <a16:creationId xmlns:a16="http://schemas.microsoft.com/office/drawing/2014/main" id="{814D6F6E-500A-30D0-F113-9BE396974912}"/>
                </a:ext>
              </a:extLst>
            </p:cNvPr>
            <p:cNvSpPr/>
            <p:nvPr/>
          </p:nvSpPr>
          <p:spPr>
            <a:xfrm>
              <a:off x="1785794" y="5830302"/>
              <a:ext cx="18850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ほんにん　　　　　　いし</a:t>
              </a:r>
              <a:endParaRPr kumimoji="1" lang="ja-JP" altLang="en-US" sz="1400" dirty="0">
                <a:solidFill>
                  <a:schemeClr val="bg1"/>
                </a:solidFill>
              </a:endParaRPr>
            </a:p>
          </p:txBody>
        </p:sp>
      </p:grpSp>
      <p:grpSp>
        <p:nvGrpSpPr>
          <p:cNvPr id="48" name="グループ化 47">
            <a:extLst>
              <a:ext uri="{FF2B5EF4-FFF2-40B4-BE49-F238E27FC236}">
                <a16:creationId xmlns:a16="http://schemas.microsoft.com/office/drawing/2014/main" id="{A6B45778-8CAA-9083-9978-648C17DA4757}"/>
              </a:ext>
            </a:extLst>
          </p:cNvPr>
          <p:cNvGrpSpPr/>
          <p:nvPr/>
        </p:nvGrpSpPr>
        <p:grpSpPr>
          <a:xfrm>
            <a:off x="7738849" y="1972948"/>
            <a:ext cx="1165006" cy="1204815"/>
            <a:chOff x="7738849" y="1972948"/>
            <a:chExt cx="1165006" cy="1204815"/>
          </a:xfrm>
        </p:grpSpPr>
        <p:sp>
          <p:nvSpPr>
            <p:cNvPr id="36" name="円/楕円 35"/>
            <p:cNvSpPr/>
            <p:nvPr/>
          </p:nvSpPr>
          <p:spPr bwMode="ltGray">
            <a:xfrm>
              <a:off x="7738849" y="1989763"/>
              <a:ext cx="1165006" cy="1188000"/>
            </a:xfrm>
            <a:prstGeom prst="ellipse">
              <a:avLst/>
            </a:prstGeom>
            <a:solidFill>
              <a:schemeClr val="accent6">
                <a:lumMod val="40000"/>
                <a:lumOff val="60000"/>
              </a:schemeClr>
            </a:solidFill>
            <a:ln w="5715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国など</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24" name="正方形/長方形 23">
              <a:extLst>
                <a:ext uri="{FF2B5EF4-FFF2-40B4-BE49-F238E27FC236}">
                  <a16:creationId xmlns:a16="http://schemas.microsoft.com/office/drawing/2014/main" id="{E5981A96-42B3-EE7B-2CB6-A7D12644A6A7}"/>
                </a:ext>
              </a:extLst>
            </p:cNvPr>
            <p:cNvSpPr/>
            <p:nvPr/>
          </p:nvSpPr>
          <p:spPr>
            <a:xfrm>
              <a:off x="7949997" y="1972948"/>
              <a:ext cx="735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くに</a:t>
              </a:r>
              <a:endParaRPr kumimoji="1" lang="ja-JP" altLang="en-US" sz="1400" dirty="0">
                <a:solidFill>
                  <a:schemeClr val="bg1"/>
                </a:solidFill>
              </a:endParaRPr>
            </a:p>
          </p:txBody>
        </p:sp>
      </p:grpSp>
      <p:grpSp>
        <p:nvGrpSpPr>
          <p:cNvPr id="49" name="グループ化 48">
            <a:extLst>
              <a:ext uri="{FF2B5EF4-FFF2-40B4-BE49-F238E27FC236}">
                <a16:creationId xmlns:a16="http://schemas.microsoft.com/office/drawing/2014/main" id="{06E70819-A9D5-9E13-45D1-21DA55527873}"/>
              </a:ext>
            </a:extLst>
          </p:cNvPr>
          <p:cNvGrpSpPr/>
          <p:nvPr/>
        </p:nvGrpSpPr>
        <p:grpSpPr>
          <a:xfrm>
            <a:off x="7738849" y="3314092"/>
            <a:ext cx="1214485" cy="1364735"/>
            <a:chOff x="7738849" y="3314092"/>
            <a:chExt cx="1214485" cy="1364735"/>
          </a:xfrm>
        </p:grpSpPr>
        <p:sp>
          <p:nvSpPr>
            <p:cNvPr id="37" name="円/楕円 36"/>
            <p:cNvSpPr/>
            <p:nvPr/>
          </p:nvSpPr>
          <p:spPr bwMode="ltGray">
            <a:xfrm>
              <a:off x="7738849" y="3314092"/>
              <a:ext cx="1165005" cy="1364735"/>
            </a:xfrm>
            <a:prstGeom prst="ellipse">
              <a:avLst/>
            </a:prstGeom>
            <a:solidFill>
              <a:schemeClr val="accent3">
                <a:lumMod val="40000"/>
                <a:lumOff val="60000"/>
              </a:schemeClr>
            </a:solidFill>
            <a:ln w="57150" cmpd="sng">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勤</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め先</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27" name="正方形/長方形 26">
              <a:extLst>
                <a:ext uri="{FF2B5EF4-FFF2-40B4-BE49-F238E27FC236}">
                  <a16:creationId xmlns:a16="http://schemas.microsoft.com/office/drawing/2014/main" id="{58DF3157-B2A6-2044-2F0D-592ECAFE06E9}"/>
                </a:ext>
              </a:extLst>
            </p:cNvPr>
            <p:cNvSpPr/>
            <p:nvPr/>
          </p:nvSpPr>
          <p:spPr>
            <a:xfrm>
              <a:off x="8217443" y="3810227"/>
              <a:ext cx="735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つ</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と</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endParaRPr kumimoji="1"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さ</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き</a:t>
              </a:r>
              <a:endParaRPr kumimoji="1" lang="ja-JP" altLang="en-US" sz="1400" dirty="0">
                <a:solidFill>
                  <a:schemeClr val="bg1"/>
                </a:solidFill>
              </a:endParaRPr>
            </a:p>
          </p:txBody>
        </p:sp>
      </p:grpSp>
      <p:grpSp>
        <p:nvGrpSpPr>
          <p:cNvPr id="50" name="グループ化 49">
            <a:extLst>
              <a:ext uri="{FF2B5EF4-FFF2-40B4-BE49-F238E27FC236}">
                <a16:creationId xmlns:a16="http://schemas.microsoft.com/office/drawing/2014/main" id="{2925A51D-746A-0D7B-9C06-7BE5E45CA5B1}"/>
              </a:ext>
            </a:extLst>
          </p:cNvPr>
          <p:cNvGrpSpPr/>
          <p:nvPr/>
        </p:nvGrpSpPr>
        <p:grpSpPr>
          <a:xfrm>
            <a:off x="7807107" y="4838312"/>
            <a:ext cx="1155751" cy="1188000"/>
            <a:chOff x="7807107" y="4838312"/>
            <a:chExt cx="1155751" cy="1188000"/>
          </a:xfrm>
        </p:grpSpPr>
        <p:sp>
          <p:nvSpPr>
            <p:cNvPr id="38" name="円/楕円 37"/>
            <p:cNvSpPr/>
            <p:nvPr/>
          </p:nvSpPr>
          <p:spPr bwMode="ltGray">
            <a:xfrm>
              <a:off x="7807107" y="4838312"/>
              <a:ext cx="1096748" cy="1188000"/>
            </a:xfrm>
            <a:prstGeom prst="ellipse">
              <a:avLst/>
            </a:prstGeom>
            <a:solidFill>
              <a:schemeClr val="accent4">
                <a:lumMod val="20000"/>
                <a:lumOff val="80000"/>
              </a:schemeClr>
            </a:solidFill>
            <a:ln w="57150" cmpd="sng">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自分</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28" name="正方形/長方形 27">
              <a:extLst>
                <a:ext uri="{FF2B5EF4-FFF2-40B4-BE49-F238E27FC236}">
                  <a16:creationId xmlns:a16="http://schemas.microsoft.com/office/drawing/2014/main" id="{8F70FC41-E088-A63A-1309-F25CF1BE7E30}"/>
                </a:ext>
              </a:extLst>
            </p:cNvPr>
            <p:cNvSpPr/>
            <p:nvPr/>
          </p:nvSpPr>
          <p:spPr>
            <a:xfrm>
              <a:off x="8226967" y="5250140"/>
              <a:ext cx="735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じ</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ぶ</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ん</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p:txBody>
        </p:sp>
      </p:grpSp>
      <p:sp>
        <p:nvSpPr>
          <p:cNvPr id="29" name="正方形/長方形 28">
            <a:extLst>
              <a:ext uri="{FF2B5EF4-FFF2-40B4-BE49-F238E27FC236}">
                <a16:creationId xmlns:a16="http://schemas.microsoft.com/office/drawing/2014/main" id="{816F8F12-3E44-2058-988C-B11DE13AB2BB}"/>
              </a:ext>
            </a:extLst>
          </p:cNvPr>
          <p:cNvSpPr/>
          <p:nvPr/>
        </p:nvSpPr>
        <p:spPr>
          <a:xfrm>
            <a:off x="1807210" y="2199405"/>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こうてきほしょう</a:t>
            </a:r>
            <a:endParaRPr kumimoji="1" lang="ja-JP" altLang="en-US" sz="1400" dirty="0">
              <a:solidFill>
                <a:schemeClr val="tx1"/>
              </a:solidFill>
            </a:endParaRPr>
          </a:p>
        </p:txBody>
      </p:sp>
      <p:sp>
        <p:nvSpPr>
          <p:cNvPr id="40" name="正方形/長方形 39">
            <a:extLst>
              <a:ext uri="{FF2B5EF4-FFF2-40B4-BE49-F238E27FC236}">
                <a16:creationId xmlns:a16="http://schemas.microsoft.com/office/drawing/2014/main" id="{17A20D26-C862-85FE-DC1D-A2C9FFD23EEB}"/>
              </a:ext>
            </a:extLst>
          </p:cNvPr>
          <p:cNvSpPr/>
          <p:nvPr/>
        </p:nvSpPr>
        <p:spPr>
          <a:xfrm>
            <a:off x="1807210" y="3474534"/>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きぎょうほしょう</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6CB9BCB0-EEDA-664B-ED81-355444CCB272}"/>
              </a:ext>
            </a:extLst>
          </p:cNvPr>
          <p:cNvSpPr/>
          <p:nvPr/>
        </p:nvSpPr>
        <p:spPr>
          <a:xfrm>
            <a:off x="1805359" y="4796896"/>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してきほしょう</a:t>
            </a:r>
            <a:endParaRPr kumimoji="1" lang="ja-JP" altLang="en-US" sz="1400" dirty="0">
              <a:solidFill>
                <a:schemeClr val="tx1"/>
              </a:solidFill>
            </a:endParaRPr>
          </a:p>
        </p:txBody>
      </p:sp>
      <p:sp>
        <p:nvSpPr>
          <p:cNvPr id="42" name="正方形/長方形 41">
            <a:extLst>
              <a:ext uri="{FF2B5EF4-FFF2-40B4-BE49-F238E27FC236}">
                <a16:creationId xmlns:a16="http://schemas.microsoft.com/office/drawing/2014/main" id="{3BCE1A44-82F4-AAF3-B6E4-05C923AA6F6F}"/>
              </a:ext>
            </a:extLst>
          </p:cNvPr>
          <p:cNvSpPr/>
          <p:nvPr/>
        </p:nvSpPr>
        <p:spPr>
          <a:xfrm>
            <a:off x="5143083" y="1837640"/>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しゃかいほしょうせいど</a:t>
            </a:r>
            <a:endParaRPr kumimoji="1" lang="ja-JP" altLang="en-US" sz="1400" dirty="0">
              <a:solidFill>
                <a:schemeClr val="tx1"/>
              </a:solidFill>
            </a:endParaRPr>
          </a:p>
        </p:txBody>
      </p:sp>
      <p:sp>
        <p:nvSpPr>
          <p:cNvPr id="43" name="正方形/長方形 42">
            <a:extLst>
              <a:ext uri="{FF2B5EF4-FFF2-40B4-BE49-F238E27FC236}">
                <a16:creationId xmlns:a16="http://schemas.microsoft.com/office/drawing/2014/main" id="{CEBD3FAA-40B2-5C0D-C3FB-10A6358FD838}"/>
              </a:ext>
            </a:extLst>
          </p:cNvPr>
          <p:cNvSpPr/>
          <p:nvPr/>
        </p:nvSpPr>
        <p:spPr>
          <a:xfrm>
            <a:off x="5085981" y="2992920"/>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しゃかいほけんなど</a:t>
            </a:r>
            <a:endParaRPr kumimoji="1" lang="ja-JP" altLang="en-US" sz="1400" dirty="0">
              <a:solidFill>
                <a:schemeClr val="tx1"/>
              </a:solidFill>
            </a:endParaRPr>
          </a:p>
        </p:txBody>
      </p:sp>
      <p:sp>
        <p:nvSpPr>
          <p:cNvPr id="44" name="正方形/長方形 43">
            <a:extLst>
              <a:ext uri="{FF2B5EF4-FFF2-40B4-BE49-F238E27FC236}">
                <a16:creationId xmlns:a16="http://schemas.microsoft.com/office/drawing/2014/main" id="{1F6EFABA-0AB0-5625-2358-CA1D63BA1F02}"/>
              </a:ext>
            </a:extLst>
          </p:cNvPr>
          <p:cNvSpPr/>
          <p:nvPr/>
        </p:nvSpPr>
        <p:spPr>
          <a:xfrm>
            <a:off x="5107594" y="3316573"/>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しぼうたいしょくきんなど</a:t>
            </a:r>
            <a:endParaRPr kumimoji="1" lang="ja-JP" altLang="en-US" sz="1400" dirty="0">
              <a:solidFill>
                <a:schemeClr val="tx1"/>
              </a:solidFill>
            </a:endParaRPr>
          </a:p>
        </p:txBody>
      </p:sp>
      <p:sp>
        <p:nvSpPr>
          <p:cNvPr id="45" name="正方形/長方形 44">
            <a:extLst>
              <a:ext uri="{FF2B5EF4-FFF2-40B4-BE49-F238E27FC236}">
                <a16:creationId xmlns:a16="http://schemas.microsoft.com/office/drawing/2014/main" id="{DC5D1501-4921-DD99-E592-9914256C0C30}"/>
              </a:ext>
            </a:extLst>
          </p:cNvPr>
          <p:cNvSpPr/>
          <p:nvPr/>
        </p:nvSpPr>
        <p:spPr>
          <a:xfrm>
            <a:off x="5109089" y="4434354"/>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tx1"/>
              </a:solidFill>
            </a:endParaRPr>
          </a:p>
        </p:txBody>
      </p:sp>
      <p:sp>
        <p:nvSpPr>
          <p:cNvPr id="46" name="正方形/長方形 45">
            <a:extLst>
              <a:ext uri="{FF2B5EF4-FFF2-40B4-BE49-F238E27FC236}">
                <a16:creationId xmlns:a16="http://schemas.microsoft.com/office/drawing/2014/main" id="{9D8E56C2-B9F4-ABFB-1A31-7D1F83C13AB4}"/>
              </a:ext>
            </a:extLst>
          </p:cNvPr>
          <p:cNvSpPr/>
          <p:nvPr/>
        </p:nvSpPr>
        <p:spPr>
          <a:xfrm>
            <a:off x="5161793" y="5914406"/>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みんかんほけん</a:t>
            </a:r>
            <a:endParaRPr kumimoji="1" lang="ja-JP" altLang="en-US" sz="1400" dirty="0">
              <a:solidFill>
                <a:schemeClr val="tx1"/>
              </a:solidFill>
            </a:endParaRPr>
          </a:p>
        </p:txBody>
      </p:sp>
      <p:sp>
        <p:nvSpPr>
          <p:cNvPr id="52" name="正方形/長方形 51">
            <a:extLst>
              <a:ext uri="{FF2B5EF4-FFF2-40B4-BE49-F238E27FC236}">
                <a16:creationId xmlns:a16="http://schemas.microsoft.com/office/drawing/2014/main" id="{C203D207-F74F-4FF3-99D0-406C65AC5F12}"/>
              </a:ext>
            </a:extLst>
          </p:cNvPr>
          <p:cNvSpPr/>
          <p:nvPr/>
        </p:nvSpPr>
        <p:spPr>
          <a:xfrm>
            <a:off x="3937794" y="-57702"/>
            <a:ext cx="8549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ほしょう　　　　　　　　　　　　　　　　　　　　</a:t>
            </a:r>
            <a:endParaRPr kumimoji="1" lang="ja-JP" altLang="en-US" sz="1400" dirty="0">
              <a:solidFill>
                <a:schemeClr val="bg1"/>
              </a:solidFill>
            </a:endParaRPr>
          </a:p>
        </p:txBody>
      </p:sp>
      <p:sp>
        <p:nvSpPr>
          <p:cNvPr id="53" name="正方形/長方形 52">
            <a:extLst>
              <a:ext uri="{FF2B5EF4-FFF2-40B4-BE49-F238E27FC236}">
                <a16:creationId xmlns:a16="http://schemas.microsoft.com/office/drawing/2014/main" id="{21AEE9FD-C565-FCE0-991D-6A4E8CEC9080}"/>
              </a:ext>
            </a:extLst>
          </p:cNvPr>
          <p:cNvSpPr/>
          <p:nvPr/>
        </p:nvSpPr>
        <p:spPr>
          <a:xfrm>
            <a:off x="5998862" y="66669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まも</a:t>
            </a:r>
            <a:endParaRPr kumimoji="1" lang="ja-JP" altLang="en-US" sz="1400" dirty="0">
              <a:solidFill>
                <a:schemeClr val="tx1"/>
              </a:solidFill>
            </a:endParaRPr>
          </a:p>
        </p:txBody>
      </p:sp>
    </p:spTree>
    <p:extLst>
      <p:ext uri="{BB962C8B-B14F-4D97-AF65-F5344CB8AC3E}">
        <p14:creationId xmlns:p14="http://schemas.microsoft.com/office/powerpoint/2010/main" val="270870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500"/>
                                        <p:tgtEl>
                                          <p:spTgt spid="50"/>
                                        </p:tgtEl>
                                      </p:cBhvr>
                                    </p:animEffect>
                                  </p:childTnLst>
                                </p:cTn>
                              </p:par>
                              <p:par>
                                <p:cTn id="21" presetID="10" presetClass="entr" presetSubtype="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004"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15</a:t>
            </a:fld>
            <a:endParaRPr kumimoji="1" lang="ja-JP" altLang="en-US"/>
          </a:p>
        </p:txBody>
      </p:sp>
      <p:grpSp>
        <p:nvGrpSpPr>
          <p:cNvPr id="16" name="グループ化 15"/>
          <p:cNvGrpSpPr/>
          <p:nvPr/>
        </p:nvGrpSpPr>
        <p:grpSpPr>
          <a:xfrm>
            <a:off x="128048" y="925501"/>
            <a:ext cx="8953904" cy="870051"/>
            <a:chOff x="190095" y="976721"/>
            <a:chExt cx="8953904" cy="870051"/>
          </a:xfrm>
        </p:grpSpPr>
        <p:sp>
          <p:nvSpPr>
            <p:cNvPr id="17" name="正方形/長方形 16"/>
            <p:cNvSpPr/>
            <p:nvPr/>
          </p:nvSpPr>
          <p:spPr>
            <a:xfrm>
              <a:off x="610248" y="1121590"/>
              <a:ext cx="853375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生活設計と資金計画は、セットで考える必要がある。</a:t>
              </a:r>
              <a:endParaRPr lang="en-US" altLang="ja-JP" sz="3600" b="1" dirty="0">
                <a:solidFill>
                  <a:schemeClr val="bg1">
                    <a:lumMod val="75000"/>
                  </a:schemeClr>
                </a:solidFill>
                <a:latin typeface="Meiryo UI" panose="020B0604030504040204" pitchFamily="50" charset="-128"/>
                <a:ea typeface="Meiryo UI" panose="020B0604030504040204" pitchFamily="50" charset="-128"/>
                <a:cs typeface="ヒラギノ丸ゴ Pro W4"/>
              </a:endParaRPr>
            </a:p>
          </p:txBody>
        </p:sp>
        <p:sp>
          <p:nvSpPr>
            <p:cNvPr id="18" name="正方形/長方形 17"/>
            <p:cNvSpPr/>
            <p:nvPr/>
          </p:nvSpPr>
          <p:spPr>
            <a:xfrm>
              <a:off x="190095" y="976721"/>
              <a:ext cx="543739" cy="523220"/>
            </a:xfrm>
            <a:prstGeom prst="rect">
              <a:avLst/>
            </a:prstGeom>
          </p:spPr>
          <p:txBody>
            <a:bodyPr wrap="none">
              <a:spAutoFit/>
            </a:bodyPr>
            <a:lstStyle/>
            <a:p>
              <a:r>
                <a:rPr lang="ja-JP" altLang="en-US" sz="2800" dirty="0">
                  <a:solidFill>
                    <a:schemeClr val="bg1">
                      <a:lumMod val="75000"/>
                    </a:schemeClr>
                  </a:solidFill>
                  <a:latin typeface="Meiryo UI" panose="020B0604030504040204" pitchFamily="50" charset="-128"/>
                  <a:ea typeface="Meiryo UI" panose="020B0604030504040204" pitchFamily="50" charset="-128"/>
                  <a:cs typeface="ヒラギノ丸ゴ Pro W4"/>
                </a:rPr>
                <a:t>①</a:t>
              </a:r>
              <a:endParaRPr lang="ja-JP" altLang="en-US" sz="2800" dirty="0">
                <a:solidFill>
                  <a:schemeClr val="bg1">
                    <a:lumMod val="75000"/>
                  </a:schemeClr>
                </a:solidFill>
              </a:endParaRPr>
            </a:p>
          </p:txBody>
        </p:sp>
      </p:grpSp>
      <p:grpSp>
        <p:nvGrpSpPr>
          <p:cNvPr id="19" name="グループ化 18"/>
          <p:cNvGrpSpPr/>
          <p:nvPr/>
        </p:nvGrpSpPr>
        <p:grpSpPr>
          <a:xfrm>
            <a:off x="113825" y="2229929"/>
            <a:ext cx="8865774" cy="1007227"/>
            <a:chOff x="186322" y="2177113"/>
            <a:chExt cx="8865774" cy="1007227"/>
          </a:xfrm>
        </p:grpSpPr>
        <p:sp>
          <p:nvSpPr>
            <p:cNvPr id="20" name="正方形/長方形 19"/>
            <p:cNvSpPr/>
            <p:nvPr/>
          </p:nvSpPr>
          <p:spPr>
            <a:xfrm>
              <a:off x="645345" y="2230980"/>
              <a:ext cx="8406751" cy="95336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tx1"/>
                  </a:solidFill>
                  <a:latin typeface="Meiryo UI" panose="020B0604030504040204" pitchFamily="50" charset="-128"/>
                  <a:ea typeface="Meiryo UI" panose="020B0604030504040204" pitchFamily="50" charset="-128"/>
                  <a:cs typeface="ヒラギノ丸ゴ Pro W4"/>
                </a:rPr>
                <a:t>リスクに対して</a:t>
              </a:r>
              <a:r>
                <a:rPr lang="en-US" altLang="ja-JP" sz="3600" b="1" dirty="0">
                  <a:solidFill>
                    <a:schemeClr val="tx1"/>
                  </a:solidFill>
                  <a:latin typeface="Meiryo UI" panose="020B0604030504040204" pitchFamily="50" charset="-128"/>
                  <a:ea typeface="Meiryo UI" panose="020B0604030504040204" pitchFamily="50" charset="-128"/>
                  <a:cs typeface="ヒラギノ丸ゴ Pro W4"/>
                </a:rPr>
                <a:t>3</a:t>
              </a:r>
              <a:r>
                <a:rPr lang="ja-JP" altLang="en-US" sz="3600" b="1" dirty="0">
                  <a:solidFill>
                    <a:schemeClr val="tx1"/>
                  </a:solidFill>
                  <a:latin typeface="Meiryo UI" panose="020B0604030504040204" pitchFamily="50" charset="-128"/>
                  <a:ea typeface="Meiryo UI" panose="020B0604030504040204" pitchFamily="50" charset="-128"/>
                  <a:cs typeface="ヒラギノ丸ゴ Pro W4"/>
                </a:rPr>
                <a:t>つの保障手段で備えることができる。</a:t>
              </a:r>
              <a:endParaRPr lang="en-US" altLang="ja-JP" sz="3600" b="1" dirty="0">
                <a:solidFill>
                  <a:schemeClr val="tx1"/>
                </a:solidFill>
                <a:latin typeface="Meiryo UI" panose="020B0604030504040204" pitchFamily="50" charset="-128"/>
                <a:ea typeface="Meiryo UI" panose="020B0604030504040204" pitchFamily="50" charset="-128"/>
                <a:cs typeface="ヒラギノ丸ゴ Pro W4"/>
              </a:endParaRPr>
            </a:p>
          </p:txBody>
        </p:sp>
        <p:sp>
          <p:nvSpPr>
            <p:cNvPr id="21" name="正方形/長方形 20"/>
            <p:cNvSpPr/>
            <p:nvPr/>
          </p:nvSpPr>
          <p:spPr>
            <a:xfrm>
              <a:off x="186322" y="2177113"/>
              <a:ext cx="543739" cy="523220"/>
            </a:xfrm>
            <a:prstGeom prst="rect">
              <a:avLst/>
            </a:prstGeom>
          </p:spPr>
          <p:txBody>
            <a:bodyPr wrap="none">
              <a:spAutoFit/>
            </a:bodyPr>
            <a:lstStyle/>
            <a:p>
              <a:r>
                <a:rPr lang="ja-JP" altLang="en-US" sz="2800" dirty="0">
                  <a:latin typeface="Meiryo UI" panose="020B0604030504040204" pitchFamily="50" charset="-128"/>
                  <a:ea typeface="Meiryo UI" panose="020B0604030504040204" pitchFamily="50" charset="-128"/>
                  <a:cs typeface="ヒラギノ丸ゴ Pro W4"/>
                </a:rPr>
                <a:t>②</a:t>
              </a:r>
              <a:endParaRPr lang="ja-JP" altLang="en-US" sz="2800" dirty="0"/>
            </a:p>
          </p:txBody>
        </p:sp>
      </p:grpSp>
      <p:grpSp>
        <p:nvGrpSpPr>
          <p:cNvPr id="22" name="グループ化 21"/>
          <p:cNvGrpSpPr/>
          <p:nvPr/>
        </p:nvGrpSpPr>
        <p:grpSpPr>
          <a:xfrm>
            <a:off x="113825" y="3754757"/>
            <a:ext cx="9032179" cy="1083980"/>
            <a:chOff x="240626" y="3414553"/>
            <a:chExt cx="9032179" cy="1083980"/>
          </a:xfrm>
        </p:grpSpPr>
        <p:sp>
          <p:nvSpPr>
            <p:cNvPr id="23" name="正方形/長方形 22"/>
            <p:cNvSpPr/>
            <p:nvPr/>
          </p:nvSpPr>
          <p:spPr>
            <a:xfrm>
              <a:off x="643804" y="3438374"/>
              <a:ext cx="8629001" cy="106015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公的保障</a:t>
              </a:r>
              <a:r>
                <a:rPr lang="ja-JP" altLang="en-US" sz="3600" b="1" dirty="0">
                  <a:solidFill>
                    <a:schemeClr val="tx1"/>
                  </a:solidFill>
                  <a:latin typeface="Meiryo UI" panose="020B0604030504040204" pitchFamily="50" charset="-128"/>
                  <a:ea typeface="Meiryo UI" panose="020B0604030504040204" pitchFamily="50" charset="-128"/>
                  <a:cs typeface="ヒラギノ丸ゴ Pro W4"/>
                </a:rPr>
                <a:t>と企業保障で不足する部分を</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私的保障</a:t>
              </a:r>
              <a:r>
                <a:rPr lang="ja-JP" altLang="en-US" sz="3600" b="1" dirty="0">
                  <a:solidFill>
                    <a:schemeClr val="tx1"/>
                  </a:solidFill>
                  <a:latin typeface="Meiryo UI" panose="020B0604030504040204" pitchFamily="50" charset="-128"/>
                  <a:ea typeface="Meiryo UI" panose="020B0604030504040204" pitchFamily="50" charset="-128"/>
                  <a:cs typeface="ヒラギノ丸ゴ Pro W4"/>
                </a:rPr>
                <a:t>で補う。</a:t>
              </a:r>
              <a:endParaRPr lang="en-US" altLang="ja-JP" sz="3600" b="1" dirty="0">
                <a:solidFill>
                  <a:schemeClr val="tx1"/>
                </a:solidFill>
                <a:latin typeface="Meiryo UI" panose="020B0604030504040204" pitchFamily="50" charset="-128"/>
                <a:ea typeface="Meiryo UI" panose="020B0604030504040204" pitchFamily="50" charset="-128"/>
                <a:cs typeface="ヒラギノ丸ゴ Pro W4"/>
              </a:endParaRPr>
            </a:p>
          </p:txBody>
        </p:sp>
        <p:sp>
          <p:nvSpPr>
            <p:cNvPr id="24" name="正方形/長方形 23"/>
            <p:cNvSpPr/>
            <p:nvPr/>
          </p:nvSpPr>
          <p:spPr>
            <a:xfrm>
              <a:off x="240626" y="3414553"/>
              <a:ext cx="543739" cy="523220"/>
            </a:xfrm>
            <a:prstGeom prst="rect">
              <a:avLst/>
            </a:prstGeom>
          </p:spPr>
          <p:txBody>
            <a:bodyPr wrap="square">
              <a:spAutoFit/>
            </a:bodyPr>
            <a:lstStyle/>
            <a:p>
              <a:r>
                <a:rPr lang="ja-JP" altLang="en-US" sz="2800" dirty="0">
                  <a:latin typeface="Meiryo UI" panose="020B0604030504040204" pitchFamily="50" charset="-128"/>
                  <a:ea typeface="Meiryo UI" panose="020B0604030504040204" pitchFamily="50" charset="-128"/>
                </a:rPr>
                <a:t>③</a:t>
              </a:r>
            </a:p>
          </p:txBody>
        </p:sp>
      </p:grpSp>
      <p:sp>
        <p:nvSpPr>
          <p:cNvPr id="4" name="テキスト ボックス 3">
            <a:extLst>
              <a:ext uri="{FF2B5EF4-FFF2-40B4-BE49-F238E27FC236}">
                <a16:creationId xmlns:a16="http://schemas.microsoft.com/office/drawing/2014/main" id="{D526FAB3-6084-0E80-EF4E-CFABD1EA3040}"/>
              </a:ext>
            </a:extLst>
          </p:cNvPr>
          <p:cNvSpPr txBox="1"/>
          <p:nvPr/>
        </p:nvSpPr>
        <p:spPr>
          <a:xfrm>
            <a:off x="1934141" y="1971480"/>
            <a:ext cx="6533584"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　 たい　　　　　　　　　　　　　　　　　　　　　　ほしょうしゅだん　　　　　　　　 そな</a:t>
            </a:r>
          </a:p>
        </p:txBody>
      </p:sp>
      <p:sp>
        <p:nvSpPr>
          <p:cNvPr id="5" name="テキスト ボックス 4">
            <a:extLst>
              <a:ext uri="{FF2B5EF4-FFF2-40B4-BE49-F238E27FC236}">
                <a16:creationId xmlns:a16="http://schemas.microsoft.com/office/drawing/2014/main" id="{19E39936-1E6D-9FE8-3A1F-08CF3072BB38}"/>
              </a:ext>
            </a:extLst>
          </p:cNvPr>
          <p:cNvSpPr txBox="1"/>
          <p:nvPr/>
        </p:nvSpPr>
        <p:spPr>
          <a:xfrm>
            <a:off x="476816" y="3516305"/>
            <a:ext cx="8669188"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　</a:t>
            </a:r>
            <a:r>
              <a:rPr lang="ja-JP" altLang="en-US" sz="1200" dirty="0">
                <a:solidFill>
                  <a:srgbClr val="FF0000"/>
                </a:solidFill>
                <a:latin typeface="BIZ UDPゴシック" panose="020B0400000000000000" pitchFamily="50" charset="-128"/>
                <a:ea typeface="BIZ UDPゴシック" panose="020B0400000000000000" pitchFamily="50" charset="-128"/>
              </a:rPr>
              <a:t>　　　こうてきほしょう　　　　　　　　　　</a:t>
            </a:r>
            <a:r>
              <a:rPr lang="ja-JP" altLang="en-US" sz="1200" dirty="0">
                <a:latin typeface="BIZ UDPゴシック" panose="020B0400000000000000" pitchFamily="50" charset="-128"/>
                <a:ea typeface="BIZ UDPゴシック" panose="020B0400000000000000" pitchFamily="50" charset="-128"/>
              </a:rPr>
              <a:t>きぎょうほしょう　　　　　　　　　　ふそく　　　　　　　　　　　 ぶぶん　　　　　　　　　</a:t>
            </a:r>
            <a:r>
              <a:rPr lang="ja-JP" altLang="en-US" sz="1200" dirty="0">
                <a:solidFill>
                  <a:srgbClr val="FF0000"/>
                </a:solidFill>
                <a:latin typeface="BIZ UDPゴシック" panose="020B0400000000000000" pitchFamily="50" charset="-128"/>
                <a:ea typeface="BIZ UDPゴシック" panose="020B0400000000000000" pitchFamily="50" charset="-128"/>
              </a:rPr>
              <a:t>してき</a:t>
            </a:r>
            <a:endParaRPr kumimoji="1" lang="ja-JP" altLang="en-US" sz="1200" dirty="0">
              <a:solidFill>
                <a:srgbClr val="FF0000"/>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941C0ADF-DF47-9B85-3DD1-4731DBAD4984}"/>
              </a:ext>
            </a:extLst>
          </p:cNvPr>
          <p:cNvSpPr txBox="1"/>
          <p:nvPr/>
        </p:nvSpPr>
        <p:spPr>
          <a:xfrm>
            <a:off x="169491" y="4170157"/>
            <a:ext cx="8669188"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　</a:t>
            </a:r>
            <a:r>
              <a:rPr lang="ja-JP" altLang="en-US" sz="1200" dirty="0">
                <a:solidFill>
                  <a:srgbClr val="FF0000"/>
                </a:solidFill>
                <a:latin typeface="BIZ UDPゴシック" panose="020B0400000000000000" pitchFamily="50" charset="-128"/>
                <a:ea typeface="BIZ UDPゴシック" panose="020B0400000000000000" pitchFamily="50" charset="-128"/>
              </a:rPr>
              <a:t>　　　　 ほしょう</a:t>
            </a:r>
            <a:r>
              <a:rPr lang="ja-JP" altLang="en-US" sz="1200" dirty="0">
                <a:latin typeface="BIZ UDPゴシック" panose="020B0400000000000000" pitchFamily="50" charset="-128"/>
                <a:ea typeface="BIZ UDPゴシック" panose="020B0400000000000000" pitchFamily="50" charset="-128"/>
              </a:rPr>
              <a:t>　　　　　　おぎな</a:t>
            </a:r>
            <a:endParaRPr kumimoji="1" lang="ja-JP" altLang="en-US" sz="1200"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28602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レーム 7"/>
          <p:cNvSpPr/>
          <p:nvPr/>
        </p:nvSpPr>
        <p:spPr>
          <a:xfrm>
            <a:off x="0" y="1"/>
            <a:ext cx="9144000" cy="6874074"/>
          </a:xfrm>
          <a:prstGeom prst="frame">
            <a:avLst>
              <a:gd name="adj1" fmla="val 13704"/>
            </a:avLst>
          </a:prstGeom>
          <a:solidFill>
            <a:srgbClr val="3399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角丸四角形 4"/>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279400" y="2409547"/>
            <a:ext cx="8562759" cy="1378839"/>
          </a:xfrm>
          <a:prstGeom prst="rect">
            <a:avLst/>
          </a:prstGeom>
          <a:noFill/>
        </p:spPr>
        <p:txBody>
          <a:bodyPr wrap="square" rtlCol="0">
            <a:spAutoFit/>
          </a:bodyPr>
          <a:lstStyle/>
          <a:p>
            <a:pPr algn="ctr">
              <a:lnSpc>
                <a:spcPct val="80000"/>
              </a:lnSpc>
            </a:pPr>
            <a:r>
              <a:rPr lang="ja-JP" altLang="en-US" sz="6000" b="1" dirty="0">
                <a:latin typeface="Meiryo UI" panose="020B0604030504040204" pitchFamily="50" charset="-128"/>
                <a:ea typeface="Meiryo UI" panose="020B0604030504040204" pitchFamily="50" charset="-128"/>
                <a:cs typeface="ヒラギノ角ゴ Pro W6"/>
              </a:rPr>
              <a:t>３</a:t>
            </a:r>
            <a:r>
              <a:rPr lang="en-US" altLang="ja-JP" sz="6000" b="1" dirty="0">
                <a:latin typeface="Meiryo UI" panose="020B0604030504040204" pitchFamily="50" charset="-128"/>
                <a:ea typeface="Meiryo UI" panose="020B0604030504040204" pitchFamily="50" charset="-128"/>
                <a:cs typeface="ヒラギノ角ゴ Pro W6"/>
              </a:rPr>
              <a:t>. </a:t>
            </a:r>
            <a:r>
              <a:rPr lang="ja-JP" altLang="en-US" sz="6000" b="1" dirty="0">
                <a:latin typeface="Meiryo UI" panose="020B0604030504040204" pitchFamily="50" charset="-128"/>
                <a:ea typeface="Meiryo UI" panose="020B0604030504040204" pitchFamily="50" charset="-128"/>
                <a:cs typeface="ヒラギノ角ゴ Pro W6"/>
              </a:rPr>
              <a:t>公的保障と私的保障</a:t>
            </a:r>
            <a:endParaRPr lang="en-US" altLang="ja-JP" sz="6000" b="1" dirty="0">
              <a:latin typeface="Meiryo UI" panose="020B0604030504040204" pitchFamily="50" charset="-128"/>
              <a:ea typeface="Meiryo UI" panose="020B0604030504040204" pitchFamily="50" charset="-128"/>
              <a:cs typeface="ヒラギノ角ゴ Pro W6"/>
            </a:endParaRPr>
          </a:p>
          <a:p>
            <a:pPr algn="ctr">
              <a:lnSpc>
                <a:spcPct val="80000"/>
              </a:lnSpc>
              <a:spcBef>
                <a:spcPts val="1200"/>
              </a:spcBef>
            </a:pPr>
            <a:r>
              <a:rPr lang="ja-JP" altLang="en-US" sz="3200" b="1" dirty="0">
                <a:latin typeface="Meiryo UI" panose="020B0604030504040204" pitchFamily="50" charset="-128"/>
                <a:ea typeface="Meiryo UI" panose="020B0604030504040204" pitchFamily="50" charset="-128"/>
                <a:cs typeface="ヒラギノ角ゴ Pro W6"/>
              </a:rPr>
              <a:t>～国からのサポートと自分たちで準備するもの～</a:t>
            </a:r>
            <a:endParaRPr kumimoji="1" lang="ja-JP" altLang="en-US" sz="3200" b="1" dirty="0">
              <a:latin typeface="Meiryo UI" panose="020B0604030504040204" pitchFamily="50" charset="-128"/>
              <a:ea typeface="Meiryo UI" panose="020B0604030504040204" pitchFamily="50" charset="-128"/>
              <a:cs typeface="ヒラギノ角ゴ Pro W6"/>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16</a:t>
            </a:fld>
            <a:endParaRPr kumimoji="1" lang="ja-JP" altLang="en-US"/>
          </a:p>
        </p:txBody>
      </p:sp>
      <p:sp>
        <p:nvSpPr>
          <p:cNvPr id="3" name="テキスト ボックス 2">
            <a:extLst>
              <a:ext uri="{FF2B5EF4-FFF2-40B4-BE49-F238E27FC236}">
                <a16:creationId xmlns:a16="http://schemas.microsoft.com/office/drawing/2014/main" id="{8CF1CBEA-7D21-DCC5-E1C4-F295D1B6B31C}"/>
              </a:ext>
            </a:extLst>
          </p:cNvPr>
          <p:cNvSpPr txBox="1"/>
          <p:nvPr/>
        </p:nvSpPr>
        <p:spPr>
          <a:xfrm>
            <a:off x="2505641" y="1996281"/>
            <a:ext cx="5876359" cy="38044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こうてきほしょう　　　　　　　　　　　　　してきほしょう</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8BBC689F-94E2-32A2-52EC-E69ED1B6AB1A}"/>
              </a:ext>
            </a:extLst>
          </p:cNvPr>
          <p:cNvSpPr txBox="1"/>
          <p:nvPr/>
        </p:nvSpPr>
        <p:spPr>
          <a:xfrm>
            <a:off x="753041" y="3044031"/>
            <a:ext cx="7916826"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　　くに　　　　　　　　　　　　　　　　　　　　　　　　　　　　　じぶん　　　　　　　　　　　　　じゅんび</a:t>
            </a:r>
          </a:p>
        </p:txBody>
      </p:sp>
    </p:spTree>
    <p:extLst>
      <p:ext uri="{BB962C8B-B14F-4D97-AF65-F5344CB8AC3E}">
        <p14:creationId xmlns:p14="http://schemas.microsoft.com/office/powerpoint/2010/main" val="2828602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社会保障制度の概要</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3" name="テキスト ボックス 31"/>
          <p:cNvSpPr txBox="1">
            <a:spLocks noChangeArrowheads="1"/>
          </p:cNvSpPr>
          <p:nvPr/>
        </p:nvSpPr>
        <p:spPr bwMode="gray">
          <a:xfrm>
            <a:off x="2279534" y="817872"/>
            <a:ext cx="2380143" cy="489493"/>
          </a:xfrm>
          <a:prstGeom prst="rect">
            <a:avLst/>
          </a:prstGeom>
          <a:solidFill>
            <a:srgbClr val="50AF86"/>
          </a:solidFill>
          <a:ln w="19050" cmpd="sng">
            <a:solidFill>
              <a:srgbClr val="50AF86"/>
            </a:solid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lnSpc>
                <a:spcPts val="3600"/>
              </a:lnSpc>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cs typeface="ヒラギノ角ゴ Pro W6"/>
              </a:rPr>
              <a:t>制度</a:t>
            </a:r>
            <a:endParaRPr lang="en-US" altLang="ja-JP" sz="2000" b="1" dirty="0">
              <a:solidFill>
                <a:schemeClr val="bg1"/>
              </a:solidFill>
              <a:latin typeface="Meiryo UI" panose="020B0604030504040204" pitchFamily="50" charset="-128"/>
              <a:ea typeface="Meiryo UI" panose="020B0604030504040204" pitchFamily="50" charset="-128"/>
              <a:cs typeface="ヒラギノ角ゴ Pro W6"/>
            </a:endParaRPr>
          </a:p>
        </p:txBody>
      </p:sp>
      <p:sp>
        <p:nvSpPr>
          <p:cNvPr id="14" name="テキスト ボックス 22"/>
          <p:cNvSpPr txBox="1">
            <a:spLocks noChangeArrowheads="1"/>
          </p:cNvSpPr>
          <p:nvPr/>
        </p:nvSpPr>
        <p:spPr bwMode="gray">
          <a:xfrm>
            <a:off x="5290344" y="817872"/>
            <a:ext cx="3421856" cy="489493"/>
          </a:xfrm>
          <a:prstGeom prst="rect">
            <a:avLst/>
          </a:prstGeom>
          <a:solidFill>
            <a:srgbClr val="0070C0"/>
          </a:solidFill>
          <a:ln w="19050" cmpd="sng">
            <a:solidFill>
              <a:srgbClr val="0070C0"/>
            </a:solid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lnSpc>
                <a:spcPts val="3600"/>
              </a:lnSpc>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cs typeface="ヒラギノ角ゴ Pro W6"/>
              </a:rPr>
              <a:t>主な保障の内容</a:t>
            </a:r>
          </a:p>
        </p:txBody>
      </p:sp>
      <p:sp>
        <p:nvSpPr>
          <p:cNvPr id="16" name="右矢印 15"/>
          <p:cNvSpPr/>
          <p:nvPr/>
        </p:nvSpPr>
        <p:spPr bwMode="auto">
          <a:xfrm>
            <a:off x="4787200" y="1682845"/>
            <a:ext cx="431035" cy="41682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18" name="右矢印 17"/>
          <p:cNvSpPr/>
          <p:nvPr/>
        </p:nvSpPr>
        <p:spPr bwMode="auto">
          <a:xfrm>
            <a:off x="4787200" y="2785769"/>
            <a:ext cx="431035" cy="4168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0" name="右矢印 19"/>
          <p:cNvSpPr/>
          <p:nvPr/>
        </p:nvSpPr>
        <p:spPr bwMode="auto">
          <a:xfrm>
            <a:off x="4787200" y="4893538"/>
            <a:ext cx="431035" cy="4186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2" name="右矢印 21"/>
          <p:cNvSpPr/>
          <p:nvPr/>
        </p:nvSpPr>
        <p:spPr bwMode="auto">
          <a:xfrm>
            <a:off x="4787200" y="3885440"/>
            <a:ext cx="431035" cy="4168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4" name="右矢印 23"/>
          <p:cNvSpPr/>
          <p:nvPr/>
        </p:nvSpPr>
        <p:spPr bwMode="auto">
          <a:xfrm>
            <a:off x="4787200" y="5895605"/>
            <a:ext cx="431035" cy="4186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5" name="テキスト ボックス 3"/>
          <p:cNvSpPr txBox="1">
            <a:spLocks noChangeArrowheads="1"/>
          </p:cNvSpPr>
          <p:nvPr/>
        </p:nvSpPr>
        <p:spPr bwMode="auto">
          <a:xfrm>
            <a:off x="2279532" y="2670181"/>
            <a:ext cx="2507667" cy="64800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latin typeface="Meiryo UI" panose="020B0604030504040204" pitchFamily="50" charset="-128"/>
                <a:ea typeface="Meiryo UI" panose="020B0604030504040204" pitchFamily="50" charset="-128"/>
                <a:cs typeface="ヒラギノ角ゴ Pro W6"/>
              </a:rPr>
              <a:t>2.</a:t>
            </a:r>
            <a:r>
              <a:rPr lang="ja-JP" altLang="en-US" sz="2400" b="1" dirty="0">
                <a:latin typeface="Meiryo UI" panose="020B0604030504040204" pitchFamily="50" charset="-128"/>
                <a:ea typeface="Meiryo UI" panose="020B0604030504040204" pitchFamily="50" charset="-128"/>
                <a:cs typeface="ヒラギノ角ゴ Pro W6"/>
              </a:rPr>
              <a:t>公的年金保険</a:t>
            </a:r>
          </a:p>
        </p:txBody>
      </p:sp>
      <p:sp>
        <p:nvSpPr>
          <p:cNvPr id="27" name="テキスト ボックス 3"/>
          <p:cNvSpPr txBox="1">
            <a:spLocks noChangeArrowheads="1"/>
          </p:cNvSpPr>
          <p:nvPr/>
        </p:nvSpPr>
        <p:spPr bwMode="auto">
          <a:xfrm>
            <a:off x="2279533" y="4744948"/>
            <a:ext cx="2376000" cy="792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lnSpc>
                <a:spcPts val="2200"/>
              </a:lnSpc>
              <a:spcBef>
                <a:spcPct val="0"/>
              </a:spcBef>
              <a:buFontTx/>
              <a:buNone/>
            </a:pPr>
            <a:r>
              <a:rPr lang="en-US" altLang="ja-JP" sz="2400" b="1" dirty="0">
                <a:latin typeface="Meiryo UI" panose="020B0604030504040204" pitchFamily="50" charset="-128"/>
                <a:ea typeface="Meiryo UI" panose="020B0604030504040204" pitchFamily="50" charset="-128"/>
                <a:cs typeface="ヒラギノ角ゴ Pro W6"/>
              </a:rPr>
              <a:t>4.</a:t>
            </a:r>
            <a:r>
              <a:rPr lang="ja-JP" altLang="en-US" sz="2400" b="1" dirty="0">
                <a:latin typeface="Meiryo UI" panose="020B0604030504040204" pitchFamily="50" charset="-128"/>
                <a:ea typeface="Meiryo UI" panose="020B0604030504040204" pitchFamily="50" charset="-128"/>
                <a:cs typeface="ヒラギノ角ゴ Pro W6"/>
              </a:rPr>
              <a:t>労働者</a:t>
            </a:r>
            <a:endParaRPr lang="en-US" altLang="ja-JP" sz="2400" b="1" dirty="0">
              <a:latin typeface="Meiryo UI" panose="020B0604030504040204" pitchFamily="50" charset="-128"/>
              <a:ea typeface="Meiryo UI" panose="020B0604030504040204" pitchFamily="50" charset="-128"/>
              <a:cs typeface="ヒラギノ角ゴ Pro W6"/>
            </a:endParaRPr>
          </a:p>
          <a:p>
            <a:pPr eaLnBrk="1" hangingPunct="1">
              <a:lnSpc>
                <a:spcPts val="2200"/>
              </a:lnSpc>
              <a:spcBef>
                <a:spcPct val="0"/>
              </a:spcBef>
              <a:buFontTx/>
              <a:buNone/>
            </a:pPr>
            <a:r>
              <a:rPr lang="ja-JP" altLang="en-US" sz="2400" b="1" dirty="0">
                <a:latin typeface="Meiryo UI" panose="020B0604030504040204" pitchFamily="50" charset="-128"/>
                <a:ea typeface="Meiryo UI" panose="020B0604030504040204" pitchFamily="50" charset="-128"/>
                <a:cs typeface="ヒラギノ角ゴ Pro W6"/>
              </a:rPr>
              <a:t>　 災害補償保険</a:t>
            </a:r>
            <a:endParaRPr lang="en-US" altLang="ja-JP" sz="2400" b="1" dirty="0">
              <a:latin typeface="Meiryo UI" panose="020B0604030504040204" pitchFamily="50" charset="-128"/>
              <a:ea typeface="Meiryo UI" panose="020B0604030504040204" pitchFamily="50" charset="-128"/>
              <a:cs typeface="ヒラギノ角ゴ Pro W6"/>
            </a:endParaRPr>
          </a:p>
        </p:txBody>
      </p:sp>
      <p:sp>
        <p:nvSpPr>
          <p:cNvPr id="28" name="テキスト ボックス 3"/>
          <p:cNvSpPr txBox="1">
            <a:spLocks noChangeArrowheads="1"/>
          </p:cNvSpPr>
          <p:nvPr/>
        </p:nvSpPr>
        <p:spPr bwMode="auto">
          <a:xfrm>
            <a:off x="2279532" y="3769852"/>
            <a:ext cx="2651773" cy="648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latin typeface="Meiryo UI" panose="020B0604030504040204" pitchFamily="50" charset="-128"/>
                <a:ea typeface="Meiryo UI" panose="020B0604030504040204" pitchFamily="50" charset="-128"/>
                <a:cs typeface="ヒラギノ角ゴ Pro W6"/>
              </a:rPr>
              <a:t>3.</a:t>
            </a:r>
            <a:r>
              <a:rPr lang="ja-JP" altLang="en-US" sz="2400" b="1" dirty="0">
                <a:latin typeface="Meiryo UI" panose="020B0604030504040204" pitchFamily="50" charset="-128"/>
                <a:ea typeface="Meiryo UI" panose="020B0604030504040204" pitchFamily="50" charset="-128"/>
                <a:cs typeface="ヒラギノ角ゴ Pro W6"/>
              </a:rPr>
              <a:t>公的介護保険</a:t>
            </a:r>
            <a:endParaRPr lang="en-US" altLang="ja-JP" sz="2400" b="1" dirty="0">
              <a:latin typeface="Meiryo UI" panose="020B0604030504040204" pitchFamily="50" charset="-128"/>
              <a:ea typeface="Meiryo UI" panose="020B0604030504040204" pitchFamily="50" charset="-128"/>
              <a:cs typeface="ヒラギノ角ゴ Pro W6"/>
            </a:endParaRPr>
          </a:p>
        </p:txBody>
      </p:sp>
      <p:sp>
        <p:nvSpPr>
          <p:cNvPr id="29" name="テキスト ボックス 3"/>
          <p:cNvSpPr txBox="1">
            <a:spLocks noChangeArrowheads="1"/>
          </p:cNvSpPr>
          <p:nvPr/>
        </p:nvSpPr>
        <p:spPr bwMode="auto">
          <a:xfrm>
            <a:off x="2279533" y="5780915"/>
            <a:ext cx="2376000" cy="648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latin typeface="Meiryo UI" panose="020B0604030504040204" pitchFamily="50" charset="-128"/>
                <a:ea typeface="Meiryo UI" panose="020B0604030504040204" pitchFamily="50" charset="-128"/>
                <a:cs typeface="ヒラギノ角ゴ Pro W6"/>
              </a:rPr>
              <a:t>5.</a:t>
            </a:r>
            <a:r>
              <a:rPr lang="ja-JP" altLang="en-US" sz="2400" b="1" dirty="0">
                <a:latin typeface="Meiryo UI" panose="020B0604030504040204" pitchFamily="50" charset="-128"/>
                <a:ea typeface="Meiryo UI" panose="020B0604030504040204" pitchFamily="50" charset="-128"/>
                <a:cs typeface="ヒラギノ角ゴ Pro W6"/>
              </a:rPr>
              <a:t>雇用保険</a:t>
            </a:r>
            <a:endParaRPr lang="en-US" altLang="ja-JP" sz="2400" b="1" dirty="0">
              <a:latin typeface="Meiryo UI" panose="020B0604030504040204" pitchFamily="50" charset="-128"/>
              <a:ea typeface="Meiryo UI" panose="020B0604030504040204" pitchFamily="50" charset="-128"/>
              <a:cs typeface="ヒラギノ角ゴ Pro W6"/>
            </a:endParaRPr>
          </a:p>
        </p:txBody>
      </p:sp>
      <p:grpSp>
        <p:nvGrpSpPr>
          <p:cNvPr id="3" name="グループ化 2"/>
          <p:cNvGrpSpPr/>
          <p:nvPr/>
        </p:nvGrpSpPr>
        <p:grpSpPr>
          <a:xfrm>
            <a:off x="1460532" y="1999274"/>
            <a:ext cx="823145" cy="0"/>
            <a:chOff x="1460532" y="2004884"/>
            <a:chExt cx="823145" cy="2798"/>
          </a:xfrm>
        </p:grpSpPr>
        <p:cxnSp>
          <p:nvCxnSpPr>
            <p:cNvPr id="30" name="直線コネクタ 29"/>
            <p:cNvCxnSpPr/>
            <p:nvPr/>
          </p:nvCxnSpPr>
          <p:spPr>
            <a:xfrm>
              <a:off x="1460532" y="2004884"/>
              <a:ext cx="499512"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1955800" y="2007682"/>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31"/>
          <p:cNvCxnSpPr/>
          <p:nvPr/>
        </p:nvCxnSpPr>
        <p:spPr>
          <a:xfrm>
            <a:off x="1955800" y="2994181"/>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1955800" y="4084327"/>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1955800" y="5083798"/>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1955800" y="6097569"/>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cxnSpLocks/>
          </p:cNvCxnSpPr>
          <p:nvPr/>
        </p:nvCxnSpPr>
        <p:spPr>
          <a:xfrm>
            <a:off x="1955800" y="2011811"/>
            <a:ext cx="0" cy="410400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sp>
        <p:nvSpPr>
          <p:cNvPr id="2" name="角丸四角形 1"/>
          <p:cNvSpPr>
            <a:spLocks/>
          </p:cNvSpPr>
          <p:nvPr/>
        </p:nvSpPr>
        <p:spPr bwMode="gray">
          <a:xfrm>
            <a:off x="441588" y="1569282"/>
            <a:ext cx="1152000" cy="1080000"/>
          </a:xfrm>
          <a:prstGeom prst="roundRect">
            <a:avLst/>
          </a:prstGeom>
          <a:solidFill>
            <a:srgbClr val="50AF86"/>
          </a:solidFill>
          <a:ln w="3810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 name="正方形/長方形 5"/>
          <p:cNvSpPr/>
          <p:nvPr/>
        </p:nvSpPr>
        <p:spPr bwMode="white">
          <a:xfrm>
            <a:off x="516814" y="1654768"/>
            <a:ext cx="981818"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2800" b="1" dirty="0">
                <a:solidFill>
                  <a:schemeClr val="bg1"/>
                </a:solidFill>
                <a:latin typeface="Meiryo UI" panose="020B0604030504040204" pitchFamily="50" charset="-128"/>
                <a:ea typeface="Meiryo UI" panose="020B0604030504040204" pitchFamily="50" charset="-128"/>
                <a:cs typeface="ヒラギノ角ゴ Pro W6"/>
              </a:rPr>
              <a:t>社会</a:t>
            </a:r>
            <a:endParaRPr kumimoji="1" lang="en-US" altLang="ja-JP" sz="28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kumimoji="1" lang="ja-JP" altLang="en-US" sz="2800" b="1" dirty="0">
                <a:solidFill>
                  <a:schemeClr val="bg1"/>
                </a:solidFill>
                <a:latin typeface="Meiryo UI" panose="020B0604030504040204" pitchFamily="50" charset="-128"/>
                <a:ea typeface="Meiryo UI" panose="020B0604030504040204" pitchFamily="50" charset="-128"/>
                <a:cs typeface="ヒラギノ角ゴ Pro W6"/>
              </a:rPr>
              <a:t>保険</a:t>
            </a:r>
          </a:p>
        </p:txBody>
      </p:sp>
      <p:sp>
        <p:nvSpPr>
          <p:cNvPr id="37" name="角丸四角形 36"/>
          <p:cNvSpPr>
            <a:spLocks/>
          </p:cNvSpPr>
          <p:nvPr/>
        </p:nvSpPr>
        <p:spPr>
          <a:xfrm>
            <a:off x="454288" y="2864798"/>
            <a:ext cx="1152000" cy="1080000"/>
          </a:xfrm>
          <a:prstGeom prst="roundRect">
            <a:avLst/>
          </a:prstGeom>
          <a:solidFill>
            <a:srgbClr val="9374A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8" name="角丸四角形 37"/>
          <p:cNvSpPr>
            <a:spLocks/>
          </p:cNvSpPr>
          <p:nvPr/>
        </p:nvSpPr>
        <p:spPr>
          <a:xfrm>
            <a:off x="454288" y="4020614"/>
            <a:ext cx="1152000" cy="1080000"/>
          </a:xfrm>
          <a:prstGeom prst="roundRect">
            <a:avLst/>
          </a:prstGeom>
          <a:solidFill>
            <a:srgbClr val="9374A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9" name="角丸四角形 38"/>
          <p:cNvSpPr>
            <a:spLocks/>
          </p:cNvSpPr>
          <p:nvPr/>
        </p:nvSpPr>
        <p:spPr>
          <a:xfrm>
            <a:off x="454288" y="5176429"/>
            <a:ext cx="1152000" cy="1080000"/>
          </a:xfrm>
          <a:prstGeom prst="roundRect">
            <a:avLst/>
          </a:prstGeom>
          <a:solidFill>
            <a:srgbClr val="9374A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solidFill>
                <a:srgbClr val="FFFFFF"/>
              </a:solidFill>
              <a:latin typeface="Meiryo UI" panose="020B0604030504040204" pitchFamily="50" charset="-128"/>
              <a:ea typeface="Meiryo UI" panose="020B0604030504040204" pitchFamily="50" charset="-128"/>
            </a:endParaRPr>
          </a:p>
        </p:txBody>
      </p:sp>
      <p:sp>
        <p:nvSpPr>
          <p:cNvPr id="7" name="正方形/長方形 6"/>
          <p:cNvSpPr/>
          <p:nvPr/>
        </p:nvSpPr>
        <p:spPr bwMode="white">
          <a:xfrm>
            <a:off x="529514" y="2949077"/>
            <a:ext cx="981818"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rPr>
              <a:t>社会</a:t>
            </a:r>
            <a:endParaRPr kumimoji="1"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a:p>
            <a:pPr algn="ctr">
              <a:lnSpc>
                <a:spcPct val="90000"/>
              </a:lnSpc>
            </a:pP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福祉</a:t>
            </a:r>
            <a:endPar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8" name="正方形/長方形 7"/>
          <p:cNvSpPr/>
          <p:nvPr/>
        </p:nvSpPr>
        <p:spPr bwMode="white">
          <a:xfrm>
            <a:off x="529514" y="4103686"/>
            <a:ext cx="981818"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公的扶助</a:t>
            </a:r>
            <a:endParaRPr kumimoji="1"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12" name="正方形/長方形 11"/>
          <p:cNvSpPr/>
          <p:nvPr/>
        </p:nvSpPr>
        <p:spPr bwMode="white">
          <a:xfrm>
            <a:off x="330200" y="5223370"/>
            <a:ext cx="1371600"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b="1" spc="-120" dirty="0">
                <a:solidFill>
                  <a:srgbClr val="FFFFFF"/>
                </a:solidFill>
                <a:latin typeface="Meiryo UI" panose="020B0604030504040204" pitchFamily="50" charset="-128"/>
                <a:ea typeface="Meiryo UI" panose="020B0604030504040204" pitchFamily="50" charset="-128"/>
                <a:cs typeface="ヒラギノ角ゴ Pro W6"/>
              </a:rPr>
              <a:t>公衆衛生</a:t>
            </a:r>
            <a:endParaRPr lang="en-US" altLang="ja-JP" sz="2200" b="1" spc="-120" dirty="0">
              <a:solidFill>
                <a:srgbClr val="FFFFFF"/>
              </a:solidFill>
              <a:latin typeface="Meiryo UI" panose="020B0604030504040204" pitchFamily="50" charset="-128"/>
              <a:ea typeface="Meiryo UI" panose="020B0604030504040204" pitchFamily="50" charset="-128"/>
              <a:cs typeface="ヒラギノ角ゴ Pro W6"/>
            </a:endParaRPr>
          </a:p>
          <a:p>
            <a:pPr algn="ctr"/>
            <a:endParaRPr lang="en-US" altLang="ja-JP" sz="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lang="ja-JP" altLang="en-US" sz="2200" b="1" dirty="0">
                <a:solidFill>
                  <a:srgbClr val="FFFFFF"/>
                </a:solidFill>
                <a:latin typeface="Meiryo UI" panose="020B0604030504040204" pitchFamily="50" charset="-128"/>
                <a:ea typeface="Meiryo UI" panose="020B0604030504040204" pitchFamily="50" charset="-128"/>
                <a:cs typeface="ヒラギノ角ゴ Pro W6"/>
              </a:rPr>
              <a:t>医療</a:t>
            </a:r>
            <a:endParaRPr kumimoji="1" lang="en-US" altLang="ja-JP" sz="22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40" name="正方形/長方形 39"/>
          <p:cNvSpPr/>
          <p:nvPr/>
        </p:nvSpPr>
        <p:spPr bwMode="white">
          <a:xfrm>
            <a:off x="742400" y="5498584"/>
            <a:ext cx="527600" cy="409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FFFF"/>
                </a:solidFill>
                <a:latin typeface="Meiryo UI" panose="020B0604030504040204" pitchFamily="50" charset="-128"/>
                <a:ea typeface="Meiryo UI" panose="020B0604030504040204" pitchFamily="50" charset="-128"/>
                <a:cs typeface="ヒラギノ角ゴ Pro W6"/>
              </a:rPr>
              <a:t>・</a:t>
            </a:r>
            <a:endParaRPr kumimoji="1" lang="en-US" altLang="ja-JP" sz="20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41" name="角丸四角形 40"/>
          <p:cNvSpPr>
            <a:spLocks/>
          </p:cNvSpPr>
          <p:nvPr/>
        </p:nvSpPr>
        <p:spPr>
          <a:xfrm>
            <a:off x="2279533" y="1442307"/>
            <a:ext cx="2380143" cy="900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2" name="角丸四角形 41"/>
          <p:cNvSpPr>
            <a:spLocks/>
          </p:cNvSpPr>
          <p:nvPr/>
        </p:nvSpPr>
        <p:spPr>
          <a:xfrm>
            <a:off x="2279533" y="2545231"/>
            <a:ext cx="2380143" cy="900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3" name="角丸四角形 42"/>
          <p:cNvSpPr>
            <a:spLocks/>
          </p:cNvSpPr>
          <p:nvPr/>
        </p:nvSpPr>
        <p:spPr>
          <a:xfrm>
            <a:off x="2279533" y="3641752"/>
            <a:ext cx="2380143" cy="900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4" name="角丸四角形 43"/>
          <p:cNvSpPr>
            <a:spLocks/>
          </p:cNvSpPr>
          <p:nvPr/>
        </p:nvSpPr>
        <p:spPr>
          <a:xfrm>
            <a:off x="2279533" y="4650748"/>
            <a:ext cx="2380143" cy="900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5" name="角丸四角形 44"/>
          <p:cNvSpPr>
            <a:spLocks/>
          </p:cNvSpPr>
          <p:nvPr/>
        </p:nvSpPr>
        <p:spPr>
          <a:xfrm>
            <a:off x="2279533" y="5652815"/>
            <a:ext cx="2380143" cy="900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6" name="テキスト ボックス 3"/>
          <p:cNvSpPr txBox="1">
            <a:spLocks noChangeArrowheads="1"/>
          </p:cNvSpPr>
          <p:nvPr/>
        </p:nvSpPr>
        <p:spPr bwMode="auto">
          <a:xfrm>
            <a:off x="2279533" y="1563985"/>
            <a:ext cx="2507667"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latin typeface="Meiryo UI" panose="020B0604030504040204" pitchFamily="50" charset="-128"/>
                <a:ea typeface="Meiryo UI" panose="020B0604030504040204" pitchFamily="50" charset="-128"/>
                <a:cs typeface="ヒラギノ角ゴ Pro W6"/>
              </a:rPr>
              <a:t>1.</a:t>
            </a:r>
            <a:r>
              <a:rPr lang="ja-JP" altLang="en-US" sz="2400" b="1" dirty="0">
                <a:latin typeface="Meiryo UI" panose="020B0604030504040204" pitchFamily="50" charset="-128"/>
                <a:ea typeface="Meiryo UI" panose="020B0604030504040204" pitchFamily="50" charset="-128"/>
                <a:cs typeface="ヒラギノ角ゴ Pro W6"/>
              </a:rPr>
              <a:t>公的医療保険</a:t>
            </a:r>
          </a:p>
        </p:txBody>
      </p:sp>
      <p:sp>
        <p:nvSpPr>
          <p:cNvPr id="9" name="スライド番号プレースホルダー 8"/>
          <p:cNvSpPr>
            <a:spLocks noGrp="1"/>
          </p:cNvSpPr>
          <p:nvPr>
            <p:ph type="sldNum" sz="quarter" idx="12"/>
          </p:nvPr>
        </p:nvSpPr>
        <p:spPr/>
        <p:txBody>
          <a:bodyPr/>
          <a:lstStyle/>
          <a:p>
            <a:fld id="{7B76553B-32E2-D644-9CD0-56FDA882EB90}" type="slidenum">
              <a:rPr kumimoji="1" lang="ja-JP" altLang="en-US" smtClean="0"/>
              <a:t>17</a:t>
            </a:fld>
            <a:endParaRPr kumimoji="1" lang="ja-JP" altLang="en-US"/>
          </a:p>
        </p:txBody>
      </p:sp>
      <p:sp>
        <p:nvSpPr>
          <p:cNvPr id="11" name="正方形/長方形 10">
            <a:extLst>
              <a:ext uri="{FF2B5EF4-FFF2-40B4-BE49-F238E27FC236}">
                <a16:creationId xmlns:a16="http://schemas.microsoft.com/office/drawing/2014/main" id="{1612E8B3-E7D0-1BA1-385B-B751D13C006A}"/>
              </a:ext>
            </a:extLst>
          </p:cNvPr>
          <p:cNvSpPr/>
          <p:nvPr/>
        </p:nvSpPr>
        <p:spPr>
          <a:xfrm>
            <a:off x="481369" y="-55489"/>
            <a:ext cx="23381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　　　　　しゃかいほしょうせいど</a:t>
            </a:r>
            <a:endParaRPr kumimoji="1" lang="ja-JP" altLang="en-US" sz="1400" dirty="0">
              <a:solidFill>
                <a:schemeClr val="bg1"/>
              </a:solidFill>
            </a:endParaRPr>
          </a:p>
        </p:txBody>
      </p:sp>
      <p:sp>
        <p:nvSpPr>
          <p:cNvPr id="49" name="正方形/長方形 48">
            <a:extLst>
              <a:ext uri="{FF2B5EF4-FFF2-40B4-BE49-F238E27FC236}">
                <a16:creationId xmlns:a16="http://schemas.microsoft.com/office/drawing/2014/main" id="{7BCD0D14-9D69-14C8-2F7D-A8FA7934B9AD}"/>
              </a:ext>
            </a:extLst>
          </p:cNvPr>
          <p:cNvSpPr/>
          <p:nvPr/>
        </p:nvSpPr>
        <p:spPr>
          <a:xfrm>
            <a:off x="2819533" y="72859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せいど</a:t>
            </a:r>
            <a:endParaRPr kumimoji="1" lang="ja-JP" altLang="en-US" sz="1400" dirty="0">
              <a:solidFill>
                <a:schemeClr val="bg1"/>
              </a:solidFill>
            </a:endParaRPr>
          </a:p>
        </p:txBody>
      </p:sp>
      <p:sp>
        <p:nvSpPr>
          <p:cNvPr id="50" name="正方形/長方形 49">
            <a:extLst>
              <a:ext uri="{FF2B5EF4-FFF2-40B4-BE49-F238E27FC236}">
                <a16:creationId xmlns:a16="http://schemas.microsoft.com/office/drawing/2014/main" id="{F56F2F70-DDD4-3A18-41FC-91731A64905B}"/>
              </a:ext>
            </a:extLst>
          </p:cNvPr>
          <p:cNvSpPr/>
          <p:nvPr/>
        </p:nvSpPr>
        <p:spPr>
          <a:xfrm>
            <a:off x="5991225" y="728593"/>
            <a:ext cx="20383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おも 　　ほしょう 　　ないよう</a:t>
            </a:r>
            <a:endParaRPr kumimoji="1" lang="ja-JP" altLang="en-US" sz="1400" dirty="0">
              <a:solidFill>
                <a:schemeClr val="bg1"/>
              </a:solidFill>
            </a:endParaRPr>
          </a:p>
        </p:txBody>
      </p:sp>
      <p:sp>
        <p:nvSpPr>
          <p:cNvPr id="51" name="正方形/長方形 50">
            <a:extLst>
              <a:ext uri="{FF2B5EF4-FFF2-40B4-BE49-F238E27FC236}">
                <a16:creationId xmlns:a16="http://schemas.microsoft.com/office/drawing/2014/main" id="{754491B6-825A-C379-FF74-4F2BB5077ED1}"/>
              </a:ext>
            </a:extLst>
          </p:cNvPr>
          <p:cNvSpPr/>
          <p:nvPr/>
        </p:nvSpPr>
        <p:spPr>
          <a:xfrm>
            <a:off x="362390" y="1499902"/>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しゃかい</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53" name="正方形/長方形 52">
            <a:extLst>
              <a:ext uri="{FF2B5EF4-FFF2-40B4-BE49-F238E27FC236}">
                <a16:creationId xmlns:a16="http://schemas.microsoft.com/office/drawing/2014/main" id="{FDAF183F-F7C0-CDE7-D449-29DA35977552}"/>
              </a:ext>
            </a:extLst>
          </p:cNvPr>
          <p:cNvSpPr/>
          <p:nvPr/>
        </p:nvSpPr>
        <p:spPr>
          <a:xfrm>
            <a:off x="368000" y="238315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56" name="正方形/長方形 55">
            <a:extLst>
              <a:ext uri="{FF2B5EF4-FFF2-40B4-BE49-F238E27FC236}">
                <a16:creationId xmlns:a16="http://schemas.microsoft.com/office/drawing/2014/main" id="{FA859BC5-EAA9-C2D0-4314-037B6181900A}"/>
              </a:ext>
            </a:extLst>
          </p:cNvPr>
          <p:cNvSpPr/>
          <p:nvPr/>
        </p:nvSpPr>
        <p:spPr>
          <a:xfrm>
            <a:off x="363253" y="2787072"/>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しゃかい</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57" name="正方形/長方形 56">
            <a:extLst>
              <a:ext uri="{FF2B5EF4-FFF2-40B4-BE49-F238E27FC236}">
                <a16:creationId xmlns:a16="http://schemas.microsoft.com/office/drawing/2014/main" id="{68B5CD87-3E7A-1565-B670-C9B0F1D54F10}"/>
              </a:ext>
            </a:extLst>
          </p:cNvPr>
          <p:cNvSpPr/>
          <p:nvPr/>
        </p:nvSpPr>
        <p:spPr>
          <a:xfrm>
            <a:off x="368863" y="367032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ふくし</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58" name="正方形/長方形 57">
            <a:extLst>
              <a:ext uri="{FF2B5EF4-FFF2-40B4-BE49-F238E27FC236}">
                <a16:creationId xmlns:a16="http://schemas.microsoft.com/office/drawing/2014/main" id="{A19926BB-1B5B-021A-A0DE-A33F4179D05E}"/>
              </a:ext>
            </a:extLst>
          </p:cNvPr>
          <p:cNvSpPr/>
          <p:nvPr/>
        </p:nvSpPr>
        <p:spPr>
          <a:xfrm>
            <a:off x="372778" y="3941035"/>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こうてき</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59" name="正方形/長方形 58">
            <a:extLst>
              <a:ext uri="{FF2B5EF4-FFF2-40B4-BE49-F238E27FC236}">
                <a16:creationId xmlns:a16="http://schemas.microsoft.com/office/drawing/2014/main" id="{E5B4DAC4-3A3C-6E63-F6BA-9037394D6BEC}"/>
              </a:ext>
            </a:extLst>
          </p:cNvPr>
          <p:cNvSpPr/>
          <p:nvPr/>
        </p:nvSpPr>
        <p:spPr>
          <a:xfrm>
            <a:off x="378388" y="482428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ふじょ</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60" name="正方形/長方形 59">
            <a:extLst>
              <a:ext uri="{FF2B5EF4-FFF2-40B4-BE49-F238E27FC236}">
                <a16:creationId xmlns:a16="http://schemas.microsoft.com/office/drawing/2014/main" id="{8901B7A4-660C-B5CF-4C63-F95AE474CEC0}"/>
              </a:ext>
            </a:extLst>
          </p:cNvPr>
          <p:cNvSpPr/>
          <p:nvPr/>
        </p:nvSpPr>
        <p:spPr>
          <a:xfrm>
            <a:off x="391828" y="5094967"/>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こうしゅうえいせい</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61" name="正方形/長方形 60">
            <a:extLst>
              <a:ext uri="{FF2B5EF4-FFF2-40B4-BE49-F238E27FC236}">
                <a16:creationId xmlns:a16="http://schemas.microsoft.com/office/drawing/2014/main" id="{264C8E3E-2AE3-010B-AC8A-BB69E1CA09E8}"/>
              </a:ext>
            </a:extLst>
          </p:cNvPr>
          <p:cNvSpPr/>
          <p:nvPr/>
        </p:nvSpPr>
        <p:spPr>
          <a:xfrm>
            <a:off x="368863" y="596869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いりょう</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62" name="正方形/長方形 61">
            <a:extLst>
              <a:ext uri="{FF2B5EF4-FFF2-40B4-BE49-F238E27FC236}">
                <a16:creationId xmlns:a16="http://schemas.microsoft.com/office/drawing/2014/main" id="{45F26F5A-E94F-2784-0486-502DB44605EA}"/>
              </a:ext>
            </a:extLst>
          </p:cNvPr>
          <p:cNvSpPr/>
          <p:nvPr/>
        </p:nvSpPr>
        <p:spPr>
          <a:xfrm>
            <a:off x="2701283" y="1470479"/>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こうてきいりょうほけん</a:t>
            </a:r>
            <a:endParaRPr kumimoji="1" lang="ja-JP" altLang="en-US" sz="1400" dirty="0">
              <a:solidFill>
                <a:schemeClr val="tx1"/>
              </a:solidFill>
            </a:endParaRPr>
          </a:p>
        </p:txBody>
      </p:sp>
      <p:sp>
        <p:nvSpPr>
          <p:cNvPr id="63" name="正方形/長方形 62">
            <a:extLst>
              <a:ext uri="{FF2B5EF4-FFF2-40B4-BE49-F238E27FC236}">
                <a16:creationId xmlns:a16="http://schemas.microsoft.com/office/drawing/2014/main" id="{85784846-E4CE-5227-0777-FBB7F0830781}"/>
              </a:ext>
            </a:extLst>
          </p:cNvPr>
          <p:cNvSpPr/>
          <p:nvPr/>
        </p:nvSpPr>
        <p:spPr>
          <a:xfrm>
            <a:off x="2701283" y="2567372"/>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こうてきねんきんほけん</a:t>
            </a:r>
            <a:endParaRPr kumimoji="1" lang="ja-JP" altLang="en-US" sz="1400" dirty="0">
              <a:solidFill>
                <a:schemeClr val="tx1"/>
              </a:solidFill>
            </a:endParaRPr>
          </a:p>
        </p:txBody>
      </p:sp>
      <p:sp>
        <p:nvSpPr>
          <p:cNvPr id="64" name="正方形/長方形 63">
            <a:extLst>
              <a:ext uri="{FF2B5EF4-FFF2-40B4-BE49-F238E27FC236}">
                <a16:creationId xmlns:a16="http://schemas.microsoft.com/office/drawing/2014/main" id="{95B63833-3FBE-C3C7-E737-7022059685BE}"/>
              </a:ext>
            </a:extLst>
          </p:cNvPr>
          <p:cNvSpPr/>
          <p:nvPr/>
        </p:nvSpPr>
        <p:spPr>
          <a:xfrm>
            <a:off x="2684910" y="3669911"/>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こうてきかいごほけん</a:t>
            </a:r>
            <a:endParaRPr kumimoji="1" lang="ja-JP" altLang="en-US" sz="1400" dirty="0">
              <a:solidFill>
                <a:schemeClr val="tx1"/>
              </a:solidFill>
            </a:endParaRPr>
          </a:p>
        </p:txBody>
      </p:sp>
      <p:sp>
        <p:nvSpPr>
          <p:cNvPr id="65" name="正方形/長方形 64">
            <a:extLst>
              <a:ext uri="{FF2B5EF4-FFF2-40B4-BE49-F238E27FC236}">
                <a16:creationId xmlns:a16="http://schemas.microsoft.com/office/drawing/2014/main" id="{833E3FEB-8846-EFF6-94A1-3D1B7EA4588E}"/>
              </a:ext>
            </a:extLst>
          </p:cNvPr>
          <p:cNvSpPr/>
          <p:nvPr/>
        </p:nvSpPr>
        <p:spPr>
          <a:xfrm>
            <a:off x="2653658" y="4566727"/>
            <a:ext cx="95631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ろうどうしゃ</a:t>
            </a:r>
            <a:endParaRPr kumimoji="1" lang="ja-JP" altLang="en-US" sz="1100" dirty="0">
              <a:solidFill>
                <a:schemeClr val="tx1"/>
              </a:solidFill>
            </a:endParaRPr>
          </a:p>
        </p:txBody>
      </p:sp>
      <p:sp>
        <p:nvSpPr>
          <p:cNvPr id="66" name="正方形/長方形 65">
            <a:extLst>
              <a:ext uri="{FF2B5EF4-FFF2-40B4-BE49-F238E27FC236}">
                <a16:creationId xmlns:a16="http://schemas.microsoft.com/office/drawing/2014/main" id="{0B666912-135C-EE2B-A665-074567C131AF}"/>
              </a:ext>
            </a:extLst>
          </p:cNvPr>
          <p:cNvSpPr/>
          <p:nvPr/>
        </p:nvSpPr>
        <p:spPr>
          <a:xfrm>
            <a:off x="2682112" y="5270527"/>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さいがいほしょうほけん</a:t>
            </a:r>
            <a:endParaRPr kumimoji="1" lang="ja-JP" altLang="en-US" sz="1100" dirty="0">
              <a:solidFill>
                <a:schemeClr val="tx1"/>
              </a:solidFill>
            </a:endParaRPr>
          </a:p>
        </p:txBody>
      </p:sp>
      <p:sp>
        <p:nvSpPr>
          <p:cNvPr id="67" name="正方形/長方形 66">
            <a:extLst>
              <a:ext uri="{FF2B5EF4-FFF2-40B4-BE49-F238E27FC236}">
                <a16:creationId xmlns:a16="http://schemas.microsoft.com/office/drawing/2014/main" id="{206382E7-E998-EBF4-6967-1A1E151E7133}"/>
              </a:ext>
            </a:extLst>
          </p:cNvPr>
          <p:cNvSpPr/>
          <p:nvPr/>
        </p:nvSpPr>
        <p:spPr>
          <a:xfrm>
            <a:off x="2633190" y="5679050"/>
            <a:ext cx="13101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a:t>
            </a:r>
            <a:r>
              <a:rPr lang="ja-JP" altLang="en-US" sz="1100" dirty="0">
                <a:solidFill>
                  <a:schemeClr val="tx1"/>
                </a:solidFill>
                <a:latin typeface="BIZ UDPゴシック" panose="020B0400000000000000" pitchFamily="50" charset="-128"/>
                <a:ea typeface="BIZ UDPゴシック" panose="020B0400000000000000" pitchFamily="50" charset="-128"/>
              </a:rPr>
              <a:t>よう</a:t>
            </a:r>
            <a:r>
              <a:rPr kumimoji="1" lang="ja-JP" altLang="en-US" sz="11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tx1"/>
              </a:solidFill>
            </a:endParaRPr>
          </a:p>
        </p:txBody>
      </p:sp>
      <p:grpSp>
        <p:nvGrpSpPr>
          <p:cNvPr id="83" name="グループ化 82">
            <a:extLst>
              <a:ext uri="{FF2B5EF4-FFF2-40B4-BE49-F238E27FC236}">
                <a16:creationId xmlns:a16="http://schemas.microsoft.com/office/drawing/2014/main" id="{D7257DB4-8F07-9FFD-3D7D-62629E090731}"/>
              </a:ext>
            </a:extLst>
          </p:cNvPr>
          <p:cNvGrpSpPr/>
          <p:nvPr/>
        </p:nvGrpSpPr>
        <p:grpSpPr>
          <a:xfrm>
            <a:off x="5265515" y="1422207"/>
            <a:ext cx="3446685" cy="936000"/>
            <a:chOff x="5265515" y="1422207"/>
            <a:chExt cx="3446685" cy="936000"/>
          </a:xfrm>
        </p:grpSpPr>
        <p:sp>
          <p:nvSpPr>
            <p:cNvPr id="17" name="テキスト ボックス 18"/>
            <p:cNvSpPr txBox="1">
              <a:spLocks noChangeArrowheads="1"/>
            </p:cNvSpPr>
            <p:nvPr/>
          </p:nvSpPr>
          <p:spPr bwMode="auto">
            <a:xfrm>
              <a:off x="5280819" y="1422207"/>
              <a:ext cx="3431381" cy="936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病気</a:t>
              </a:r>
              <a:r>
                <a:rPr lang="ja-JP" altLang="en-US" sz="2200" b="1" dirty="0">
                  <a:latin typeface="Meiryo UI" panose="020B0604030504040204" pitchFamily="50" charset="-128"/>
                  <a:ea typeface="Meiryo UI" panose="020B0604030504040204" pitchFamily="50" charset="-128"/>
                  <a:cs typeface="ヒラギノ角ゴ Pro W6"/>
                </a:rPr>
                <a:t>や</a:t>
              </a: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ケガ</a:t>
              </a:r>
              <a:r>
                <a:rPr lang="ja-JP" altLang="en-US" sz="2200" b="1" dirty="0">
                  <a:latin typeface="Meiryo UI" panose="020B0604030504040204" pitchFamily="50" charset="-128"/>
                  <a:ea typeface="Meiryo UI" panose="020B0604030504040204" pitchFamily="50" charset="-128"/>
                  <a:cs typeface="ヒラギノ角ゴ Pro W6"/>
                </a:rPr>
                <a:t>にかかる治療費</a:t>
              </a:r>
            </a:p>
          </p:txBody>
        </p:sp>
        <p:sp>
          <p:nvSpPr>
            <p:cNvPr id="68" name="正方形/長方形 67">
              <a:extLst>
                <a:ext uri="{FF2B5EF4-FFF2-40B4-BE49-F238E27FC236}">
                  <a16:creationId xmlns:a16="http://schemas.microsoft.com/office/drawing/2014/main" id="{2F744BDE-CC92-6219-FAF0-F24C13F67711}"/>
                </a:ext>
              </a:extLst>
            </p:cNvPr>
            <p:cNvSpPr/>
            <p:nvPr/>
          </p:nvSpPr>
          <p:spPr>
            <a:xfrm>
              <a:off x="5265515" y="1471215"/>
              <a:ext cx="7638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びょうき</a:t>
              </a:r>
              <a:endParaRPr kumimoji="1" lang="ja-JP" altLang="en-US" sz="1400" dirty="0">
                <a:solidFill>
                  <a:srgbClr val="FF0000"/>
                </a:solidFill>
              </a:endParaRPr>
            </a:p>
          </p:txBody>
        </p:sp>
        <p:sp>
          <p:nvSpPr>
            <p:cNvPr id="69" name="正方形/長方形 68">
              <a:extLst>
                <a:ext uri="{FF2B5EF4-FFF2-40B4-BE49-F238E27FC236}">
                  <a16:creationId xmlns:a16="http://schemas.microsoft.com/office/drawing/2014/main" id="{304A6E08-FEC4-42B1-65AB-3CF91AD39C2E}"/>
                </a:ext>
              </a:extLst>
            </p:cNvPr>
            <p:cNvSpPr/>
            <p:nvPr/>
          </p:nvSpPr>
          <p:spPr>
            <a:xfrm>
              <a:off x="7551514" y="1471215"/>
              <a:ext cx="86858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ちりょうひ</a:t>
              </a:r>
              <a:endParaRPr kumimoji="1" lang="ja-JP" altLang="en-US" sz="1400" dirty="0">
                <a:solidFill>
                  <a:schemeClr val="tx1"/>
                </a:solidFill>
              </a:endParaRPr>
            </a:p>
          </p:txBody>
        </p:sp>
      </p:grpSp>
      <p:grpSp>
        <p:nvGrpSpPr>
          <p:cNvPr id="84" name="グループ化 83">
            <a:extLst>
              <a:ext uri="{FF2B5EF4-FFF2-40B4-BE49-F238E27FC236}">
                <a16:creationId xmlns:a16="http://schemas.microsoft.com/office/drawing/2014/main" id="{07112564-6D75-DB12-CF09-DC23BEF8E5A2}"/>
              </a:ext>
            </a:extLst>
          </p:cNvPr>
          <p:cNvGrpSpPr/>
          <p:nvPr/>
        </p:nvGrpSpPr>
        <p:grpSpPr>
          <a:xfrm>
            <a:off x="5280819" y="2310231"/>
            <a:ext cx="3457279" cy="1264229"/>
            <a:chOff x="5280819" y="2310231"/>
            <a:chExt cx="3457279" cy="1264229"/>
          </a:xfrm>
        </p:grpSpPr>
        <p:grpSp>
          <p:nvGrpSpPr>
            <p:cNvPr id="5" name="グループ化 4">
              <a:extLst>
                <a:ext uri="{FF2B5EF4-FFF2-40B4-BE49-F238E27FC236}">
                  <a16:creationId xmlns:a16="http://schemas.microsoft.com/office/drawing/2014/main" id="{F020EC8F-A522-43A4-A786-A4EC546F1587}"/>
                </a:ext>
              </a:extLst>
            </p:cNvPr>
            <p:cNvGrpSpPr/>
            <p:nvPr/>
          </p:nvGrpSpPr>
          <p:grpSpPr>
            <a:xfrm>
              <a:off x="5280819" y="2422460"/>
              <a:ext cx="3457279" cy="1152000"/>
              <a:chOff x="5280819" y="2548126"/>
              <a:chExt cx="3457279" cy="1077677"/>
            </a:xfrm>
          </p:grpSpPr>
          <p:sp>
            <p:nvSpPr>
              <p:cNvPr id="15" name="テキスト ボックス 3"/>
              <p:cNvSpPr txBox="1">
                <a:spLocks noChangeArrowheads="1"/>
              </p:cNvSpPr>
              <p:nvPr/>
            </p:nvSpPr>
            <p:spPr bwMode="auto">
              <a:xfrm>
                <a:off x="5280819" y="2548126"/>
                <a:ext cx="3431381" cy="1077677"/>
              </a:xfrm>
              <a:prstGeom prst="rect">
                <a:avLst/>
              </a:prstGeom>
              <a:solidFill>
                <a:schemeClr val="bg1"/>
              </a:solidFill>
              <a:ln w="19050">
                <a:solidFill>
                  <a:srgbClr val="0070C0"/>
                </a:solid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lnSpc>
                    <a:spcPts val="2800"/>
                  </a:lnSpc>
                  <a:spcBef>
                    <a:spcPct val="0"/>
                  </a:spcBef>
                  <a:buFontTx/>
                  <a:buNone/>
                </a:pPr>
                <a:r>
                  <a:rPr lang="ja-JP" altLang="en-US" sz="2200" b="1" dirty="0">
                    <a:latin typeface="Meiryo UI" panose="020B0604030504040204" pitchFamily="50" charset="-128"/>
                    <a:ea typeface="Meiryo UI" panose="020B0604030504040204" pitchFamily="50" charset="-128"/>
                    <a:cs typeface="ヒラギノ角ゴ Pro W6"/>
                  </a:rPr>
                  <a:t>・老後</a:t>
                </a:r>
                <a:endParaRPr lang="en-US" altLang="ja-JP" sz="2200" b="1" dirty="0">
                  <a:latin typeface="Meiryo UI" panose="020B0604030504040204" pitchFamily="50" charset="-128"/>
                  <a:ea typeface="Meiryo UI" panose="020B0604030504040204" pitchFamily="50" charset="-128"/>
                  <a:cs typeface="ヒラギノ角ゴ Pro W6"/>
                </a:endParaRPr>
              </a:p>
              <a:p>
                <a:pPr eaLnBrk="1" hangingPunct="1">
                  <a:lnSpc>
                    <a:spcPts val="2800"/>
                  </a:lnSpc>
                  <a:spcBef>
                    <a:spcPct val="0"/>
                  </a:spcBef>
                  <a:buFontTx/>
                  <a:buNone/>
                </a:pPr>
                <a:r>
                  <a:rPr lang="ja-JP" altLang="en-US" sz="2200" b="1" dirty="0">
                    <a:latin typeface="Meiryo UI" panose="020B0604030504040204" pitchFamily="50" charset="-128"/>
                    <a:ea typeface="Meiryo UI" panose="020B0604030504040204" pitchFamily="50" charset="-128"/>
                    <a:cs typeface="ヒラギノ角ゴ Pro W6"/>
                  </a:rPr>
                  <a:t>・</a:t>
                </a: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障害</a:t>
                </a:r>
                <a:r>
                  <a:rPr lang="ja-JP" altLang="en-US" sz="2200" b="1" dirty="0">
                    <a:latin typeface="Meiryo UI" panose="020B0604030504040204" pitchFamily="50" charset="-128"/>
                    <a:ea typeface="Meiryo UI" panose="020B0604030504040204" pitchFamily="50" charset="-128"/>
                    <a:cs typeface="ヒラギノ角ゴ Pro W6"/>
                  </a:rPr>
                  <a:t>状態時</a:t>
                </a:r>
                <a:endParaRPr lang="en-US" altLang="ja-JP" sz="2200" b="1" dirty="0">
                  <a:latin typeface="Meiryo UI" panose="020B0604030504040204" pitchFamily="50" charset="-128"/>
                  <a:ea typeface="Meiryo UI" panose="020B0604030504040204" pitchFamily="50" charset="-128"/>
                  <a:cs typeface="ヒラギノ角ゴ Pro W6"/>
                </a:endParaRPr>
              </a:p>
              <a:p>
                <a:pPr eaLnBrk="1" hangingPunct="1">
                  <a:lnSpc>
                    <a:spcPts val="2800"/>
                  </a:lnSpc>
                  <a:spcBef>
                    <a:spcPct val="0"/>
                  </a:spcBef>
                  <a:buFontTx/>
                  <a:buNone/>
                </a:pPr>
                <a:r>
                  <a:rPr lang="ja-JP" altLang="en-US" sz="2200" b="1" dirty="0">
                    <a:latin typeface="Meiryo UI" panose="020B0604030504040204" pitchFamily="50" charset="-128"/>
                    <a:ea typeface="Meiryo UI" panose="020B0604030504040204" pitchFamily="50" charset="-128"/>
                    <a:cs typeface="ヒラギノ角ゴ Pro W6"/>
                  </a:rPr>
                  <a:t>・</a:t>
                </a: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遺族</a:t>
                </a:r>
                <a:endPar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4" name="右中かっこ 3">
                <a:extLst>
                  <a:ext uri="{FF2B5EF4-FFF2-40B4-BE49-F238E27FC236}">
                    <a16:creationId xmlns:a16="http://schemas.microsoft.com/office/drawing/2014/main" id="{F86C3B79-96BF-4E9F-877C-16A96FFA64E5}"/>
                  </a:ext>
                </a:extLst>
              </p:cNvPr>
              <p:cNvSpPr/>
              <p:nvPr/>
            </p:nvSpPr>
            <p:spPr>
              <a:xfrm>
                <a:off x="6837744" y="2633559"/>
                <a:ext cx="238978" cy="917587"/>
              </a:xfrm>
              <a:prstGeom prst="rightBrace">
                <a:avLst>
                  <a:gd name="adj1" fmla="val 23768"/>
                  <a:gd name="adj2" fmla="val 50624"/>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48" name="テキスト ボックス 3">
                <a:extLst>
                  <a:ext uri="{FF2B5EF4-FFF2-40B4-BE49-F238E27FC236}">
                    <a16:creationId xmlns:a16="http://schemas.microsoft.com/office/drawing/2014/main" id="{C1B35D2C-4C9B-4BBF-882B-5865C6B91BA3}"/>
                  </a:ext>
                </a:extLst>
              </p:cNvPr>
              <p:cNvSpPr txBox="1">
                <a:spLocks noChangeArrowheads="1"/>
              </p:cNvSpPr>
              <p:nvPr/>
            </p:nvSpPr>
            <p:spPr bwMode="auto">
              <a:xfrm>
                <a:off x="7006034" y="2748288"/>
                <a:ext cx="1732064" cy="64800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latin typeface="Meiryo UI" panose="020B0604030504040204" pitchFamily="50" charset="-128"/>
                    <a:ea typeface="Meiryo UI" panose="020B0604030504040204" pitchFamily="50" charset="-128"/>
                    <a:cs typeface="ヒラギノ角ゴ Pro W6"/>
                  </a:rPr>
                  <a:t>の生活費など</a:t>
                </a:r>
              </a:p>
            </p:txBody>
          </p:sp>
        </p:grpSp>
        <p:sp>
          <p:nvSpPr>
            <p:cNvPr id="70" name="正方形/長方形 69">
              <a:extLst>
                <a:ext uri="{FF2B5EF4-FFF2-40B4-BE49-F238E27FC236}">
                  <a16:creationId xmlns:a16="http://schemas.microsoft.com/office/drawing/2014/main" id="{9D89234F-5968-DD53-8058-1EFF096382AE}"/>
                </a:ext>
              </a:extLst>
            </p:cNvPr>
            <p:cNvSpPr/>
            <p:nvPr/>
          </p:nvSpPr>
          <p:spPr>
            <a:xfrm>
              <a:off x="5355470" y="2310231"/>
              <a:ext cx="86858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1000" dirty="0">
                <a:solidFill>
                  <a:schemeClr val="tx1"/>
                </a:solidFill>
              </a:endParaRPr>
            </a:p>
          </p:txBody>
        </p:sp>
        <p:sp>
          <p:nvSpPr>
            <p:cNvPr id="72" name="正方形/長方形 71">
              <a:extLst>
                <a:ext uri="{FF2B5EF4-FFF2-40B4-BE49-F238E27FC236}">
                  <a16:creationId xmlns:a16="http://schemas.microsoft.com/office/drawing/2014/main" id="{A1A37133-1B52-548F-CFE2-CF0A3E5ECDCC}"/>
                </a:ext>
              </a:extLst>
            </p:cNvPr>
            <p:cNvSpPr/>
            <p:nvPr/>
          </p:nvSpPr>
          <p:spPr>
            <a:xfrm>
              <a:off x="5380821" y="2643513"/>
              <a:ext cx="1608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rgbClr val="FF0000"/>
                  </a:solidFill>
                  <a:latin typeface="BIZ UDPゴシック" panose="020B0400000000000000" pitchFamily="50" charset="-128"/>
                  <a:ea typeface="BIZ UDPゴシック" panose="020B0400000000000000" pitchFamily="50" charset="-128"/>
                </a:rPr>
                <a:t>しょうがい　　　</a:t>
              </a:r>
              <a:r>
                <a:rPr lang="ja-JP" altLang="en-US" sz="800" dirty="0">
                  <a:solidFill>
                    <a:schemeClr val="tx1"/>
                  </a:solidFill>
                  <a:latin typeface="BIZ UDPゴシック" panose="020B0400000000000000" pitchFamily="50" charset="-128"/>
                  <a:ea typeface="BIZ UDPゴシック" panose="020B0400000000000000" pitchFamily="50" charset="-128"/>
                </a:rPr>
                <a:t>じょうたいじ</a:t>
              </a:r>
              <a:endParaRPr kumimoji="1" lang="ja-JP" altLang="en-US" sz="1000" dirty="0">
                <a:solidFill>
                  <a:schemeClr val="tx1"/>
                </a:solidFill>
              </a:endParaRPr>
            </a:p>
          </p:txBody>
        </p:sp>
        <p:sp>
          <p:nvSpPr>
            <p:cNvPr id="73" name="正方形/長方形 72">
              <a:extLst>
                <a:ext uri="{FF2B5EF4-FFF2-40B4-BE49-F238E27FC236}">
                  <a16:creationId xmlns:a16="http://schemas.microsoft.com/office/drawing/2014/main" id="{D48F3C0A-AAA5-7EED-0E4D-63356F0F8050}"/>
                </a:ext>
              </a:extLst>
            </p:cNvPr>
            <p:cNvSpPr/>
            <p:nvPr/>
          </p:nvSpPr>
          <p:spPr>
            <a:xfrm>
              <a:off x="5354923" y="2996200"/>
              <a:ext cx="86858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rgbClr val="FF0000"/>
                  </a:solidFill>
                  <a:latin typeface="BIZ UDPゴシック" panose="020B0400000000000000" pitchFamily="50" charset="-128"/>
                  <a:ea typeface="BIZ UDPゴシック" panose="020B0400000000000000" pitchFamily="50" charset="-128"/>
                </a:rPr>
                <a:t>いぞく</a:t>
              </a:r>
              <a:endParaRPr kumimoji="1" lang="ja-JP" altLang="en-US" sz="1000" dirty="0">
                <a:solidFill>
                  <a:srgbClr val="FF0000"/>
                </a:solidFill>
              </a:endParaRPr>
            </a:p>
          </p:txBody>
        </p:sp>
        <p:sp>
          <p:nvSpPr>
            <p:cNvPr id="74" name="正方形/長方形 73">
              <a:extLst>
                <a:ext uri="{FF2B5EF4-FFF2-40B4-BE49-F238E27FC236}">
                  <a16:creationId xmlns:a16="http://schemas.microsoft.com/office/drawing/2014/main" id="{8795CF13-4F82-9970-D0DF-164B0304C0A0}"/>
                </a:ext>
              </a:extLst>
            </p:cNvPr>
            <p:cNvSpPr/>
            <p:nvPr/>
          </p:nvSpPr>
          <p:spPr>
            <a:xfrm>
              <a:off x="7308756" y="2582048"/>
              <a:ext cx="9398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せいかつひ</a:t>
              </a:r>
              <a:endParaRPr kumimoji="1" lang="ja-JP" altLang="en-US" sz="1400" dirty="0">
                <a:solidFill>
                  <a:schemeClr val="tx1"/>
                </a:solidFill>
              </a:endParaRPr>
            </a:p>
          </p:txBody>
        </p:sp>
      </p:grpSp>
      <p:grpSp>
        <p:nvGrpSpPr>
          <p:cNvPr id="86" name="グループ化 85">
            <a:extLst>
              <a:ext uri="{FF2B5EF4-FFF2-40B4-BE49-F238E27FC236}">
                <a16:creationId xmlns:a16="http://schemas.microsoft.com/office/drawing/2014/main" id="{C1FE26B3-EE6C-D981-FA14-AE9B0CC53C45}"/>
              </a:ext>
            </a:extLst>
          </p:cNvPr>
          <p:cNvGrpSpPr/>
          <p:nvPr/>
        </p:nvGrpSpPr>
        <p:grpSpPr>
          <a:xfrm>
            <a:off x="5233718" y="4633798"/>
            <a:ext cx="3478482" cy="936000"/>
            <a:chOff x="5233718" y="4633798"/>
            <a:chExt cx="3478482" cy="936000"/>
          </a:xfrm>
        </p:grpSpPr>
        <p:sp>
          <p:nvSpPr>
            <p:cNvPr id="19" name="テキスト ボックス 20"/>
            <p:cNvSpPr txBox="1">
              <a:spLocks noChangeArrowheads="1"/>
            </p:cNvSpPr>
            <p:nvPr/>
          </p:nvSpPr>
          <p:spPr bwMode="auto">
            <a:xfrm>
              <a:off x="5280819" y="4633798"/>
              <a:ext cx="3431381" cy="936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仕事中</a:t>
              </a:r>
              <a:r>
                <a:rPr lang="ja-JP" altLang="en-US" sz="2200" b="1" dirty="0">
                  <a:latin typeface="Meiryo UI" panose="020B0604030504040204" pitchFamily="50" charset="-128"/>
                  <a:ea typeface="Meiryo UI" panose="020B0604030504040204" pitchFamily="50" charset="-128"/>
                  <a:cs typeface="ヒラギノ角ゴ Pro W6"/>
                </a:rPr>
                <a:t>のケガ等の治療費</a:t>
              </a:r>
            </a:p>
          </p:txBody>
        </p:sp>
        <p:sp>
          <p:nvSpPr>
            <p:cNvPr id="77" name="正方形/長方形 76">
              <a:extLst>
                <a:ext uri="{FF2B5EF4-FFF2-40B4-BE49-F238E27FC236}">
                  <a16:creationId xmlns:a16="http://schemas.microsoft.com/office/drawing/2014/main" id="{264DA691-6620-F367-DD3A-8530534F12FA}"/>
                </a:ext>
              </a:extLst>
            </p:cNvPr>
            <p:cNvSpPr/>
            <p:nvPr/>
          </p:nvSpPr>
          <p:spPr>
            <a:xfrm>
              <a:off x="7402119" y="4706079"/>
              <a:ext cx="9398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ちりょうひ</a:t>
              </a:r>
              <a:endParaRPr kumimoji="1" lang="ja-JP" altLang="en-US" sz="1400" dirty="0">
                <a:solidFill>
                  <a:schemeClr val="tx1"/>
                </a:solidFill>
              </a:endParaRPr>
            </a:p>
          </p:txBody>
        </p:sp>
        <p:sp>
          <p:nvSpPr>
            <p:cNvPr id="78" name="正方形/長方形 77">
              <a:extLst>
                <a:ext uri="{FF2B5EF4-FFF2-40B4-BE49-F238E27FC236}">
                  <a16:creationId xmlns:a16="http://schemas.microsoft.com/office/drawing/2014/main" id="{7ABB419C-074A-2208-EF2D-2AB6CA2B6E9F}"/>
                </a:ext>
              </a:extLst>
            </p:cNvPr>
            <p:cNvSpPr/>
            <p:nvPr/>
          </p:nvSpPr>
          <p:spPr>
            <a:xfrm>
              <a:off x="6716318" y="4700224"/>
              <a:ext cx="68580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など</a:t>
              </a:r>
              <a:endParaRPr kumimoji="1" lang="ja-JP" altLang="en-US" sz="1400" dirty="0">
                <a:solidFill>
                  <a:schemeClr val="tx1"/>
                </a:solidFill>
              </a:endParaRPr>
            </a:p>
          </p:txBody>
        </p:sp>
        <p:sp>
          <p:nvSpPr>
            <p:cNvPr id="79" name="正方形/長方形 78">
              <a:extLst>
                <a:ext uri="{FF2B5EF4-FFF2-40B4-BE49-F238E27FC236}">
                  <a16:creationId xmlns:a16="http://schemas.microsoft.com/office/drawing/2014/main" id="{124371C6-9CC7-C551-E11B-85F9534024A0}"/>
                </a:ext>
              </a:extLst>
            </p:cNvPr>
            <p:cNvSpPr/>
            <p:nvPr/>
          </p:nvSpPr>
          <p:spPr>
            <a:xfrm>
              <a:off x="5233718" y="4703130"/>
              <a:ext cx="112898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しごとちゅう</a:t>
              </a:r>
              <a:endParaRPr kumimoji="1" lang="ja-JP" altLang="en-US" sz="1400" dirty="0">
                <a:solidFill>
                  <a:srgbClr val="FF0000"/>
                </a:solidFill>
              </a:endParaRPr>
            </a:p>
          </p:txBody>
        </p:sp>
      </p:grpSp>
      <p:grpSp>
        <p:nvGrpSpPr>
          <p:cNvPr id="87" name="グループ化 86">
            <a:extLst>
              <a:ext uri="{FF2B5EF4-FFF2-40B4-BE49-F238E27FC236}">
                <a16:creationId xmlns:a16="http://schemas.microsoft.com/office/drawing/2014/main" id="{109A9D70-5B68-0749-D70C-1972F4594656}"/>
              </a:ext>
            </a:extLst>
          </p:cNvPr>
          <p:cNvGrpSpPr/>
          <p:nvPr/>
        </p:nvGrpSpPr>
        <p:grpSpPr>
          <a:xfrm>
            <a:off x="5196337" y="5635865"/>
            <a:ext cx="3515863" cy="936000"/>
            <a:chOff x="5196337" y="5635865"/>
            <a:chExt cx="3515863" cy="936000"/>
          </a:xfrm>
        </p:grpSpPr>
        <p:sp>
          <p:nvSpPr>
            <p:cNvPr id="23" name="テキスト ボックス 21"/>
            <p:cNvSpPr txBox="1">
              <a:spLocks noChangeArrowheads="1"/>
            </p:cNvSpPr>
            <p:nvPr/>
          </p:nvSpPr>
          <p:spPr bwMode="auto">
            <a:xfrm>
              <a:off x="5280819" y="5635865"/>
              <a:ext cx="3431381" cy="936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失業</a:t>
              </a:r>
              <a:r>
                <a:rPr lang="ja-JP" altLang="en-US" sz="2200" b="1" dirty="0">
                  <a:latin typeface="Meiryo UI" panose="020B0604030504040204" pitchFamily="50" charset="-128"/>
                  <a:ea typeface="Meiryo UI" panose="020B0604030504040204" pitchFamily="50" charset="-128"/>
                  <a:cs typeface="ヒラギノ角ゴ Pro W6"/>
                </a:rPr>
                <a:t>時の生活費</a:t>
              </a:r>
            </a:p>
          </p:txBody>
        </p:sp>
        <p:sp>
          <p:nvSpPr>
            <p:cNvPr id="80" name="正方形/長方形 79">
              <a:extLst>
                <a:ext uri="{FF2B5EF4-FFF2-40B4-BE49-F238E27FC236}">
                  <a16:creationId xmlns:a16="http://schemas.microsoft.com/office/drawing/2014/main" id="{FC68A4AB-D3CB-F391-8422-2B665380E3F2}"/>
                </a:ext>
              </a:extLst>
            </p:cNvPr>
            <p:cNvSpPr/>
            <p:nvPr/>
          </p:nvSpPr>
          <p:spPr>
            <a:xfrm>
              <a:off x="5196337" y="5693798"/>
              <a:ext cx="9414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しつぎょう</a:t>
              </a:r>
              <a:endParaRPr kumimoji="1" lang="ja-JP" altLang="en-US" sz="1400" dirty="0">
                <a:solidFill>
                  <a:srgbClr val="FF0000"/>
                </a:solidFill>
              </a:endParaRPr>
            </a:p>
          </p:txBody>
        </p:sp>
        <p:sp>
          <p:nvSpPr>
            <p:cNvPr id="81" name="正方形/長方形 80">
              <a:extLst>
                <a:ext uri="{FF2B5EF4-FFF2-40B4-BE49-F238E27FC236}">
                  <a16:creationId xmlns:a16="http://schemas.microsoft.com/office/drawing/2014/main" id="{0AC093E0-5F5E-C1FA-F300-F0E1A3E781BB}"/>
                </a:ext>
              </a:extLst>
            </p:cNvPr>
            <p:cNvSpPr/>
            <p:nvPr/>
          </p:nvSpPr>
          <p:spPr>
            <a:xfrm>
              <a:off x="6419850" y="5698803"/>
              <a:ext cx="9398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せいかつひ</a:t>
              </a:r>
              <a:endParaRPr kumimoji="1" lang="ja-JP" altLang="en-US" sz="1400" dirty="0">
                <a:solidFill>
                  <a:schemeClr val="tx1"/>
                </a:solidFill>
              </a:endParaRPr>
            </a:p>
          </p:txBody>
        </p:sp>
        <p:sp>
          <p:nvSpPr>
            <p:cNvPr id="82" name="正方形/長方形 81">
              <a:extLst>
                <a:ext uri="{FF2B5EF4-FFF2-40B4-BE49-F238E27FC236}">
                  <a16:creationId xmlns:a16="http://schemas.microsoft.com/office/drawing/2014/main" id="{56E63852-2B9B-FF8A-4B3E-C6BCAEB2B404}"/>
                </a:ext>
              </a:extLst>
            </p:cNvPr>
            <p:cNvSpPr/>
            <p:nvPr/>
          </p:nvSpPr>
          <p:spPr>
            <a:xfrm>
              <a:off x="5734049" y="5692948"/>
              <a:ext cx="68580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a:t>
              </a:r>
              <a:endParaRPr kumimoji="1" lang="ja-JP" altLang="en-US" sz="1400" dirty="0">
                <a:solidFill>
                  <a:schemeClr val="tx1"/>
                </a:solidFill>
              </a:endParaRPr>
            </a:p>
          </p:txBody>
        </p:sp>
      </p:grpSp>
      <p:grpSp>
        <p:nvGrpSpPr>
          <p:cNvPr id="89" name="グループ化 88">
            <a:extLst>
              <a:ext uri="{FF2B5EF4-FFF2-40B4-BE49-F238E27FC236}">
                <a16:creationId xmlns:a16="http://schemas.microsoft.com/office/drawing/2014/main" id="{FAC20ACC-CB89-64A9-7D3A-3FE31076D6FF}"/>
              </a:ext>
            </a:extLst>
          </p:cNvPr>
          <p:cNvGrpSpPr/>
          <p:nvPr/>
        </p:nvGrpSpPr>
        <p:grpSpPr>
          <a:xfrm>
            <a:off x="5272776" y="3539048"/>
            <a:ext cx="3439424" cy="1021754"/>
            <a:chOff x="5272776" y="3539048"/>
            <a:chExt cx="3439424" cy="1021754"/>
          </a:xfrm>
        </p:grpSpPr>
        <p:grpSp>
          <p:nvGrpSpPr>
            <p:cNvPr id="85" name="グループ化 84">
              <a:extLst>
                <a:ext uri="{FF2B5EF4-FFF2-40B4-BE49-F238E27FC236}">
                  <a16:creationId xmlns:a16="http://schemas.microsoft.com/office/drawing/2014/main" id="{EE0E0864-0FA5-96A6-E7F5-41858089FA55}"/>
                </a:ext>
              </a:extLst>
            </p:cNvPr>
            <p:cNvGrpSpPr/>
            <p:nvPr/>
          </p:nvGrpSpPr>
          <p:grpSpPr>
            <a:xfrm>
              <a:off x="5272776" y="3539048"/>
              <a:ext cx="3439424" cy="1021754"/>
              <a:chOff x="5272776" y="3539048"/>
              <a:chExt cx="3439424" cy="1021754"/>
            </a:xfrm>
          </p:grpSpPr>
          <p:sp>
            <p:nvSpPr>
              <p:cNvPr id="21" name="テキスト ボックス 19"/>
              <p:cNvSpPr txBox="1">
                <a:spLocks noChangeArrowheads="1"/>
              </p:cNvSpPr>
              <p:nvPr/>
            </p:nvSpPr>
            <p:spPr bwMode="auto">
              <a:xfrm>
                <a:off x="5280819" y="3624802"/>
                <a:ext cx="3431381" cy="936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介護サービス</a:t>
                </a:r>
                <a:r>
                  <a:rPr lang="ja-JP" altLang="en-US" sz="2200" b="1" dirty="0">
                    <a:latin typeface="Meiryo UI" panose="020B0604030504040204" pitchFamily="50" charset="-128"/>
                    <a:ea typeface="Meiryo UI" panose="020B0604030504040204" pitchFamily="50" charset="-128"/>
                    <a:cs typeface="ヒラギノ角ゴ Pro W6"/>
                  </a:rPr>
                  <a:t>費用</a:t>
                </a:r>
                <a:endParaRPr lang="en-US" altLang="ja-JP" sz="2200" b="1" dirty="0">
                  <a:latin typeface="Meiryo UI" panose="020B0604030504040204" pitchFamily="50" charset="-128"/>
                  <a:ea typeface="Meiryo UI" panose="020B0604030504040204" pitchFamily="50" charset="-128"/>
                  <a:cs typeface="ヒラギノ角ゴ Pro W6"/>
                </a:endParaRPr>
              </a:p>
              <a:p>
                <a:pPr eaLnBrk="1" hangingPunct="1">
                  <a:lnSpc>
                    <a:spcPts val="3400"/>
                  </a:lnSpc>
                  <a:spcBef>
                    <a:spcPct val="0"/>
                  </a:spcBef>
                  <a:buFontTx/>
                  <a:buNone/>
                </a:pPr>
                <a:r>
                  <a:rPr lang="en-US" altLang="ja-JP" sz="2200" b="1" dirty="0">
                    <a:latin typeface="Meiryo UI" panose="020B0604030504040204" pitchFamily="50" charset="-128"/>
                    <a:ea typeface="Meiryo UI" panose="020B0604030504040204" pitchFamily="50" charset="-128"/>
                    <a:cs typeface="ヒラギノ角ゴ Pro W6"/>
                  </a:rPr>
                  <a:t>(</a:t>
                </a:r>
                <a:r>
                  <a:rPr lang="ja-JP" altLang="en-US" sz="2200" b="1" dirty="0">
                    <a:latin typeface="Meiryo UI" panose="020B0604030504040204" pitchFamily="50" charset="-128"/>
                    <a:ea typeface="Meiryo UI" panose="020B0604030504040204" pitchFamily="50" charset="-128"/>
                    <a:cs typeface="ヒラギノ角ゴ Pro W6"/>
                  </a:rPr>
                  <a:t>訪問介護など</a:t>
                </a:r>
                <a:r>
                  <a:rPr lang="en-US" altLang="ja-JP" sz="2200" b="1" dirty="0">
                    <a:latin typeface="Meiryo UI" panose="020B0604030504040204" pitchFamily="50" charset="-128"/>
                    <a:ea typeface="Meiryo UI" panose="020B0604030504040204" pitchFamily="50" charset="-128"/>
                    <a:cs typeface="ヒラギノ角ゴ Pro W6"/>
                  </a:rPr>
                  <a:t>)</a:t>
                </a:r>
                <a:endParaRPr lang="ja-JP" altLang="en-US" sz="2200" b="1" dirty="0">
                  <a:latin typeface="Meiryo UI" panose="020B0604030504040204" pitchFamily="50" charset="-128"/>
                  <a:ea typeface="Meiryo UI" panose="020B0604030504040204" pitchFamily="50" charset="-128"/>
                  <a:cs typeface="ヒラギノ角ゴ Pro W6"/>
                </a:endParaRPr>
              </a:p>
            </p:txBody>
          </p:sp>
          <p:sp>
            <p:nvSpPr>
              <p:cNvPr id="75" name="正方形/長方形 74">
                <a:extLst>
                  <a:ext uri="{FF2B5EF4-FFF2-40B4-BE49-F238E27FC236}">
                    <a16:creationId xmlns:a16="http://schemas.microsoft.com/office/drawing/2014/main" id="{92B033A9-B951-7403-9F0C-54CA7A1E96FB}"/>
                  </a:ext>
                </a:extLst>
              </p:cNvPr>
              <p:cNvSpPr/>
              <p:nvPr/>
            </p:nvSpPr>
            <p:spPr>
              <a:xfrm>
                <a:off x="5272776" y="3539048"/>
                <a:ext cx="7638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かいご</a:t>
                </a:r>
                <a:endParaRPr kumimoji="1" lang="ja-JP" altLang="en-US" sz="1400" dirty="0">
                  <a:solidFill>
                    <a:srgbClr val="FF0000"/>
                  </a:solidFill>
                </a:endParaRPr>
              </a:p>
            </p:txBody>
          </p:sp>
          <p:sp>
            <p:nvSpPr>
              <p:cNvPr id="76" name="正方形/長方形 75">
                <a:extLst>
                  <a:ext uri="{FF2B5EF4-FFF2-40B4-BE49-F238E27FC236}">
                    <a16:creationId xmlns:a16="http://schemas.microsoft.com/office/drawing/2014/main" id="{26DACA8D-FFA1-501D-3AEC-D22AAEE575A8}"/>
                  </a:ext>
                </a:extLst>
              </p:cNvPr>
              <p:cNvSpPr/>
              <p:nvPr/>
            </p:nvSpPr>
            <p:spPr>
              <a:xfrm>
                <a:off x="5321253" y="3922494"/>
                <a:ext cx="146838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ほうもんかいご</a:t>
                </a:r>
                <a:endParaRPr kumimoji="1" lang="ja-JP" altLang="en-US" sz="1400" dirty="0">
                  <a:solidFill>
                    <a:schemeClr val="tx1"/>
                  </a:solidFill>
                </a:endParaRPr>
              </a:p>
            </p:txBody>
          </p:sp>
        </p:grpSp>
        <p:sp>
          <p:nvSpPr>
            <p:cNvPr id="88" name="正方形/長方形 87">
              <a:extLst>
                <a:ext uri="{FF2B5EF4-FFF2-40B4-BE49-F238E27FC236}">
                  <a16:creationId xmlns:a16="http://schemas.microsoft.com/office/drawing/2014/main" id="{CFA2A76E-D94A-C49F-6F98-5AE9AF892261}"/>
                </a:ext>
              </a:extLst>
            </p:cNvPr>
            <p:cNvSpPr/>
            <p:nvPr/>
          </p:nvSpPr>
          <p:spPr>
            <a:xfrm>
              <a:off x="6747669" y="3539636"/>
              <a:ext cx="7638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grpSp>
      <p:sp>
        <p:nvSpPr>
          <p:cNvPr id="90" name="正方形/長方形 89">
            <a:extLst>
              <a:ext uri="{FF2B5EF4-FFF2-40B4-BE49-F238E27FC236}">
                <a16:creationId xmlns:a16="http://schemas.microsoft.com/office/drawing/2014/main" id="{A107262D-F5B7-B3C3-E277-4BD7D41C7FA7}"/>
              </a:ext>
            </a:extLst>
          </p:cNvPr>
          <p:cNvSpPr/>
          <p:nvPr/>
        </p:nvSpPr>
        <p:spPr>
          <a:xfrm>
            <a:off x="3400425" y="-55551"/>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がいよう</a:t>
            </a:r>
            <a:endParaRPr kumimoji="1" lang="ja-JP" altLang="en-US" sz="1400" dirty="0">
              <a:solidFill>
                <a:schemeClr val="bg1"/>
              </a:solidFill>
            </a:endParaRPr>
          </a:p>
        </p:txBody>
      </p:sp>
    </p:spTree>
    <p:extLst>
      <p:ext uri="{BB962C8B-B14F-4D97-AF65-F5344CB8AC3E}">
        <p14:creationId xmlns:p14="http://schemas.microsoft.com/office/powerpoint/2010/main" val="90156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500"/>
                                        <p:tgtEl>
                                          <p:spTgt spid="8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500"/>
                                        <p:tgtEl>
                                          <p:spTgt spid="8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89"/>
                                        </p:tgtEl>
                                        <p:attrNameLst>
                                          <p:attrName>style.visibility</p:attrName>
                                        </p:attrNameLst>
                                      </p:cBhvr>
                                      <p:to>
                                        <p:strVal val="visible"/>
                                      </p:to>
                                    </p:set>
                                    <p:animEffect transition="in" filter="fade">
                                      <p:cBhvr>
                                        <p:cTn id="26" dur="500"/>
                                        <p:tgtEl>
                                          <p:spTgt spid="8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86"/>
                                        </p:tgtEl>
                                        <p:attrNameLst>
                                          <p:attrName>style.visibility</p:attrName>
                                        </p:attrNameLst>
                                      </p:cBhvr>
                                      <p:to>
                                        <p:strVal val="visible"/>
                                      </p:to>
                                    </p:set>
                                    <p:animEffect transition="in" filter="fade">
                                      <p:cBhvr>
                                        <p:cTn id="34" dur="500"/>
                                        <p:tgtEl>
                                          <p:spTgt spid="8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nodeType="withEffect">
                                  <p:stCondLst>
                                    <p:cond delay="0"/>
                                  </p:stCondLst>
                                  <p:childTnLst>
                                    <p:set>
                                      <p:cBhvr>
                                        <p:cTn id="41" dur="1" fill="hold">
                                          <p:stCondLst>
                                            <p:cond delay="0"/>
                                          </p:stCondLst>
                                        </p:cTn>
                                        <p:tgtEl>
                                          <p:spTgt spid="87"/>
                                        </p:tgtEl>
                                        <p:attrNameLst>
                                          <p:attrName>style.visibility</p:attrName>
                                        </p:attrNameLst>
                                      </p:cBhvr>
                                      <p:to>
                                        <p:strVal val="visible"/>
                                      </p:to>
                                    </p:set>
                                    <p:animEffect transition="in" filter="fade">
                                      <p:cBhvr>
                                        <p:cTn id="4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P spid="22"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正方形/長方形 98"/>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06400" y="50451"/>
            <a:ext cx="895350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困ったときに受けられる公的保障を考えてみよう</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226539" y="629658"/>
            <a:ext cx="961043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b="1" dirty="0">
                <a:solidFill>
                  <a:schemeClr val="tx1"/>
                </a:solidFill>
                <a:latin typeface="Meiryo UI" panose="020B0604030504040204" pitchFamily="50" charset="-128"/>
                <a:ea typeface="Meiryo UI" panose="020B0604030504040204" pitchFamily="50" charset="-128"/>
                <a:cs typeface="ヒラギノ丸ゴ Pro W4"/>
              </a:rPr>
              <a:t>それぞれの状況で、どの社会保険から保障が受けられるか線で結んでみよう</a:t>
            </a:r>
            <a:endParaRPr lang="en-US" altLang="ja-JP" sz="2200" b="1" dirty="0">
              <a:solidFill>
                <a:schemeClr val="tx1"/>
              </a:solidFill>
              <a:latin typeface="Meiryo UI" panose="020B0604030504040204" pitchFamily="50" charset="-128"/>
              <a:ea typeface="Meiryo UI" panose="020B0604030504040204" pitchFamily="50" charset="-128"/>
              <a:cs typeface="ヒラギノ丸ゴ Pro W4"/>
            </a:endParaRPr>
          </a:p>
        </p:txBody>
      </p:sp>
      <p:sp>
        <p:nvSpPr>
          <p:cNvPr id="29" name="角丸四角形 28"/>
          <p:cNvSpPr/>
          <p:nvPr/>
        </p:nvSpPr>
        <p:spPr>
          <a:xfrm>
            <a:off x="5752746" y="1196264"/>
            <a:ext cx="3098800" cy="381490"/>
          </a:xfrm>
          <a:prstGeom prst="roundRect">
            <a:avLst/>
          </a:prstGeom>
          <a:solidFill>
            <a:schemeClr val="tx1">
              <a:lumMod val="50000"/>
              <a:lumOff val="5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0" name="正方形/長方形 29"/>
          <p:cNvSpPr/>
          <p:nvPr/>
        </p:nvSpPr>
        <p:spPr bwMode="white">
          <a:xfrm>
            <a:off x="5930546" y="1181459"/>
            <a:ext cx="2679700" cy="42092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制　度</a:t>
            </a:r>
            <a:r>
              <a:rPr lang="ja-JP" altLang="en-US" sz="1400" b="1" dirty="0">
                <a:solidFill>
                  <a:srgbClr val="FFFFFF"/>
                </a:solidFill>
                <a:latin typeface="Meiryo UI" panose="020B0604030504040204" pitchFamily="50" charset="-128"/>
                <a:ea typeface="Meiryo UI" panose="020B0604030504040204" pitchFamily="50" charset="-128"/>
                <a:cs typeface="ヒラギノ角ゴ Pro W6"/>
              </a:rPr>
              <a:t>（せいど）</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58" name="円/楕円 57"/>
          <p:cNvSpPr/>
          <p:nvPr/>
        </p:nvSpPr>
        <p:spPr>
          <a:xfrm>
            <a:off x="444815" y="1710659"/>
            <a:ext cx="831273" cy="75570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59" name="円/楕円 58"/>
          <p:cNvSpPr/>
          <p:nvPr/>
        </p:nvSpPr>
        <p:spPr>
          <a:xfrm>
            <a:off x="1096027" y="2500494"/>
            <a:ext cx="1092537" cy="75570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0" name="円/楕円 59"/>
          <p:cNvSpPr/>
          <p:nvPr/>
        </p:nvSpPr>
        <p:spPr>
          <a:xfrm>
            <a:off x="159078" y="3194197"/>
            <a:ext cx="1106281" cy="725182"/>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1" name="円/楕円 60"/>
          <p:cNvSpPr/>
          <p:nvPr/>
        </p:nvSpPr>
        <p:spPr>
          <a:xfrm>
            <a:off x="658261" y="3956637"/>
            <a:ext cx="1317434"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3" name="円/楕円 62"/>
          <p:cNvSpPr/>
          <p:nvPr/>
        </p:nvSpPr>
        <p:spPr>
          <a:xfrm>
            <a:off x="397391" y="4841747"/>
            <a:ext cx="1108222"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5" name="円/楕円 64"/>
          <p:cNvSpPr/>
          <p:nvPr/>
        </p:nvSpPr>
        <p:spPr>
          <a:xfrm>
            <a:off x="1214868" y="5716115"/>
            <a:ext cx="1058669"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6" name="正方形/長方形 65"/>
          <p:cNvSpPr/>
          <p:nvPr/>
        </p:nvSpPr>
        <p:spPr>
          <a:xfrm>
            <a:off x="749300" y="1655939"/>
            <a:ext cx="2832100" cy="603570"/>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7" name="正方形/長方形 66"/>
          <p:cNvSpPr/>
          <p:nvPr/>
        </p:nvSpPr>
        <p:spPr>
          <a:xfrm>
            <a:off x="1553647" y="2466362"/>
            <a:ext cx="2027753" cy="601033"/>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8" name="正方形/長方形 67"/>
          <p:cNvSpPr/>
          <p:nvPr/>
        </p:nvSpPr>
        <p:spPr>
          <a:xfrm>
            <a:off x="825500" y="3372871"/>
            <a:ext cx="2755900"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9" name="正方形/長方形 68"/>
          <p:cNvSpPr/>
          <p:nvPr/>
        </p:nvSpPr>
        <p:spPr>
          <a:xfrm>
            <a:off x="1790700" y="4066318"/>
            <a:ext cx="1790700" cy="621640"/>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0" name="正方形/長方形 69"/>
          <p:cNvSpPr/>
          <p:nvPr/>
        </p:nvSpPr>
        <p:spPr>
          <a:xfrm>
            <a:off x="749300" y="5087097"/>
            <a:ext cx="2844800"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1" name="正方形/長方形 70"/>
          <p:cNvSpPr/>
          <p:nvPr/>
        </p:nvSpPr>
        <p:spPr>
          <a:xfrm>
            <a:off x="1507999" y="5839471"/>
            <a:ext cx="2118088" cy="63009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8069" y="1605186"/>
            <a:ext cx="691889" cy="1013999"/>
          </a:xfrm>
          <a:prstGeom prst="rect">
            <a:avLst/>
          </a:prstGeom>
        </p:spPr>
      </p:pic>
      <p:sp>
        <p:nvSpPr>
          <p:cNvPr id="36" name="テキスト ボックス 3"/>
          <p:cNvSpPr txBox="1">
            <a:spLocks noChangeArrowheads="1"/>
          </p:cNvSpPr>
          <p:nvPr/>
        </p:nvSpPr>
        <p:spPr bwMode="auto">
          <a:xfrm>
            <a:off x="1365677" y="1625044"/>
            <a:ext cx="2146965" cy="646331"/>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latin typeface="Meiryo UI" panose="020B0604030504040204" pitchFamily="50" charset="-128"/>
                <a:ea typeface="Meiryo UI" panose="020B0604030504040204" pitchFamily="50" charset="-128"/>
                <a:cs typeface="ヒラギノ角ゴ Pro W6"/>
              </a:rPr>
              <a:t>定年退職して老後の</a:t>
            </a:r>
            <a:endParaRPr lang="en-US" altLang="ja-JP" sz="1800" b="1" dirty="0">
              <a:latin typeface="Meiryo UI" panose="020B0604030504040204" pitchFamily="50" charset="-128"/>
              <a:ea typeface="Meiryo UI" panose="020B0604030504040204" pitchFamily="50" charset="-128"/>
              <a:cs typeface="ヒラギノ角ゴ Pro W6"/>
            </a:endParaRPr>
          </a:p>
          <a:p>
            <a:pPr algn="r">
              <a:spcBef>
                <a:spcPct val="0"/>
              </a:spcBef>
              <a:buFontTx/>
              <a:buNone/>
            </a:pPr>
            <a:r>
              <a:rPr lang="ja-JP" altLang="en-US" sz="1800" b="1" dirty="0">
                <a:latin typeface="Meiryo UI" panose="020B0604030504040204" pitchFamily="50" charset="-128"/>
                <a:ea typeface="Meiryo UI" panose="020B0604030504040204" pitchFamily="50" charset="-128"/>
                <a:cs typeface="ヒラギノ角ゴ Pro W6"/>
              </a:rPr>
              <a:t>収入が無くなった</a:t>
            </a:r>
            <a:endParaRPr lang="en-US" altLang="ja-JP" sz="1800" b="1" dirty="0">
              <a:latin typeface="Meiryo UI" panose="020B0604030504040204" pitchFamily="50" charset="-128"/>
              <a:ea typeface="Meiryo UI" panose="020B0604030504040204" pitchFamily="50" charset="-128"/>
              <a:cs typeface="ヒラギノ角ゴ Pro W6"/>
            </a:endParaRPr>
          </a:p>
        </p:txBody>
      </p:sp>
      <p:sp>
        <p:nvSpPr>
          <p:cNvPr id="47" name="テキスト ボックス 21"/>
          <p:cNvSpPr txBox="1">
            <a:spLocks noChangeArrowheads="1"/>
          </p:cNvSpPr>
          <p:nvPr/>
        </p:nvSpPr>
        <p:spPr bwMode="auto">
          <a:xfrm>
            <a:off x="2014520" y="2479078"/>
            <a:ext cx="1511198" cy="646331"/>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latin typeface="Meiryo UI" panose="020B0604030504040204" pitchFamily="50" charset="-128"/>
                <a:ea typeface="Meiryo UI" panose="020B0604030504040204" pitchFamily="50" charset="-128"/>
                <a:cs typeface="ヒラギノ角ゴ Pro W6"/>
              </a:rPr>
              <a:t>会社が倒産し、</a:t>
            </a:r>
            <a:endParaRPr lang="en-US" altLang="ja-JP" sz="1800" b="1" dirty="0">
              <a:latin typeface="Meiryo UI" panose="020B0604030504040204" pitchFamily="50" charset="-128"/>
              <a:ea typeface="Meiryo UI" panose="020B0604030504040204" pitchFamily="50" charset="-128"/>
              <a:cs typeface="ヒラギノ角ゴ Pro W6"/>
            </a:endParaRPr>
          </a:p>
          <a:p>
            <a:pPr algn="r">
              <a:spcBef>
                <a:spcPct val="0"/>
              </a:spcBef>
              <a:buFontTx/>
              <a:buNone/>
            </a:pPr>
            <a:r>
              <a:rPr lang="ja-JP" altLang="en-US" sz="1800" b="1" dirty="0">
                <a:latin typeface="Meiryo UI" panose="020B0604030504040204" pitchFamily="50" charset="-128"/>
                <a:ea typeface="Meiryo UI" panose="020B0604030504040204" pitchFamily="50" charset="-128"/>
                <a:cs typeface="ヒラギノ角ゴ Pro W6"/>
              </a:rPr>
              <a:t>失業した</a:t>
            </a:r>
            <a:endParaRPr lang="en-US" altLang="ja-JP" sz="1800" b="1" dirty="0">
              <a:latin typeface="Meiryo UI" panose="020B0604030504040204" pitchFamily="50" charset="-128"/>
              <a:ea typeface="Meiryo UI" panose="020B0604030504040204" pitchFamily="50" charset="-128"/>
              <a:cs typeface="ヒラギノ角ゴ Pro W6"/>
            </a:endParaRPr>
          </a:p>
        </p:txBody>
      </p:sp>
      <p:sp>
        <p:nvSpPr>
          <p:cNvPr id="38" name="テキスト ボックス 19"/>
          <p:cNvSpPr txBox="1">
            <a:spLocks noChangeArrowheads="1"/>
          </p:cNvSpPr>
          <p:nvPr/>
        </p:nvSpPr>
        <p:spPr bwMode="auto">
          <a:xfrm>
            <a:off x="802962" y="3430628"/>
            <a:ext cx="2811906" cy="369332"/>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latin typeface="Meiryo UI" panose="020B0604030504040204" pitchFamily="50" charset="-128"/>
                <a:ea typeface="Meiryo UI" panose="020B0604030504040204" pitchFamily="50" charset="-128"/>
                <a:cs typeface="ヒラギノ角ゴ Pro W6"/>
              </a:rPr>
              <a:t>介護が必要な状態になった</a:t>
            </a:r>
            <a:endParaRPr lang="en-US" altLang="ja-JP" sz="1800" b="1" dirty="0">
              <a:latin typeface="Meiryo UI" panose="020B0604030504040204" pitchFamily="50" charset="-128"/>
              <a:ea typeface="Meiryo UI" panose="020B0604030504040204" pitchFamily="50" charset="-128"/>
              <a:cs typeface="ヒラギノ角ゴ Pro W6"/>
            </a:endParaRPr>
          </a:p>
        </p:txBody>
      </p:sp>
      <p:sp>
        <p:nvSpPr>
          <p:cNvPr id="40" name="テキスト ボックス 18"/>
          <p:cNvSpPr txBox="1">
            <a:spLocks noChangeArrowheads="1"/>
          </p:cNvSpPr>
          <p:nvPr/>
        </p:nvSpPr>
        <p:spPr bwMode="auto">
          <a:xfrm>
            <a:off x="1505614" y="4028859"/>
            <a:ext cx="2106810" cy="646331"/>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latin typeface="Meiryo UI" panose="020B0604030504040204" pitchFamily="50" charset="-128"/>
                <a:ea typeface="Meiryo UI" panose="020B0604030504040204" pitchFamily="50" charset="-128"/>
                <a:cs typeface="ヒラギノ角ゴ Pro W6"/>
              </a:rPr>
              <a:t>一家の働き手が交通事故で亡くなった</a:t>
            </a:r>
          </a:p>
        </p:txBody>
      </p:sp>
      <p:sp>
        <p:nvSpPr>
          <p:cNvPr id="42" name="テキスト ボックス 18"/>
          <p:cNvSpPr txBox="1">
            <a:spLocks noChangeArrowheads="1"/>
          </p:cNvSpPr>
          <p:nvPr/>
        </p:nvSpPr>
        <p:spPr bwMode="auto">
          <a:xfrm>
            <a:off x="1731340" y="5147053"/>
            <a:ext cx="1873354" cy="369332"/>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latin typeface="Meiryo UI" panose="020B0604030504040204" pitchFamily="50" charset="-128"/>
                <a:ea typeface="Meiryo UI" panose="020B0604030504040204" pitchFamily="50" charset="-128"/>
                <a:cs typeface="ヒラギノ角ゴ Pro W6"/>
              </a:rPr>
              <a:t>病気で入院した</a:t>
            </a:r>
            <a:endParaRPr lang="en-US" altLang="ja-JP" sz="1800" b="1" dirty="0">
              <a:latin typeface="Meiryo UI" panose="020B0604030504040204" pitchFamily="50" charset="-128"/>
              <a:ea typeface="Meiryo UI" panose="020B0604030504040204" pitchFamily="50" charset="-128"/>
              <a:cs typeface="ヒラギノ角ゴ Pro W6"/>
            </a:endParaRPr>
          </a:p>
        </p:txBody>
      </p:sp>
      <p:sp>
        <p:nvSpPr>
          <p:cNvPr id="44" name="テキスト ボックス 20"/>
          <p:cNvSpPr txBox="1">
            <a:spLocks noChangeArrowheads="1"/>
          </p:cNvSpPr>
          <p:nvPr/>
        </p:nvSpPr>
        <p:spPr bwMode="auto">
          <a:xfrm>
            <a:off x="1962312" y="5839471"/>
            <a:ext cx="1655064" cy="646331"/>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latin typeface="Meiryo UI" panose="020B0604030504040204" pitchFamily="50" charset="-128"/>
                <a:ea typeface="Meiryo UI" panose="020B0604030504040204" pitchFamily="50" charset="-128"/>
                <a:cs typeface="ヒラギノ角ゴ Pro W6"/>
              </a:rPr>
              <a:t>会社員が仕事でケガをした</a:t>
            </a:r>
          </a:p>
        </p:txBody>
      </p:sp>
      <p:sp>
        <p:nvSpPr>
          <p:cNvPr id="73" name="円/楕円 72"/>
          <p:cNvSpPr/>
          <p:nvPr/>
        </p:nvSpPr>
        <p:spPr>
          <a:xfrm>
            <a:off x="5322505" y="2190063"/>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75" name="円/楕円 74"/>
          <p:cNvSpPr/>
          <p:nvPr/>
        </p:nvSpPr>
        <p:spPr>
          <a:xfrm>
            <a:off x="5322505" y="3198167"/>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77" name="円/楕円 76"/>
          <p:cNvSpPr/>
          <p:nvPr/>
        </p:nvSpPr>
        <p:spPr>
          <a:xfrm>
            <a:off x="5322505" y="4132563"/>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79" name="円/楕円 78"/>
          <p:cNvSpPr/>
          <p:nvPr/>
        </p:nvSpPr>
        <p:spPr>
          <a:xfrm>
            <a:off x="5322505" y="5103911"/>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1" name="円/楕円 80"/>
          <p:cNvSpPr/>
          <p:nvPr/>
        </p:nvSpPr>
        <p:spPr>
          <a:xfrm>
            <a:off x="5322505" y="6015343"/>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2" name="円/楕円 81"/>
          <p:cNvSpPr/>
          <p:nvPr/>
        </p:nvSpPr>
        <p:spPr>
          <a:xfrm>
            <a:off x="3760405" y="1974163"/>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3" name="円/楕円 82"/>
          <p:cNvSpPr/>
          <p:nvPr/>
        </p:nvSpPr>
        <p:spPr>
          <a:xfrm>
            <a:off x="3760405" y="2753667"/>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4" name="円/楕円 83"/>
          <p:cNvSpPr/>
          <p:nvPr/>
        </p:nvSpPr>
        <p:spPr>
          <a:xfrm>
            <a:off x="3760405" y="3561063"/>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5" name="円/楕円 84"/>
          <p:cNvSpPr/>
          <p:nvPr/>
        </p:nvSpPr>
        <p:spPr>
          <a:xfrm>
            <a:off x="3760405" y="4354611"/>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6" name="円/楕円 85"/>
          <p:cNvSpPr/>
          <p:nvPr/>
        </p:nvSpPr>
        <p:spPr>
          <a:xfrm>
            <a:off x="3760405" y="5266043"/>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7" name="円/楕円 86"/>
          <p:cNvSpPr/>
          <p:nvPr/>
        </p:nvSpPr>
        <p:spPr>
          <a:xfrm>
            <a:off x="3773105" y="6109375"/>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90" name="角丸四角形 89"/>
          <p:cNvSpPr/>
          <p:nvPr/>
        </p:nvSpPr>
        <p:spPr>
          <a:xfrm>
            <a:off x="5582847" y="1929333"/>
            <a:ext cx="342064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1" name="角丸四角形 90"/>
          <p:cNvSpPr/>
          <p:nvPr/>
        </p:nvSpPr>
        <p:spPr>
          <a:xfrm>
            <a:off x="5592811" y="2888086"/>
            <a:ext cx="342064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2" name="角丸四角形 91"/>
          <p:cNvSpPr/>
          <p:nvPr/>
        </p:nvSpPr>
        <p:spPr>
          <a:xfrm>
            <a:off x="5603129" y="3846839"/>
            <a:ext cx="342064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3" name="角丸四角形 92"/>
          <p:cNvSpPr/>
          <p:nvPr/>
        </p:nvSpPr>
        <p:spPr>
          <a:xfrm>
            <a:off x="5591989" y="4805592"/>
            <a:ext cx="342064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4" name="角丸四角形 93"/>
          <p:cNvSpPr/>
          <p:nvPr/>
        </p:nvSpPr>
        <p:spPr>
          <a:xfrm>
            <a:off x="5539630" y="5787259"/>
            <a:ext cx="3207054" cy="624548"/>
          </a:xfrm>
          <a:prstGeom prst="round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2" name="テキスト ボックス 71"/>
          <p:cNvSpPr txBox="1"/>
          <p:nvPr/>
        </p:nvSpPr>
        <p:spPr>
          <a:xfrm>
            <a:off x="5770942" y="3000441"/>
            <a:ext cx="3186772" cy="523220"/>
          </a:xfrm>
          <a:prstGeom prst="rect">
            <a:avLst/>
          </a:prstGeom>
          <a:noFill/>
          <a:ln w="38100" cmpd="sng">
            <a:noFill/>
            <a:miter lim="800000"/>
          </a:ln>
        </p:spPr>
        <p:txBody>
          <a:bodyPr wrap="square" rtlCol="0" anchor="ctr">
            <a:spAutoFit/>
          </a:bodyPr>
          <a:lstStyle/>
          <a:p>
            <a:pPr algn="ctr"/>
            <a:r>
              <a:rPr kumimoji="1" lang="ja-JP" altLang="en-US" sz="2800" b="1" dirty="0">
                <a:latin typeface="Meiryo UI" panose="020B0604030504040204" pitchFamily="50" charset="-128"/>
                <a:ea typeface="Meiryo UI" panose="020B0604030504040204" pitchFamily="50" charset="-128"/>
                <a:cs typeface="ヒラギノ角ゴ Pro W6"/>
              </a:rPr>
              <a:t>公的年金保険</a:t>
            </a:r>
            <a:endParaRPr kumimoji="1" lang="ja-JP" altLang="en-US" sz="2000" b="1" dirty="0">
              <a:latin typeface="Meiryo UI" panose="020B0604030504040204" pitchFamily="50" charset="-128"/>
              <a:ea typeface="Meiryo UI" panose="020B0604030504040204" pitchFamily="50" charset="-128"/>
              <a:cs typeface="ヒラギノ角ゴ Pro W6"/>
            </a:endParaRPr>
          </a:p>
        </p:txBody>
      </p:sp>
      <p:sp>
        <p:nvSpPr>
          <p:cNvPr id="74" name="テキスト ボックス 73"/>
          <p:cNvSpPr txBox="1"/>
          <p:nvPr/>
        </p:nvSpPr>
        <p:spPr>
          <a:xfrm>
            <a:off x="5752746" y="2063265"/>
            <a:ext cx="3186772" cy="523220"/>
          </a:xfrm>
          <a:prstGeom prst="rect">
            <a:avLst/>
          </a:prstGeom>
          <a:noFill/>
          <a:ln w="38100" cmpd="sng">
            <a:noFill/>
            <a:miter lim="800000"/>
          </a:ln>
        </p:spPr>
        <p:txBody>
          <a:bodyPr wrap="square" rtlCol="0" anchor="ctr">
            <a:spAutoFit/>
          </a:bodyPr>
          <a:lstStyle/>
          <a:p>
            <a:pPr algn="ctr"/>
            <a:r>
              <a:rPr lang="ja-JP" altLang="en-US" sz="2800" b="1" dirty="0">
                <a:latin typeface="Meiryo UI" panose="020B0604030504040204" pitchFamily="50" charset="-128"/>
                <a:ea typeface="Meiryo UI" panose="020B0604030504040204" pitchFamily="50" charset="-128"/>
                <a:cs typeface="ヒラギノ角ゴ Pro W6"/>
              </a:rPr>
              <a:t>公的医療保険</a:t>
            </a:r>
            <a:endParaRPr lang="ja-JP" altLang="en-US" b="1" dirty="0">
              <a:latin typeface="Meiryo UI" panose="020B0604030504040204" pitchFamily="50" charset="-128"/>
              <a:ea typeface="Meiryo UI" panose="020B0604030504040204" pitchFamily="50" charset="-128"/>
              <a:cs typeface="ヒラギノ角ゴ Pro W6"/>
            </a:endParaRPr>
          </a:p>
        </p:txBody>
      </p:sp>
      <p:sp>
        <p:nvSpPr>
          <p:cNvPr id="76" name="テキスト ボックス 75"/>
          <p:cNvSpPr txBox="1"/>
          <p:nvPr/>
        </p:nvSpPr>
        <p:spPr>
          <a:xfrm>
            <a:off x="5752746" y="3959085"/>
            <a:ext cx="3186772" cy="523220"/>
          </a:xfrm>
          <a:prstGeom prst="rect">
            <a:avLst/>
          </a:prstGeom>
          <a:noFill/>
          <a:ln w="38100" cmpd="sng">
            <a:noFill/>
            <a:miter lim="800000"/>
          </a:ln>
        </p:spPr>
        <p:txBody>
          <a:bodyPr wrap="square" rtlCol="0" anchor="ctr">
            <a:spAutoFit/>
          </a:bodyPr>
          <a:lstStyle/>
          <a:p>
            <a:pPr algn="ctr"/>
            <a:r>
              <a:rPr lang="ja-JP" altLang="en-US" sz="2800" b="1" dirty="0">
                <a:latin typeface="Meiryo UI" panose="020B0604030504040204" pitchFamily="50" charset="-128"/>
                <a:ea typeface="Meiryo UI" panose="020B0604030504040204" pitchFamily="50" charset="-128"/>
                <a:cs typeface="ヒラギノ角ゴ Pro W6"/>
              </a:rPr>
              <a:t>公的介護保険</a:t>
            </a:r>
            <a:endParaRPr lang="ja-JP" altLang="en-US" b="1" dirty="0">
              <a:latin typeface="Meiryo UI" panose="020B0604030504040204" pitchFamily="50" charset="-128"/>
              <a:ea typeface="Meiryo UI" panose="020B0604030504040204" pitchFamily="50" charset="-128"/>
              <a:cs typeface="ヒラギノ角ゴ Pro W6"/>
            </a:endParaRPr>
          </a:p>
        </p:txBody>
      </p:sp>
      <p:sp>
        <p:nvSpPr>
          <p:cNvPr id="78" name="テキスト ボックス 77"/>
          <p:cNvSpPr txBox="1"/>
          <p:nvPr/>
        </p:nvSpPr>
        <p:spPr>
          <a:xfrm>
            <a:off x="5529311" y="4921318"/>
            <a:ext cx="3485380" cy="523220"/>
          </a:xfrm>
          <a:prstGeom prst="rect">
            <a:avLst/>
          </a:prstGeom>
          <a:noFill/>
          <a:ln w="38100" cmpd="sng">
            <a:noFill/>
            <a:miter lim="800000"/>
          </a:ln>
        </p:spPr>
        <p:txBody>
          <a:bodyPr wrap="square" rtlCol="0" anchor="ctr">
            <a:spAutoFit/>
          </a:bodyPr>
          <a:lstStyle/>
          <a:p>
            <a:pPr algn="ctr"/>
            <a:r>
              <a:rPr lang="ja-JP" altLang="en-US" sz="2800" b="1" dirty="0">
                <a:latin typeface="Meiryo UI" panose="020B0604030504040204" pitchFamily="50" charset="-128"/>
                <a:ea typeface="Meiryo UI" panose="020B0604030504040204" pitchFamily="50" charset="-128"/>
                <a:cs typeface="ヒラギノ角ゴ Pro W6"/>
              </a:rPr>
              <a:t>労働者災害補償保険</a:t>
            </a:r>
            <a:endParaRPr lang="ja-JP" altLang="en-US" b="1" dirty="0">
              <a:latin typeface="Meiryo UI" panose="020B0604030504040204" pitchFamily="50" charset="-128"/>
              <a:ea typeface="Meiryo UI" panose="020B0604030504040204" pitchFamily="50" charset="-128"/>
              <a:cs typeface="ヒラギノ角ゴ Pro W6"/>
            </a:endParaRPr>
          </a:p>
        </p:txBody>
      </p:sp>
      <p:sp>
        <p:nvSpPr>
          <p:cNvPr id="95" name="角丸四角形 94"/>
          <p:cNvSpPr/>
          <p:nvPr/>
        </p:nvSpPr>
        <p:spPr>
          <a:xfrm>
            <a:off x="5594045" y="5764345"/>
            <a:ext cx="342064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80" name="テキスト ボックス 79"/>
          <p:cNvSpPr txBox="1"/>
          <p:nvPr/>
        </p:nvSpPr>
        <p:spPr>
          <a:xfrm>
            <a:off x="5715289" y="5883553"/>
            <a:ext cx="3186772" cy="523220"/>
          </a:xfrm>
          <a:prstGeom prst="rect">
            <a:avLst/>
          </a:prstGeom>
          <a:noFill/>
          <a:ln w="38100" cmpd="sng">
            <a:noFill/>
            <a:miter lim="800000"/>
          </a:ln>
        </p:spPr>
        <p:txBody>
          <a:bodyPr wrap="square" rtlCol="0" anchor="ctr">
            <a:spAutoFit/>
          </a:bodyPr>
          <a:lstStyle/>
          <a:p>
            <a:pPr algn="ctr"/>
            <a:r>
              <a:rPr lang="ja-JP" altLang="en-US" sz="2800" b="1" dirty="0">
                <a:latin typeface="Meiryo UI" panose="020B0604030504040204" pitchFamily="50" charset="-128"/>
                <a:ea typeface="Meiryo UI" panose="020B0604030504040204" pitchFamily="50" charset="-128"/>
                <a:cs typeface="ヒラギノ角ゴ Pro W6"/>
              </a:rPr>
              <a:t>雇用保険</a:t>
            </a:r>
            <a:endParaRPr lang="ja-JP" altLang="en-US" b="1" dirty="0">
              <a:latin typeface="Meiryo UI" panose="020B0604030504040204" pitchFamily="50" charset="-128"/>
              <a:ea typeface="Meiryo UI" panose="020B0604030504040204" pitchFamily="50" charset="-128"/>
              <a:cs typeface="ヒラギノ角ゴ Pro W6"/>
            </a:endParaRPr>
          </a:p>
        </p:txBody>
      </p:sp>
      <p:cxnSp>
        <p:nvCxnSpPr>
          <p:cNvPr id="62" name="直線コネクタ 61"/>
          <p:cNvCxnSpPr>
            <a:stCxn id="82" idx="2"/>
            <a:endCxn id="75" idx="5"/>
          </p:cNvCxnSpPr>
          <p:nvPr/>
        </p:nvCxnSpPr>
        <p:spPr>
          <a:xfrm>
            <a:off x="3760405" y="2012635"/>
            <a:ext cx="1623848" cy="12512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a:stCxn id="83" idx="1"/>
            <a:endCxn id="81" idx="5"/>
          </p:cNvCxnSpPr>
          <p:nvPr/>
        </p:nvCxnSpPr>
        <p:spPr>
          <a:xfrm>
            <a:off x="3770999" y="2764935"/>
            <a:ext cx="1613254" cy="33160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a:stCxn id="84" idx="1"/>
            <a:endCxn id="77" idx="6"/>
          </p:cNvCxnSpPr>
          <p:nvPr/>
        </p:nvCxnSpPr>
        <p:spPr>
          <a:xfrm>
            <a:off x="3770999" y="3572331"/>
            <a:ext cx="1623848" cy="5987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a:stCxn id="85" idx="3"/>
            <a:endCxn id="75" idx="6"/>
          </p:cNvCxnSpPr>
          <p:nvPr/>
        </p:nvCxnSpPr>
        <p:spPr>
          <a:xfrm flipV="1">
            <a:off x="3770999" y="3236639"/>
            <a:ext cx="1623848" cy="11836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a:stCxn id="86" idx="3"/>
            <a:endCxn id="73" idx="7"/>
          </p:cNvCxnSpPr>
          <p:nvPr/>
        </p:nvCxnSpPr>
        <p:spPr>
          <a:xfrm flipV="1">
            <a:off x="3770999" y="2201331"/>
            <a:ext cx="1613254" cy="31303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a:stCxn id="87" idx="2"/>
            <a:endCxn id="79" idx="7"/>
          </p:cNvCxnSpPr>
          <p:nvPr/>
        </p:nvCxnSpPr>
        <p:spPr>
          <a:xfrm flipV="1">
            <a:off x="3773105" y="5115179"/>
            <a:ext cx="1611148" cy="10326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角丸四角形 1"/>
          <p:cNvSpPr/>
          <p:nvPr/>
        </p:nvSpPr>
        <p:spPr>
          <a:xfrm>
            <a:off x="571500" y="1200140"/>
            <a:ext cx="3098800" cy="350326"/>
          </a:xfrm>
          <a:prstGeom prst="roundRect">
            <a:avLst/>
          </a:prstGeom>
          <a:solidFill>
            <a:schemeClr val="tx1">
              <a:lumMod val="50000"/>
              <a:lumOff val="5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749300" y="1154145"/>
            <a:ext cx="2679700" cy="42092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状　況</a:t>
            </a:r>
            <a:r>
              <a:rPr lang="ja-JP" altLang="en-US" sz="1400" b="1" dirty="0">
                <a:solidFill>
                  <a:srgbClr val="FFFFFF"/>
                </a:solidFill>
                <a:latin typeface="Meiryo UI" panose="020B0604030504040204" pitchFamily="50" charset="-128"/>
                <a:ea typeface="Meiryo UI" panose="020B0604030504040204" pitchFamily="50" charset="-128"/>
                <a:cs typeface="ヒラギノ角ゴ Pro W6"/>
              </a:rPr>
              <a:t>（じょうきょう）</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pic>
        <p:nvPicPr>
          <p:cNvPr id="5" name="図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5116" y="2103998"/>
            <a:ext cx="1283723" cy="1196924"/>
          </a:xfrm>
          <a:prstGeom prst="rect">
            <a:avLst/>
          </a:prstGeom>
        </p:spPr>
      </p:pic>
      <p:pic>
        <p:nvPicPr>
          <p:cNvPr id="7" name="図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521" y="2988241"/>
            <a:ext cx="1053377" cy="977867"/>
          </a:xfrm>
          <a:prstGeom prst="rect">
            <a:avLst/>
          </a:prstGeom>
        </p:spPr>
      </p:pic>
      <p:pic>
        <p:nvPicPr>
          <p:cNvPr id="56" name="図 5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5391" y="4683509"/>
            <a:ext cx="1076066" cy="1068657"/>
          </a:xfrm>
          <a:prstGeom prst="rect">
            <a:avLst/>
          </a:prstGeom>
        </p:spPr>
      </p:pic>
      <p:pic>
        <p:nvPicPr>
          <p:cNvPr id="57" name="図 5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15887" y="5495954"/>
            <a:ext cx="853941" cy="1233471"/>
          </a:xfrm>
          <a:prstGeom prst="rect">
            <a:avLst/>
          </a:prstGeom>
        </p:spPr>
      </p:pic>
      <p:pic>
        <p:nvPicPr>
          <p:cNvPr id="100" name="図 99" descr="シャツ が含まれている画像&#10;&#10;自動的に生成された説明">
            <a:extLst>
              <a:ext uri="{FF2B5EF4-FFF2-40B4-BE49-F238E27FC236}">
                <a16:creationId xmlns:a16="http://schemas.microsoft.com/office/drawing/2014/main" id="{63248484-64C5-4DD8-A9D1-08E064D9912B}"/>
              </a:ext>
            </a:extLst>
          </p:cNvPr>
          <p:cNvPicPr>
            <a:picLocks noChangeAspect="1"/>
          </p:cNvPicPr>
          <p:nvPr/>
        </p:nvPicPr>
        <p:blipFill>
          <a:blip r:embed="rId7"/>
          <a:stretch>
            <a:fillRect/>
          </a:stretch>
        </p:blipFill>
        <p:spPr>
          <a:xfrm>
            <a:off x="406400" y="3880858"/>
            <a:ext cx="1402289" cy="902256"/>
          </a:xfrm>
          <a:prstGeom prst="rect">
            <a:avLst/>
          </a:prstGeom>
        </p:spPr>
      </p:pic>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18</a:t>
            </a:fld>
            <a:endParaRPr kumimoji="1" lang="ja-JP" altLang="en-US"/>
          </a:p>
        </p:txBody>
      </p:sp>
      <p:sp>
        <p:nvSpPr>
          <p:cNvPr id="6" name="正方形/長方形 5">
            <a:extLst>
              <a:ext uri="{FF2B5EF4-FFF2-40B4-BE49-F238E27FC236}">
                <a16:creationId xmlns:a16="http://schemas.microsoft.com/office/drawing/2014/main" id="{B4008D0D-13F5-A0FA-DC1E-2DB3EA1E0510}"/>
              </a:ext>
            </a:extLst>
          </p:cNvPr>
          <p:cNvSpPr/>
          <p:nvPr/>
        </p:nvSpPr>
        <p:spPr>
          <a:xfrm>
            <a:off x="481368" y="-45964"/>
            <a:ext cx="44654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こま</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58A9CA56-561F-B4C7-2273-C4D48AE780CE}"/>
              </a:ext>
            </a:extLst>
          </p:cNvPr>
          <p:cNvSpPr/>
          <p:nvPr/>
        </p:nvSpPr>
        <p:spPr>
          <a:xfrm>
            <a:off x="958209" y="622058"/>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じょうきょう</a:t>
            </a:r>
            <a:endParaRPr kumimoji="1" lang="ja-JP" altLang="en-US" sz="1400" dirty="0">
              <a:solidFill>
                <a:schemeClr val="tx1"/>
              </a:solidFill>
            </a:endParaRPr>
          </a:p>
        </p:txBody>
      </p:sp>
      <p:sp>
        <p:nvSpPr>
          <p:cNvPr id="12" name="正方形/長方形 11">
            <a:extLst>
              <a:ext uri="{FF2B5EF4-FFF2-40B4-BE49-F238E27FC236}">
                <a16:creationId xmlns:a16="http://schemas.microsoft.com/office/drawing/2014/main" id="{8E619DB3-519B-6039-D369-E318AD22E248}"/>
              </a:ext>
            </a:extLst>
          </p:cNvPr>
          <p:cNvSpPr/>
          <p:nvPr/>
        </p:nvSpPr>
        <p:spPr>
          <a:xfrm>
            <a:off x="2663183" y="613021"/>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しゃかい</a:t>
            </a:r>
            <a:r>
              <a:rPr kumimoji="1" lang="ja-JP" altLang="en-US" sz="11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tx1"/>
              </a:solidFill>
            </a:endParaRPr>
          </a:p>
        </p:txBody>
      </p:sp>
      <p:sp>
        <p:nvSpPr>
          <p:cNvPr id="13" name="正方形/長方形 12">
            <a:extLst>
              <a:ext uri="{FF2B5EF4-FFF2-40B4-BE49-F238E27FC236}">
                <a16:creationId xmlns:a16="http://schemas.microsoft.com/office/drawing/2014/main" id="{C77F1776-2479-DFC7-E60A-1095D7EAD677}"/>
              </a:ext>
            </a:extLst>
          </p:cNvPr>
          <p:cNvSpPr/>
          <p:nvPr/>
        </p:nvSpPr>
        <p:spPr>
          <a:xfrm>
            <a:off x="3959850" y="613021"/>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400" dirty="0">
              <a:solidFill>
                <a:schemeClr val="tx1"/>
              </a:solidFill>
            </a:endParaRPr>
          </a:p>
        </p:txBody>
      </p:sp>
      <p:sp>
        <p:nvSpPr>
          <p:cNvPr id="14" name="正方形/長方形 13">
            <a:extLst>
              <a:ext uri="{FF2B5EF4-FFF2-40B4-BE49-F238E27FC236}">
                <a16:creationId xmlns:a16="http://schemas.microsoft.com/office/drawing/2014/main" id="{89B98F15-B1A9-C7D6-1945-D0B26E74D91B}"/>
              </a:ext>
            </a:extLst>
          </p:cNvPr>
          <p:cNvSpPr/>
          <p:nvPr/>
        </p:nvSpPr>
        <p:spPr>
          <a:xfrm>
            <a:off x="5209153" y="612804"/>
            <a:ext cx="59988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う</a:t>
            </a:r>
            <a:endParaRPr kumimoji="1" lang="ja-JP" altLang="en-US" sz="1400" dirty="0">
              <a:solidFill>
                <a:schemeClr val="tx1"/>
              </a:solidFill>
            </a:endParaRPr>
          </a:p>
        </p:txBody>
      </p:sp>
      <p:sp>
        <p:nvSpPr>
          <p:cNvPr id="15" name="正方形/長方形 14">
            <a:extLst>
              <a:ext uri="{FF2B5EF4-FFF2-40B4-BE49-F238E27FC236}">
                <a16:creationId xmlns:a16="http://schemas.microsoft.com/office/drawing/2014/main" id="{1A25AA30-2E97-5AC4-3BA1-E3E35CC94390}"/>
              </a:ext>
            </a:extLst>
          </p:cNvPr>
          <p:cNvSpPr/>
          <p:nvPr/>
        </p:nvSpPr>
        <p:spPr>
          <a:xfrm>
            <a:off x="6584026" y="613216"/>
            <a:ext cx="721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せん</a:t>
            </a:r>
            <a:endParaRPr kumimoji="1" lang="ja-JP" altLang="en-US" sz="1400" dirty="0">
              <a:solidFill>
                <a:schemeClr val="tx1"/>
              </a:solidFill>
            </a:endParaRPr>
          </a:p>
        </p:txBody>
      </p:sp>
      <p:sp>
        <p:nvSpPr>
          <p:cNvPr id="16" name="正方形/長方形 15">
            <a:extLst>
              <a:ext uri="{FF2B5EF4-FFF2-40B4-BE49-F238E27FC236}">
                <a16:creationId xmlns:a16="http://schemas.microsoft.com/office/drawing/2014/main" id="{162F3CD1-74BE-E613-FCFA-9DED24F79E28}"/>
              </a:ext>
            </a:extLst>
          </p:cNvPr>
          <p:cNvSpPr/>
          <p:nvPr/>
        </p:nvSpPr>
        <p:spPr>
          <a:xfrm>
            <a:off x="7095164" y="613216"/>
            <a:ext cx="75558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むす</a:t>
            </a:r>
            <a:endParaRPr kumimoji="1" lang="ja-JP" altLang="en-US" sz="1400" dirty="0">
              <a:solidFill>
                <a:schemeClr val="tx1"/>
              </a:solidFill>
            </a:endParaRPr>
          </a:p>
        </p:txBody>
      </p:sp>
      <p:sp>
        <p:nvSpPr>
          <p:cNvPr id="17" name="正方形/長方形 16">
            <a:extLst>
              <a:ext uri="{FF2B5EF4-FFF2-40B4-BE49-F238E27FC236}">
                <a16:creationId xmlns:a16="http://schemas.microsoft.com/office/drawing/2014/main" id="{72E349C0-3F6E-242A-CC97-AA40F9671323}"/>
              </a:ext>
            </a:extLst>
          </p:cNvPr>
          <p:cNvSpPr/>
          <p:nvPr/>
        </p:nvSpPr>
        <p:spPr>
          <a:xfrm>
            <a:off x="1253483" y="1451429"/>
            <a:ext cx="137541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ていねんたいしょく</a:t>
            </a:r>
            <a:endParaRPr kumimoji="1" lang="ja-JP" altLang="en-US" sz="1000" dirty="0">
              <a:solidFill>
                <a:schemeClr val="tx1"/>
              </a:solidFill>
            </a:endParaRPr>
          </a:p>
        </p:txBody>
      </p:sp>
      <p:sp>
        <p:nvSpPr>
          <p:cNvPr id="19" name="正方形/長方形 18">
            <a:extLst>
              <a:ext uri="{FF2B5EF4-FFF2-40B4-BE49-F238E27FC236}">
                <a16:creationId xmlns:a16="http://schemas.microsoft.com/office/drawing/2014/main" id="{6C45D009-794D-25FA-13A8-DF1E2ED4DBE7}"/>
              </a:ext>
            </a:extLst>
          </p:cNvPr>
          <p:cNvSpPr/>
          <p:nvPr/>
        </p:nvSpPr>
        <p:spPr>
          <a:xfrm>
            <a:off x="2662668" y="1451429"/>
            <a:ext cx="66021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1000" dirty="0">
              <a:solidFill>
                <a:schemeClr val="tx1"/>
              </a:solidFill>
            </a:endParaRPr>
          </a:p>
        </p:txBody>
      </p:sp>
      <p:sp>
        <p:nvSpPr>
          <p:cNvPr id="20" name="正方形/長方形 19">
            <a:extLst>
              <a:ext uri="{FF2B5EF4-FFF2-40B4-BE49-F238E27FC236}">
                <a16:creationId xmlns:a16="http://schemas.microsoft.com/office/drawing/2014/main" id="{D5C813DC-3617-BBD1-9CC1-663D75E7BE15}"/>
              </a:ext>
            </a:extLst>
          </p:cNvPr>
          <p:cNvSpPr/>
          <p:nvPr/>
        </p:nvSpPr>
        <p:spPr>
          <a:xfrm>
            <a:off x="1642582" y="2060724"/>
            <a:ext cx="8312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しゅうにゅう</a:t>
            </a:r>
            <a:endParaRPr kumimoji="1" lang="ja-JP" altLang="en-US" sz="1000" dirty="0">
              <a:solidFill>
                <a:schemeClr val="tx1"/>
              </a:solidFill>
            </a:endParaRPr>
          </a:p>
        </p:txBody>
      </p:sp>
      <p:sp>
        <p:nvSpPr>
          <p:cNvPr id="22" name="正方形/長方形 21">
            <a:extLst>
              <a:ext uri="{FF2B5EF4-FFF2-40B4-BE49-F238E27FC236}">
                <a16:creationId xmlns:a16="http://schemas.microsoft.com/office/drawing/2014/main" id="{C8111767-0A68-D106-C495-8F0DF43BE18B}"/>
              </a:ext>
            </a:extLst>
          </p:cNvPr>
          <p:cNvSpPr/>
          <p:nvPr/>
        </p:nvSpPr>
        <p:spPr>
          <a:xfrm>
            <a:off x="1989251" y="2318809"/>
            <a:ext cx="137541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かいしゃ　　　　とうさん</a:t>
            </a:r>
            <a:endParaRPr kumimoji="1" lang="ja-JP" altLang="en-US" sz="1000" dirty="0">
              <a:solidFill>
                <a:schemeClr val="tx1"/>
              </a:solidFill>
            </a:endParaRPr>
          </a:p>
        </p:txBody>
      </p:sp>
      <p:sp>
        <p:nvSpPr>
          <p:cNvPr id="23" name="正方形/長方形 22">
            <a:extLst>
              <a:ext uri="{FF2B5EF4-FFF2-40B4-BE49-F238E27FC236}">
                <a16:creationId xmlns:a16="http://schemas.microsoft.com/office/drawing/2014/main" id="{C3026CB5-CC29-A3A9-4976-D27162F6A63E}"/>
              </a:ext>
            </a:extLst>
          </p:cNvPr>
          <p:cNvSpPr/>
          <p:nvPr/>
        </p:nvSpPr>
        <p:spPr>
          <a:xfrm>
            <a:off x="2368385" y="2927807"/>
            <a:ext cx="96402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しつぎょう</a:t>
            </a:r>
            <a:endParaRPr kumimoji="1" lang="ja-JP" altLang="en-US" sz="1000" dirty="0">
              <a:solidFill>
                <a:schemeClr val="tx1"/>
              </a:solidFill>
            </a:endParaRPr>
          </a:p>
        </p:txBody>
      </p:sp>
      <p:sp>
        <p:nvSpPr>
          <p:cNvPr id="24" name="正方形/長方形 23">
            <a:extLst>
              <a:ext uri="{FF2B5EF4-FFF2-40B4-BE49-F238E27FC236}">
                <a16:creationId xmlns:a16="http://schemas.microsoft.com/office/drawing/2014/main" id="{3BD782A8-80DF-5BB8-C39A-0F83D9220265}"/>
              </a:ext>
            </a:extLst>
          </p:cNvPr>
          <p:cNvSpPr/>
          <p:nvPr/>
        </p:nvSpPr>
        <p:spPr>
          <a:xfrm>
            <a:off x="927910" y="3261611"/>
            <a:ext cx="205725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かいご　　　　　ひつよう　　　じょうたい</a:t>
            </a:r>
            <a:endParaRPr kumimoji="1" lang="ja-JP" altLang="en-US" sz="1000" dirty="0">
              <a:solidFill>
                <a:schemeClr val="tx1"/>
              </a:solidFill>
            </a:endParaRPr>
          </a:p>
        </p:txBody>
      </p:sp>
      <p:sp>
        <p:nvSpPr>
          <p:cNvPr id="25" name="正方形/長方形 24">
            <a:extLst>
              <a:ext uri="{FF2B5EF4-FFF2-40B4-BE49-F238E27FC236}">
                <a16:creationId xmlns:a16="http://schemas.microsoft.com/office/drawing/2014/main" id="{9A7EAD14-C4E5-7FCC-8F37-B453AB896F1E}"/>
              </a:ext>
            </a:extLst>
          </p:cNvPr>
          <p:cNvSpPr/>
          <p:nvPr/>
        </p:nvSpPr>
        <p:spPr>
          <a:xfrm>
            <a:off x="1633857" y="3843552"/>
            <a:ext cx="7345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いっか</a:t>
            </a:r>
            <a:endParaRPr kumimoji="1" lang="ja-JP" altLang="en-US" sz="1000" dirty="0">
              <a:solidFill>
                <a:schemeClr val="tx1"/>
              </a:solidFill>
            </a:endParaRPr>
          </a:p>
        </p:txBody>
      </p:sp>
      <p:sp>
        <p:nvSpPr>
          <p:cNvPr id="26" name="正方形/長方形 25">
            <a:extLst>
              <a:ext uri="{FF2B5EF4-FFF2-40B4-BE49-F238E27FC236}">
                <a16:creationId xmlns:a16="http://schemas.microsoft.com/office/drawing/2014/main" id="{EAABDD1D-BB8A-F1A1-0AF9-869E69D8BF7C}"/>
              </a:ext>
            </a:extLst>
          </p:cNvPr>
          <p:cNvSpPr/>
          <p:nvPr/>
        </p:nvSpPr>
        <p:spPr>
          <a:xfrm>
            <a:off x="1614050" y="4519695"/>
            <a:ext cx="8147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つうじこ</a:t>
            </a:r>
            <a:endParaRPr kumimoji="1" lang="ja-JP" altLang="en-US" sz="1000" dirty="0">
              <a:solidFill>
                <a:schemeClr val="tx1"/>
              </a:solidFill>
            </a:endParaRPr>
          </a:p>
        </p:txBody>
      </p:sp>
      <p:sp>
        <p:nvSpPr>
          <p:cNvPr id="27" name="正方形/長方形 26">
            <a:extLst>
              <a:ext uri="{FF2B5EF4-FFF2-40B4-BE49-F238E27FC236}">
                <a16:creationId xmlns:a16="http://schemas.microsoft.com/office/drawing/2014/main" id="{00374D63-4B1B-ED00-4B25-4FAE10C74D20}"/>
              </a:ext>
            </a:extLst>
          </p:cNvPr>
          <p:cNvSpPr/>
          <p:nvPr/>
        </p:nvSpPr>
        <p:spPr>
          <a:xfrm>
            <a:off x="1748713" y="4977210"/>
            <a:ext cx="105275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びょうき</a:t>
            </a:r>
            <a:endParaRPr kumimoji="1" lang="ja-JP" altLang="en-US" sz="1000" dirty="0">
              <a:solidFill>
                <a:schemeClr val="tx1"/>
              </a:solidFill>
            </a:endParaRPr>
          </a:p>
        </p:txBody>
      </p:sp>
      <p:sp>
        <p:nvSpPr>
          <p:cNvPr id="28" name="正方形/長方形 27">
            <a:extLst>
              <a:ext uri="{FF2B5EF4-FFF2-40B4-BE49-F238E27FC236}">
                <a16:creationId xmlns:a16="http://schemas.microsoft.com/office/drawing/2014/main" id="{726638FA-0AF0-F47C-0995-D763271E6A44}"/>
              </a:ext>
            </a:extLst>
          </p:cNvPr>
          <p:cNvSpPr/>
          <p:nvPr/>
        </p:nvSpPr>
        <p:spPr>
          <a:xfrm>
            <a:off x="2489754" y="4975695"/>
            <a:ext cx="9093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にゅういん</a:t>
            </a:r>
            <a:endParaRPr kumimoji="1" lang="ja-JP" altLang="en-US" sz="1000" dirty="0">
              <a:solidFill>
                <a:schemeClr val="tx1"/>
              </a:solidFill>
            </a:endParaRPr>
          </a:p>
        </p:txBody>
      </p:sp>
      <p:sp>
        <p:nvSpPr>
          <p:cNvPr id="32" name="正方形/長方形 31">
            <a:extLst>
              <a:ext uri="{FF2B5EF4-FFF2-40B4-BE49-F238E27FC236}">
                <a16:creationId xmlns:a16="http://schemas.microsoft.com/office/drawing/2014/main" id="{CFB27FEE-7238-8F0A-6881-3525D17D6772}"/>
              </a:ext>
            </a:extLst>
          </p:cNvPr>
          <p:cNvSpPr/>
          <p:nvPr/>
        </p:nvSpPr>
        <p:spPr>
          <a:xfrm>
            <a:off x="2430177" y="-47276"/>
            <a:ext cx="44654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う</a:t>
            </a:r>
            <a:endParaRPr kumimoji="1" lang="ja-JP" altLang="en-US" sz="1400" dirty="0">
              <a:solidFill>
                <a:schemeClr val="bg1"/>
              </a:solidFill>
            </a:endParaRPr>
          </a:p>
        </p:txBody>
      </p:sp>
      <p:sp>
        <p:nvSpPr>
          <p:cNvPr id="33" name="正方形/長方形 32">
            <a:extLst>
              <a:ext uri="{FF2B5EF4-FFF2-40B4-BE49-F238E27FC236}">
                <a16:creationId xmlns:a16="http://schemas.microsoft.com/office/drawing/2014/main" id="{6FA75842-5A87-03A2-61B0-E691CF49124B}"/>
              </a:ext>
            </a:extLst>
          </p:cNvPr>
          <p:cNvSpPr/>
          <p:nvPr/>
        </p:nvSpPr>
        <p:spPr>
          <a:xfrm>
            <a:off x="4087526" y="-47276"/>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こうてきほしょう</a:t>
            </a:r>
            <a:endParaRPr kumimoji="1" lang="ja-JP" altLang="en-US" sz="1400" dirty="0">
              <a:solidFill>
                <a:schemeClr val="bg1"/>
              </a:solidFill>
            </a:endParaRPr>
          </a:p>
        </p:txBody>
      </p:sp>
      <p:sp>
        <p:nvSpPr>
          <p:cNvPr id="34" name="正方形/長方形 33">
            <a:extLst>
              <a:ext uri="{FF2B5EF4-FFF2-40B4-BE49-F238E27FC236}">
                <a16:creationId xmlns:a16="http://schemas.microsoft.com/office/drawing/2014/main" id="{83A62665-2B0A-64C1-A3D0-E34D6FCF0D10}"/>
              </a:ext>
            </a:extLst>
          </p:cNvPr>
          <p:cNvSpPr/>
          <p:nvPr/>
        </p:nvSpPr>
        <p:spPr>
          <a:xfrm>
            <a:off x="5980678" y="-47648"/>
            <a:ext cx="721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かんが</a:t>
            </a:r>
            <a:endParaRPr kumimoji="1" lang="ja-JP" altLang="en-US" sz="1400" dirty="0">
              <a:solidFill>
                <a:schemeClr val="bg1"/>
              </a:solidFill>
            </a:endParaRPr>
          </a:p>
        </p:txBody>
      </p:sp>
      <p:sp>
        <p:nvSpPr>
          <p:cNvPr id="37" name="正方形/長方形 36">
            <a:extLst>
              <a:ext uri="{FF2B5EF4-FFF2-40B4-BE49-F238E27FC236}">
                <a16:creationId xmlns:a16="http://schemas.microsoft.com/office/drawing/2014/main" id="{AB613890-B7AF-08C5-C838-CE70689DE606}"/>
              </a:ext>
            </a:extLst>
          </p:cNvPr>
          <p:cNvSpPr/>
          <p:nvPr/>
        </p:nvSpPr>
        <p:spPr>
          <a:xfrm>
            <a:off x="6286500" y="1879841"/>
            <a:ext cx="21082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こうてきいりょう</a:t>
            </a:r>
            <a:r>
              <a:rPr kumimoji="1" lang="ja-JP" altLang="en-US" sz="11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8ACE3BB5-3F73-A6DB-463D-A04FC00DCDC4}"/>
              </a:ext>
            </a:extLst>
          </p:cNvPr>
          <p:cNvSpPr/>
          <p:nvPr/>
        </p:nvSpPr>
        <p:spPr>
          <a:xfrm>
            <a:off x="6289912" y="2832341"/>
            <a:ext cx="21082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こうてきねんきん</a:t>
            </a:r>
            <a:r>
              <a:rPr kumimoji="1" lang="ja-JP" altLang="en-US" sz="11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D7F7A0CA-A3D2-06B0-BFA8-B20AF2965AE2}"/>
              </a:ext>
            </a:extLst>
          </p:cNvPr>
          <p:cNvSpPr/>
          <p:nvPr/>
        </p:nvSpPr>
        <p:spPr>
          <a:xfrm>
            <a:off x="6264100" y="3784446"/>
            <a:ext cx="21082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こうてきかいご</a:t>
            </a:r>
            <a:r>
              <a:rPr kumimoji="1" lang="ja-JP" altLang="en-US" sz="11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tx1"/>
              </a:solidFill>
            </a:endParaRPr>
          </a:p>
        </p:txBody>
      </p:sp>
      <p:sp>
        <p:nvSpPr>
          <p:cNvPr id="43" name="正方形/長方形 42">
            <a:extLst>
              <a:ext uri="{FF2B5EF4-FFF2-40B4-BE49-F238E27FC236}">
                <a16:creationId xmlns:a16="http://schemas.microsoft.com/office/drawing/2014/main" id="{4A038BC7-4EFD-1AE1-E318-AE174E119D10}"/>
              </a:ext>
            </a:extLst>
          </p:cNvPr>
          <p:cNvSpPr/>
          <p:nvPr/>
        </p:nvSpPr>
        <p:spPr>
          <a:xfrm>
            <a:off x="5888879" y="4746471"/>
            <a:ext cx="279010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ろうどうしゃさいがいほしょう</a:t>
            </a:r>
            <a:r>
              <a:rPr kumimoji="1" lang="ja-JP" altLang="en-US" sz="11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tx1"/>
              </a:solidFill>
            </a:endParaRPr>
          </a:p>
        </p:txBody>
      </p:sp>
      <p:sp>
        <p:nvSpPr>
          <p:cNvPr id="45" name="正方形/長方形 44">
            <a:extLst>
              <a:ext uri="{FF2B5EF4-FFF2-40B4-BE49-F238E27FC236}">
                <a16:creationId xmlns:a16="http://schemas.microsoft.com/office/drawing/2014/main" id="{D3FA997E-62F6-665A-4B6B-0AE2D658556B}"/>
              </a:ext>
            </a:extLst>
          </p:cNvPr>
          <p:cNvSpPr/>
          <p:nvPr/>
        </p:nvSpPr>
        <p:spPr>
          <a:xfrm>
            <a:off x="6267450" y="5708496"/>
            <a:ext cx="21082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こよう</a:t>
            </a:r>
            <a:r>
              <a:rPr kumimoji="1" lang="ja-JP" altLang="en-US" sz="11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tx1"/>
              </a:solidFill>
            </a:endParaRPr>
          </a:p>
        </p:txBody>
      </p:sp>
      <p:sp>
        <p:nvSpPr>
          <p:cNvPr id="46" name="正方形/長方形 45">
            <a:extLst>
              <a:ext uri="{FF2B5EF4-FFF2-40B4-BE49-F238E27FC236}">
                <a16:creationId xmlns:a16="http://schemas.microsoft.com/office/drawing/2014/main" id="{E16C0DBC-6FC0-1CA5-D040-F2751DC892DD}"/>
              </a:ext>
            </a:extLst>
          </p:cNvPr>
          <p:cNvSpPr/>
          <p:nvPr/>
        </p:nvSpPr>
        <p:spPr>
          <a:xfrm>
            <a:off x="2014520" y="5658588"/>
            <a:ext cx="97064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かいしゃいん</a:t>
            </a:r>
            <a:endParaRPr kumimoji="1" lang="ja-JP" altLang="en-US" sz="1000" dirty="0">
              <a:solidFill>
                <a:schemeClr val="tx1"/>
              </a:solidFill>
            </a:endParaRPr>
          </a:p>
        </p:txBody>
      </p:sp>
      <p:sp>
        <p:nvSpPr>
          <p:cNvPr id="48" name="正方形/長方形 47">
            <a:extLst>
              <a:ext uri="{FF2B5EF4-FFF2-40B4-BE49-F238E27FC236}">
                <a16:creationId xmlns:a16="http://schemas.microsoft.com/office/drawing/2014/main" id="{5D70CEAF-76C3-9D8C-6483-9DC93ADA7161}"/>
              </a:ext>
            </a:extLst>
          </p:cNvPr>
          <p:cNvSpPr/>
          <p:nvPr/>
        </p:nvSpPr>
        <p:spPr>
          <a:xfrm>
            <a:off x="2931121" y="5658080"/>
            <a:ext cx="676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しごと</a:t>
            </a:r>
            <a:endParaRPr kumimoji="1" lang="ja-JP" altLang="en-US" sz="1000" dirty="0">
              <a:solidFill>
                <a:schemeClr val="tx1"/>
              </a:solidFill>
            </a:endParaRPr>
          </a:p>
        </p:txBody>
      </p:sp>
      <p:sp>
        <p:nvSpPr>
          <p:cNvPr id="18" name="正方形/長方形 17">
            <a:extLst>
              <a:ext uri="{FF2B5EF4-FFF2-40B4-BE49-F238E27FC236}">
                <a16:creationId xmlns:a16="http://schemas.microsoft.com/office/drawing/2014/main" id="{CB781842-DF14-CE3E-5DAC-3C43CA34380B}"/>
              </a:ext>
            </a:extLst>
          </p:cNvPr>
          <p:cNvSpPr/>
          <p:nvPr/>
        </p:nvSpPr>
        <p:spPr>
          <a:xfrm>
            <a:off x="2308566" y="3841772"/>
            <a:ext cx="49962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はたら</a:t>
            </a:r>
            <a:endParaRPr kumimoji="1" lang="ja-JP" altLang="en-US" sz="1000" dirty="0">
              <a:solidFill>
                <a:schemeClr val="tx1"/>
              </a:solidFill>
            </a:endParaRPr>
          </a:p>
        </p:txBody>
      </p:sp>
      <p:sp>
        <p:nvSpPr>
          <p:cNvPr id="21" name="正方形/長方形 20">
            <a:extLst>
              <a:ext uri="{FF2B5EF4-FFF2-40B4-BE49-F238E27FC236}">
                <a16:creationId xmlns:a16="http://schemas.microsoft.com/office/drawing/2014/main" id="{960502BB-BE4A-CF50-B9A3-216E69E83BC2}"/>
              </a:ext>
            </a:extLst>
          </p:cNvPr>
          <p:cNvSpPr/>
          <p:nvPr/>
        </p:nvSpPr>
        <p:spPr>
          <a:xfrm>
            <a:off x="2485423" y="4519832"/>
            <a:ext cx="47641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な</a:t>
            </a:r>
            <a:endParaRPr kumimoji="1" lang="ja-JP" altLang="en-US" sz="1000" dirty="0">
              <a:solidFill>
                <a:schemeClr val="tx1"/>
              </a:solidFill>
            </a:endParaRPr>
          </a:p>
        </p:txBody>
      </p:sp>
      <p:sp>
        <p:nvSpPr>
          <p:cNvPr id="31" name="正方形/長方形 30">
            <a:extLst>
              <a:ext uri="{FF2B5EF4-FFF2-40B4-BE49-F238E27FC236}">
                <a16:creationId xmlns:a16="http://schemas.microsoft.com/office/drawing/2014/main" id="{6877144C-2E44-8024-87A6-9ACB7398EEF8}"/>
              </a:ext>
            </a:extLst>
          </p:cNvPr>
          <p:cNvSpPr/>
          <p:nvPr/>
        </p:nvSpPr>
        <p:spPr>
          <a:xfrm>
            <a:off x="2720015" y="3839578"/>
            <a:ext cx="47641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て</a:t>
            </a:r>
            <a:endParaRPr kumimoji="1" lang="ja-JP" altLang="en-US" sz="1000" dirty="0">
              <a:solidFill>
                <a:schemeClr val="tx1"/>
              </a:solidFill>
            </a:endParaRPr>
          </a:p>
        </p:txBody>
      </p:sp>
      <p:sp>
        <p:nvSpPr>
          <p:cNvPr id="35" name="正方形/長方形 34">
            <a:extLst>
              <a:ext uri="{FF2B5EF4-FFF2-40B4-BE49-F238E27FC236}">
                <a16:creationId xmlns:a16="http://schemas.microsoft.com/office/drawing/2014/main" id="{E9D6E1AD-352B-549A-77BF-CDAA5CA25E67}"/>
              </a:ext>
            </a:extLst>
          </p:cNvPr>
          <p:cNvSpPr/>
          <p:nvPr/>
        </p:nvSpPr>
        <p:spPr>
          <a:xfrm>
            <a:off x="3182690" y="3841770"/>
            <a:ext cx="45792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こう</a:t>
            </a:r>
            <a:endParaRPr kumimoji="1" lang="ja-JP" altLang="en-US" sz="1000" dirty="0">
              <a:solidFill>
                <a:schemeClr val="tx1"/>
              </a:solidFill>
            </a:endParaRPr>
          </a:p>
        </p:txBody>
      </p:sp>
      <p:sp>
        <p:nvSpPr>
          <p:cNvPr id="49" name="正方形/長方形 48">
            <a:extLst>
              <a:ext uri="{FF2B5EF4-FFF2-40B4-BE49-F238E27FC236}">
                <a16:creationId xmlns:a16="http://schemas.microsoft.com/office/drawing/2014/main" id="{43FFDBD6-C179-7DF0-EE1A-91FA52048F78}"/>
              </a:ext>
            </a:extLst>
          </p:cNvPr>
          <p:cNvSpPr/>
          <p:nvPr/>
        </p:nvSpPr>
        <p:spPr>
          <a:xfrm>
            <a:off x="2384086" y="2059921"/>
            <a:ext cx="47641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な</a:t>
            </a:r>
            <a:endParaRPr kumimoji="1" lang="ja-JP" altLang="en-US" sz="1000" dirty="0">
              <a:solidFill>
                <a:schemeClr val="tx1"/>
              </a:solidFill>
            </a:endParaRPr>
          </a:p>
        </p:txBody>
      </p:sp>
    </p:spTree>
    <p:extLst>
      <p:ext uri="{BB962C8B-B14F-4D97-AF65-F5344CB8AC3E}">
        <p14:creationId xmlns:p14="http://schemas.microsoft.com/office/powerpoint/2010/main" val="204595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left)">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wipe(left)">
                                      <p:cBhvr>
                                        <p:cTn id="22" dur="500"/>
                                        <p:tgtEl>
                                          <p:spTgt spid="8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wipe(left)">
                                      <p:cBhvr>
                                        <p:cTn id="27" dur="500"/>
                                        <p:tgtEl>
                                          <p:spTgt spid="9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wipe(left)">
                                      <p:cBhvr>
                                        <p:cTn id="32"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3113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リスクに備える</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3</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つの保障</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378434" y="76913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solidFill>
                <a:latin typeface="Meiryo UI" panose="020B0604030504040204" pitchFamily="50" charset="-128"/>
                <a:ea typeface="Meiryo UI" panose="020B0604030504040204" pitchFamily="50" charset="-128"/>
                <a:cs typeface="ヒラギノ丸ゴ Pro W4"/>
              </a:rPr>
              <a:t>保障：もしものときに生活を守るもの</a:t>
            </a:r>
            <a:endParaRPr lang="en-US" altLang="ja-JP" sz="3600" b="1" dirty="0">
              <a:solidFill>
                <a:schemeClr val="tx1"/>
              </a:solidFill>
              <a:latin typeface="Meiryo UI" panose="020B0604030504040204" pitchFamily="50" charset="-128"/>
              <a:ea typeface="Meiryo UI" panose="020B0604030504040204" pitchFamily="50" charset="-128"/>
              <a:cs typeface="ヒラギノ丸ゴ Pro W4"/>
            </a:endParaRPr>
          </a:p>
        </p:txBody>
      </p:sp>
      <p:cxnSp>
        <p:nvCxnSpPr>
          <p:cNvPr id="13" name="直線コネクタ 12"/>
          <p:cNvCxnSpPr/>
          <p:nvPr/>
        </p:nvCxnSpPr>
        <p:spPr>
          <a:xfrm>
            <a:off x="4305935" y="2659454"/>
            <a:ext cx="43921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4303554" y="3906661"/>
            <a:ext cx="41258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301819" y="5292615"/>
            <a:ext cx="21960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507786" y="5768176"/>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507786" y="4901284"/>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4525542" y="4882912"/>
            <a:ext cx="2219" cy="90013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bwMode="ltGray">
          <a:xfrm>
            <a:off x="4754682" y="2126092"/>
            <a:ext cx="3179650" cy="954107"/>
          </a:xfrm>
          <a:prstGeom prst="rect">
            <a:avLst/>
          </a:prstGeom>
          <a:solidFill>
            <a:schemeClr val="bg1">
              <a:lumMod val="95000"/>
            </a:schemeClr>
          </a:solidFill>
          <a:ln w="57150">
            <a:solidFill>
              <a:schemeClr val="accent6">
                <a:lumMod val="75000"/>
              </a:schemeClr>
            </a:solidFill>
            <a:miter lim="800000"/>
          </a:ln>
        </p:spPr>
        <p:txBody>
          <a:bodyPr wrap="square" rtlCol="0">
            <a:spAutoFit/>
          </a:bodyPr>
          <a:lstStyle/>
          <a:p>
            <a:pPr algn="ctr"/>
            <a:r>
              <a:rPr kumimoji="1" lang="ja-JP" altLang="en-US" sz="2800" b="1" dirty="0">
                <a:latin typeface="Meiryo UI" panose="020B0604030504040204" pitchFamily="50" charset="-128"/>
                <a:ea typeface="Meiryo UI" panose="020B0604030504040204" pitchFamily="50" charset="-128"/>
                <a:cs typeface="ヒラギノ丸ゴ Pro W4"/>
              </a:rPr>
              <a:t>社会保障制度</a:t>
            </a:r>
            <a:endParaRPr kumimoji="1" lang="en-US" altLang="ja-JP" sz="2800" b="1" dirty="0">
              <a:latin typeface="Meiryo UI" panose="020B0604030504040204" pitchFamily="50" charset="-128"/>
              <a:ea typeface="Meiryo UI" panose="020B0604030504040204" pitchFamily="50" charset="-128"/>
              <a:cs typeface="ヒラギノ丸ゴ Pro W4"/>
            </a:endParaRPr>
          </a:p>
          <a:p>
            <a:pPr algn="ctr"/>
            <a:r>
              <a:rPr lang="en-US" altLang="ja-JP" sz="2800" b="1" dirty="0">
                <a:latin typeface="Meiryo UI" panose="020B0604030504040204" pitchFamily="50" charset="-128"/>
                <a:ea typeface="Meiryo UI" panose="020B0604030504040204" pitchFamily="50" charset="-128"/>
                <a:cs typeface="ヒラギノ丸ゴ Pro W4"/>
              </a:rPr>
              <a:t>(</a:t>
            </a:r>
            <a:r>
              <a:rPr lang="ja-JP" altLang="en-US" sz="2800" b="1" dirty="0">
                <a:latin typeface="Meiryo UI" panose="020B0604030504040204" pitchFamily="50" charset="-128"/>
                <a:ea typeface="Meiryo UI" panose="020B0604030504040204" pitchFamily="50" charset="-128"/>
                <a:cs typeface="ヒラギノ丸ゴ Pro W4"/>
              </a:rPr>
              <a:t>社会保険等</a:t>
            </a:r>
            <a:r>
              <a:rPr lang="en-US" altLang="ja-JP" sz="2800" b="1" dirty="0">
                <a:latin typeface="Meiryo UI" panose="020B0604030504040204" pitchFamily="50" charset="-128"/>
                <a:ea typeface="Meiryo UI" panose="020B0604030504040204" pitchFamily="50" charset="-128"/>
                <a:cs typeface="ヒラギノ丸ゴ Pro W4"/>
              </a:rPr>
              <a:t>)</a:t>
            </a:r>
            <a:endParaRPr kumimoji="1" lang="ja-JP" altLang="en-US" sz="2800" b="1" dirty="0">
              <a:latin typeface="Meiryo UI" panose="020B0604030504040204" pitchFamily="50" charset="-128"/>
              <a:ea typeface="Meiryo UI" panose="020B0604030504040204" pitchFamily="50" charset="-128"/>
              <a:cs typeface="ヒラギノ丸ゴ Pro W4"/>
            </a:endParaRPr>
          </a:p>
        </p:txBody>
      </p:sp>
      <p:sp>
        <p:nvSpPr>
          <p:cNvPr id="20" name="テキスト ボックス 19"/>
          <p:cNvSpPr txBox="1"/>
          <p:nvPr/>
        </p:nvSpPr>
        <p:spPr bwMode="ltGray">
          <a:xfrm>
            <a:off x="4754681" y="3617324"/>
            <a:ext cx="3179650" cy="523220"/>
          </a:xfrm>
          <a:prstGeom prst="rect">
            <a:avLst/>
          </a:prstGeom>
          <a:solidFill>
            <a:schemeClr val="bg1">
              <a:lumMod val="95000"/>
            </a:schemeClr>
          </a:solidFill>
          <a:ln w="57150">
            <a:solidFill>
              <a:schemeClr val="accent3">
                <a:lumMod val="75000"/>
              </a:schemeClr>
            </a:solidFill>
            <a:miter lim="800000"/>
          </a:ln>
        </p:spPr>
        <p:txBody>
          <a:bodyPr wrap="square" rtlCol="0">
            <a:spAutoFit/>
          </a:bodyPr>
          <a:lstStyle/>
          <a:p>
            <a:pPr algn="ctr"/>
            <a:r>
              <a:rPr lang="ja-JP" altLang="en-US" sz="2800" b="1" dirty="0">
                <a:latin typeface="Meiryo UI" panose="020B0604030504040204" pitchFamily="50" charset="-128"/>
                <a:ea typeface="Meiryo UI" panose="020B0604030504040204" pitchFamily="50" charset="-128"/>
                <a:cs typeface="ヒラギノ丸ゴ Pro W4"/>
              </a:rPr>
              <a:t>死亡退職金等</a:t>
            </a:r>
            <a:endParaRPr kumimoji="1" lang="ja-JP" altLang="en-US" sz="2800" b="1" dirty="0">
              <a:latin typeface="Meiryo UI" panose="020B0604030504040204" pitchFamily="50" charset="-128"/>
              <a:ea typeface="Meiryo UI" panose="020B0604030504040204" pitchFamily="50" charset="-128"/>
              <a:cs typeface="ヒラギノ丸ゴ Pro W4"/>
            </a:endParaRPr>
          </a:p>
        </p:txBody>
      </p:sp>
      <p:sp>
        <p:nvSpPr>
          <p:cNvPr id="21" name="テキスト ボックス 20"/>
          <p:cNvSpPr txBox="1"/>
          <p:nvPr/>
        </p:nvSpPr>
        <p:spPr bwMode="ltGray">
          <a:xfrm>
            <a:off x="4745150" y="4707840"/>
            <a:ext cx="3179650" cy="523220"/>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latin typeface="Meiryo UI" panose="020B0604030504040204" pitchFamily="50" charset="-128"/>
                <a:ea typeface="Meiryo UI" panose="020B0604030504040204" pitchFamily="50" charset="-128"/>
                <a:cs typeface="ヒラギノ丸ゴ Pro W4"/>
              </a:rPr>
              <a:t>預貯金</a:t>
            </a:r>
            <a:endParaRPr kumimoji="1" lang="ja-JP" altLang="en-US" sz="2800" b="1" dirty="0">
              <a:latin typeface="Meiryo UI" panose="020B0604030504040204" pitchFamily="50" charset="-128"/>
              <a:ea typeface="Meiryo UI" panose="020B0604030504040204" pitchFamily="50" charset="-128"/>
              <a:cs typeface="ヒラギノ丸ゴ Pro W4"/>
            </a:endParaRPr>
          </a:p>
        </p:txBody>
      </p:sp>
      <p:sp>
        <p:nvSpPr>
          <p:cNvPr id="22" name="テキスト ボックス 21"/>
          <p:cNvSpPr txBox="1"/>
          <p:nvPr/>
        </p:nvSpPr>
        <p:spPr bwMode="ltGray">
          <a:xfrm>
            <a:off x="4754678" y="5432312"/>
            <a:ext cx="3179650" cy="523220"/>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latin typeface="Meiryo UI" panose="020B0604030504040204" pitchFamily="50" charset="-128"/>
                <a:ea typeface="Meiryo UI" panose="020B0604030504040204" pitchFamily="50" charset="-128"/>
                <a:cs typeface="ヒラギノ丸ゴ Pro W4"/>
              </a:rPr>
              <a:t>民間保険</a:t>
            </a:r>
            <a:endParaRPr kumimoji="1" lang="ja-JP" altLang="en-US" sz="2800" b="1" dirty="0">
              <a:latin typeface="Meiryo UI" panose="020B0604030504040204" pitchFamily="50" charset="-128"/>
              <a:ea typeface="Meiryo UI" panose="020B0604030504040204" pitchFamily="50" charset="-128"/>
              <a:cs typeface="ヒラギノ丸ゴ Pro W4"/>
            </a:endParaRPr>
          </a:p>
        </p:txBody>
      </p:sp>
      <p:sp>
        <p:nvSpPr>
          <p:cNvPr id="4" name="角丸四角形 3"/>
          <p:cNvSpPr/>
          <p:nvPr/>
        </p:nvSpPr>
        <p:spPr>
          <a:xfrm>
            <a:off x="458112" y="1820923"/>
            <a:ext cx="895647" cy="4382427"/>
          </a:xfrm>
          <a:prstGeom prst="roundRect">
            <a:avLst>
              <a:gd name="adj" fmla="val 50000"/>
            </a:avLst>
          </a:prstGeom>
          <a:solidFill>
            <a:srgbClr val="799AB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solidFill>
                <a:schemeClr val="bg1"/>
              </a:solidFill>
              <a:latin typeface="Meiryo UI" panose="020B0604030504040204" pitchFamily="50" charset="-128"/>
              <a:ea typeface="Meiryo UI" panose="020B0604030504040204" pitchFamily="50" charset="-128"/>
            </a:endParaRPr>
          </a:p>
        </p:txBody>
      </p:sp>
      <p:sp>
        <p:nvSpPr>
          <p:cNvPr id="23" name="円/楕円 22"/>
          <p:cNvSpPr/>
          <p:nvPr/>
        </p:nvSpPr>
        <p:spPr>
          <a:xfrm>
            <a:off x="-10761" y="2049740"/>
            <a:ext cx="1827496" cy="38208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リ</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ス</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ク</a:t>
            </a:r>
          </a:p>
        </p:txBody>
      </p:sp>
      <p:sp>
        <p:nvSpPr>
          <p:cNvPr id="5" name="ホームベース 4"/>
          <p:cNvSpPr/>
          <p:nvPr/>
        </p:nvSpPr>
        <p:spPr>
          <a:xfrm rot="10800000">
            <a:off x="1449443" y="2190493"/>
            <a:ext cx="2956744" cy="924567"/>
          </a:xfrm>
          <a:prstGeom prst="homePlate">
            <a:avLst/>
          </a:prstGeom>
          <a:solidFill>
            <a:schemeClr val="accent6">
              <a:lumMod val="60000"/>
              <a:lumOff val="40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1" name="ホームベース 30"/>
          <p:cNvSpPr/>
          <p:nvPr/>
        </p:nvSpPr>
        <p:spPr>
          <a:xfrm rot="10800000">
            <a:off x="1467200" y="3478244"/>
            <a:ext cx="2956744" cy="924567"/>
          </a:xfrm>
          <a:prstGeom prst="homePlate">
            <a:avLst/>
          </a:prstGeom>
          <a:solidFill>
            <a:srgbClr val="D2E7B8"/>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2" name="ホームベース 31"/>
          <p:cNvSpPr/>
          <p:nvPr/>
        </p:nvSpPr>
        <p:spPr>
          <a:xfrm rot="10800000">
            <a:off x="1449444" y="4768776"/>
            <a:ext cx="2956744" cy="924567"/>
          </a:xfrm>
          <a:prstGeom prst="homePlate">
            <a:avLst/>
          </a:prstGeom>
          <a:solidFill>
            <a:srgbClr val="CBCADB"/>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997577" y="2350924"/>
            <a:ext cx="2031325" cy="646331"/>
          </a:xfrm>
          <a:prstGeom prst="rect">
            <a:avLst/>
          </a:prstGeom>
          <a:noFill/>
        </p:spPr>
        <p:txBody>
          <a:bodyPr wrap="none" rtlCol="0">
            <a:spAutoFit/>
          </a:bodyPr>
          <a:lstStyle/>
          <a:p>
            <a:r>
              <a:rPr lang="ja-JP" altLang="en-US" sz="3600" b="1" dirty="0">
                <a:latin typeface="Meiryo UI" panose="020B0604030504040204" pitchFamily="50" charset="-128"/>
                <a:ea typeface="Meiryo UI" panose="020B0604030504040204" pitchFamily="50" charset="-128"/>
                <a:cs typeface="ヒラギノ角ゴ Pro W6"/>
              </a:rPr>
              <a:t>公的保障</a:t>
            </a:r>
          </a:p>
        </p:txBody>
      </p:sp>
      <p:sp>
        <p:nvSpPr>
          <p:cNvPr id="34" name="テキスト ボックス 33"/>
          <p:cNvSpPr txBox="1"/>
          <p:nvPr/>
        </p:nvSpPr>
        <p:spPr>
          <a:xfrm>
            <a:off x="1997577" y="3639186"/>
            <a:ext cx="2031325" cy="646331"/>
          </a:xfrm>
          <a:prstGeom prst="rect">
            <a:avLst/>
          </a:prstGeom>
          <a:noFill/>
        </p:spPr>
        <p:txBody>
          <a:bodyPr wrap="none" rtlCol="0">
            <a:spAutoFit/>
          </a:bodyPr>
          <a:lstStyle/>
          <a:p>
            <a:r>
              <a:rPr lang="ja-JP" altLang="en-US" sz="3600" b="1" dirty="0">
                <a:latin typeface="Meiryo UI" panose="020B0604030504040204" pitchFamily="50" charset="-128"/>
                <a:ea typeface="Meiryo UI" panose="020B0604030504040204" pitchFamily="50" charset="-128"/>
                <a:cs typeface="ヒラギノ角ゴ Pro W6"/>
              </a:rPr>
              <a:t>企業保障</a:t>
            </a:r>
          </a:p>
        </p:txBody>
      </p:sp>
      <p:sp>
        <p:nvSpPr>
          <p:cNvPr id="35" name="テキスト ボックス 34"/>
          <p:cNvSpPr txBox="1"/>
          <p:nvPr/>
        </p:nvSpPr>
        <p:spPr>
          <a:xfrm>
            <a:off x="1997577" y="4953239"/>
            <a:ext cx="2031325" cy="646331"/>
          </a:xfrm>
          <a:prstGeom prst="rect">
            <a:avLst/>
          </a:prstGeom>
          <a:noFill/>
        </p:spPr>
        <p:txBody>
          <a:bodyPr wrap="none" rtlCol="0">
            <a:spAutoFit/>
          </a:bodyPr>
          <a:lstStyle/>
          <a:p>
            <a:r>
              <a:rPr lang="ja-JP" altLang="en-US" sz="3600" b="1" dirty="0">
                <a:latin typeface="Meiryo UI" panose="020B0604030504040204" pitchFamily="50" charset="-128"/>
                <a:ea typeface="Meiryo UI" panose="020B0604030504040204" pitchFamily="50" charset="-128"/>
                <a:cs typeface="ヒラギノ角ゴ Pro W6"/>
              </a:rPr>
              <a:t>私的保障</a:t>
            </a:r>
          </a:p>
        </p:txBody>
      </p:sp>
      <p:sp>
        <p:nvSpPr>
          <p:cNvPr id="36" name="円/楕円 35"/>
          <p:cNvSpPr/>
          <p:nvPr/>
        </p:nvSpPr>
        <p:spPr bwMode="ltGray">
          <a:xfrm>
            <a:off x="7738849" y="1989763"/>
            <a:ext cx="1165006" cy="1188000"/>
          </a:xfrm>
          <a:prstGeom prst="ellipse">
            <a:avLst/>
          </a:prstGeom>
          <a:solidFill>
            <a:schemeClr val="accent6">
              <a:lumMod val="40000"/>
              <a:lumOff val="60000"/>
            </a:schemeClr>
          </a:solidFill>
          <a:ln w="5715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国など</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37" name="円/楕円 36"/>
          <p:cNvSpPr/>
          <p:nvPr/>
        </p:nvSpPr>
        <p:spPr bwMode="ltGray">
          <a:xfrm>
            <a:off x="7738849" y="3314092"/>
            <a:ext cx="1165005" cy="1364735"/>
          </a:xfrm>
          <a:prstGeom prst="ellipse">
            <a:avLst/>
          </a:prstGeom>
          <a:solidFill>
            <a:schemeClr val="accent3">
              <a:lumMod val="40000"/>
              <a:lumOff val="60000"/>
            </a:schemeClr>
          </a:solidFill>
          <a:ln w="57150" cmpd="sng">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勤</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め先</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38" name="円/楕円 37"/>
          <p:cNvSpPr/>
          <p:nvPr/>
        </p:nvSpPr>
        <p:spPr bwMode="ltGray">
          <a:xfrm>
            <a:off x="7807107" y="4838312"/>
            <a:ext cx="1096748" cy="1188000"/>
          </a:xfrm>
          <a:prstGeom prst="ellipse">
            <a:avLst/>
          </a:prstGeom>
          <a:solidFill>
            <a:schemeClr val="accent4">
              <a:lumMod val="20000"/>
              <a:lumOff val="80000"/>
            </a:schemeClr>
          </a:solidFill>
          <a:ln w="57150" cmpd="sng">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自分</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25" name="角丸四角形吹き出し 24"/>
          <p:cNvSpPr/>
          <p:nvPr/>
        </p:nvSpPr>
        <p:spPr>
          <a:xfrm>
            <a:off x="2444909" y="1507508"/>
            <a:ext cx="1979035" cy="534837"/>
          </a:xfrm>
          <a:prstGeom prst="wedgeRoundRectCallout">
            <a:avLst>
              <a:gd name="adj1" fmla="val 2196"/>
              <a:gd name="adj2" fmla="val 101664"/>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法で強制</a:t>
            </a:r>
            <a:endPar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29" name="ホームベース 28"/>
          <p:cNvSpPr/>
          <p:nvPr/>
        </p:nvSpPr>
        <p:spPr>
          <a:xfrm rot="10800000">
            <a:off x="1455357" y="4791854"/>
            <a:ext cx="2956744" cy="924567"/>
          </a:xfrm>
          <a:prstGeom prst="homePlate">
            <a:avLst/>
          </a:prstGeom>
          <a:noFill/>
          <a:ln w="762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26" name="角丸四角形吹き出し 25"/>
          <p:cNvSpPr/>
          <p:nvPr/>
        </p:nvSpPr>
        <p:spPr>
          <a:xfrm>
            <a:off x="1671782" y="5871239"/>
            <a:ext cx="2235588" cy="699307"/>
          </a:xfrm>
          <a:prstGeom prst="wedgeRoundRectCallout">
            <a:avLst>
              <a:gd name="adj1" fmla="val -2868"/>
              <a:gd name="adj2" fmla="val -94067"/>
              <a:gd name="adj3" fmla="val 16667"/>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rPr>
              <a:t>本人の意思</a:t>
            </a: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19</a:t>
            </a:fld>
            <a:endParaRPr kumimoji="1" lang="ja-JP" altLang="en-US"/>
          </a:p>
        </p:txBody>
      </p:sp>
      <p:sp>
        <p:nvSpPr>
          <p:cNvPr id="3" name="正方形/長方形 2">
            <a:extLst>
              <a:ext uri="{FF2B5EF4-FFF2-40B4-BE49-F238E27FC236}">
                <a16:creationId xmlns:a16="http://schemas.microsoft.com/office/drawing/2014/main" id="{C2D345C1-BA5F-28C7-ABD0-0C9B0D673012}"/>
              </a:ext>
            </a:extLst>
          </p:cNvPr>
          <p:cNvSpPr/>
          <p:nvPr/>
        </p:nvSpPr>
        <p:spPr>
          <a:xfrm>
            <a:off x="1675378" y="-47648"/>
            <a:ext cx="721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bg1"/>
              </a:solidFill>
            </a:endParaRPr>
          </a:p>
        </p:txBody>
      </p:sp>
      <p:sp>
        <p:nvSpPr>
          <p:cNvPr id="6" name="正方形/長方形 5">
            <a:extLst>
              <a:ext uri="{FF2B5EF4-FFF2-40B4-BE49-F238E27FC236}">
                <a16:creationId xmlns:a16="http://schemas.microsoft.com/office/drawing/2014/main" id="{1432C01C-ABA5-1425-E28B-40C30D4D5573}"/>
              </a:ext>
            </a:extLst>
          </p:cNvPr>
          <p:cNvSpPr/>
          <p:nvPr/>
        </p:nvSpPr>
        <p:spPr>
          <a:xfrm>
            <a:off x="3932803" y="-47648"/>
            <a:ext cx="721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ほしょう</a:t>
            </a:r>
            <a:endParaRPr kumimoji="1" lang="ja-JP" altLang="en-US" sz="1400" dirty="0">
              <a:solidFill>
                <a:schemeClr val="bg1"/>
              </a:solidFill>
            </a:endParaRPr>
          </a:p>
        </p:txBody>
      </p:sp>
      <p:sp>
        <p:nvSpPr>
          <p:cNvPr id="7" name="正方形/長方形 6">
            <a:extLst>
              <a:ext uri="{FF2B5EF4-FFF2-40B4-BE49-F238E27FC236}">
                <a16:creationId xmlns:a16="http://schemas.microsoft.com/office/drawing/2014/main" id="{72B3C331-AD9E-DDB7-EB26-CFB5F936EBF4}"/>
              </a:ext>
            </a:extLst>
          </p:cNvPr>
          <p:cNvSpPr/>
          <p:nvPr/>
        </p:nvSpPr>
        <p:spPr>
          <a:xfrm>
            <a:off x="902987" y="665933"/>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400" dirty="0">
              <a:solidFill>
                <a:schemeClr val="tx1"/>
              </a:solidFill>
            </a:endParaRPr>
          </a:p>
        </p:txBody>
      </p:sp>
      <p:sp>
        <p:nvSpPr>
          <p:cNvPr id="8" name="正方形/長方形 7">
            <a:extLst>
              <a:ext uri="{FF2B5EF4-FFF2-40B4-BE49-F238E27FC236}">
                <a16:creationId xmlns:a16="http://schemas.microsoft.com/office/drawing/2014/main" id="{2B0B095D-9EF6-B1C3-1B76-2481A642A7E1}"/>
              </a:ext>
            </a:extLst>
          </p:cNvPr>
          <p:cNvSpPr/>
          <p:nvPr/>
        </p:nvSpPr>
        <p:spPr>
          <a:xfrm>
            <a:off x="4922537" y="66669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せいかつ</a:t>
            </a:r>
            <a:endParaRPr kumimoji="1" lang="ja-JP" altLang="en-US" sz="1400" dirty="0">
              <a:solidFill>
                <a:schemeClr val="tx1"/>
              </a:solidFill>
            </a:endParaRPr>
          </a:p>
        </p:txBody>
      </p:sp>
      <p:sp>
        <p:nvSpPr>
          <p:cNvPr id="9" name="正方形/長方形 8">
            <a:extLst>
              <a:ext uri="{FF2B5EF4-FFF2-40B4-BE49-F238E27FC236}">
                <a16:creationId xmlns:a16="http://schemas.microsoft.com/office/drawing/2014/main" id="{EEA1CCD7-C08B-B798-A9B8-76A19A6BCCF1}"/>
              </a:ext>
            </a:extLst>
          </p:cNvPr>
          <p:cNvSpPr/>
          <p:nvPr/>
        </p:nvSpPr>
        <p:spPr>
          <a:xfrm>
            <a:off x="1807210" y="2199405"/>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こうてきほしょう</a:t>
            </a:r>
            <a:endParaRPr kumimoji="1" lang="ja-JP" altLang="en-US" sz="1400" dirty="0">
              <a:solidFill>
                <a:schemeClr val="tx1"/>
              </a:solidFill>
            </a:endParaRPr>
          </a:p>
        </p:txBody>
      </p:sp>
      <p:sp>
        <p:nvSpPr>
          <p:cNvPr id="12" name="正方形/長方形 11">
            <a:extLst>
              <a:ext uri="{FF2B5EF4-FFF2-40B4-BE49-F238E27FC236}">
                <a16:creationId xmlns:a16="http://schemas.microsoft.com/office/drawing/2014/main" id="{82BB0DBC-242B-D4A0-707E-C60AF6970D12}"/>
              </a:ext>
            </a:extLst>
          </p:cNvPr>
          <p:cNvSpPr/>
          <p:nvPr/>
        </p:nvSpPr>
        <p:spPr>
          <a:xfrm>
            <a:off x="1807210" y="3474534"/>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きぎょうほしょう</a:t>
            </a:r>
            <a:endParaRPr kumimoji="1" lang="ja-JP" altLang="en-US" sz="1400" dirty="0">
              <a:solidFill>
                <a:schemeClr val="tx1"/>
              </a:solidFill>
            </a:endParaRPr>
          </a:p>
        </p:txBody>
      </p:sp>
      <p:sp>
        <p:nvSpPr>
          <p:cNvPr id="24" name="正方形/長方形 23">
            <a:extLst>
              <a:ext uri="{FF2B5EF4-FFF2-40B4-BE49-F238E27FC236}">
                <a16:creationId xmlns:a16="http://schemas.microsoft.com/office/drawing/2014/main" id="{F440BFD4-EF74-569F-3C63-FB7D8BC32687}"/>
              </a:ext>
            </a:extLst>
          </p:cNvPr>
          <p:cNvSpPr/>
          <p:nvPr/>
        </p:nvSpPr>
        <p:spPr>
          <a:xfrm>
            <a:off x="1805359" y="4796896"/>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してきほしょう</a:t>
            </a:r>
            <a:endParaRPr kumimoji="1" lang="ja-JP" altLang="en-US" sz="1400" dirty="0">
              <a:solidFill>
                <a:schemeClr val="tx1"/>
              </a:solidFill>
            </a:endParaRPr>
          </a:p>
        </p:txBody>
      </p:sp>
      <p:sp>
        <p:nvSpPr>
          <p:cNvPr id="27" name="正方形/長方形 26">
            <a:extLst>
              <a:ext uri="{FF2B5EF4-FFF2-40B4-BE49-F238E27FC236}">
                <a16:creationId xmlns:a16="http://schemas.microsoft.com/office/drawing/2014/main" id="{F5B4049E-E018-657A-908F-8FAF35E4A691}"/>
              </a:ext>
            </a:extLst>
          </p:cNvPr>
          <p:cNvSpPr/>
          <p:nvPr/>
        </p:nvSpPr>
        <p:spPr>
          <a:xfrm>
            <a:off x="5085981" y="1837640"/>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しゃかいほしょうせいど</a:t>
            </a:r>
            <a:endParaRPr kumimoji="1" lang="ja-JP" altLang="en-US" sz="1400" dirty="0">
              <a:solidFill>
                <a:schemeClr val="tx1"/>
              </a:solidFill>
            </a:endParaRPr>
          </a:p>
        </p:txBody>
      </p:sp>
      <p:sp>
        <p:nvSpPr>
          <p:cNvPr id="28" name="正方形/長方形 27">
            <a:extLst>
              <a:ext uri="{FF2B5EF4-FFF2-40B4-BE49-F238E27FC236}">
                <a16:creationId xmlns:a16="http://schemas.microsoft.com/office/drawing/2014/main" id="{C3C4ED6D-44FD-6416-5D03-EB8ECC449932}"/>
              </a:ext>
            </a:extLst>
          </p:cNvPr>
          <p:cNvSpPr/>
          <p:nvPr/>
        </p:nvSpPr>
        <p:spPr>
          <a:xfrm>
            <a:off x="5085989" y="2999752"/>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しゃかいほけんなど</a:t>
            </a:r>
            <a:endParaRPr kumimoji="1" lang="ja-JP" altLang="en-US" sz="1400" dirty="0">
              <a:solidFill>
                <a:schemeClr val="tx1"/>
              </a:solidFill>
            </a:endParaRPr>
          </a:p>
        </p:txBody>
      </p:sp>
      <p:sp>
        <p:nvSpPr>
          <p:cNvPr id="30" name="正方形/長方形 29">
            <a:extLst>
              <a:ext uri="{FF2B5EF4-FFF2-40B4-BE49-F238E27FC236}">
                <a16:creationId xmlns:a16="http://schemas.microsoft.com/office/drawing/2014/main" id="{C2ABBCC8-533C-3611-2719-939C1D816F8B}"/>
              </a:ext>
            </a:extLst>
          </p:cNvPr>
          <p:cNvSpPr/>
          <p:nvPr/>
        </p:nvSpPr>
        <p:spPr>
          <a:xfrm>
            <a:off x="5085981" y="3342652"/>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しぼうたいしょくきんなど</a:t>
            </a:r>
            <a:endParaRPr kumimoji="1" lang="ja-JP" altLang="en-US" sz="1400" dirty="0">
              <a:solidFill>
                <a:schemeClr val="tx1"/>
              </a:solidFill>
            </a:endParaRPr>
          </a:p>
        </p:txBody>
      </p:sp>
      <p:sp>
        <p:nvSpPr>
          <p:cNvPr id="40" name="正方形/長方形 39">
            <a:extLst>
              <a:ext uri="{FF2B5EF4-FFF2-40B4-BE49-F238E27FC236}">
                <a16:creationId xmlns:a16="http://schemas.microsoft.com/office/drawing/2014/main" id="{D1D7122C-0D15-FF55-12EB-C52D5BBFEE07}"/>
              </a:ext>
            </a:extLst>
          </p:cNvPr>
          <p:cNvSpPr/>
          <p:nvPr/>
        </p:nvSpPr>
        <p:spPr>
          <a:xfrm>
            <a:off x="5085989" y="4418977"/>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187FFE2B-5D31-04DD-6B00-014159C5FC6F}"/>
              </a:ext>
            </a:extLst>
          </p:cNvPr>
          <p:cNvSpPr/>
          <p:nvPr/>
        </p:nvSpPr>
        <p:spPr>
          <a:xfrm>
            <a:off x="5085989" y="5885858"/>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みんかんほけん</a:t>
            </a:r>
            <a:endParaRPr kumimoji="1" lang="ja-JP" altLang="en-US" sz="1400" dirty="0">
              <a:solidFill>
                <a:schemeClr val="tx1"/>
              </a:solidFill>
            </a:endParaRPr>
          </a:p>
        </p:txBody>
      </p:sp>
      <p:sp>
        <p:nvSpPr>
          <p:cNvPr id="42" name="正方形/長方形 41">
            <a:extLst>
              <a:ext uri="{FF2B5EF4-FFF2-40B4-BE49-F238E27FC236}">
                <a16:creationId xmlns:a16="http://schemas.microsoft.com/office/drawing/2014/main" id="{55454CAF-D0DC-2782-6ABE-C1CBD088E49D}"/>
              </a:ext>
            </a:extLst>
          </p:cNvPr>
          <p:cNvSpPr/>
          <p:nvPr/>
        </p:nvSpPr>
        <p:spPr>
          <a:xfrm>
            <a:off x="5998862" y="66669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まも</a:t>
            </a:r>
            <a:endParaRPr kumimoji="1" lang="ja-JP" altLang="en-US" sz="1400" dirty="0">
              <a:solidFill>
                <a:schemeClr val="tx1"/>
              </a:solidFill>
            </a:endParaRPr>
          </a:p>
        </p:txBody>
      </p:sp>
      <p:sp>
        <p:nvSpPr>
          <p:cNvPr id="43" name="正方形/長方形 42">
            <a:extLst>
              <a:ext uri="{FF2B5EF4-FFF2-40B4-BE49-F238E27FC236}">
                <a16:creationId xmlns:a16="http://schemas.microsoft.com/office/drawing/2014/main" id="{1E1C9434-5699-6BEB-C643-87F88ECEBBD3}"/>
              </a:ext>
            </a:extLst>
          </p:cNvPr>
          <p:cNvSpPr/>
          <p:nvPr/>
        </p:nvSpPr>
        <p:spPr>
          <a:xfrm>
            <a:off x="2558951" y="1409752"/>
            <a:ext cx="721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ほう</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6280A758-80D0-12F6-638C-3B5FFA96A51E}"/>
              </a:ext>
            </a:extLst>
          </p:cNvPr>
          <p:cNvSpPr/>
          <p:nvPr/>
        </p:nvSpPr>
        <p:spPr>
          <a:xfrm>
            <a:off x="3292375" y="1409752"/>
            <a:ext cx="9141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きょうせい</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FB1FCE9C-0035-D2C6-C4DE-F9039F02F592}"/>
              </a:ext>
            </a:extLst>
          </p:cNvPr>
          <p:cNvSpPr/>
          <p:nvPr/>
        </p:nvSpPr>
        <p:spPr>
          <a:xfrm>
            <a:off x="1901658" y="5814420"/>
            <a:ext cx="721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ほんにん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A3F413D3-BB46-4014-22AB-A6DA30CC0A0D}"/>
              </a:ext>
            </a:extLst>
          </p:cNvPr>
          <p:cNvSpPr/>
          <p:nvPr/>
        </p:nvSpPr>
        <p:spPr>
          <a:xfrm>
            <a:off x="2835107" y="5814420"/>
            <a:ext cx="9141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いし</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47" name="正方形/長方形 46">
            <a:extLst>
              <a:ext uri="{FF2B5EF4-FFF2-40B4-BE49-F238E27FC236}">
                <a16:creationId xmlns:a16="http://schemas.microsoft.com/office/drawing/2014/main" id="{5CD0B614-83CB-CDA7-F411-BD7245899ABF}"/>
              </a:ext>
            </a:extLst>
          </p:cNvPr>
          <p:cNvSpPr/>
          <p:nvPr/>
        </p:nvSpPr>
        <p:spPr>
          <a:xfrm>
            <a:off x="7932747" y="1959899"/>
            <a:ext cx="7638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くに</a:t>
            </a:r>
            <a:endParaRPr kumimoji="1" lang="ja-JP" altLang="en-US" sz="1400" dirty="0">
              <a:solidFill>
                <a:srgbClr val="FF0000"/>
              </a:solidFill>
            </a:endParaRPr>
          </a:p>
        </p:txBody>
      </p:sp>
      <p:sp>
        <p:nvSpPr>
          <p:cNvPr id="48" name="正方形/長方形 47">
            <a:extLst>
              <a:ext uri="{FF2B5EF4-FFF2-40B4-BE49-F238E27FC236}">
                <a16:creationId xmlns:a16="http://schemas.microsoft.com/office/drawing/2014/main" id="{6E23C2AB-1BFC-E5F4-1549-E02F9E565B72}"/>
              </a:ext>
            </a:extLst>
          </p:cNvPr>
          <p:cNvSpPr/>
          <p:nvPr/>
        </p:nvSpPr>
        <p:spPr>
          <a:xfrm>
            <a:off x="8170728" y="3809192"/>
            <a:ext cx="7638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つ</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と</a:t>
            </a:r>
            <a:endParaRPr kumimoji="1"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endParaRPr kumimoji="1"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さ</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き</a:t>
            </a:r>
            <a:endParaRPr kumimoji="1" lang="ja-JP" altLang="en-US" sz="1400" dirty="0">
              <a:solidFill>
                <a:srgbClr val="FF0000"/>
              </a:solidFill>
            </a:endParaRPr>
          </a:p>
        </p:txBody>
      </p:sp>
      <p:sp>
        <p:nvSpPr>
          <p:cNvPr id="49" name="正方形/長方形 48">
            <a:extLst>
              <a:ext uri="{FF2B5EF4-FFF2-40B4-BE49-F238E27FC236}">
                <a16:creationId xmlns:a16="http://schemas.microsoft.com/office/drawing/2014/main" id="{95A86962-A26F-DBCE-2E91-F68F1EAF417E}"/>
              </a:ext>
            </a:extLst>
          </p:cNvPr>
          <p:cNvSpPr/>
          <p:nvPr/>
        </p:nvSpPr>
        <p:spPr>
          <a:xfrm>
            <a:off x="8203401" y="5197404"/>
            <a:ext cx="7638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じ</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ぶ</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ん</a:t>
            </a:r>
            <a:endParaRPr kumimoji="1" lang="ja-JP" altLang="en-US" sz="1400" dirty="0">
              <a:solidFill>
                <a:srgbClr val="FF0000"/>
              </a:solidFill>
            </a:endParaRPr>
          </a:p>
        </p:txBody>
      </p:sp>
    </p:spTree>
    <p:extLst>
      <p:ext uri="{BB962C8B-B14F-4D97-AF65-F5344CB8AC3E}">
        <p14:creationId xmlns:p14="http://schemas.microsoft.com/office/powerpoint/2010/main" val="36751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bwMode="gray">
          <a:xfrm>
            <a:off x="304800" y="2589537"/>
            <a:ext cx="8547100" cy="1877437"/>
          </a:xfrm>
          <a:prstGeom prst="rect">
            <a:avLst/>
          </a:prstGeom>
          <a:noFill/>
        </p:spPr>
        <p:txBody>
          <a:bodyPr wrap="square" rtlCol="0">
            <a:spAutoFit/>
          </a:bodyPr>
          <a:lstStyle/>
          <a:p>
            <a:pPr algn="ctr"/>
            <a:r>
              <a:rPr lang="ja-JP" altLang="en-US" sz="6600" b="1" dirty="0">
                <a:latin typeface="Meiryo UI" panose="020B0604030504040204" pitchFamily="50" charset="-128"/>
                <a:ea typeface="Meiryo UI" panose="020B0604030504040204" pitchFamily="50" charset="-128"/>
                <a:cs typeface="ヒラギノ角ゴ Std W8"/>
              </a:rPr>
              <a:t>１</a:t>
            </a:r>
            <a:r>
              <a:rPr lang="en-US" altLang="ja-JP" sz="6600" b="1" dirty="0">
                <a:latin typeface="Meiryo UI" panose="020B0604030504040204" pitchFamily="50" charset="-128"/>
                <a:ea typeface="Meiryo UI" panose="020B0604030504040204" pitchFamily="50" charset="-128"/>
                <a:cs typeface="ヒラギノ角ゴ Std W8"/>
              </a:rPr>
              <a:t>. </a:t>
            </a:r>
            <a:r>
              <a:rPr lang="ja-JP" altLang="en-US" sz="6600" b="1" dirty="0">
                <a:latin typeface="Meiryo UI" panose="020B0604030504040204" pitchFamily="50" charset="-128"/>
                <a:ea typeface="Meiryo UI" panose="020B0604030504040204" pitchFamily="50" charset="-128"/>
                <a:cs typeface="ヒラギノ角ゴ Std W8"/>
              </a:rPr>
              <a:t>生活設計とお金</a:t>
            </a:r>
            <a:endParaRPr lang="en-US" altLang="ja-JP" sz="6600" b="1" dirty="0">
              <a:latin typeface="Meiryo UI" panose="020B0604030504040204" pitchFamily="50" charset="-128"/>
              <a:ea typeface="Meiryo UI" panose="020B0604030504040204" pitchFamily="50" charset="-128"/>
              <a:cs typeface="ヒラギノ角ゴ Std W8"/>
            </a:endParaRPr>
          </a:p>
          <a:p>
            <a:pPr algn="ctr">
              <a:spcBef>
                <a:spcPts val="1200"/>
              </a:spcBef>
            </a:pPr>
            <a:r>
              <a:rPr kumimoji="1" lang="en-US" altLang="ja-JP" sz="3600" b="1" dirty="0">
                <a:latin typeface="Meiryo UI" panose="020B0604030504040204" pitchFamily="50" charset="-128"/>
                <a:ea typeface="Meiryo UI" panose="020B0604030504040204" pitchFamily="50" charset="-128"/>
                <a:cs typeface="ヒラギノ角ゴ Std W8"/>
              </a:rPr>
              <a:t>~</a:t>
            </a:r>
            <a:r>
              <a:rPr kumimoji="1" lang="ja-JP" altLang="en-US" sz="3600" b="1" dirty="0">
                <a:latin typeface="Meiryo UI" panose="020B0604030504040204" pitchFamily="50" charset="-128"/>
                <a:ea typeface="Meiryo UI" panose="020B0604030504040204" pitchFamily="50" charset="-128"/>
                <a:cs typeface="ヒラギノ角ゴ Std W8"/>
              </a:rPr>
              <a:t>将来について考えてみよう</a:t>
            </a:r>
            <a:r>
              <a:rPr kumimoji="1" lang="en-US" altLang="ja-JP" sz="3600" b="1" dirty="0">
                <a:latin typeface="Meiryo UI" panose="020B0604030504040204" pitchFamily="50" charset="-128"/>
                <a:ea typeface="Meiryo UI" panose="020B0604030504040204" pitchFamily="50" charset="-128"/>
                <a:cs typeface="ヒラギノ角ゴ Std W8"/>
              </a:rPr>
              <a:t>~</a:t>
            </a:r>
            <a:endParaRPr kumimoji="1" lang="ja-JP" altLang="en-US" sz="3600" b="1" dirty="0">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2</a:t>
            </a:fld>
            <a:endParaRPr kumimoji="1" lang="ja-JP" altLang="en-US"/>
          </a:p>
        </p:txBody>
      </p:sp>
      <p:sp>
        <p:nvSpPr>
          <p:cNvPr id="3" name="テキスト ボックス 2">
            <a:extLst>
              <a:ext uri="{FF2B5EF4-FFF2-40B4-BE49-F238E27FC236}">
                <a16:creationId xmlns:a16="http://schemas.microsoft.com/office/drawing/2014/main" id="{79716619-AA66-96D4-6DED-587DFFE9318D}"/>
              </a:ext>
            </a:extLst>
          </p:cNvPr>
          <p:cNvSpPr txBox="1"/>
          <p:nvPr/>
        </p:nvSpPr>
        <p:spPr>
          <a:xfrm>
            <a:off x="3173793" y="2269847"/>
            <a:ext cx="2638425"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せいかつせっけい</a:t>
            </a:r>
          </a:p>
        </p:txBody>
      </p:sp>
      <p:sp>
        <p:nvSpPr>
          <p:cNvPr id="4" name="テキスト ボックス 3">
            <a:extLst>
              <a:ext uri="{FF2B5EF4-FFF2-40B4-BE49-F238E27FC236}">
                <a16:creationId xmlns:a16="http://schemas.microsoft.com/office/drawing/2014/main" id="{1DC3EAA8-4BD9-4E23-4B96-3F54E7A1E8AB}"/>
              </a:ext>
            </a:extLst>
          </p:cNvPr>
          <p:cNvSpPr txBox="1"/>
          <p:nvPr/>
        </p:nvSpPr>
        <p:spPr>
          <a:xfrm>
            <a:off x="7300912" y="2372055"/>
            <a:ext cx="776288"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かね</a:t>
            </a:r>
          </a:p>
        </p:txBody>
      </p:sp>
      <p:sp>
        <p:nvSpPr>
          <p:cNvPr id="9" name="テキスト ボックス 8">
            <a:extLst>
              <a:ext uri="{FF2B5EF4-FFF2-40B4-BE49-F238E27FC236}">
                <a16:creationId xmlns:a16="http://schemas.microsoft.com/office/drawing/2014/main" id="{E0095D0B-90EF-AF5F-EB3A-A52821F7299F}"/>
              </a:ext>
            </a:extLst>
          </p:cNvPr>
          <p:cNvSpPr txBox="1"/>
          <p:nvPr/>
        </p:nvSpPr>
        <p:spPr>
          <a:xfrm>
            <a:off x="2256597" y="3563117"/>
            <a:ext cx="917196"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しょうらい</a:t>
            </a:r>
          </a:p>
        </p:txBody>
      </p:sp>
      <p:sp>
        <p:nvSpPr>
          <p:cNvPr id="10" name="テキスト ボックス 9">
            <a:extLst>
              <a:ext uri="{FF2B5EF4-FFF2-40B4-BE49-F238E27FC236}">
                <a16:creationId xmlns:a16="http://schemas.microsoft.com/office/drawing/2014/main" id="{767A7361-7D1E-B6C1-5D2B-247934AD068E}"/>
              </a:ext>
            </a:extLst>
          </p:cNvPr>
          <p:cNvSpPr txBox="1"/>
          <p:nvPr/>
        </p:nvSpPr>
        <p:spPr>
          <a:xfrm>
            <a:off x="4572000" y="3564657"/>
            <a:ext cx="917196"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かんが</a:t>
            </a:r>
            <a:endParaRPr kumimoji="1" lang="ja-JP" altLang="en-US"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29426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graphicFrame>
        <p:nvGraphicFramePr>
          <p:cNvPr id="2" name="表 1"/>
          <p:cNvGraphicFramePr>
            <a:graphicFrameLocks noGrp="1"/>
          </p:cNvGraphicFramePr>
          <p:nvPr/>
        </p:nvGraphicFramePr>
        <p:xfrm>
          <a:off x="166256" y="1126084"/>
          <a:ext cx="4392000" cy="5357482"/>
        </p:xfrm>
        <a:graphic>
          <a:graphicData uri="http://schemas.openxmlformats.org/drawingml/2006/table">
            <a:tbl>
              <a:tblPr firstRow="1" bandRow="1">
                <a:tableStyleId>{2D5ABB26-0587-4C30-8999-92F81FD0307C}</a:tableStyleId>
              </a:tblPr>
              <a:tblGrid>
                <a:gridCol w="4392000">
                  <a:extLst>
                    <a:ext uri="{9D8B030D-6E8A-4147-A177-3AD203B41FA5}">
                      <a16:colId xmlns:a16="http://schemas.microsoft.com/office/drawing/2014/main" val="20000"/>
                    </a:ext>
                  </a:extLst>
                </a:gridCol>
              </a:tblGrid>
              <a:tr h="540000">
                <a:tc>
                  <a:txBody>
                    <a:bodyPr/>
                    <a:lstStyle/>
                    <a:p>
                      <a:pPr algn="ctr">
                        <a:lnSpc>
                          <a:spcPts val="5200"/>
                        </a:lnSpc>
                      </a:pPr>
                      <a:r>
                        <a:rPr kumimoji="1" lang="ja-JP" altLang="en-US" sz="36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4680000">
                <a:tc>
                  <a:txBody>
                    <a:bodyPr/>
                    <a:lstStyle/>
                    <a:p>
                      <a:pPr algn="ctr"/>
                      <a:endParaRPr kumimoji="1" lang="ja-JP" altLang="en-US" sz="2400" b="0" i="0" dirty="0">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7" name="表 6"/>
          <p:cNvGraphicFramePr>
            <a:graphicFrameLocks noGrp="1"/>
          </p:cNvGraphicFramePr>
          <p:nvPr/>
        </p:nvGraphicFramePr>
        <p:xfrm>
          <a:off x="4613369" y="1126084"/>
          <a:ext cx="4392000" cy="5357482"/>
        </p:xfrm>
        <a:graphic>
          <a:graphicData uri="http://schemas.openxmlformats.org/drawingml/2006/table">
            <a:tbl>
              <a:tblPr firstRow="1" bandRow="1">
                <a:tableStyleId>{2D5ABB26-0587-4C30-8999-92F81FD0307C}</a:tableStyleId>
              </a:tblPr>
              <a:tblGrid>
                <a:gridCol w="4392000">
                  <a:extLst>
                    <a:ext uri="{9D8B030D-6E8A-4147-A177-3AD203B41FA5}">
                      <a16:colId xmlns:a16="http://schemas.microsoft.com/office/drawing/2014/main" val="20000"/>
                    </a:ext>
                  </a:extLst>
                </a:gridCol>
              </a:tblGrid>
              <a:tr h="540000">
                <a:tc>
                  <a:txBody>
                    <a:bodyPr/>
                    <a:lstStyle/>
                    <a:p>
                      <a:pPr algn="ctr">
                        <a:lnSpc>
                          <a:spcPts val="5200"/>
                        </a:lnSpc>
                      </a:pPr>
                      <a:r>
                        <a:rPr kumimoji="1" lang="ja-JP" altLang="en-US" sz="3600" b="1" i="0" dirty="0">
                          <a:solidFill>
                            <a:srgbClr val="339966"/>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4680000">
                <a:tc>
                  <a:txBody>
                    <a:bodyPr/>
                    <a:lstStyle/>
                    <a:p>
                      <a:pPr algn="ctr"/>
                      <a:endParaRPr kumimoji="1" lang="ja-JP" altLang="en-US" sz="2400" b="0" i="0" dirty="0">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bl>
          </a:graphicData>
        </a:graphic>
      </p:graphicFrame>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764" y="2966349"/>
            <a:ext cx="1416466" cy="1864921"/>
          </a:xfrm>
          <a:prstGeom prst="rect">
            <a:avLst/>
          </a:prstGeom>
        </p:spPr>
      </p:pic>
      <p:grpSp>
        <p:nvGrpSpPr>
          <p:cNvPr id="3" name="グループ化 2">
            <a:extLst>
              <a:ext uri="{FF2B5EF4-FFF2-40B4-BE49-F238E27FC236}">
                <a16:creationId xmlns:a16="http://schemas.microsoft.com/office/drawing/2014/main" id="{DD87005F-84A3-4D29-84E1-C195FF18E3A9}"/>
              </a:ext>
            </a:extLst>
          </p:cNvPr>
          <p:cNvGrpSpPr/>
          <p:nvPr/>
        </p:nvGrpSpPr>
        <p:grpSpPr>
          <a:xfrm>
            <a:off x="1465688" y="2558439"/>
            <a:ext cx="1597813" cy="914705"/>
            <a:chOff x="1465688" y="2558439"/>
            <a:chExt cx="1597813" cy="914705"/>
          </a:xfrm>
        </p:grpSpPr>
        <p:sp>
          <p:nvSpPr>
            <p:cNvPr id="11" name="右矢印 10"/>
            <p:cNvSpPr/>
            <p:nvPr/>
          </p:nvSpPr>
          <p:spPr bwMode="black">
            <a:xfrm rot="1058399">
              <a:off x="1465688" y="2558439"/>
              <a:ext cx="1597813" cy="914705"/>
            </a:xfrm>
            <a:prstGeom prst="rightArrow">
              <a:avLst>
                <a:gd name="adj1" fmla="val 50000"/>
                <a:gd name="adj2" fmla="val 60917"/>
              </a:avLst>
            </a:prstGeom>
            <a:solidFill>
              <a:schemeClr val="accent5"/>
            </a:solidFill>
            <a:ln w="317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bwMode="white">
            <a:xfrm rot="1072707">
              <a:off x="1486811" y="2841501"/>
              <a:ext cx="1409360" cy="369332"/>
            </a:xfrm>
            <a:prstGeom prst="rect">
              <a:avLst/>
            </a:prstGeom>
            <a:noFill/>
          </p:spPr>
          <p:txBody>
            <a:bodyPr wrap="non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cs typeface="ヒラギノ角ゴ Pro W6"/>
                </a:rPr>
                <a:t>お金を預ける</a:t>
              </a:r>
            </a:p>
          </p:txBody>
        </p:sp>
      </p:grpSp>
      <p:grpSp>
        <p:nvGrpSpPr>
          <p:cNvPr id="8" name="グループ化 7">
            <a:extLst>
              <a:ext uri="{FF2B5EF4-FFF2-40B4-BE49-F238E27FC236}">
                <a16:creationId xmlns:a16="http://schemas.microsoft.com/office/drawing/2014/main" id="{FCA42698-CEB6-4FD1-8B4C-5EEC0BD8235B}"/>
              </a:ext>
            </a:extLst>
          </p:cNvPr>
          <p:cNvGrpSpPr/>
          <p:nvPr/>
        </p:nvGrpSpPr>
        <p:grpSpPr>
          <a:xfrm>
            <a:off x="1428601" y="4493423"/>
            <a:ext cx="1780368" cy="929642"/>
            <a:chOff x="1428601" y="4493423"/>
            <a:chExt cx="1780368" cy="929642"/>
          </a:xfrm>
        </p:grpSpPr>
        <p:sp>
          <p:nvSpPr>
            <p:cNvPr id="13" name="右矢印 12"/>
            <p:cNvSpPr/>
            <p:nvPr/>
          </p:nvSpPr>
          <p:spPr bwMode="gray">
            <a:xfrm rot="9417149">
              <a:off x="1428601" y="4493423"/>
              <a:ext cx="1702313" cy="929642"/>
            </a:xfrm>
            <a:prstGeom prst="rightArrow">
              <a:avLst>
                <a:gd name="adj1" fmla="val 50000"/>
                <a:gd name="adj2" fmla="val 65335"/>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bwMode="white">
            <a:xfrm rot="20246298">
              <a:off x="1579997" y="4749409"/>
              <a:ext cx="1628972"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cs typeface="ヒラギノ角ゴ Pro W6"/>
                </a:rPr>
                <a:t>お金を引き出す</a:t>
              </a:r>
            </a:p>
          </p:txBody>
        </p:sp>
      </p:grpSp>
      <p:pic>
        <p:nvPicPr>
          <p:cNvPr id="16" name="図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999" y="4364576"/>
            <a:ext cx="1155920" cy="1147960"/>
          </a:xfrm>
          <a:prstGeom prst="rect">
            <a:avLst/>
          </a:prstGeom>
        </p:spPr>
      </p:pic>
      <p:grpSp>
        <p:nvGrpSpPr>
          <p:cNvPr id="12" name="グループ化 11">
            <a:extLst>
              <a:ext uri="{FF2B5EF4-FFF2-40B4-BE49-F238E27FC236}">
                <a16:creationId xmlns:a16="http://schemas.microsoft.com/office/drawing/2014/main" id="{DB7A5267-F399-47B5-AF71-DA3FBD3B88A0}"/>
              </a:ext>
            </a:extLst>
          </p:cNvPr>
          <p:cNvGrpSpPr/>
          <p:nvPr/>
        </p:nvGrpSpPr>
        <p:grpSpPr>
          <a:xfrm rot="21250923">
            <a:off x="5990055" y="4333260"/>
            <a:ext cx="1910884" cy="904066"/>
            <a:chOff x="6138786" y="4287654"/>
            <a:chExt cx="1910884" cy="767104"/>
          </a:xfrm>
        </p:grpSpPr>
        <p:sp>
          <p:nvSpPr>
            <p:cNvPr id="29" name="右矢印 28"/>
            <p:cNvSpPr/>
            <p:nvPr/>
          </p:nvSpPr>
          <p:spPr bwMode="gray">
            <a:xfrm rot="9998293">
              <a:off x="6138786" y="4287654"/>
              <a:ext cx="1783199" cy="767104"/>
            </a:xfrm>
            <a:prstGeom prst="rightArrow">
              <a:avLst>
                <a:gd name="adj1" fmla="val 51606"/>
                <a:gd name="adj2" fmla="val 73693"/>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bwMode="white">
            <a:xfrm rot="20804101">
              <a:off x="6340653" y="4396808"/>
              <a:ext cx="1709017" cy="496184"/>
            </a:xfrm>
            <a:prstGeom prst="rect">
              <a:avLst/>
            </a:prstGeom>
            <a:noFill/>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お金</a:t>
              </a:r>
              <a:r>
                <a:rPr kumimoji="1" lang="en-US" altLang="ja-JP" sz="1050" b="1" dirty="0">
                  <a:solidFill>
                    <a:schemeClr val="bg1"/>
                  </a:solidFill>
                  <a:latin typeface="Meiryo UI" panose="020B0604030504040204" pitchFamily="50" charset="-128"/>
                  <a:ea typeface="Meiryo UI" panose="020B0604030504040204" pitchFamily="50" charset="-128"/>
                  <a:cs typeface="ヒラギノ角ゴ Pro W6"/>
                </a:rPr>
                <a:t> (</a:t>
              </a:r>
              <a:r>
                <a:rPr kumimoji="1" lang="ja-JP" altLang="en-US" sz="1050" b="1" dirty="0">
                  <a:solidFill>
                    <a:schemeClr val="bg1"/>
                  </a:solidFill>
                  <a:latin typeface="Meiryo UI" panose="020B0604030504040204" pitchFamily="50" charset="-128"/>
                  <a:ea typeface="Meiryo UI" panose="020B0604030504040204" pitchFamily="50" charset="-128"/>
                  <a:cs typeface="ヒラギノ角ゴ Pro W6"/>
                </a:rPr>
                <a:t>保険金</a:t>
              </a:r>
              <a:r>
                <a:rPr kumimoji="1" lang="en-US" altLang="ja-JP" sz="1050" b="1" dirty="0">
                  <a:solidFill>
                    <a:schemeClr val="bg1"/>
                  </a:solidFill>
                  <a:latin typeface="Meiryo UI" panose="020B0604030504040204" pitchFamily="50" charset="-128"/>
                  <a:ea typeface="Meiryo UI" panose="020B0604030504040204" pitchFamily="50" charset="-128"/>
                  <a:cs typeface="ヒラギノ角ゴ Pro W6"/>
                </a:rPr>
                <a:t>) </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を</a:t>
              </a:r>
              <a:endParaRPr kumimoji="1" lang="en-US" altLang="ja-JP" sz="1600" b="1" dirty="0">
                <a:solidFill>
                  <a:schemeClr val="bg1"/>
                </a:solidFill>
                <a:latin typeface="Meiryo UI" panose="020B0604030504040204" pitchFamily="50" charset="-128"/>
                <a:ea typeface="Meiryo UI" panose="020B0604030504040204" pitchFamily="50" charset="-128"/>
                <a:cs typeface="ヒラギノ角ゴ Pro W6"/>
              </a:endParaRPr>
            </a:p>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受取る</a:t>
              </a:r>
            </a:p>
          </p:txBody>
        </p:sp>
      </p:grpSp>
      <p:pic>
        <p:nvPicPr>
          <p:cNvPr id="36" name="図 3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15345" y="3064346"/>
            <a:ext cx="1290024" cy="1700486"/>
          </a:xfrm>
          <a:prstGeom prst="rect">
            <a:avLst/>
          </a:prstGeom>
        </p:spPr>
      </p:pic>
      <p:pic>
        <p:nvPicPr>
          <p:cNvPr id="40" name="図 39">
            <a:extLst>
              <a:ext uri="{FF2B5EF4-FFF2-40B4-BE49-F238E27FC236}">
                <a16:creationId xmlns:a16="http://schemas.microsoft.com/office/drawing/2014/main" id="{8C5B53C5-F932-43AA-B06B-04FDE4C055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3775" y="1822293"/>
            <a:ext cx="1254450" cy="1644395"/>
          </a:xfrm>
          <a:prstGeom prst="rect">
            <a:avLst/>
          </a:prstGeom>
        </p:spPr>
      </p:pic>
      <p:pic>
        <p:nvPicPr>
          <p:cNvPr id="42" name="図 41">
            <a:extLst>
              <a:ext uri="{FF2B5EF4-FFF2-40B4-BE49-F238E27FC236}">
                <a16:creationId xmlns:a16="http://schemas.microsoft.com/office/drawing/2014/main" id="{F03410FD-006D-47DE-AA66-46CE7A25C5A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83515" y="5220760"/>
            <a:ext cx="1129112" cy="1121338"/>
          </a:xfrm>
          <a:prstGeom prst="rect">
            <a:avLst/>
          </a:prstGeom>
        </p:spPr>
      </p:pic>
      <p:pic>
        <p:nvPicPr>
          <p:cNvPr id="43" name="図 42">
            <a:extLst>
              <a:ext uri="{FF2B5EF4-FFF2-40B4-BE49-F238E27FC236}">
                <a16:creationId xmlns:a16="http://schemas.microsoft.com/office/drawing/2014/main" id="{64FA26A2-32B7-44A6-860C-86AEF571F5B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02617" y="4361684"/>
            <a:ext cx="1053377" cy="977867"/>
          </a:xfrm>
          <a:prstGeom prst="rect">
            <a:avLst/>
          </a:prstGeom>
        </p:spPr>
      </p:pic>
      <p:pic>
        <p:nvPicPr>
          <p:cNvPr id="31" name="図 30" descr="おもちゃ, 人形, 写真, 異なる が含まれている画像&#10;&#10;自動的に生成された説明">
            <a:extLst>
              <a:ext uri="{FF2B5EF4-FFF2-40B4-BE49-F238E27FC236}">
                <a16:creationId xmlns:a16="http://schemas.microsoft.com/office/drawing/2014/main" id="{249EBBCF-A1D3-454F-B37F-2E38DF5970EA}"/>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742679" y="1929288"/>
            <a:ext cx="1661881" cy="1416461"/>
          </a:xfrm>
          <a:prstGeom prst="rect">
            <a:avLst/>
          </a:prstGeom>
        </p:spPr>
      </p:pic>
      <p:grpSp>
        <p:nvGrpSpPr>
          <p:cNvPr id="9" name="グループ化 8">
            <a:extLst>
              <a:ext uri="{FF2B5EF4-FFF2-40B4-BE49-F238E27FC236}">
                <a16:creationId xmlns:a16="http://schemas.microsoft.com/office/drawing/2014/main" id="{B0E6FE43-E5C6-4272-8715-89914B21C67C}"/>
              </a:ext>
            </a:extLst>
          </p:cNvPr>
          <p:cNvGrpSpPr/>
          <p:nvPr/>
        </p:nvGrpSpPr>
        <p:grpSpPr>
          <a:xfrm>
            <a:off x="6162685" y="2860509"/>
            <a:ext cx="1673736" cy="823030"/>
            <a:chOff x="6222848" y="3002696"/>
            <a:chExt cx="1673736" cy="823030"/>
          </a:xfrm>
        </p:grpSpPr>
        <p:sp>
          <p:nvSpPr>
            <p:cNvPr id="27" name="右矢印 26"/>
            <p:cNvSpPr/>
            <p:nvPr/>
          </p:nvSpPr>
          <p:spPr bwMode="black">
            <a:xfrm rot="1218939">
              <a:off x="6348977" y="3002696"/>
              <a:ext cx="1547607" cy="823030"/>
            </a:xfrm>
            <a:prstGeom prst="rightArrow">
              <a:avLst>
                <a:gd name="adj1" fmla="val 59133"/>
                <a:gd name="adj2" fmla="val 51299"/>
              </a:avLst>
            </a:prstGeom>
            <a:solidFill>
              <a:schemeClr val="accent5"/>
            </a:solidFill>
            <a:ln w="317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bwMode="white">
            <a:xfrm rot="1224957">
              <a:off x="6222848" y="3131726"/>
              <a:ext cx="1667244" cy="584775"/>
            </a:xfrm>
            <a:prstGeom prst="rect">
              <a:avLst/>
            </a:prstGeom>
            <a:noFill/>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お金</a:t>
              </a:r>
              <a:r>
                <a:rPr kumimoji="1" lang="en-US" altLang="ja-JP" sz="1050" b="1" dirty="0">
                  <a:solidFill>
                    <a:schemeClr val="bg1"/>
                  </a:solidFill>
                  <a:latin typeface="Meiryo UI" panose="020B0604030504040204" pitchFamily="50" charset="-128"/>
                  <a:ea typeface="Meiryo UI" panose="020B0604030504040204" pitchFamily="50" charset="-128"/>
                  <a:cs typeface="ヒラギノ角ゴ Pro W6"/>
                </a:rPr>
                <a:t> (</a:t>
              </a:r>
              <a:r>
                <a:rPr kumimoji="1" lang="ja-JP" altLang="en-US" sz="1050" b="1" dirty="0">
                  <a:solidFill>
                    <a:schemeClr val="bg1"/>
                  </a:solidFill>
                  <a:latin typeface="Meiryo UI" panose="020B0604030504040204" pitchFamily="50" charset="-128"/>
                  <a:ea typeface="Meiryo UI" panose="020B0604030504040204" pitchFamily="50" charset="-128"/>
                  <a:cs typeface="ヒラギノ角ゴ Pro W6"/>
                </a:rPr>
                <a:t>保険料</a:t>
              </a:r>
              <a:r>
                <a:rPr lang="en-US" altLang="ja-JP" sz="1050" b="1" dirty="0">
                  <a:solidFill>
                    <a:schemeClr val="bg1"/>
                  </a:solidFill>
                  <a:latin typeface="Meiryo UI" panose="020B0604030504040204" pitchFamily="50" charset="-128"/>
                  <a:ea typeface="Meiryo UI" panose="020B0604030504040204" pitchFamily="50" charset="-128"/>
                  <a:cs typeface="ヒラギノ角ゴ Pro W6"/>
                </a:rPr>
                <a:t>) </a:t>
              </a: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を</a:t>
              </a:r>
              <a:endParaRPr lang="en-US" altLang="ja-JP" sz="1600" b="1" dirty="0">
                <a:solidFill>
                  <a:schemeClr val="bg1"/>
                </a:solidFill>
                <a:latin typeface="Meiryo UI" panose="020B0604030504040204" pitchFamily="50" charset="-128"/>
                <a:ea typeface="Meiryo UI" panose="020B0604030504040204" pitchFamily="50" charset="-128"/>
                <a:cs typeface="ヒラギノ角ゴ Pro W6"/>
              </a:endParaRPr>
            </a:p>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支払う</a:t>
              </a:r>
            </a:p>
          </p:txBody>
        </p:sp>
      </p:grpSp>
      <p:pic>
        <p:nvPicPr>
          <p:cNvPr id="5" name="図 4">
            <a:extLst>
              <a:ext uri="{FF2B5EF4-FFF2-40B4-BE49-F238E27FC236}">
                <a16:creationId xmlns:a16="http://schemas.microsoft.com/office/drawing/2014/main" id="{74D2F650-1CBA-4897-95B7-A14BC14B5AA2}"/>
              </a:ext>
            </a:extLst>
          </p:cNvPr>
          <p:cNvPicPr>
            <a:picLocks noChangeAspect="1"/>
          </p:cNvPicPr>
          <p:nvPr/>
        </p:nvPicPr>
        <p:blipFill>
          <a:blip r:embed="rId9"/>
          <a:stretch>
            <a:fillRect/>
          </a:stretch>
        </p:blipFill>
        <p:spPr>
          <a:xfrm>
            <a:off x="678628" y="3780667"/>
            <a:ext cx="1254450" cy="1014150"/>
          </a:xfrm>
          <a:prstGeom prst="rect">
            <a:avLst/>
          </a:prstGeom>
        </p:spPr>
      </p:pic>
      <p:pic>
        <p:nvPicPr>
          <p:cNvPr id="14" name="図 13"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10"/>
          <a:stretch>
            <a:fillRect/>
          </a:stretch>
        </p:blipFill>
        <p:spPr>
          <a:xfrm>
            <a:off x="649451" y="5304317"/>
            <a:ext cx="1119742" cy="805469"/>
          </a:xfrm>
          <a:prstGeom prst="rect">
            <a:avLst/>
          </a:prstGeom>
        </p:spPr>
      </p:pic>
      <p:sp>
        <p:nvSpPr>
          <p:cNvPr id="17" name="スライド番号プレースホルダー 16"/>
          <p:cNvSpPr>
            <a:spLocks noGrp="1"/>
          </p:cNvSpPr>
          <p:nvPr>
            <p:ph type="sldNum" sz="quarter" idx="12"/>
          </p:nvPr>
        </p:nvSpPr>
        <p:spPr/>
        <p:txBody>
          <a:bodyPr/>
          <a:lstStyle/>
          <a:p>
            <a:fld id="{7B76553B-32E2-D644-9CD0-56FDA882EB90}" type="slidenum">
              <a:rPr kumimoji="1" lang="ja-JP" altLang="en-US" smtClean="0"/>
              <a:t>20</a:t>
            </a:fld>
            <a:endParaRPr kumimoji="1" lang="ja-JP" altLang="en-US"/>
          </a:p>
        </p:txBody>
      </p:sp>
      <p:sp>
        <p:nvSpPr>
          <p:cNvPr id="18" name="正方形/長方形 17">
            <a:extLst>
              <a:ext uri="{FF2B5EF4-FFF2-40B4-BE49-F238E27FC236}">
                <a16:creationId xmlns:a16="http://schemas.microsoft.com/office/drawing/2014/main" id="{6506441B-636E-BCE6-6D4D-F6AC1C73C566}"/>
              </a:ext>
            </a:extLst>
          </p:cNvPr>
          <p:cNvSpPr/>
          <p:nvPr/>
        </p:nvSpPr>
        <p:spPr>
          <a:xfrm rot="1026319">
            <a:off x="2020482" y="2692115"/>
            <a:ext cx="721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あず</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3A8B1698-42A7-5CFE-1759-290E3D1C06BC}"/>
              </a:ext>
            </a:extLst>
          </p:cNvPr>
          <p:cNvSpPr/>
          <p:nvPr/>
        </p:nvSpPr>
        <p:spPr>
          <a:xfrm rot="20221235">
            <a:off x="2097377" y="4573652"/>
            <a:ext cx="4200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ひ</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9367F817-9FA1-EAAB-B73A-791325B176D1}"/>
              </a:ext>
            </a:extLst>
          </p:cNvPr>
          <p:cNvSpPr/>
          <p:nvPr/>
        </p:nvSpPr>
        <p:spPr>
          <a:xfrm rot="20182880">
            <a:off x="2468852" y="4421252"/>
            <a:ext cx="4200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だ</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E685D643-0DE2-B11C-E8F2-52CAE71B21E6}"/>
              </a:ext>
            </a:extLst>
          </p:cNvPr>
          <p:cNvSpPr/>
          <p:nvPr/>
        </p:nvSpPr>
        <p:spPr>
          <a:xfrm rot="20243044">
            <a:off x="1675186" y="4739845"/>
            <a:ext cx="4938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かね</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09BD7EE7-8332-9A6E-7EB2-564CC6393820}"/>
              </a:ext>
            </a:extLst>
          </p:cNvPr>
          <p:cNvSpPr/>
          <p:nvPr/>
        </p:nvSpPr>
        <p:spPr>
          <a:xfrm>
            <a:off x="570477" y="-47648"/>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bg1"/>
              </a:solidFill>
            </a:endParaRPr>
          </a:p>
        </p:txBody>
      </p:sp>
      <p:sp>
        <p:nvSpPr>
          <p:cNvPr id="23" name="正方形/長方形 22">
            <a:extLst>
              <a:ext uri="{FF2B5EF4-FFF2-40B4-BE49-F238E27FC236}">
                <a16:creationId xmlns:a16="http://schemas.microsoft.com/office/drawing/2014/main" id="{1F32FA6E-5643-F64B-2B62-FA2DCFBC8269}"/>
              </a:ext>
            </a:extLst>
          </p:cNvPr>
          <p:cNvSpPr/>
          <p:nvPr/>
        </p:nvSpPr>
        <p:spPr>
          <a:xfrm>
            <a:off x="2094477" y="-46646"/>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chemeClr val="bg1"/>
              </a:solidFill>
            </a:endParaRPr>
          </a:p>
        </p:txBody>
      </p:sp>
      <p:sp>
        <p:nvSpPr>
          <p:cNvPr id="24" name="正方形/長方形 23">
            <a:extLst>
              <a:ext uri="{FF2B5EF4-FFF2-40B4-BE49-F238E27FC236}">
                <a16:creationId xmlns:a16="http://schemas.microsoft.com/office/drawing/2014/main" id="{4C8FC43C-90AA-A9AF-95D1-AA808EB4024F}"/>
              </a:ext>
            </a:extLst>
          </p:cNvPr>
          <p:cNvSpPr/>
          <p:nvPr/>
        </p:nvSpPr>
        <p:spPr>
          <a:xfrm>
            <a:off x="1720950" y="1029570"/>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rgbClr val="002060"/>
              </a:solidFill>
            </a:endParaRPr>
          </a:p>
        </p:txBody>
      </p:sp>
      <p:sp>
        <p:nvSpPr>
          <p:cNvPr id="25" name="正方形/長方形 24">
            <a:extLst>
              <a:ext uri="{FF2B5EF4-FFF2-40B4-BE49-F238E27FC236}">
                <a16:creationId xmlns:a16="http://schemas.microsoft.com/office/drawing/2014/main" id="{DDF1E411-180F-E5A8-386B-506EF6BF0866}"/>
              </a:ext>
            </a:extLst>
          </p:cNvPr>
          <p:cNvSpPr/>
          <p:nvPr/>
        </p:nvSpPr>
        <p:spPr>
          <a:xfrm>
            <a:off x="5988150" y="1030572"/>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298054"/>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rgbClr val="298054"/>
              </a:solidFill>
            </a:endParaRPr>
          </a:p>
        </p:txBody>
      </p:sp>
      <p:sp>
        <p:nvSpPr>
          <p:cNvPr id="26" name="正方形/長方形 25">
            <a:extLst>
              <a:ext uri="{FF2B5EF4-FFF2-40B4-BE49-F238E27FC236}">
                <a16:creationId xmlns:a16="http://schemas.microsoft.com/office/drawing/2014/main" id="{BA111FF5-AEE9-2BEF-E413-516300DB44E3}"/>
              </a:ext>
            </a:extLst>
          </p:cNvPr>
          <p:cNvSpPr/>
          <p:nvPr/>
        </p:nvSpPr>
        <p:spPr>
          <a:xfrm rot="1047104">
            <a:off x="1714589" y="2554629"/>
            <a:ext cx="4938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かね</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5101C066-BCF5-7E81-7939-E6F34006CE8A}"/>
              </a:ext>
            </a:extLst>
          </p:cNvPr>
          <p:cNvSpPr/>
          <p:nvPr/>
        </p:nvSpPr>
        <p:spPr>
          <a:xfrm rot="1212742">
            <a:off x="6765970" y="2927641"/>
            <a:ext cx="88303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ほけんりょう</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62ADB1CA-68BB-D0B0-B100-DBE54C935469}"/>
              </a:ext>
            </a:extLst>
          </p:cNvPr>
          <p:cNvSpPr/>
          <p:nvPr/>
        </p:nvSpPr>
        <p:spPr>
          <a:xfrm rot="20419839">
            <a:off x="6630992" y="4336834"/>
            <a:ext cx="88303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ほけんきん</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5ECA3B03-0E34-FBD7-EC49-A70F5287EC6D}"/>
              </a:ext>
            </a:extLst>
          </p:cNvPr>
          <p:cNvSpPr/>
          <p:nvPr/>
        </p:nvSpPr>
        <p:spPr>
          <a:xfrm rot="1280445">
            <a:off x="6331670" y="306788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しはら</a:t>
            </a:r>
            <a:endParaRPr kumimoji="1" lang="ja-JP" altLang="en-US" sz="1000" dirty="0">
              <a:solidFill>
                <a:schemeClr val="bg1"/>
              </a:solidFill>
            </a:endParaRPr>
          </a:p>
        </p:txBody>
      </p:sp>
      <p:sp>
        <p:nvSpPr>
          <p:cNvPr id="38" name="正方形/長方形 37">
            <a:extLst>
              <a:ext uri="{FF2B5EF4-FFF2-40B4-BE49-F238E27FC236}">
                <a16:creationId xmlns:a16="http://schemas.microsoft.com/office/drawing/2014/main" id="{1C21FABE-42F5-6E49-B747-AF535B6F85EC}"/>
              </a:ext>
            </a:extLst>
          </p:cNvPr>
          <p:cNvSpPr/>
          <p:nvPr/>
        </p:nvSpPr>
        <p:spPr>
          <a:xfrm rot="20476829">
            <a:off x="6347733" y="4586353"/>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うけと</a:t>
            </a:r>
            <a:endParaRPr kumimoji="1" lang="ja-JP" altLang="en-US" sz="1000" dirty="0">
              <a:solidFill>
                <a:schemeClr val="bg1"/>
              </a:solidFill>
            </a:endParaRPr>
          </a:p>
        </p:txBody>
      </p:sp>
      <p:sp>
        <p:nvSpPr>
          <p:cNvPr id="32" name="正方形/長方形 31">
            <a:extLst>
              <a:ext uri="{FF2B5EF4-FFF2-40B4-BE49-F238E27FC236}">
                <a16:creationId xmlns:a16="http://schemas.microsoft.com/office/drawing/2014/main" id="{4157CC6C-EE66-1641-6F22-8C2BCD7E82AF}"/>
              </a:ext>
            </a:extLst>
          </p:cNvPr>
          <p:cNvSpPr/>
          <p:nvPr/>
        </p:nvSpPr>
        <p:spPr>
          <a:xfrm rot="1212742">
            <a:off x="6352552" y="2752074"/>
            <a:ext cx="88303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700" dirty="0">
                <a:solidFill>
                  <a:schemeClr val="bg1"/>
                </a:solidFill>
                <a:latin typeface="BIZ UDPゴシック" panose="020B0400000000000000" pitchFamily="50" charset="-128"/>
                <a:ea typeface="BIZ UDPゴシック" panose="020B0400000000000000" pitchFamily="50" charset="-128"/>
              </a:rPr>
              <a:t>か</a:t>
            </a:r>
            <a:r>
              <a:rPr lang="ja-JP" altLang="en-US" sz="800" dirty="0">
                <a:solidFill>
                  <a:schemeClr val="bg1"/>
                </a:solidFill>
                <a:latin typeface="BIZ UDPゴシック" panose="020B0400000000000000" pitchFamily="50" charset="-128"/>
                <a:ea typeface="BIZ UDPゴシック" panose="020B0400000000000000" pitchFamily="50" charset="-128"/>
              </a:rPr>
              <a:t>ね</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4DC57E96-46DD-4F79-01C0-C9E14F9DC8AB}"/>
              </a:ext>
            </a:extLst>
          </p:cNvPr>
          <p:cNvSpPr/>
          <p:nvPr/>
        </p:nvSpPr>
        <p:spPr>
          <a:xfrm>
            <a:off x="2659973" y="2865068"/>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ぎんこう</a:t>
            </a:r>
            <a:endParaRPr kumimoji="1" lang="ja-JP" altLang="en-US" sz="800" dirty="0">
              <a:solidFill>
                <a:schemeClr val="tx1"/>
              </a:solidFill>
            </a:endParaRPr>
          </a:p>
        </p:txBody>
      </p:sp>
      <p:sp>
        <p:nvSpPr>
          <p:cNvPr id="41" name="正方形/長方形 40">
            <a:extLst>
              <a:ext uri="{FF2B5EF4-FFF2-40B4-BE49-F238E27FC236}">
                <a16:creationId xmlns:a16="http://schemas.microsoft.com/office/drawing/2014/main" id="{5C95173F-604C-BC5E-2DDD-0B23E177F3F0}"/>
              </a:ext>
            </a:extLst>
          </p:cNvPr>
          <p:cNvSpPr/>
          <p:nvPr/>
        </p:nvSpPr>
        <p:spPr>
          <a:xfrm>
            <a:off x="7220094" y="2858097"/>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800" dirty="0">
              <a:solidFill>
                <a:schemeClr val="tx1"/>
              </a:solidFill>
            </a:endParaRPr>
          </a:p>
        </p:txBody>
      </p:sp>
      <p:sp>
        <p:nvSpPr>
          <p:cNvPr id="45" name="テキスト ボックス 44">
            <a:extLst>
              <a:ext uri="{FF2B5EF4-FFF2-40B4-BE49-F238E27FC236}">
                <a16:creationId xmlns:a16="http://schemas.microsoft.com/office/drawing/2014/main" id="{8A40AD81-450E-F89B-AAF1-8BF0996B1B41}"/>
              </a:ext>
            </a:extLst>
          </p:cNvPr>
          <p:cNvSpPr txBox="1"/>
          <p:nvPr/>
        </p:nvSpPr>
        <p:spPr>
          <a:xfrm>
            <a:off x="1886729" y="5625037"/>
            <a:ext cx="2032929"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お金が必要になると</a:t>
            </a:r>
          </a:p>
        </p:txBody>
      </p:sp>
      <p:sp>
        <p:nvSpPr>
          <p:cNvPr id="46" name="テキスト ボックス 45">
            <a:extLst>
              <a:ext uri="{FF2B5EF4-FFF2-40B4-BE49-F238E27FC236}">
                <a16:creationId xmlns:a16="http://schemas.microsoft.com/office/drawing/2014/main" id="{E03727D7-DA3B-F8D3-E4B6-9D6C25F3A893}"/>
              </a:ext>
            </a:extLst>
          </p:cNvPr>
          <p:cNvSpPr txBox="1"/>
          <p:nvPr/>
        </p:nvSpPr>
        <p:spPr>
          <a:xfrm>
            <a:off x="6743239" y="5625037"/>
            <a:ext cx="1981633"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リスクの起きた人が</a:t>
            </a:r>
          </a:p>
        </p:txBody>
      </p:sp>
      <p:pic>
        <p:nvPicPr>
          <p:cNvPr id="47" name="図 46" descr="ロゴ&#10;&#10;中程度の精度で自動的に生成された説明">
            <a:extLst>
              <a:ext uri="{FF2B5EF4-FFF2-40B4-BE49-F238E27FC236}">
                <a16:creationId xmlns:a16="http://schemas.microsoft.com/office/drawing/2014/main" id="{0052ABA5-902D-0C1C-0272-E9AC740F19E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49902" y="5183754"/>
            <a:ext cx="1378410" cy="866913"/>
          </a:xfrm>
          <a:prstGeom prst="rect">
            <a:avLst/>
          </a:prstGeom>
        </p:spPr>
      </p:pic>
      <p:sp>
        <p:nvSpPr>
          <p:cNvPr id="44" name="正方形/長方形 43">
            <a:extLst>
              <a:ext uri="{FF2B5EF4-FFF2-40B4-BE49-F238E27FC236}">
                <a16:creationId xmlns:a16="http://schemas.microsoft.com/office/drawing/2014/main" id="{5B3FBBBC-D173-9DB5-5745-5BF30A8D9E72}"/>
              </a:ext>
            </a:extLst>
          </p:cNvPr>
          <p:cNvSpPr/>
          <p:nvPr/>
        </p:nvSpPr>
        <p:spPr>
          <a:xfrm>
            <a:off x="2038281" y="5436533"/>
            <a:ext cx="485655" cy="38143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かね</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48" name="正方形/長方形 47">
            <a:extLst>
              <a:ext uri="{FF2B5EF4-FFF2-40B4-BE49-F238E27FC236}">
                <a16:creationId xmlns:a16="http://schemas.microsoft.com/office/drawing/2014/main" id="{1899355E-948A-790E-8DB3-028C381240A4}"/>
              </a:ext>
            </a:extLst>
          </p:cNvPr>
          <p:cNvSpPr/>
          <p:nvPr/>
        </p:nvSpPr>
        <p:spPr>
          <a:xfrm>
            <a:off x="2511911" y="5417109"/>
            <a:ext cx="747304" cy="38143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ひつよう</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49" name="正方形/長方形 48">
            <a:extLst>
              <a:ext uri="{FF2B5EF4-FFF2-40B4-BE49-F238E27FC236}">
                <a16:creationId xmlns:a16="http://schemas.microsoft.com/office/drawing/2014/main" id="{8400576E-49B1-4A9C-B24F-096A29551AF0}"/>
              </a:ext>
            </a:extLst>
          </p:cNvPr>
          <p:cNvSpPr/>
          <p:nvPr/>
        </p:nvSpPr>
        <p:spPr>
          <a:xfrm>
            <a:off x="7464845" y="5388036"/>
            <a:ext cx="485655" cy="38143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お</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50" name="正方形/長方形 49">
            <a:extLst>
              <a:ext uri="{FF2B5EF4-FFF2-40B4-BE49-F238E27FC236}">
                <a16:creationId xmlns:a16="http://schemas.microsoft.com/office/drawing/2014/main" id="{402C0F7E-0BA7-55CD-91B2-AEDCD03A83AF}"/>
              </a:ext>
            </a:extLst>
          </p:cNvPr>
          <p:cNvSpPr/>
          <p:nvPr/>
        </p:nvSpPr>
        <p:spPr>
          <a:xfrm>
            <a:off x="8051340" y="5388035"/>
            <a:ext cx="485655" cy="38143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ひと</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955440"/>
      </p:ext>
    </p:extLst>
  </p:cSld>
  <p:clrMapOvr>
    <a:masterClrMapping/>
  </p:clrMapOvr>
  <mc:AlternateContent xmlns:mc="http://schemas.openxmlformats.org/markup-compatibility/2006" xmlns:p14="http://schemas.microsoft.com/office/powerpoint/2010/main">
    <mc:Choice Requires="p14">
      <p:transition spd="slow" p14:dur="2000" advTm="8259"/>
    </mc:Choice>
    <mc:Fallback xmlns="">
      <p:transition spd="slow" advTm="825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aphicFrame>
        <p:nvGraphicFramePr>
          <p:cNvPr id="7" name="表 6"/>
          <p:cNvGraphicFramePr>
            <a:graphicFrameLocks noGrp="1"/>
          </p:cNvGraphicFramePr>
          <p:nvPr/>
        </p:nvGraphicFramePr>
        <p:xfrm>
          <a:off x="265989" y="786703"/>
          <a:ext cx="4286974" cy="5625039"/>
        </p:xfrm>
        <a:graphic>
          <a:graphicData uri="http://schemas.openxmlformats.org/drawingml/2006/table">
            <a:tbl>
              <a:tblPr firstRow="1" bandRow="1">
                <a:tableStyleId>{2D5ABB26-0587-4C30-8999-92F81FD0307C}</a:tableStyleId>
              </a:tblPr>
              <a:tblGrid>
                <a:gridCol w="4286974">
                  <a:extLst>
                    <a:ext uri="{9D8B030D-6E8A-4147-A177-3AD203B41FA5}">
                      <a16:colId xmlns:a16="http://schemas.microsoft.com/office/drawing/2014/main" val="20000"/>
                    </a:ext>
                  </a:extLst>
                </a:gridCol>
              </a:tblGrid>
              <a:tr h="833314">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9314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860261">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12" name="表 11"/>
          <p:cNvGraphicFramePr>
            <a:graphicFrameLocks noGrp="1"/>
          </p:cNvGraphicFramePr>
          <p:nvPr/>
        </p:nvGraphicFramePr>
        <p:xfrm>
          <a:off x="4637925" y="786702"/>
          <a:ext cx="4430730" cy="5625040"/>
        </p:xfrm>
        <a:graphic>
          <a:graphicData uri="http://schemas.openxmlformats.org/drawingml/2006/table">
            <a:tbl>
              <a:tblPr firstRow="1" bandRow="1">
                <a:tableStyleId>{2D5ABB26-0587-4C30-8999-92F81FD0307C}</a:tableStyleId>
              </a:tblPr>
              <a:tblGrid>
                <a:gridCol w="4430730">
                  <a:extLst>
                    <a:ext uri="{9D8B030D-6E8A-4147-A177-3AD203B41FA5}">
                      <a16:colId xmlns:a16="http://schemas.microsoft.com/office/drawing/2014/main" val="20000"/>
                    </a:ext>
                  </a:extLst>
                </a:gridCol>
              </a:tblGrid>
              <a:tr h="831199">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9243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r h="1869477">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4"/>
                  </a:ext>
                </a:extLst>
              </a:tr>
            </a:tbl>
          </a:graphicData>
        </a:graphic>
      </p:graphicFrame>
      <p:graphicFrame>
        <p:nvGraphicFramePr>
          <p:cNvPr id="5" name="表 4"/>
          <p:cNvGraphicFramePr>
            <a:graphicFrameLocks noGrp="1"/>
          </p:cNvGraphicFramePr>
          <p:nvPr/>
        </p:nvGraphicFramePr>
        <p:xfrm>
          <a:off x="302012" y="4624351"/>
          <a:ext cx="985833" cy="404585"/>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04585">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9" name="テキスト ボックス 18"/>
          <p:cNvSpPr txBox="1"/>
          <p:nvPr/>
        </p:nvSpPr>
        <p:spPr>
          <a:xfrm>
            <a:off x="244304" y="4196651"/>
            <a:ext cx="4461478"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貯蓄額は毎年</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sp>
        <p:nvSpPr>
          <p:cNvPr id="20" name="テキスト ボックス 19"/>
          <p:cNvSpPr txBox="1"/>
          <p:nvPr/>
        </p:nvSpPr>
        <p:spPr>
          <a:xfrm>
            <a:off x="4796332" y="4187173"/>
            <a:ext cx="4272323"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保険料は毎年約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pic>
        <p:nvPicPr>
          <p:cNvPr id="9" name="図 8">
            <a:extLst>
              <a:ext uri="{FF2B5EF4-FFF2-40B4-BE49-F238E27FC236}">
                <a16:creationId xmlns:a16="http://schemas.microsoft.com/office/drawing/2014/main" id="{12275761-9FE9-43BF-BB18-A5A0C0DDD2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8087" y="2079540"/>
            <a:ext cx="4201134" cy="1987634"/>
          </a:xfrm>
          <a:prstGeom prst="rect">
            <a:avLst/>
          </a:prstGeom>
        </p:spPr>
      </p:pic>
      <p:pic>
        <p:nvPicPr>
          <p:cNvPr id="10" name="図 9">
            <a:extLst>
              <a:ext uri="{FF2B5EF4-FFF2-40B4-BE49-F238E27FC236}">
                <a16:creationId xmlns:a16="http://schemas.microsoft.com/office/drawing/2014/main" id="{E77D9232-1EB3-4E06-A875-C2E9BEE913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821" y="2078553"/>
            <a:ext cx="4086242" cy="1967904"/>
          </a:xfrm>
          <a:prstGeom prst="rect">
            <a:avLst/>
          </a:prstGeom>
        </p:spPr>
      </p:pic>
      <p:grpSp>
        <p:nvGrpSpPr>
          <p:cNvPr id="3" name="グループ化 2"/>
          <p:cNvGrpSpPr/>
          <p:nvPr/>
        </p:nvGrpSpPr>
        <p:grpSpPr>
          <a:xfrm>
            <a:off x="75345" y="1604617"/>
            <a:ext cx="4610318" cy="2916762"/>
            <a:chOff x="13395" y="1637522"/>
            <a:chExt cx="4610318" cy="2916762"/>
          </a:xfrm>
        </p:grpSpPr>
        <p:sp>
          <p:nvSpPr>
            <p:cNvPr id="11" name="テキスト ボックス 10">
              <a:extLst>
                <a:ext uri="{FF2B5EF4-FFF2-40B4-BE49-F238E27FC236}">
                  <a16:creationId xmlns:a16="http://schemas.microsoft.com/office/drawing/2014/main" id="{4F997734-76CF-4AD2-A3E2-26E9596AF190}"/>
                </a:ext>
              </a:extLst>
            </p:cNvPr>
            <p:cNvSpPr txBox="1"/>
            <p:nvPr/>
          </p:nvSpPr>
          <p:spPr>
            <a:xfrm>
              <a:off x="164745" y="4069539"/>
              <a:ext cx="650810" cy="484745"/>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24" name="テキスト ボックス 23">
              <a:extLst>
                <a:ext uri="{FF2B5EF4-FFF2-40B4-BE49-F238E27FC236}">
                  <a16:creationId xmlns:a16="http://schemas.microsoft.com/office/drawing/2014/main" id="{14BEE68A-9988-42B9-BF2A-D5BA0AA9429A}"/>
                </a:ext>
              </a:extLst>
            </p:cNvPr>
            <p:cNvSpPr txBox="1"/>
            <p:nvPr/>
          </p:nvSpPr>
          <p:spPr>
            <a:xfrm>
              <a:off x="3972903" y="4067402"/>
              <a:ext cx="650810" cy="484745"/>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6F6F963-7D7A-4929-9572-BECC0283934F}"/>
                </a:ext>
              </a:extLst>
            </p:cNvPr>
            <p:cNvSpPr txBox="1"/>
            <p:nvPr/>
          </p:nvSpPr>
          <p:spPr>
            <a:xfrm>
              <a:off x="13395" y="1637522"/>
              <a:ext cx="453335" cy="939196"/>
            </a:xfrm>
            <a:prstGeom prst="rect">
              <a:avLst/>
            </a:prstGeom>
            <a:noFill/>
          </p:spPr>
          <p:txBody>
            <a:bodyPr vert="eaVert" wrap="none" rtlCol="0">
              <a:spAutoFit/>
            </a:bodyPr>
            <a:lstStyle/>
            <a:p>
              <a:r>
                <a:rPr kumimoji="1" lang="ja-JP" altLang="en-US" sz="1000" b="1" dirty="0">
                  <a:latin typeface="Meiryo UI" panose="020B0604030504040204" pitchFamily="50" charset="-128"/>
                  <a:ea typeface="Meiryo UI" panose="020B0604030504040204" pitchFamily="50" charset="-128"/>
                </a:rPr>
                <a:t>目標額</a:t>
              </a:r>
            </a:p>
          </p:txBody>
        </p:sp>
      </p:grpSp>
      <p:pic>
        <p:nvPicPr>
          <p:cNvPr id="27" name="図 26">
            <a:extLst>
              <a:ext uri="{FF2B5EF4-FFF2-40B4-BE49-F238E27FC236}">
                <a16:creationId xmlns:a16="http://schemas.microsoft.com/office/drawing/2014/main" id="{1BDA1492-731B-4115-930C-0DD10AB5D1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7462" y="2109509"/>
            <a:ext cx="653716" cy="1933101"/>
          </a:xfrm>
          <a:prstGeom prst="rect">
            <a:avLst/>
          </a:prstGeom>
        </p:spPr>
      </p:pic>
      <p:sp>
        <p:nvSpPr>
          <p:cNvPr id="30" name="テキスト ボックス 29">
            <a:extLst>
              <a:ext uri="{FF2B5EF4-FFF2-40B4-BE49-F238E27FC236}">
                <a16:creationId xmlns:a16="http://schemas.microsoft.com/office/drawing/2014/main" id="{CBEE3A99-671C-4578-8261-FA7414DA7661}"/>
              </a:ext>
            </a:extLst>
          </p:cNvPr>
          <p:cNvSpPr txBox="1"/>
          <p:nvPr/>
        </p:nvSpPr>
        <p:spPr>
          <a:xfrm>
            <a:off x="4678163" y="4035441"/>
            <a:ext cx="486030" cy="246221"/>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31" name="テキスト ボックス 30">
            <a:extLst>
              <a:ext uri="{FF2B5EF4-FFF2-40B4-BE49-F238E27FC236}">
                <a16:creationId xmlns:a16="http://schemas.microsoft.com/office/drawing/2014/main" id="{E9E28851-1FB0-4756-8BB3-B53DDFF6C895}"/>
              </a:ext>
            </a:extLst>
          </p:cNvPr>
          <p:cNvSpPr txBox="1"/>
          <p:nvPr/>
        </p:nvSpPr>
        <p:spPr>
          <a:xfrm>
            <a:off x="8439064" y="4031484"/>
            <a:ext cx="486030" cy="246221"/>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cxnSp>
        <p:nvCxnSpPr>
          <p:cNvPr id="34" name="直線コネクタ 33">
            <a:extLst>
              <a:ext uri="{FF2B5EF4-FFF2-40B4-BE49-F238E27FC236}">
                <a16:creationId xmlns:a16="http://schemas.microsoft.com/office/drawing/2014/main" id="{57C58435-9A21-48C0-A43E-326D26DFC7F3}"/>
              </a:ext>
            </a:extLst>
          </p:cNvPr>
          <p:cNvCxnSpPr/>
          <p:nvPr/>
        </p:nvCxnSpPr>
        <p:spPr>
          <a:xfrm>
            <a:off x="4067625" y="2079540"/>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5" name="直線コネクタ 34">
            <a:extLst>
              <a:ext uri="{FF2B5EF4-FFF2-40B4-BE49-F238E27FC236}">
                <a16:creationId xmlns:a16="http://schemas.microsoft.com/office/drawing/2014/main" id="{518657E6-B697-41C5-ADFB-A856E9DD4189}"/>
              </a:ext>
            </a:extLst>
          </p:cNvPr>
          <p:cNvCxnSpPr/>
          <p:nvPr/>
        </p:nvCxnSpPr>
        <p:spPr>
          <a:xfrm>
            <a:off x="3988960" y="4046457"/>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sp>
        <p:nvSpPr>
          <p:cNvPr id="33" name="正方形/長方形 32"/>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graphicFrame>
        <p:nvGraphicFramePr>
          <p:cNvPr id="36" name="表 35"/>
          <p:cNvGraphicFramePr>
            <a:graphicFrameLocks noGrp="1"/>
          </p:cNvGraphicFramePr>
          <p:nvPr/>
        </p:nvGraphicFramePr>
        <p:xfrm>
          <a:off x="4671276" y="4621572"/>
          <a:ext cx="985833" cy="454070"/>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54070">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37" name="テキスト ボックス 36"/>
          <p:cNvSpPr txBox="1"/>
          <p:nvPr/>
        </p:nvSpPr>
        <p:spPr>
          <a:xfrm>
            <a:off x="292144" y="6411742"/>
            <a:ext cx="8389935" cy="415498"/>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cs typeface="ヒラギノ角ゴ Pro W3"/>
              </a:rPr>
              <a:t>注 </a:t>
            </a:r>
            <a:r>
              <a:rPr lang="en-US" altLang="ja-JP" sz="1050" dirty="0">
                <a:latin typeface="Meiryo UI" panose="020B0604030504040204" pitchFamily="50" charset="-128"/>
                <a:ea typeface="Meiryo UI" panose="020B0604030504040204" pitchFamily="50" charset="-128"/>
                <a:cs typeface="ヒラギノ角ゴ Pro W3"/>
              </a:rPr>
              <a:t>①</a:t>
            </a:r>
            <a:r>
              <a:rPr lang="ja-JP" altLang="en-US" sz="1050" dirty="0">
                <a:latin typeface="Meiryo UI" panose="020B0604030504040204" pitchFamily="50" charset="-128"/>
                <a:ea typeface="Meiryo UI" panose="020B0604030504040204" pitchFamily="50" charset="-128"/>
                <a:cs typeface="ヒラギノ角ゴ Pro W3"/>
              </a:rPr>
              <a:t>預貯金は利子や税金などを考慮しない金額。 </a:t>
            </a:r>
            <a:r>
              <a:rPr lang="en-US" altLang="ja-JP" sz="1050" dirty="0">
                <a:latin typeface="Meiryo UI" panose="020B0604030504040204" pitchFamily="50" charset="-128"/>
                <a:ea typeface="Meiryo UI" panose="020B0604030504040204" pitchFamily="50" charset="-128"/>
                <a:cs typeface="ヒラギノ角ゴ Pro W3"/>
              </a:rPr>
              <a:t>②</a:t>
            </a:r>
            <a:r>
              <a:rPr lang="ja-JP" altLang="en-US" sz="1050" dirty="0">
                <a:latin typeface="Meiryo UI" panose="020B0604030504040204" pitchFamily="50" charset="-128"/>
                <a:ea typeface="Meiryo UI" panose="020B0604030504040204" pitchFamily="50" charset="-128"/>
                <a:cs typeface="ヒラギノ角ゴ Pro W3"/>
              </a:rPr>
              <a:t>保険料は男性（</a:t>
            </a:r>
            <a:r>
              <a:rPr lang="en-US" altLang="ja-JP" sz="1050" dirty="0">
                <a:latin typeface="Meiryo UI" panose="020B0604030504040204" pitchFamily="50" charset="-128"/>
                <a:ea typeface="Meiryo UI" panose="020B0604030504040204" pitchFamily="50" charset="-128"/>
                <a:cs typeface="ヒラギノ角ゴ Pro W3"/>
              </a:rPr>
              <a:t>30</a:t>
            </a:r>
            <a:r>
              <a:rPr lang="ja-JP" altLang="en-US" sz="1050" dirty="0">
                <a:latin typeface="Meiryo UI" panose="020B0604030504040204" pitchFamily="50" charset="-128"/>
                <a:ea typeface="Meiryo UI" panose="020B0604030504040204" pitchFamily="50" charset="-128"/>
                <a:cs typeface="ヒラギノ角ゴ Pro W3"/>
              </a:rPr>
              <a:t>歳）契約で、保険期間</a:t>
            </a:r>
            <a:r>
              <a:rPr lang="en-US" altLang="ja-JP" sz="1050" dirty="0">
                <a:latin typeface="Meiryo UI" panose="020B0604030504040204" pitchFamily="50" charset="-128"/>
                <a:ea typeface="Meiryo UI" panose="020B0604030504040204" pitchFamily="50" charset="-128"/>
                <a:cs typeface="ヒラギノ角ゴ Pro W3"/>
              </a:rPr>
              <a:t>10</a:t>
            </a:r>
            <a:r>
              <a:rPr lang="ja-JP" altLang="en-US" sz="1050" dirty="0">
                <a:latin typeface="Meiryo UI" panose="020B0604030504040204" pitchFamily="50" charset="-128"/>
                <a:ea typeface="Meiryo UI" panose="020B0604030504040204" pitchFamily="50" charset="-128"/>
                <a:cs typeface="ヒラギノ角ゴ Pro W3"/>
              </a:rPr>
              <a:t>年、保険金額</a:t>
            </a:r>
            <a:r>
              <a:rPr lang="en-US" altLang="ja-JP" sz="1050" dirty="0">
                <a:latin typeface="Meiryo UI" panose="020B0604030504040204" pitchFamily="50" charset="-128"/>
                <a:ea typeface="Meiryo UI" panose="020B0604030504040204" pitchFamily="50" charset="-128"/>
                <a:cs typeface="ヒラギノ角ゴ Pro W3"/>
              </a:rPr>
              <a:t>1,000</a:t>
            </a:r>
            <a:r>
              <a:rPr lang="ja-JP" altLang="en-US" sz="1050" dirty="0">
                <a:latin typeface="Meiryo UI" panose="020B0604030504040204" pitchFamily="50" charset="-128"/>
                <a:ea typeface="Meiryo UI" panose="020B0604030504040204" pitchFamily="50" charset="-128"/>
                <a:cs typeface="ヒラギノ角ゴ Pro W3"/>
              </a:rPr>
              <a:t>万円の定期保険の例。実際の保険料は、保険種類や契約内容、生命保険会社によって異なる場合があります。</a:t>
            </a:r>
            <a:endParaRPr lang="en-US" altLang="ja-JP" sz="1050" dirty="0">
              <a:latin typeface="Meiryo UI" panose="020B0604030504040204" pitchFamily="50" charset="-128"/>
              <a:ea typeface="Meiryo UI" panose="020B0604030504040204" pitchFamily="50" charset="-128"/>
              <a:cs typeface="ヒラギノ角ゴ Pro W3"/>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21</a:t>
            </a:fld>
            <a:endParaRPr kumimoji="1" lang="ja-JP" altLang="en-US" dirty="0"/>
          </a:p>
        </p:txBody>
      </p:sp>
      <p:sp>
        <p:nvSpPr>
          <p:cNvPr id="4" name="正方形/長方形 3">
            <a:extLst>
              <a:ext uri="{FF2B5EF4-FFF2-40B4-BE49-F238E27FC236}">
                <a16:creationId xmlns:a16="http://schemas.microsoft.com/office/drawing/2014/main" id="{B520F35A-5C64-A0EB-FEE2-9CE3035DF72D}"/>
              </a:ext>
            </a:extLst>
          </p:cNvPr>
          <p:cNvSpPr/>
          <p:nvPr/>
        </p:nvSpPr>
        <p:spPr>
          <a:xfrm>
            <a:off x="570477" y="-47648"/>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bg1"/>
              </a:solidFill>
            </a:endParaRPr>
          </a:p>
        </p:txBody>
      </p:sp>
      <p:sp>
        <p:nvSpPr>
          <p:cNvPr id="6" name="正方形/長方形 5">
            <a:extLst>
              <a:ext uri="{FF2B5EF4-FFF2-40B4-BE49-F238E27FC236}">
                <a16:creationId xmlns:a16="http://schemas.microsoft.com/office/drawing/2014/main" id="{082ED3D6-CB45-3656-C526-74C0841E1192}"/>
              </a:ext>
            </a:extLst>
          </p:cNvPr>
          <p:cNvSpPr/>
          <p:nvPr/>
        </p:nvSpPr>
        <p:spPr>
          <a:xfrm>
            <a:off x="2094477" y="-46646"/>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chemeClr val="bg1"/>
              </a:solidFill>
            </a:endParaRPr>
          </a:p>
        </p:txBody>
      </p:sp>
      <p:sp>
        <p:nvSpPr>
          <p:cNvPr id="8" name="正方形/長方形 7">
            <a:extLst>
              <a:ext uri="{FF2B5EF4-FFF2-40B4-BE49-F238E27FC236}">
                <a16:creationId xmlns:a16="http://schemas.microsoft.com/office/drawing/2014/main" id="{F235B7C8-453C-3F47-9B62-8E0ADA3AC0A0}"/>
              </a:ext>
            </a:extLst>
          </p:cNvPr>
          <p:cNvSpPr/>
          <p:nvPr/>
        </p:nvSpPr>
        <p:spPr>
          <a:xfrm>
            <a:off x="1797150" y="705720"/>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rgbClr val="002060"/>
              </a:solidFill>
            </a:endParaRPr>
          </a:p>
        </p:txBody>
      </p:sp>
      <p:sp>
        <p:nvSpPr>
          <p:cNvPr id="13" name="正方形/長方形 12">
            <a:extLst>
              <a:ext uri="{FF2B5EF4-FFF2-40B4-BE49-F238E27FC236}">
                <a16:creationId xmlns:a16="http://schemas.microsoft.com/office/drawing/2014/main" id="{593FB2AE-D9F2-4C68-926C-564970A4CA8A}"/>
              </a:ext>
            </a:extLst>
          </p:cNvPr>
          <p:cNvSpPr/>
          <p:nvPr/>
        </p:nvSpPr>
        <p:spPr>
          <a:xfrm>
            <a:off x="6064350" y="706722"/>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298054"/>
                </a:solidFill>
                <a:latin typeface="BIZ UDPゴシック" panose="020B0400000000000000" pitchFamily="50" charset="-128"/>
                <a:ea typeface="BIZ UDPゴシック" panose="020B0400000000000000" pitchFamily="50" charset="-128"/>
              </a:rPr>
              <a:t>みんかんほけん</a:t>
            </a:r>
            <a:endParaRPr kumimoji="1" lang="ja-JP" altLang="en-US" sz="1400" dirty="0">
              <a:solidFill>
                <a:srgbClr val="298054"/>
              </a:solidFill>
            </a:endParaRPr>
          </a:p>
        </p:txBody>
      </p:sp>
      <p:sp>
        <p:nvSpPr>
          <p:cNvPr id="14" name="正方形/長方形 13">
            <a:extLst>
              <a:ext uri="{FF2B5EF4-FFF2-40B4-BE49-F238E27FC236}">
                <a16:creationId xmlns:a16="http://schemas.microsoft.com/office/drawing/2014/main" id="{F152B9EC-1B23-9A2C-6BEA-1848EA1B64DD}"/>
              </a:ext>
            </a:extLst>
          </p:cNvPr>
          <p:cNvSpPr/>
          <p:nvPr/>
        </p:nvSpPr>
        <p:spPr>
          <a:xfrm>
            <a:off x="2943650" y="313130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ち</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ょ</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ち</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く</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が</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く</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19280DC7-FEA0-16D0-A743-FFA93231A723}"/>
              </a:ext>
            </a:extLst>
          </p:cNvPr>
          <p:cNvSpPr/>
          <p:nvPr/>
        </p:nvSpPr>
        <p:spPr>
          <a:xfrm>
            <a:off x="6362400" y="288415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ほ</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し</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ょ</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う</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が</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く</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1CC6ABA2-6E64-CDB8-6AAF-DB1BDB718D92}"/>
              </a:ext>
            </a:extLst>
          </p:cNvPr>
          <p:cNvSpPr/>
          <p:nvPr/>
        </p:nvSpPr>
        <p:spPr>
          <a:xfrm>
            <a:off x="303522" y="404780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ちょちくがく</a:t>
            </a:r>
            <a:endParaRPr kumimoji="1" lang="ja-JP" altLang="en-US" sz="1000" dirty="0">
              <a:solidFill>
                <a:schemeClr val="tx1"/>
              </a:solidFill>
            </a:endParaRPr>
          </a:p>
        </p:txBody>
      </p:sp>
      <p:sp>
        <p:nvSpPr>
          <p:cNvPr id="25" name="正方形/長方形 24">
            <a:extLst>
              <a:ext uri="{FF2B5EF4-FFF2-40B4-BE49-F238E27FC236}">
                <a16:creationId xmlns:a16="http://schemas.microsoft.com/office/drawing/2014/main" id="{7100C729-FD04-7468-8ED9-55547968DDCB}"/>
              </a:ext>
            </a:extLst>
          </p:cNvPr>
          <p:cNvSpPr/>
          <p:nvPr/>
        </p:nvSpPr>
        <p:spPr>
          <a:xfrm>
            <a:off x="918753" y="4047273"/>
            <a:ext cx="11005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まいとし</a:t>
            </a:r>
            <a:endParaRPr kumimoji="1" lang="ja-JP" altLang="en-US" sz="1000" dirty="0">
              <a:solidFill>
                <a:schemeClr val="tx1"/>
              </a:solidFill>
            </a:endParaRPr>
          </a:p>
        </p:txBody>
      </p:sp>
      <p:sp>
        <p:nvSpPr>
          <p:cNvPr id="26" name="正方形/長方形 25">
            <a:extLst>
              <a:ext uri="{FF2B5EF4-FFF2-40B4-BE49-F238E27FC236}">
                <a16:creationId xmlns:a16="http://schemas.microsoft.com/office/drawing/2014/main" id="{651D3537-CDF6-55FB-14AF-CB5AC54E654D}"/>
              </a:ext>
            </a:extLst>
          </p:cNvPr>
          <p:cNvSpPr/>
          <p:nvPr/>
        </p:nvSpPr>
        <p:spPr>
          <a:xfrm>
            <a:off x="2456782" y="4047899"/>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そうがく</a:t>
            </a:r>
            <a:endParaRPr kumimoji="1" lang="ja-JP" altLang="en-US" sz="1000" dirty="0">
              <a:solidFill>
                <a:schemeClr val="tx1"/>
              </a:solidFill>
            </a:endParaRPr>
          </a:p>
        </p:txBody>
      </p:sp>
      <p:sp>
        <p:nvSpPr>
          <p:cNvPr id="28" name="正方形/長方形 27">
            <a:extLst>
              <a:ext uri="{FF2B5EF4-FFF2-40B4-BE49-F238E27FC236}">
                <a16:creationId xmlns:a16="http://schemas.microsoft.com/office/drawing/2014/main" id="{88EE6B74-24FC-FFAA-1FD6-ECA842253C3A}"/>
              </a:ext>
            </a:extLst>
          </p:cNvPr>
          <p:cNvSpPr/>
          <p:nvPr/>
        </p:nvSpPr>
        <p:spPr>
          <a:xfrm>
            <a:off x="4761222" y="404780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ほけんりょう</a:t>
            </a:r>
            <a:endParaRPr kumimoji="1" lang="ja-JP" altLang="en-US" sz="1000" dirty="0">
              <a:solidFill>
                <a:schemeClr val="tx1"/>
              </a:solidFill>
            </a:endParaRPr>
          </a:p>
        </p:txBody>
      </p:sp>
      <p:sp>
        <p:nvSpPr>
          <p:cNvPr id="29" name="正方形/長方形 28">
            <a:extLst>
              <a:ext uri="{FF2B5EF4-FFF2-40B4-BE49-F238E27FC236}">
                <a16:creationId xmlns:a16="http://schemas.microsoft.com/office/drawing/2014/main" id="{E13F4A97-C8FF-7D1E-7809-4837996192F3}"/>
              </a:ext>
            </a:extLst>
          </p:cNvPr>
          <p:cNvSpPr/>
          <p:nvPr/>
        </p:nvSpPr>
        <p:spPr>
          <a:xfrm>
            <a:off x="5783717" y="4070393"/>
            <a:ext cx="880065" cy="2396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まいとしやく</a:t>
            </a:r>
            <a:endParaRPr kumimoji="1" lang="ja-JP" altLang="en-US" sz="1000" dirty="0">
              <a:solidFill>
                <a:schemeClr val="tx1"/>
              </a:solidFill>
            </a:endParaRPr>
          </a:p>
        </p:txBody>
      </p:sp>
      <p:sp>
        <p:nvSpPr>
          <p:cNvPr id="32" name="正方形/長方形 31">
            <a:extLst>
              <a:ext uri="{FF2B5EF4-FFF2-40B4-BE49-F238E27FC236}">
                <a16:creationId xmlns:a16="http://schemas.microsoft.com/office/drawing/2014/main" id="{E4F255C7-7EF5-72C9-DE5A-89D953803C86}"/>
              </a:ext>
            </a:extLst>
          </p:cNvPr>
          <p:cNvSpPr/>
          <p:nvPr/>
        </p:nvSpPr>
        <p:spPr>
          <a:xfrm>
            <a:off x="7073425" y="4047899"/>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そうがくやく</a:t>
            </a:r>
            <a:endParaRPr kumimoji="1" lang="ja-JP" altLang="en-US" sz="1000" dirty="0">
              <a:solidFill>
                <a:schemeClr val="tx1"/>
              </a:solidFill>
            </a:endParaRPr>
          </a:p>
        </p:txBody>
      </p:sp>
      <p:grpSp>
        <p:nvGrpSpPr>
          <p:cNvPr id="45" name="グループ化 44">
            <a:extLst>
              <a:ext uri="{FF2B5EF4-FFF2-40B4-BE49-F238E27FC236}">
                <a16:creationId xmlns:a16="http://schemas.microsoft.com/office/drawing/2014/main" id="{3483F980-0724-D133-363D-00919E8BBEDE}"/>
              </a:ext>
            </a:extLst>
          </p:cNvPr>
          <p:cNvGrpSpPr/>
          <p:nvPr/>
        </p:nvGrpSpPr>
        <p:grpSpPr>
          <a:xfrm>
            <a:off x="467699" y="4835930"/>
            <a:ext cx="3993648" cy="1599946"/>
            <a:chOff x="467699" y="4835930"/>
            <a:chExt cx="3993648" cy="1599946"/>
          </a:xfrm>
        </p:grpSpPr>
        <p:sp>
          <p:nvSpPr>
            <p:cNvPr id="17" name="テキスト ボックス 16"/>
            <p:cNvSpPr txBox="1"/>
            <p:nvPr/>
          </p:nvSpPr>
          <p:spPr>
            <a:xfrm>
              <a:off x="467699" y="4949122"/>
              <a:ext cx="3993648" cy="1486754"/>
            </a:xfrm>
            <a:prstGeom prst="rect">
              <a:avLst/>
            </a:prstGeom>
            <a:noFill/>
          </p:spPr>
          <p:txBody>
            <a:bodyPr wrap="squar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さまざまな</a:t>
              </a:r>
              <a:r>
                <a:rPr lang="ja-JP" altLang="en-US" sz="4000" b="1" dirty="0">
                  <a:latin typeface="Meiryo UI" panose="020B0604030504040204" pitchFamily="50" charset="-128"/>
                  <a:ea typeface="Meiryo UI" panose="020B0604030504040204" pitchFamily="50" charset="-128"/>
                  <a:cs typeface="ヒラギノ角ゴ Pro W6"/>
                </a:rPr>
                <a:t>目的</a:t>
              </a: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の</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ために貯める</a:t>
              </a:r>
            </a:p>
          </p:txBody>
        </p:sp>
        <p:sp>
          <p:nvSpPr>
            <p:cNvPr id="38" name="正方形/長方形 37">
              <a:extLst>
                <a:ext uri="{FF2B5EF4-FFF2-40B4-BE49-F238E27FC236}">
                  <a16:creationId xmlns:a16="http://schemas.microsoft.com/office/drawing/2014/main" id="{FF331DAA-6057-80A0-7263-6E2CA6EF177B}"/>
                </a:ext>
              </a:extLst>
            </p:cNvPr>
            <p:cNvSpPr/>
            <p:nvPr/>
          </p:nvSpPr>
          <p:spPr>
            <a:xfrm>
              <a:off x="2643432" y="483593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もくてき</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DEDD4E61-C820-2D0F-54DF-D7A83786AEF3}"/>
                </a:ext>
              </a:extLst>
            </p:cNvPr>
            <p:cNvSpPr/>
            <p:nvPr/>
          </p:nvSpPr>
          <p:spPr>
            <a:xfrm>
              <a:off x="2324099" y="5569604"/>
              <a:ext cx="6972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た</a:t>
              </a:r>
              <a:endParaRPr kumimoji="1" lang="ja-JP" altLang="en-US" sz="1400" dirty="0">
                <a:solidFill>
                  <a:schemeClr val="tx1"/>
                </a:solidFill>
              </a:endParaRPr>
            </a:p>
          </p:txBody>
        </p:sp>
      </p:grpSp>
      <p:grpSp>
        <p:nvGrpSpPr>
          <p:cNvPr id="46" name="グループ化 45">
            <a:extLst>
              <a:ext uri="{FF2B5EF4-FFF2-40B4-BE49-F238E27FC236}">
                <a16:creationId xmlns:a16="http://schemas.microsoft.com/office/drawing/2014/main" id="{41C5CE12-4D07-09E9-7409-15744834E69C}"/>
              </a:ext>
            </a:extLst>
          </p:cNvPr>
          <p:cNvGrpSpPr/>
          <p:nvPr/>
        </p:nvGrpSpPr>
        <p:grpSpPr>
          <a:xfrm>
            <a:off x="5442694" y="4837989"/>
            <a:ext cx="2724949" cy="1698588"/>
            <a:chOff x="5442694" y="4837989"/>
            <a:chExt cx="2724949" cy="1698588"/>
          </a:xfrm>
        </p:grpSpPr>
        <p:sp>
          <p:nvSpPr>
            <p:cNvPr id="18" name="テキスト ボックス 17"/>
            <p:cNvSpPr txBox="1"/>
            <p:nvPr/>
          </p:nvSpPr>
          <p:spPr>
            <a:xfrm>
              <a:off x="5459850" y="4966917"/>
              <a:ext cx="2707793" cy="1569660"/>
            </a:xfrm>
            <a:prstGeom prst="rect">
              <a:avLst/>
            </a:prstGeom>
            <a:noFill/>
          </p:spPr>
          <p:txBody>
            <a:bodyPr wrap="non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特定</a:t>
              </a:r>
              <a:r>
                <a:rPr lang="ja-JP" altLang="en-US" sz="4000" b="1" dirty="0">
                  <a:latin typeface="Meiryo UI" panose="020B0604030504040204" pitchFamily="50" charset="-128"/>
                  <a:ea typeface="Meiryo UI" panose="020B0604030504040204" pitchFamily="50" charset="-128"/>
                  <a:cs typeface="ヒラギノ角ゴ Pro W6"/>
                </a:rPr>
                <a:t>の損失</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に備える</a:t>
              </a:r>
            </a:p>
          </p:txBody>
        </p:sp>
        <p:sp>
          <p:nvSpPr>
            <p:cNvPr id="40" name="正方形/長方形 39">
              <a:extLst>
                <a:ext uri="{FF2B5EF4-FFF2-40B4-BE49-F238E27FC236}">
                  <a16:creationId xmlns:a16="http://schemas.microsoft.com/office/drawing/2014/main" id="{EC280F8A-829F-501E-EF44-35F28C0C670E}"/>
                </a:ext>
              </a:extLst>
            </p:cNvPr>
            <p:cNvSpPr/>
            <p:nvPr/>
          </p:nvSpPr>
          <p:spPr>
            <a:xfrm>
              <a:off x="6910632" y="4837989"/>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そんしつ</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A2545EB5-37C2-405C-8206-02B74F50FFA8}"/>
                </a:ext>
              </a:extLst>
            </p:cNvPr>
            <p:cNvSpPr/>
            <p:nvPr/>
          </p:nvSpPr>
          <p:spPr>
            <a:xfrm>
              <a:off x="6257452" y="5571427"/>
              <a:ext cx="6972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tx1"/>
                </a:solidFill>
              </a:endParaRPr>
            </a:p>
          </p:txBody>
        </p:sp>
        <p:sp>
          <p:nvSpPr>
            <p:cNvPr id="42" name="正方形/長方形 41">
              <a:extLst>
                <a:ext uri="{FF2B5EF4-FFF2-40B4-BE49-F238E27FC236}">
                  <a16:creationId xmlns:a16="http://schemas.microsoft.com/office/drawing/2014/main" id="{F57B4E86-CB29-105D-BE6F-FDE4189943E0}"/>
                </a:ext>
              </a:extLst>
            </p:cNvPr>
            <p:cNvSpPr/>
            <p:nvPr/>
          </p:nvSpPr>
          <p:spPr>
            <a:xfrm>
              <a:off x="5442694" y="483815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とくてい</a:t>
              </a:r>
              <a:endParaRPr kumimoji="1" lang="ja-JP" altLang="en-US" sz="1400" dirty="0">
                <a:solidFill>
                  <a:srgbClr val="FF0000"/>
                </a:solidFill>
              </a:endParaRPr>
            </a:p>
          </p:txBody>
        </p:sp>
      </p:grpSp>
      <p:sp>
        <p:nvSpPr>
          <p:cNvPr id="43" name="正方形/長方形 42">
            <a:extLst>
              <a:ext uri="{FF2B5EF4-FFF2-40B4-BE49-F238E27FC236}">
                <a16:creationId xmlns:a16="http://schemas.microsoft.com/office/drawing/2014/main" id="{9BA82574-2A05-66FC-C737-98BBCDABB3EF}"/>
              </a:ext>
            </a:extLst>
          </p:cNvPr>
          <p:cNvSpPr/>
          <p:nvPr/>
        </p:nvSpPr>
        <p:spPr>
          <a:xfrm>
            <a:off x="189331" y="451296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とくちょう</a:t>
            </a:r>
            <a:endParaRPr kumimoji="1" lang="ja-JP" altLang="en-US" sz="1000" dirty="0">
              <a:solidFill>
                <a:schemeClr val="tx1"/>
              </a:solidFill>
            </a:endParaRPr>
          </a:p>
        </p:txBody>
      </p:sp>
      <p:sp>
        <p:nvSpPr>
          <p:cNvPr id="44" name="正方形/長方形 43">
            <a:extLst>
              <a:ext uri="{FF2B5EF4-FFF2-40B4-BE49-F238E27FC236}">
                <a16:creationId xmlns:a16="http://schemas.microsoft.com/office/drawing/2014/main" id="{B4108220-9A12-AA2F-D7D0-1D538A730159}"/>
              </a:ext>
            </a:extLst>
          </p:cNvPr>
          <p:cNvSpPr/>
          <p:nvPr/>
        </p:nvSpPr>
        <p:spPr>
          <a:xfrm>
            <a:off x="4570095" y="451296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とくちょう</a:t>
            </a:r>
            <a:endParaRPr kumimoji="1" lang="ja-JP" altLang="en-US" sz="1000" dirty="0">
              <a:solidFill>
                <a:schemeClr val="tx1"/>
              </a:solidFill>
            </a:endParaRPr>
          </a:p>
        </p:txBody>
      </p:sp>
      <p:sp>
        <p:nvSpPr>
          <p:cNvPr id="21" name="テキスト ボックス 20">
            <a:extLst>
              <a:ext uri="{FF2B5EF4-FFF2-40B4-BE49-F238E27FC236}">
                <a16:creationId xmlns:a16="http://schemas.microsoft.com/office/drawing/2014/main" id="{94FB6192-B087-1573-1D58-E05B89D5228A}"/>
              </a:ext>
            </a:extLst>
          </p:cNvPr>
          <p:cNvSpPr txBox="1"/>
          <p:nvPr/>
        </p:nvSpPr>
        <p:spPr>
          <a:xfrm>
            <a:off x="230937" y="2107971"/>
            <a:ext cx="307777" cy="783228"/>
          </a:xfrm>
          <a:prstGeom prst="rect">
            <a:avLst/>
          </a:prstGeom>
          <a:noFill/>
        </p:spPr>
        <p:txBody>
          <a:bodyPr vert="eaVert"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もくひょうがく</a:t>
            </a:r>
          </a:p>
        </p:txBody>
      </p:sp>
      <p:sp>
        <p:nvSpPr>
          <p:cNvPr id="47" name="正方形/長方形 46">
            <a:extLst>
              <a:ext uri="{FF2B5EF4-FFF2-40B4-BE49-F238E27FC236}">
                <a16:creationId xmlns:a16="http://schemas.microsoft.com/office/drawing/2014/main" id="{072911DE-F7A3-8AF7-B91A-E41FDAE7BDC4}"/>
              </a:ext>
            </a:extLst>
          </p:cNvPr>
          <p:cNvSpPr/>
          <p:nvPr/>
        </p:nvSpPr>
        <p:spPr>
          <a:xfrm>
            <a:off x="6104" y="3817087"/>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48" name="正方形/長方形 47">
            <a:extLst>
              <a:ext uri="{FF2B5EF4-FFF2-40B4-BE49-F238E27FC236}">
                <a16:creationId xmlns:a16="http://schemas.microsoft.com/office/drawing/2014/main" id="{DF10F5D0-99E3-5128-454F-849EB7DFBA8D}"/>
              </a:ext>
            </a:extLst>
          </p:cNvPr>
          <p:cNvSpPr/>
          <p:nvPr/>
        </p:nvSpPr>
        <p:spPr>
          <a:xfrm>
            <a:off x="3772708" y="3800427"/>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49" name="正方形/長方形 48">
            <a:extLst>
              <a:ext uri="{FF2B5EF4-FFF2-40B4-BE49-F238E27FC236}">
                <a16:creationId xmlns:a16="http://schemas.microsoft.com/office/drawing/2014/main" id="{F648CDB6-A050-25C2-359F-FBDDB344AAF3}"/>
              </a:ext>
            </a:extLst>
          </p:cNvPr>
          <p:cNvSpPr/>
          <p:nvPr/>
        </p:nvSpPr>
        <p:spPr>
          <a:xfrm>
            <a:off x="4455851" y="3792288"/>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50" name="正方形/長方形 49">
            <a:extLst>
              <a:ext uri="{FF2B5EF4-FFF2-40B4-BE49-F238E27FC236}">
                <a16:creationId xmlns:a16="http://schemas.microsoft.com/office/drawing/2014/main" id="{FA26E03D-74F0-EDA7-814F-2B387CF6BCE5}"/>
              </a:ext>
            </a:extLst>
          </p:cNvPr>
          <p:cNvSpPr/>
          <p:nvPr/>
        </p:nvSpPr>
        <p:spPr>
          <a:xfrm>
            <a:off x="8178330" y="3804506"/>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Tree>
    <p:custDataLst>
      <p:tags r:id="rId1"/>
    </p:custDataLst>
    <p:extLst>
      <p:ext uri="{BB962C8B-B14F-4D97-AF65-F5344CB8AC3E}">
        <p14:creationId xmlns:p14="http://schemas.microsoft.com/office/powerpoint/2010/main" val="1933565041"/>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19F82F41-6F50-B2B4-AF78-DB2997B1D496}"/>
              </a:ext>
            </a:extLst>
          </p:cNvPr>
          <p:cNvGraphicFramePr>
            <a:graphicFrameLocks noGrp="1"/>
          </p:cNvGraphicFramePr>
          <p:nvPr>
            <p:extLst>
              <p:ext uri="{D42A27DB-BD31-4B8C-83A1-F6EECF244321}">
                <p14:modId xmlns:p14="http://schemas.microsoft.com/office/powerpoint/2010/main" val="1228420875"/>
              </p:ext>
            </p:extLst>
          </p:nvPr>
        </p:nvGraphicFramePr>
        <p:xfrm>
          <a:off x="5064506" y="748468"/>
          <a:ext cx="3986846" cy="5793385"/>
        </p:xfrm>
        <a:graphic>
          <a:graphicData uri="http://schemas.openxmlformats.org/drawingml/2006/table">
            <a:tbl>
              <a:tblPr firstRow="1" bandRow="1">
                <a:tableStyleId>{2D5ABB26-0587-4C30-8999-92F81FD0307C}</a:tableStyleId>
              </a:tblPr>
              <a:tblGrid>
                <a:gridCol w="3986846">
                  <a:extLst>
                    <a:ext uri="{9D8B030D-6E8A-4147-A177-3AD203B41FA5}">
                      <a16:colId xmlns:a16="http://schemas.microsoft.com/office/drawing/2014/main" val="20000"/>
                    </a:ext>
                  </a:extLst>
                </a:gridCol>
              </a:tblGrid>
              <a:tr h="861425">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700503">
                <a:tc>
                  <a:txBody>
                    <a:bodyPr/>
                    <a:lstStyle/>
                    <a:p>
                      <a:pPr algn="l"/>
                      <a:endParaRPr kumimoji="1" lang="ja-JP" altLang="en-US" sz="1400" b="0" i="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2"/>
                  </a:ext>
                </a:extLst>
              </a:tr>
              <a:tr h="2231457">
                <a:tc>
                  <a:txBody>
                    <a:bodyPr/>
                    <a:lstStyle/>
                    <a:p>
                      <a:pPr algn="l"/>
                      <a:endParaRPr kumimoji="1" lang="ja-JP" altLang="en-US" sz="1400" b="0" i="0" spc="-12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3"/>
                  </a:ext>
                </a:extLst>
              </a:tr>
            </a:tbl>
          </a:graphicData>
        </a:graphic>
      </p:graphicFrame>
      <p:sp>
        <p:nvSpPr>
          <p:cNvPr id="23" name="正方形/長方形 22"/>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「預貯金」と「民間保険」の違い③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13A698F6-31A0-44C5-92C4-DE60B70680A0}"/>
              </a:ext>
            </a:extLst>
          </p:cNvPr>
          <p:cNvSpPr>
            <a:spLocks noGrp="1"/>
          </p:cNvSpPr>
          <p:nvPr>
            <p:ph type="sldNum" sz="quarter" idx="12"/>
          </p:nvPr>
        </p:nvSpPr>
        <p:spPr>
          <a:xfrm>
            <a:off x="6817360" y="6468110"/>
            <a:ext cx="2133600" cy="365125"/>
          </a:xfrm>
        </p:spPr>
        <p:txBody>
          <a:bodyPr/>
          <a:lstStyle/>
          <a:p>
            <a:fld id="{E1D7E502-7D6F-49F2-8D91-33EB17385912}" type="slidenum">
              <a:rPr lang="ja-JP" altLang="en-US" smtClean="0"/>
              <a:pPr/>
              <a:t>22</a:t>
            </a:fld>
            <a:endParaRPr lang="ja-JP" altLang="en-US" dirty="0"/>
          </a:p>
        </p:txBody>
      </p:sp>
      <p:graphicFrame>
        <p:nvGraphicFramePr>
          <p:cNvPr id="4" name="表 3">
            <a:extLst>
              <a:ext uri="{FF2B5EF4-FFF2-40B4-BE49-F238E27FC236}">
                <a16:creationId xmlns:a16="http://schemas.microsoft.com/office/drawing/2014/main" id="{67DE1A44-94FA-0F57-DE04-4AEF79757E3A}"/>
              </a:ext>
            </a:extLst>
          </p:cNvPr>
          <p:cNvGraphicFramePr>
            <a:graphicFrameLocks noGrp="1"/>
          </p:cNvGraphicFramePr>
          <p:nvPr/>
        </p:nvGraphicFramePr>
        <p:xfrm>
          <a:off x="1295654" y="734998"/>
          <a:ext cx="3682827" cy="5806855"/>
        </p:xfrm>
        <a:graphic>
          <a:graphicData uri="http://schemas.openxmlformats.org/drawingml/2006/table">
            <a:tbl>
              <a:tblPr firstRow="1" bandRow="1">
                <a:tableStyleId>{2D5ABB26-0587-4C30-8999-92F81FD0307C}</a:tableStyleId>
              </a:tblPr>
              <a:tblGrid>
                <a:gridCol w="3682827">
                  <a:extLst>
                    <a:ext uri="{9D8B030D-6E8A-4147-A177-3AD203B41FA5}">
                      <a16:colId xmlns:a16="http://schemas.microsoft.com/office/drawing/2014/main" val="20000"/>
                    </a:ext>
                  </a:extLst>
                </a:gridCol>
              </a:tblGrid>
              <a:tr h="878770">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689356">
                <a:tc>
                  <a:txBody>
                    <a:bodyPr/>
                    <a:lstStyle/>
                    <a:p>
                      <a:pPr algn="l">
                        <a:lnSpc>
                          <a:spcPct val="120000"/>
                        </a:lnSpc>
                      </a:pPr>
                      <a:endParaRPr kumimoji="1" lang="ja-JP" altLang="en-US" sz="1400" b="0" i="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2238729">
                <a:tc>
                  <a:txBody>
                    <a:bodyPr/>
                    <a:lstStyle/>
                    <a:p>
                      <a:pPr algn="l"/>
                      <a:endParaRPr kumimoji="1" lang="ja-JP" altLang="en-US" sz="1400" b="0" i="0" spc="-4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8" name="表 7">
            <a:extLst>
              <a:ext uri="{FF2B5EF4-FFF2-40B4-BE49-F238E27FC236}">
                <a16:creationId xmlns:a16="http://schemas.microsoft.com/office/drawing/2014/main" id="{F4D947A4-090D-A475-A8F5-988C5214D966}"/>
              </a:ext>
            </a:extLst>
          </p:cNvPr>
          <p:cNvGraphicFramePr>
            <a:graphicFrameLocks noGrp="1"/>
          </p:cNvGraphicFramePr>
          <p:nvPr/>
        </p:nvGraphicFramePr>
        <p:xfrm>
          <a:off x="42931" y="1647824"/>
          <a:ext cx="1228724" cy="4894029"/>
        </p:xfrm>
        <a:graphic>
          <a:graphicData uri="http://schemas.openxmlformats.org/drawingml/2006/table">
            <a:tbl>
              <a:tblPr firstRow="1" bandRow="1">
                <a:tableStyleId>{2D5ABB26-0587-4C30-8999-92F81FD0307C}</a:tableStyleId>
              </a:tblPr>
              <a:tblGrid>
                <a:gridCol w="1228724">
                  <a:extLst>
                    <a:ext uri="{9D8B030D-6E8A-4147-A177-3AD203B41FA5}">
                      <a16:colId xmlns:a16="http://schemas.microsoft.com/office/drawing/2014/main" val="20000"/>
                    </a:ext>
                  </a:extLst>
                </a:gridCol>
              </a:tblGrid>
              <a:tr h="2637670">
                <a:tc>
                  <a:txBody>
                    <a:bodyPr/>
                    <a:lstStyle/>
                    <a:p>
                      <a:pPr algn="ctr"/>
                      <a:r>
                        <a:rPr kumimoji="1" lang="ja-JP" altLang="en-US" sz="20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メリット</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256359">
                <a:tc>
                  <a:txBody>
                    <a:bodyPr/>
                    <a:lstStyle/>
                    <a:p>
                      <a:pPr algn="ctr"/>
                      <a:r>
                        <a:rPr kumimoji="1" lang="ja-JP" altLang="en-US" sz="20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デメリット</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9" name="テキスト ボックス 8">
            <a:extLst>
              <a:ext uri="{FF2B5EF4-FFF2-40B4-BE49-F238E27FC236}">
                <a16:creationId xmlns:a16="http://schemas.microsoft.com/office/drawing/2014/main" id="{59622264-B55B-0E4B-2AE8-4C63E5CFE0A6}"/>
              </a:ext>
            </a:extLst>
          </p:cNvPr>
          <p:cNvSpPr txBox="1"/>
          <p:nvPr/>
        </p:nvSpPr>
        <p:spPr>
          <a:xfrm>
            <a:off x="1295654" y="1579507"/>
            <a:ext cx="3817577" cy="2744406"/>
          </a:xfrm>
          <a:prstGeom prst="rect">
            <a:avLst/>
          </a:prstGeom>
          <a:noFill/>
        </p:spPr>
        <p:txBody>
          <a:bodyPr wrap="square" rtlCol="0">
            <a:spAutoFit/>
          </a:bodyPr>
          <a:lstStyle/>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貯めたお金は</a:t>
            </a:r>
            <a:r>
              <a:rPr lang="ja-JP" altLang="en-US" sz="2400" dirty="0">
                <a:latin typeface="Meiryo UI" panose="020B0604030504040204" pitchFamily="50" charset="-128"/>
                <a:ea typeface="Meiryo UI" panose="020B0604030504040204" pitchFamily="50" charset="-128"/>
                <a:cs typeface="ヒラギノ角ゴ Pro W6"/>
              </a:rPr>
              <a:t>自由</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に使うことができる。</a:t>
            </a:r>
            <a:endParaRPr lang="en-US" altLang="ja-JP" sz="2400" dirty="0">
              <a:solidFill>
                <a:srgbClr val="000000"/>
              </a:solidFill>
              <a:latin typeface="Meiryo UI" panose="020B0604030504040204" pitchFamily="50" charset="-128"/>
              <a:ea typeface="Meiryo UI" panose="020B0604030504040204" pitchFamily="50" charset="-128"/>
              <a:cs typeface="ヒラギノ角ゴ Pro W6"/>
            </a:endParaRPr>
          </a:p>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途中での引き出しや貯めるペースが</a:t>
            </a:r>
            <a:r>
              <a:rPr lang="ja-JP" altLang="en-US" sz="2400" spc="-50" dirty="0">
                <a:latin typeface="Meiryo UI" panose="020B0604030504040204" pitchFamily="50" charset="-128"/>
                <a:ea typeface="Meiryo UI" panose="020B0604030504040204" pitchFamily="50" charset="-128"/>
                <a:cs typeface="ヒラギノ角ゴ Pro W6"/>
              </a:rPr>
              <a:t>自由</a:t>
            </a: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a:t>
            </a:r>
            <a:endParaRPr lang="en-US" altLang="ja-JP" sz="2400" spc="-50" dirty="0">
              <a:solidFill>
                <a:srgbClr val="000000"/>
              </a:solidFill>
              <a:latin typeface="Meiryo UI" panose="020B0604030504040204" pitchFamily="50" charset="-128"/>
              <a:ea typeface="Meiryo UI" panose="020B0604030504040204" pitchFamily="50" charset="-128"/>
              <a:cs typeface="ヒラギノ角ゴ Pro W6"/>
            </a:endParaRPr>
          </a:p>
          <a:p>
            <a:pPr>
              <a:lnSpc>
                <a:spcPts val="3500"/>
              </a:lnSpc>
            </a:pP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○預けた金額に応じて利子がつく。</a:t>
            </a:r>
          </a:p>
        </p:txBody>
      </p:sp>
      <p:sp>
        <p:nvSpPr>
          <p:cNvPr id="10" name="テキスト ボックス 9">
            <a:extLst>
              <a:ext uri="{FF2B5EF4-FFF2-40B4-BE49-F238E27FC236}">
                <a16:creationId xmlns:a16="http://schemas.microsoft.com/office/drawing/2014/main" id="{4DAB1A43-6242-7042-EF30-5D8F1B026999}"/>
              </a:ext>
            </a:extLst>
          </p:cNvPr>
          <p:cNvSpPr txBox="1"/>
          <p:nvPr/>
        </p:nvSpPr>
        <p:spPr>
          <a:xfrm>
            <a:off x="1255396" y="4496260"/>
            <a:ext cx="3817577" cy="1846724"/>
          </a:xfrm>
          <a:prstGeom prst="rect">
            <a:avLst/>
          </a:prstGeom>
          <a:noFill/>
        </p:spPr>
        <p:txBody>
          <a:bodyPr wrap="square" rtlCol="0">
            <a:spAutoFit/>
          </a:bodyPr>
          <a:lstStyle/>
          <a:p>
            <a:pPr>
              <a:lnSpc>
                <a:spcPts val="3500"/>
              </a:lnSpc>
            </a:pP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●途中で病気やケガ等、リスクが発生した場合に、</a:t>
            </a:r>
            <a:r>
              <a:rPr lang="ja-JP" altLang="en-US" sz="2400" b="1" spc="-40" dirty="0">
                <a:solidFill>
                  <a:srgbClr val="FF0000"/>
                </a:solidFill>
                <a:latin typeface="Meiryo UI" panose="020B0604030504040204" pitchFamily="50" charset="-128"/>
                <a:ea typeface="Meiryo UI" panose="020B0604030504040204" pitchFamily="50" charset="-128"/>
                <a:cs typeface="ヒラギノ角ゴ Pro W6"/>
              </a:rPr>
              <a:t>必要な</a:t>
            </a:r>
            <a:r>
              <a:rPr lang="ja-JP" altLang="en-US" sz="2400" spc="-40" dirty="0">
                <a:latin typeface="Meiryo UI" panose="020B0604030504040204" pitchFamily="50" charset="-128"/>
                <a:ea typeface="Meiryo UI" panose="020B0604030504040204" pitchFamily="50" charset="-128"/>
                <a:cs typeface="ヒラギノ角ゴ Pro W6"/>
              </a:rPr>
              <a:t>金額が貯まっているとは限らない。</a:t>
            </a:r>
          </a:p>
        </p:txBody>
      </p:sp>
      <p:sp>
        <p:nvSpPr>
          <p:cNvPr id="11" name="テキスト ボックス 10">
            <a:extLst>
              <a:ext uri="{FF2B5EF4-FFF2-40B4-BE49-F238E27FC236}">
                <a16:creationId xmlns:a16="http://schemas.microsoft.com/office/drawing/2014/main" id="{90365A71-A1F9-DDD3-9FC5-485BDE27B543}"/>
              </a:ext>
            </a:extLst>
          </p:cNvPr>
          <p:cNvSpPr txBox="1"/>
          <p:nvPr/>
        </p:nvSpPr>
        <p:spPr>
          <a:xfrm>
            <a:off x="5173785" y="1897954"/>
            <a:ext cx="3996000" cy="1836528"/>
          </a:xfrm>
          <a:prstGeom prst="rect">
            <a:avLst/>
          </a:prstGeom>
          <a:noFill/>
        </p:spPr>
        <p:txBody>
          <a:bodyPr wrap="square" rtlCol="0">
            <a:spAutoFit/>
          </a:bodyPr>
          <a:lstStyle/>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途中いつでも、病気やケガ等のリスクが発生した場合に、</a:t>
            </a:r>
            <a:r>
              <a:rPr lang="ja-JP" altLang="en-US" sz="2400" dirty="0">
                <a:latin typeface="Meiryo UI" panose="020B0604030504040204" pitchFamily="50" charset="-128"/>
                <a:ea typeface="Meiryo UI" panose="020B0604030504040204" pitchFamily="50" charset="-128"/>
                <a:cs typeface="ヒラギノ角ゴ Pro W6"/>
              </a:rPr>
              <a:t>あらかじめ</a:t>
            </a:r>
            <a:r>
              <a:rPr lang="ja-JP" altLang="en-US" sz="2400" b="1" dirty="0">
                <a:solidFill>
                  <a:srgbClr val="FF0000"/>
                </a:solidFill>
                <a:latin typeface="Meiryo UI" panose="020B0604030504040204" pitchFamily="50" charset="-128"/>
                <a:ea typeface="Meiryo UI" panose="020B0604030504040204" pitchFamily="50" charset="-128"/>
                <a:cs typeface="ヒラギノ角ゴ Pro W6"/>
              </a:rPr>
              <a:t>決められた</a:t>
            </a:r>
            <a:r>
              <a:rPr lang="ja-JP" altLang="en-US" sz="2400" dirty="0">
                <a:latin typeface="Meiryo UI" panose="020B0604030504040204" pitchFamily="50" charset="-128"/>
                <a:ea typeface="Meiryo UI" panose="020B0604030504040204" pitchFamily="50" charset="-128"/>
                <a:cs typeface="ヒラギノ角ゴ Pro W6"/>
              </a:rPr>
              <a:t>金額</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を受け取ることができる。</a:t>
            </a:r>
          </a:p>
        </p:txBody>
      </p:sp>
      <p:sp>
        <p:nvSpPr>
          <p:cNvPr id="16" name="テキスト ボックス 15">
            <a:extLst>
              <a:ext uri="{FF2B5EF4-FFF2-40B4-BE49-F238E27FC236}">
                <a16:creationId xmlns:a16="http://schemas.microsoft.com/office/drawing/2014/main" id="{0422A569-8107-31C8-15FC-1B46934DE388}"/>
              </a:ext>
            </a:extLst>
          </p:cNvPr>
          <p:cNvSpPr txBox="1"/>
          <p:nvPr/>
        </p:nvSpPr>
        <p:spPr>
          <a:xfrm>
            <a:off x="5111015" y="4330405"/>
            <a:ext cx="3996000" cy="2280304"/>
          </a:xfrm>
          <a:prstGeom prst="rect">
            <a:avLst/>
          </a:prstGeom>
          <a:noFill/>
        </p:spPr>
        <p:txBody>
          <a:bodyPr wrap="square" rtlCol="0">
            <a:spAutoFit/>
          </a:bodyPr>
          <a:lstStyle/>
          <a:p>
            <a:pPr>
              <a:lnSpc>
                <a:spcPts val="3500"/>
              </a:lnSpc>
            </a:pPr>
            <a:r>
              <a:rPr lang="ja-JP" altLang="en-US" sz="2200" dirty="0">
                <a:solidFill>
                  <a:srgbClr val="000000"/>
                </a:solidFill>
                <a:latin typeface="Meiryo UI" panose="020B0604030504040204" pitchFamily="50" charset="-128"/>
                <a:ea typeface="Meiryo UI" panose="020B0604030504040204" pitchFamily="50" charset="-128"/>
                <a:cs typeface="ヒラギノ角ゴ Pro W6"/>
              </a:rPr>
              <a:t>●結果的にリスクが発生しなくても、決められた金額を保険料として支払う必要がある（保険の種類によっては一部戻ってくる場合がある）。</a:t>
            </a:r>
            <a:endParaRPr lang="en-US" altLang="ja-JP" sz="2200" dirty="0">
              <a:solidFill>
                <a:srgbClr val="000000"/>
              </a:solidFill>
              <a:latin typeface="Meiryo UI" panose="020B0604030504040204" pitchFamily="50" charset="-128"/>
              <a:ea typeface="Meiryo UI" panose="020B0604030504040204" pitchFamily="50" charset="-128"/>
              <a:cs typeface="ヒラギノ角ゴ Pro W6"/>
            </a:endParaRPr>
          </a:p>
        </p:txBody>
      </p:sp>
      <p:sp>
        <p:nvSpPr>
          <p:cNvPr id="2" name="正方形/長方形 1">
            <a:extLst>
              <a:ext uri="{FF2B5EF4-FFF2-40B4-BE49-F238E27FC236}">
                <a16:creationId xmlns:a16="http://schemas.microsoft.com/office/drawing/2014/main" id="{1B80BC0B-525F-C471-DC98-937C372FE32A}"/>
              </a:ext>
            </a:extLst>
          </p:cNvPr>
          <p:cNvSpPr/>
          <p:nvPr/>
        </p:nvSpPr>
        <p:spPr>
          <a:xfrm>
            <a:off x="672297" y="-47648"/>
            <a:ext cx="526177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　　　よちょきん　　　　　　　　　　　　　　みんかんほけん　　　　　　　　　　　ちが</a:t>
            </a:r>
            <a:endParaRPr kumimoji="1" lang="ja-JP" altLang="en-US" sz="1400" dirty="0">
              <a:solidFill>
                <a:schemeClr val="bg1"/>
              </a:solidFill>
            </a:endParaRPr>
          </a:p>
        </p:txBody>
      </p:sp>
      <p:sp>
        <p:nvSpPr>
          <p:cNvPr id="5" name="正方形/長方形 4">
            <a:extLst>
              <a:ext uri="{FF2B5EF4-FFF2-40B4-BE49-F238E27FC236}">
                <a16:creationId xmlns:a16="http://schemas.microsoft.com/office/drawing/2014/main" id="{32EA4BA1-3A86-B1E6-A307-96C0AB41B28C}"/>
              </a:ext>
            </a:extLst>
          </p:cNvPr>
          <p:cNvSpPr/>
          <p:nvPr/>
        </p:nvSpPr>
        <p:spPr>
          <a:xfrm>
            <a:off x="2463950" y="639738"/>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rgbClr val="002060"/>
              </a:solidFill>
            </a:endParaRPr>
          </a:p>
        </p:txBody>
      </p:sp>
      <p:sp>
        <p:nvSpPr>
          <p:cNvPr id="7" name="正方形/長方形 6">
            <a:extLst>
              <a:ext uri="{FF2B5EF4-FFF2-40B4-BE49-F238E27FC236}">
                <a16:creationId xmlns:a16="http://schemas.microsoft.com/office/drawing/2014/main" id="{D4984B05-F769-0E50-2EA7-43C758D8ADB8}"/>
              </a:ext>
            </a:extLst>
          </p:cNvPr>
          <p:cNvSpPr/>
          <p:nvPr/>
        </p:nvSpPr>
        <p:spPr>
          <a:xfrm>
            <a:off x="6266173" y="649506"/>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298054"/>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rgbClr val="298054"/>
              </a:solidFill>
            </a:endParaRPr>
          </a:p>
        </p:txBody>
      </p:sp>
      <p:sp>
        <p:nvSpPr>
          <p:cNvPr id="13" name="正方形/長方形 12">
            <a:extLst>
              <a:ext uri="{FF2B5EF4-FFF2-40B4-BE49-F238E27FC236}">
                <a16:creationId xmlns:a16="http://schemas.microsoft.com/office/drawing/2014/main" id="{24DF6F27-74DE-23FB-11E7-3EB553CC3BDA}"/>
              </a:ext>
            </a:extLst>
          </p:cNvPr>
          <p:cNvSpPr/>
          <p:nvPr/>
        </p:nvSpPr>
        <p:spPr>
          <a:xfrm>
            <a:off x="1329131" y="1439366"/>
            <a:ext cx="526177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　</a:t>
            </a:r>
            <a:r>
              <a:rPr kumimoji="1" lang="ja-JP" altLang="en-US" sz="1000" dirty="0">
                <a:solidFill>
                  <a:schemeClr val="bg1"/>
                </a:solidFill>
                <a:latin typeface="BIZ UDPゴシック" panose="020B0400000000000000" pitchFamily="50" charset="-128"/>
                <a:ea typeface="BIZ UDPゴシック" panose="020B0400000000000000" pitchFamily="50" charset="-128"/>
              </a:rPr>
              <a:t>　　</a:t>
            </a:r>
            <a:r>
              <a:rPr kumimoji="1" lang="ja-JP" altLang="en-US" sz="1000" dirty="0">
                <a:solidFill>
                  <a:schemeClr val="tx1"/>
                </a:solidFill>
                <a:latin typeface="BIZ UDPゴシック" panose="020B0400000000000000" pitchFamily="50" charset="-128"/>
                <a:ea typeface="BIZ UDPゴシック" panose="020B0400000000000000" pitchFamily="50" charset="-128"/>
              </a:rPr>
              <a:t>た　　　　　　　　　　 かね　　　　  じゆう　　　　 つか</a:t>
            </a:r>
            <a:endParaRPr kumimoji="1" lang="ja-JP" altLang="en-US" sz="1400" dirty="0">
              <a:solidFill>
                <a:schemeClr val="tx1"/>
              </a:solidFill>
            </a:endParaRPr>
          </a:p>
        </p:txBody>
      </p:sp>
      <p:sp>
        <p:nvSpPr>
          <p:cNvPr id="14" name="正方形/長方形 13">
            <a:extLst>
              <a:ext uri="{FF2B5EF4-FFF2-40B4-BE49-F238E27FC236}">
                <a16:creationId xmlns:a16="http://schemas.microsoft.com/office/drawing/2014/main" id="{91F8D54C-0DD5-4DE9-AE19-4EE1B3CD2593}"/>
              </a:ext>
            </a:extLst>
          </p:cNvPr>
          <p:cNvSpPr/>
          <p:nvPr/>
        </p:nvSpPr>
        <p:spPr>
          <a:xfrm>
            <a:off x="1600827" y="2326049"/>
            <a:ext cx="2847348" cy="32342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とちゅう　　　　　　ひ　　　　だ　　　　　　 た　　</a:t>
            </a:r>
            <a:endParaRPr kumimoji="1" lang="ja-JP" altLang="en-US" sz="1400" dirty="0">
              <a:solidFill>
                <a:schemeClr val="tx1"/>
              </a:solidFill>
            </a:endParaRPr>
          </a:p>
        </p:txBody>
      </p:sp>
      <p:sp>
        <p:nvSpPr>
          <p:cNvPr id="15" name="正方形/長方形 14">
            <a:extLst>
              <a:ext uri="{FF2B5EF4-FFF2-40B4-BE49-F238E27FC236}">
                <a16:creationId xmlns:a16="http://schemas.microsoft.com/office/drawing/2014/main" id="{8F20D0C3-4BA6-381F-64DB-04506B445E12}"/>
              </a:ext>
            </a:extLst>
          </p:cNvPr>
          <p:cNvSpPr/>
          <p:nvPr/>
        </p:nvSpPr>
        <p:spPr>
          <a:xfrm>
            <a:off x="2019627" y="278357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50" dirty="0">
                <a:solidFill>
                  <a:schemeClr val="tx1"/>
                </a:solidFill>
                <a:latin typeface="BIZ UDPゴシック" panose="020B0400000000000000" pitchFamily="50" charset="-128"/>
                <a:ea typeface="BIZ UDPゴシック" panose="020B0400000000000000" pitchFamily="50" charset="-128"/>
              </a:rPr>
              <a:t>じゆう</a:t>
            </a:r>
            <a:endParaRPr kumimoji="1" lang="ja-JP" altLang="en-US" sz="1050" dirty="0">
              <a:solidFill>
                <a:schemeClr val="tx1"/>
              </a:solidFill>
            </a:endParaRPr>
          </a:p>
        </p:txBody>
      </p:sp>
      <p:sp>
        <p:nvSpPr>
          <p:cNvPr id="17" name="正方形/長方形 16">
            <a:extLst>
              <a:ext uri="{FF2B5EF4-FFF2-40B4-BE49-F238E27FC236}">
                <a16:creationId xmlns:a16="http://schemas.microsoft.com/office/drawing/2014/main" id="{2C529D18-F6DB-FF41-6AAE-C62687D031A6}"/>
              </a:ext>
            </a:extLst>
          </p:cNvPr>
          <p:cNvSpPr/>
          <p:nvPr/>
        </p:nvSpPr>
        <p:spPr>
          <a:xfrm>
            <a:off x="1448606" y="3203619"/>
            <a:ext cx="526177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　</a:t>
            </a:r>
            <a:r>
              <a:rPr kumimoji="1" lang="ja-JP" altLang="en-US" sz="1000" dirty="0">
                <a:solidFill>
                  <a:schemeClr val="bg1"/>
                </a:solidFill>
                <a:latin typeface="BIZ UDPゴシック" panose="020B0400000000000000" pitchFamily="50" charset="-128"/>
                <a:ea typeface="BIZ UDPゴシック" panose="020B0400000000000000" pitchFamily="50" charset="-128"/>
              </a:rPr>
              <a:t>　</a:t>
            </a:r>
            <a:r>
              <a:rPr lang="ja-JP" altLang="en-US" sz="1000" dirty="0">
                <a:solidFill>
                  <a:schemeClr val="tx1"/>
                </a:solidFill>
                <a:latin typeface="BIZ UDPゴシック" panose="020B0400000000000000" pitchFamily="50" charset="-128"/>
                <a:ea typeface="BIZ UDPゴシック" panose="020B0400000000000000" pitchFamily="50" charset="-128"/>
              </a:rPr>
              <a:t>あず　　　　　　 きんがく　　　　おう　　　　　　　りし</a:t>
            </a:r>
            <a:endParaRPr kumimoji="1" lang="ja-JP" altLang="en-US" sz="1400" dirty="0">
              <a:solidFill>
                <a:schemeClr val="tx1"/>
              </a:solidFill>
            </a:endParaRPr>
          </a:p>
        </p:txBody>
      </p:sp>
      <p:sp>
        <p:nvSpPr>
          <p:cNvPr id="19" name="正方形/長方形 18">
            <a:extLst>
              <a:ext uri="{FF2B5EF4-FFF2-40B4-BE49-F238E27FC236}">
                <a16:creationId xmlns:a16="http://schemas.microsoft.com/office/drawing/2014/main" id="{515C7D77-D388-5E93-54CE-04DB338CBE2C}"/>
              </a:ext>
            </a:extLst>
          </p:cNvPr>
          <p:cNvSpPr/>
          <p:nvPr/>
        </p:nvSpPr>
        <p:spPr>
          <a:xfrm>
            <a:off x="5429877" y="1737401"/>
            <a:ext cx="3671192"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とちゅう　　　　　　　　　　　　　　びょうき　　　　　　　　など</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567BE360-D609-7F01-E574-A6C65F7D39E0}"/>
              </a:ext>
            </a:extLst>
          </p:cNvPr>
          <p:cNvSpPr/>
          <p:nvPr/>
        </p:nvSpPr>
        <p:spPr>
          <a:xfrm>
            <a:off x="5622479" y="2232107"/>
            <a:ext cx="3671192"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　　　　　　　 はっせい　　　　　　 ばあい</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28EC7653-D24D-6125-4C24-880F1AD7DD04}"/>
              </a:ext>
            </a:extLst>
          </p:cNvPr>
          <p:cNvSpPr/>
          <p:nvPr/>
        </p:nvSpPr>
        <p:spPr>
          <a:xfrm>
            <a:off x="5221663" y="2655249"/>
            <a:ext cx="3948122"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　　　　　　　  </a:t>
            </a:r>
            <a:r>
              <a:rPr lang="ja-JP" altLang="en-US" sz="1100" dirty="0">
                <a:solidFill>
                  <a:srgbClr val="FF0000"/>
                </a:solidFill>
                <a:latin typeface="BIZ UDPゴシック" panose="020B0400000000000000" pitchFamily="50" charset="-128"/>
                <a:ea typeface="BIZ UDPゴシック" panose="020B0400000000000000" pitchFamily="50" charset="-128"/>
              </a:rPr>
              <a:t>き</a:t>
            </a:r>
            <a:r>
              <a:rPr lang="ja-JP" altLang="en-US" sz="1100" dirty="0">
                <a:solidFill>
                  <a:schemeClr val="tx1"/>
                </a:solidFill>
                <a:latin typeface="BIZ UDPゴシック" panose="020B0400000000000000" pitchFamily="50" charset="-128"/>
                <a:ea typeface="BIZ UDPゴシック" panose="020B0400000000000000" pitchFamily="50" charset="-128"/>
              </a:rPr>
              <a:t>                         きんがく　　　 う　　　　 と</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92347AA5-E865-3F02-C6FF-2841AEF5A195}"/>
              </a:ext>
            </a:extLst>
          </p:cNvPr>
          <p:cNvSpPr/>
          <p:nvPr/>
        </p:nvSpPr>
        <p:spPr>
          <a:xfrm>
            <a:off x="1615136" y="4364641"/>
            <a:ext cx="3671192"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とちゅう　　　　びょうき　　　　　　　　など</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1E314805-7ED0-D675-5292-D4C59A18A2F3}"/>
              </a:ext>
            </a:extLst>
          </p:cNvPr>
          <p:cNvSpPr/>
          <p:nvPr/>
        </p:nvSpPr>
        <p:spPr>
          <a:xfrm>
            <a:off x="1100001" y="4831957"/>
            <a:ext cx="3671192"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　　　　　　　 はっせい　　　　　　 ばあい             </a:t>
            </a:r>
            <a:r>
              <a:rPr lang="ja-JP" altLang="en-US" sz="1100" dirty="0">
                <a:solidFill>
                  <a:srgbClr val="FF0000"/>
                </a:solidFill>
                <a:latin typeface="BIZ UDPゴシック" panose="020B0400000000000000" pitchFamily="50" charset="-128"/>
                <a:ea typeface="BIZ UDPゴシック" panose="020B0400000000000000" pitchFamily="50" charset="-128"/>
              </a:rPr>
              <a:t>ひつよう</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50937DA5-90C4-1ADB-DAB4-64B4246019D0}"/>
              </a:ext>
            </a:extLst>
          </p:cNvPr>
          <p:cNvSpPr/>
          <p:nvPr/>
        </p:nvSpPr>
        <p:spPr>
          <a:xfrm>
            <a:off x="628354" y="5256523"/>
            <a:ext cx="4398110"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　　　　　　　 きんがく　　　た　　　　　　　　　　　　　　　　　　かぎ　　　　　　　　　　　　　　　</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23232A47-23F5-AC6E-9C1C-9304A3000F54}"/>
              </a:ext>
            </a:extLst>
          </p:cNvPr>
          <p:cNvSpPr/>
          <p:nvPr/>
        </p:nvSpPr>
        <p:spPr>
          <a:xfrm>
            <a:off x="5466185" y="4254520"/>
            <a:ext cx="2741900"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けっかてき　　　　　　　　　　　　はっせい　　</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600565F3-4241-9029-C144-BA550D4C52A2}"/>
              </a:ext>
            </a:extLst>
          </p:cNvPr>
          <p:cNvSpPr/>
          <p:nvPr/>
        </p:nvSpPr>
        <p:spPr>
          <a:xfrm>
            <a:off x="5173785" y="4685773"/>
            <a:ext cx="4097369"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き　　　　　　　　　　　きんがく　　　ほけんりょう　　　　　　　し　</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77D86240-62D4-69EA-0E9E-26BBB5881249}"/>
              </a:ext>
            </a:extLst>
          </p:cNvPr>
          <p:cNvSpPr/>
          <p:nvPr/>
        </p:nvSpPr>
        <p:spPr>
          <a:xfrm>
            <a:off x="5173785" y="5105797"/>
            <a:ext cx="4097369"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はら　　ひつよう　　　　　　　　　　ほけん　　　　しゅるい　</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41A41509-8FC2-87E8-BB09-E76D080EB358}"/>
              </a:ext>
            </a:extLst>
          </p:cNvPr>
          <p:cNvSpPr/>
          <p:nvPr/>
        </p:nvSpPr>
        <p:spPr>
          <a:xfrm>
            <a:off x="5087721" y="5596027"/>
            <a:ext cx="4097369"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　　　　　　　　　　いちぶ　もど　　　　　　　　　ばあい　</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Tree>
    <p:custDataLst>
      <p:tags r:id="rId1"/>
    </p:custDataLst>
    <p:extLst>
      <p:ext uri="{BB962C8B-B14F-4D97-AF65-F5344CB8AC3E}">
        <p14:creationId xmlns:p14="http://schemas.microsoft.com/office/powerpoint/2010/main" val="2641799929"/>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p:bldP spid="13" grpId="0"/>
      <p:bldP spid="14" grpId="0"/>
      <p:bldP spid="15" grpId="0"/>
      <p:bldP spid="17" grpId="0"/>
      <p:bldP spid="19" grpId="0"/>
      <p:bldP spid="20" grpId="0"/>
      <p:bldP spid="21" grpId="0"/>
      <p:bldP spid="22" grpId="0"/>
      <p:bldP spid="24" grpId="0"/>
      <p:bldP spid="25" grpId="0"/>
      <p:bldP spid="26" grpId="0"/>
      <p:bldP spid="27" grpId="0"/>
      <p:bldP spid="12"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a:extLst>
              <a:ext uri="{FF2B5EF4-FFF2-40B4-BE49-F238E27FC236}">
                <a16:creationId xmlns:a16="http://schemas.microsoft.com/office/drawing/2014/main" id="{7ED2D9EC-3DF3-43EA-A2B7-33018B2A4003}"/>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sp>
        <p:nvSpPr>
          <p:cNvPr id="12" name="角丸四角形 11"/>
          <p:cNvSpPr/>
          <p:nvPr/>
        </p:nvSpPr>
        <p:spPr>
          <a:xfrm>
            <a:off x="200416" y="1063641"/>
            <a:ext cx="3950897"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3200" b="1" dirty="0">
                <a:latin typeface="Meiryo UI" panose="020B0604030504040204" pitchFamily="50" charset="-128"/>
                <a:ea typeface="Meiryo UI" panose="020B0604030504040204" pitchFamily="50" charset="-128"/>
                <a:cs typeface="ヒラギノ丸ゴ Pro W4"/>
              </a:rPr>
              <a:t>100</a:t>
            </a:r>
            <a:r>
              <a:rPr kumimoji="1" lang="ja-JP" altLang="en-US" sz="3200" b="1" dirty="0">
                <a:latin typeface="Meiryo UI" panose="020B0604030504040204" pitchFamily="50" charset="-128"/>
                <a:ea typeface="Meiryo UI" panose="020B0604030504040204" pitchFamily="50" charset="-128"/>
                <a:cs typeface="ヒラギノ丸ゴ Pro W4"/>
              </a:rPr>
              <a:t>人の部員がいる</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r>
              <a:rPr lang="ja-JP" altLang="en-US" sz="3200" b="1" dirty="0">
                <a:latin typeface="Meiryo UI" panose="020B0604030504040204" pitchFamily="50" charset="-128"/>
                <a:ea typeface="Meiryo UI" panose="020B0604030504040204" pitchFamily="50" charset="-128"/>
                <a:cs typeface="ヒラギノ丸ゴ Pro W4"/>
              </a:rPr>
              <a:t>サッカーチーム</a:t>
            </a:r>
            <a:endParaRPr lang="en-US" altLang="ja-JP" sz="3200" b="1" dirty="0">
              <a:latin typeface="Meiryo UI" panose="020B0604030504040204" pitchFamily="50" charset="-128"/>
              <a:ea typeface="Meiryo UI" panose="020B0604030504040204" pitchFamily="50" charset="-128"/>
              <a:cs typeface="ヒラギノ丸ゴ Pro W4"/>
            </a:endParaRPr>
          </a:p>
        </p:txBody>
      </p:sp>
      <p:grpSp>
        <p:nvGrpSpPr>
          <p:cNvPr id="2" name="グループ化 1"/>
          <p:cNvGrpSpPr/>
          <p:nvPr/>
        </p:nvGrpSpPr>
        <p:grpSpPr>
          <a:xfrm>
            <a:off x="5005388" y="4039211"/>
            <a:ext cx="3950722" cy="2335610"/>
            <a:chOff x="5005388" y="4039211"/>
            <a:chExt cx="3467100" cy="2335610"/>
          </a:xfrm>
        </p:grpSpPr>
        <p:sp>
          <p:nvSpPr>
            <p:cNvPr id="15" name="角丸四角形 14"/>
            <p:cNvSpPr/>
            <p:nvPr/>
          </p:nvSpPr>
          <p:spPr>
            <a:xfrm>
              <a:off x="5005388" y="4039211"/>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b="1" dirty="0">
                  <a:latin typeface="Meiryo UI" panose="020B0604030504040204" pitchFamily="50" charset="-128"/>
                  <a:ea typeface="Meiryo UI" panose="020B0604030504040204" pitchFamily="50" charset="-128"/>
                  <a:cs typeface="ヒラギノ丸ゴ Pro W4"/>
                </a:rPr>
                <a:t>治療にかかる費用は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r>
                <a:rPr lang="en-US" altLang="ja-JP" sz="3200" b="1" dirty="0">
                  <a:latin typeface="Meiryo UI" panose="020B0604030504040204" pitchFamily="50" charset="-128"/>
                  <a:ea typeface="Meiryo UI" panose="020B0604030504040204" pitchFamily="50" charset="-128"/>
                  <a:cs typeface="ヒラギノ丸ゴ Pro W4"/>
                </a:rPr>
                <a:t>1</a:t>
              </a:r>
              <a:r>
                <a:rPr lang="ja-JP" altLang="en-US" sz="3200" b="1" dirty="0">
                  <a:latin typeface="Meiryo UI" panose="020B0604030504040204" pitchFamily="50" charset="-128"/>
                  <a:ea typeface="Meiryo UI" panose="020B0604030504040204" pitchFamily="50" charset="-128"/>
                  <a:cs typeface="ヒラギノ丸ゴ Pro W4"/>
                </a:rPr>
                <a:t>人</a:t>
              </a:r>
              <a:r>
                <a:rPr lang="en-US" altLang="ja-JP" sz="3200" b="1" dirty="0">
                  <a:latin typeface="Meiryo UI" panose="020B0604030504040204" pitchFamily="50" charset="-128"/>
                  <a:ea typeface="Meiryo UI" panose="020B0604030504040204" pitchFamily="50" charset="-128"/>
                  <a:cs typeface="ヒラギノ丸ゴ Pro W4"/>
                </a:rPr>
                <a:t>10,000</a:t>
              </a:r>
              <a:r>
                <a:rPr kumimoji="1" lang="ja-JP" altLang="en-US" sz="3200" b="1" dirty="0">
                  <a:latin typeface="Meiryo UI" panose="020B0604030504040204" pitchFamily="50" charset="-128"/>
                  <a:ea typeface="Meiryo UI" panose="020B0604030504040204" pitchFamily="50" charset="-128"/>
                  <a:cs typeface="ヒラギノ丸ゴ Pro W4"/>
                </a:rPr>
                <a:t>円</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grpSp>
          <p:nvGrpSpPr>
            <p:cNvPr id="34" name="図形グループ 33"/>
            <p:cNvGrpSpPr/>
            <p:nvPr/>
          </p:nvGrpSpPr>
          <p:grpSpPr>
            <a:xfrm>
              <a:off x="6005876" y="5520154"/>
              <a:ext cx="1452563" cy="559691"/>
              <a:chOff x="6005876" y="5641383"/>
              <a:chExt cx="1452563" cy="559691"/>
            </a:xfrm>
          </p:grpSpPr>
          <p:sp>
            <p:nvSpPr>
              <p:cNvPr id="4" name="正方形/長方形 3"/>
              <p:cNvSpPr/>
              <p:nvPr/>
            </p:nvSpPr>
            <p:spPr>
              <a:xfrm>
                <a:off x="6005876" y="5641383"/>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296872" y="5868800"/>
                <a:ext cx="351378" cy="276999"/>
              </a:xfrm>
              <a:prstGeom prst="rect">
                <a:avLst/>
              </a:prstGeom>
              <a:noFill/>
            </p:spPr>
            <p:txBody>
              <a:bodyPr wrap="none" rtlCol="0">
                <a:spAutoFit/>
              </a:bodyPr>
              <a:lstStyle/>
              <a:p>
                <a:r>
                  <a:rPr kumimoji="1" lang="en-US" altLang="ja-JP" sz="1200" b="1" dirty="0">
                    <a:solidFill>
                      <a:schemeClr val="accent2">
                        <a:lumMod val="60000"/>
                        <a:lumOff val="40000"/>
                      </a:schemeClr>
                    </a:solidFill>
                    <a:latin typeface="ヒラギノ丸ゴ Pro W4"/>
                    <a:ea typeface="ヒラギノ丸ゴ Pro W4"/>
                    <a:cs typeface="ヒラギノ丸ゴ Pro W4"/>
                  </a:rPr>
                  <a:t>●</a:t>
                </a:r>
                <a:endParaRPr kumimoji="1" lang="ja-JP" altLang="en-US" sz="1200" b="1" dirty="0">
                  <a:solidFill>
                    <a:schemeClr val="accent2">
                      <a:lumMod val="60000"/>
                      <a:lumOff val="40000"/>
                    </a:schemeClr>
                  </a:solidFill>
                  <a:latin typeface="ヒラギノ丸ゴ Pro W4"/>
                  <a:ea typeface="ヒラギノ丸ゴ Pro W4"/>
                  <a:cs typeface="ヒラギノ丸ゴ Pro W4"/>
                </a:endParaRPr>
              </a:p>
            </p:txBody>
          </p:sp>
          <p:sp>
            <p:nvSpPr>
              <p:cNvPr id="25" name="円/楕円 24"/>
              <p:cNvSpPr/>
              <p:nvPr/>
            </p:nvSpPr>
            <p:spPr>
              <a:xfrm>
                <a:off x="6543243" y="5714287"/>
                <a:ext cx="372732" cy="407206"/>
              </a:xfrm>
              <a:prstGeom prst="ellipse">
                <a:avLst/>
              </a:prstGeom>
              <a:solidFill>
                <a:schemeClr val="bg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6040391" y="5764374"/>
                <a:ext cx="607859" cy="253916"/>
              </a:xfrm>
              <a:prstGeom prst="rect">
                <a:avLst/>
              </a:prstGeom>
              <a:noFill/>
            </p:spPr>
            <p:txBody>
              <a:bodyPr wrap="none" rtlCol="0">
                <a:spAutoFit/>
              </a:bodyPr>
              <a:lstStyle/>
              <a:p>
                <a:r>
                  <a:rPr kumimoji="1" lang="ja-JP" altLang="en-US" sz="1050" b="1" dirty="0">
                    <a:latin typeface="ヒラギノ丸ゴ Pro W4"/>
                    <a:ea typeface="ヒラギノ丸ゴ Pro W4"/>
                    <a:cs typeface="ヒラギノ丸ゴ Pro W4"/>
                  </a:rPr>
                  <a:t>壱万円</a:t>
                </a:r>
              </a:p>
            </p:txBody>
          </p:sp>
        </p:grpSp>
      </p:grpSp>
      <p:sp>
        <p:nvSpPr>
          <p:cNvPr id="27" name="右矢印 26"/>
          <p:cNvSpPr/>
          <p:nvPr/>
        </p:nvSpPr>
        <p:spPr bwMode="gray">
          <a:xfrm>
            <a:off x="4373679" y="1989130"/>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右矢印 27"/>
          <p:cNvSpPr/>
          <p:nvPr/>
        </p:nvSpPr>
        <p:spPr bwMode="gray">
          <a:xfrm>
            <a:off x="4373679" y="5035522"/>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右矢印 28"/>
          <p:cNvSpPr/>
          <p:nvPr/>
        </p:nvSpPr>
        <p:spPr bwMode="gray">
          <a:xfrm rot="8166730">
            <a:off x="4373679" y="3494655"/>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7" name="図形グループ 6"/>
          <p:cNvGrpSpPr/>
          <p:nvPr/>
        </p:nvGrpSpPr>
        <p:grpSpPr>
          <a:xfrm>
            <a:off x="152791" y="4070635"/>
            <a:ext cx="3998522" cy="2387215"/>
            <a:chOff x="690543" y="4191864"/>
            <a:chExt cx="3467100" cy="2387215"/>
          </a:xfrm>
        </p:grpSpPr>
        <p:sp>
          <p:nvSpPr>
            <p:cNvPr id="14" name="角丸四角形 13"/>
            <p:cNvSpPr/>
            <p:nvPr/>
          </p:nvSpPr>
          <p:spPr>
            <a:xfrm>
              <a:off x="690543" y="4191864"/>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pic>
          <p:nvPicPr>
            <p:cNvPr id="32" name="図 31"/>
            <p:cNvPicPr>
              <a:picLocks noChangeAspect="1"/>
            </p:cNvPicPr>
            <p:nvPr/>
          </p:nvPicPr>
          <p:blipFill>
            <a:blip r:embed="rId2"/>
            <a:stretch>
              <a:fillRect/>
            </a:stretch>
          </p:blipFill>
          <p:spPr>
            <a:xfrm>
              <a:off x="1719740" y="5246884"/>
              <a:ext cx="1152541" cy="1332195"/>
            </a:xfrm>
            <a:prstGeom prst="rect">
              <a:avLst/>
            </a:prstGeom>
          </p:spPr>
        </p:pic>
        <p:sp>
          <p:nvSpPr>
            <p:cNvPr id="33" name="テキスト ボックス 32"/>
            <p:cNvSpPr txBox="1"/>
            <p:nvPr/>
          </p:nvSpPr>
          <p:spPr>
            <a:xfrm>
              <a:off x="1113022" y="4321849"/>
              <a:ext cx="2663435" cy="1077218"/>
            </a:xfrm>
            <a:prstGeom prst="rect">
              <a:avLst/>
            </a:prstGeom>
            <a:noFill/>
          </p:spPr>
          <p:txBody>
            <a:bodyPr wrap="none" rtlCol="0">
              <a:spAutoFit/>
            </a:bodyPr>
            <a:lstStyle/>
            <a:p>
              <a:pPr algn="ctr"/>
              <a:r>
                <a:rPr lang="ja-JP" altLang="en-US" sz="3200" b="1" dirty="0">
                  <a:latin typeface="Meiryo UI" panose="020B0604030504040204" pitchFamily="50" charset="-128"/>
                  <a:ea typeface="Meiryo UI" panose="020B0604030504040204" pitchFamily="50" charset="-128"/>
                  <a:cs typeface="ヒラギノ丸ゴ Pro W4"/>
                </a:rPr>
                <a:t>対策をしても</a:t>
              </a:r>
              <a:endParaRPr lang="en-US" altLang="ja-JP" sz="3200" b="1" dirty="0">
                <a:latin typeface="Meiryo UI" panose="020B0604030504040204" pitchFamily="50" charset="-128"/>
                <a:ea typeface="Meiryo UI" panose="020B0604030504040204" pitchFamily="50" charset="-128"/>
                <a:cs typeface="ヒラギノ丸ゴ Pro W4"/>
              </a:endParaRPr>
            </a:p>
            <a:p>
              <a:pPr algn="ctr"/>
              <a:r>
                <a:rPr lang="ja-JP" altLang="en-US" sz="3200" b="1" dirty="0">
                  <a:latin typeface="Meiryo UI" panose="020B0604030504040204" pitchFamily="50" charset="-128"/>
                  <a:ea typeface="Meiryo UI" panose="020B0604030504040204" pitchFamily="50" charset="-128"/>
                  <a:cs typeface="ヒラギノ丸ゴ Pro W4"/>
                </a:rPr>
                <a:t>ケガは減らない</a:t>
              </a:r>
              <a:r>
                <a:rPr lang="en-US" altLang="ja-JP" sz="3200" b="1" dirty="0">
                  <a:latin typeface="Meiryo UI" panose="020B0604030504040204" pitchFamily="50" charset="-128"/>
                  <a:ea typeface="Meiryo UI" panose="020B0604030504040204" pitchFamily="50" charset="-128"/>
                  <a:cs typeface="ヒラギノ丸ゴ Pro W4"/>
                </a:rPr>
                <a:t>…</a:t>
              </a:r>
            </a:p>
          </p:txBody>
        </p:sp>
      </p:grpSp>
      <p:sp>
        <p:nvSpPr>
          <p:cNvPr id="35" name="正方形/長方形 34"/>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保険のしくみ①</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83DFA9B0-F9A9-4733-A0C9-BB523C245BEA}"/>
              </a:ext>
            </a:extLst>
          </p:cNvPr>
          <p:cNvSpPr>
            <a:spLocks noGrp="1"/>
          </p:cNvSpPr>
          <p:nvPr>
            <p:ph type="sldNum" sz="quarter" idx="4"/>
          </p:nvPr>
        </p:nvSpPr>
        <p:spPr>
          <a:xfrm>
            <a:off x="7077075" y="6470650"/>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1"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CFE1D277-9C57-4E30-9C75-4A0776A97483}" type="slidenum">
              <a:rPr lang="ja-JP" altLang="en-US" smtClean="0"/>
              <a:pPr/>
              <a:t>23</a:t>
            </a:fld>
            <a:endParaRPr lang="ja-JP" altLang="en-US" dirty="0"/>
          </a:p>
        </p:txBody>
      </p:sp>
      <p:grpSp>
        <p:nvGrpSpPr>
          <p:cNvPr id="16" name="グループ化 15">
            <a:extLst>
              <a:ext uri="{FF2B5EF4-FFF2-40B4-BE49-F238E27FC236}">
                <a16:creationId xmlns:a16="http://schemas.microsoft.com/office/drawing/2014/main" id="{39FCA747-DC48-494A-A666-503A268B8915}"/>
              </a:ext>
            </a:extLst>
          </p:cNvPr>
          <p:cNvGrpSpPr/>
          <p:nvPr/>
        </p:nvGrpSpPr>
        <p:grpSpPr>
          <a:xfrm>
            <a:off x="5005388" y="1063641"/>
            <a:ext cx="3950722" cy="2335610"/>
            <a:chOff x="5005388" y="1063641"/>
            <a:chExt cx="3950722" cy="2335610"/>
          </a:xfrm>
        </p:grpSpPr>
        <p:grpSp>
          <p:nvGrpSpPr>
            <p:cNvPr id="6" name="図形グループ 5"/>
            <p:cNvGrpSpPr/>
            <p:nvPr/>
          </p:nvGrpSpPr>
          <p:grpSpPr>
            <a:xfrm>
              <a:off x="5005388" y="1063641"/>
              <a:ext cx="3950722" cy="2335610"/>
              <a:chOff x="5005388" y="1261070"/>
              <a:chExt cx="3467100" cy="2335610"/>
            </a:xfrm>
          </p:grpSpPr>
          <p:sp>
            <p:nvSpPr>
              <p:cNvPr id="13" name="角丸四角形 12"/>
              <p:cNvSpPr/>
              <p:nvPr/>
            </p:nvSpPr>
            <p:spPr>
              <a:xfrm>
                <a:off x="5005388" y="1261070"/>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sp>
            <p:nvSpPr>
              <p:cNvPr id="30" name="テキスト ボックス 29"/>
              <p:cNvSpPr txBox="1"/>
              <p:nvPr/>
            </p:nvSpPr>
            <p:spPr>
              <a:xfrm>
                <a:off x="5231842" y="1375530"/>
                <a:ext cx="2155459" cy="2205091"/>
              </a:xfrm>
              <a:prstGeom prst="rect">
                <a:avLst/>
              </a:prstGeom>
              <a:noFill/>
            </p:spPr>
            <p:txBody>
              <a:bodyPr wrap="none" rtlCol="0">
                <a:spAutoFit/>
              </a:bodyP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毎年</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latin typeface="Meiryo UI" panose="020B0604030504040204" pitchFamily="50" charset="-128"/>
                    <a:ea typeface="Meiryo UI" panose="020B0604030504040204" pitchFamily="50" charset="-128"/>
                    <a:cs typeface="ヒラギノ丸ゴ Pro W4"/>
                  </a:rPr>
                  <a:t>5</a:t>
                </a:r>
                <a:r>
                  <a:rPr lang="ja-JP" altLang="en-US" sz="3200" b="1" dirty="0">
                    <a:latin typeface="Meiryo UI" panose="020B0604030504040204" pitchFamily="50" charset="-128"/>
                    <a:ea typeface="Meiryo UI" panose="020B0604030504040204" pitchFamily="50" charset="-128"/>
                    <a:cs typeface="ヒラギノ丸ゴ Pro W4"/>
                  </a:rPr>
                  <a:t>人の部員が</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骨折を</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している</a:t>
                </a:r>
                <a:endParaRPr lang="en-US" altLang="ja-JP" sz="3200" b="1" dirty="0">
                  <a:latin typeface="Meiryo UI" panose="020B0604030504040204" pitchFamily="50" charset="-128"/>
                  <a:ea typeface="Meiryo UI" panose="020B0604030504040204" pitchFamily="50" charset="-128"/>
                  <a:cs typeface="ヒラギノ丸ゴ Pro W4"/>
                </a:endParaRPr>
              </a:p>
            </p:txBody>
          </p:sp>
        </p:grpSp>
        <p:pic>
          <p:nvPicPr>
            <p:cNvPr id="11" name="図 10" descr="椅子, テーブル, マグカップ が含まれている画像&#10;&#10;自動的に生成された説明">
              <a:extLst>
                <a:ext uri="{FF2B5EF4-FFF2-40B4-BE49-F238E27FC236}">
                  <a16:creationId xmlns:a16="http://schemas.microsoft.com/office/drawing/2014/main" id="{CEF9BF96-5F9D-4A73-AF55-27F2F95AFE0C}"/>
                </a:ext>
              </a:extLst>
            </p:cNvPr>
            <p:cNvPicPr>
              <a:picLocks noChangeAspect="1"/>
            </p:cNvPicPr>
            <p:nvPr/>
          </p:nvPicPr>
          <p:blipFill>
            <a:blip r:embed="rId3"/>
            <a:stretch>
              <a:fillRect/>
            </a:stretch>
          </p:blipFill>
          <p:spPr>
            <a:xfrm>
              <a:off x="7788557" y="1281043"/>
              <a:ext cx="682764" cy="1999206"/>
            </a:xfrm>
            <a:prstGeom prst="rect">
              <a:avLst/>
            </a:prstGeom>
          </p:spPr>
        </p:pic>
      </p:grpSp>
      <p:sp>
        <p:nvSpPr>
          <p:cNvPr id="8" name="正方形/長方形 7">
            <a:extLst>
              <a:ext uri="{FF2B5EF4-FFF2-40B4-BE49-F238E27FC236}">
                <a16:creationId xmlns:a16="http://schemas.microsoft.com/office/drawing/2014/main" id="{E52E1E52-ECCA-3602-3742-5E8645BD762F}"/>
              </a:ext>
            </a:extLst>
          </p:cNvPr>
          <p:cNvSpPr/>
          <p:nvPr/>
        </p:nvSpPr>
        <p:spPr>
          <a:xfrm>
            <a:off x="580003" y="-46646"/>
            <a:ext cx="75349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E853A985-2DA8-60D4-C574-C526CFD3C76B}"/>
              </a:ext>
            </a:extLst>
          </p:cNvPr>
          <p:cNvSpPr/>
          <p:nvPr/>
        </p:nvSpPr>
        <p:spPr>
          <a:xfrm>
            <a:off x="1988837" y="1535975"/>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ぶいん</a:t>
            </a:r>
            <a:endParaRPr kumimoji="1" lang="ja-JP" altLang="en-US" sz="1400" dirty="0">
              <a:solidFill>
                <a:schemeClr val="tx1"/>
              </a:solidFill>
            </a:endParaRPr>
          </a:p>
        </p:txBody>
      </p:sp>
      <p:sp>
        <p:nvSpPr>
          <p:cNvPr id="17" name="正方形/長方形 16">
            <a:extLst>
              <a:ext uri="{FF2B5EF4-FFF2-40B4-BE49-F238E27FC236}">
                <a16:creationId xmlns:a16="http://schemas.microsoft.com/office/drawing/2014/main" id="{7E547585-7E86-114E-802D-870C244C00C6}"/>
              </a:ext>
            </a:extLst>
          </p:cNvPr>
          <p:cNvSpPr/>
          <p:nvPr/>
        </p:nvSpPr>
        <p:spPr>
          <a:xfrm>
            <a:off x="6037141" y="1015087"/>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まいとし</a:t>
            </a:r>
            <a:endParaRPr kumimoji="1" lang="ja-JP" altLang="en-US" sz="1400" dirty="0">
              <a:solidFill>
                <a:schemeClr val="tx1"/>
              </a:solidFill>
            </a:endParaRPr>
          </a:p>
        </p:txBody>
      </p:sp>
      <p:sp>
        <p:nvSpPr>
          <p:cNvPr id="18" name="正方形/長方形 17">
            <a:extLst>
              <a:ext uri="{FF2B5EF4-FFF2-40B4-BE49-F238E27FC236}">
                <a16:creationId xmlns:a16="http://schemas.microsoft.com/office/drawing/2014/main" id="{47F9999E-81D1-83DD-F725-2910CE8DA889}"/>
              </a:ext>
            </a:extLst>
          </p:cNvPr>
          <p:cNvSpPr/>
          <p:nvPr/>
        </p:nvSpPr>
        <p:spPr>
          <a:xfrm>
            <a:off x="6375550" y="1571237"/>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ぶいん</a:t>
            </a:r>
            <a:endParaRPr kumimoji="1" lang="ja-JP" altLang="en-US" sz="1400" dirty="0">
              <a:solidFill>
                <a:schemeClr val="tx1"/>
              </a:solidFill>
            </a:endParaRPr>
          </a:p>
        </p:txBody>
      </p:sp>
      <p:sp>
        <p:nvSpPr>
          <p:cNvPr id="19" name="正方形/長方形 18">
            <a:extLst>
              <a:ext uri="{FF2B5EF4-FFF2-40B4-BE49-F238E27FC236}">
                <a16:creationId xmlns:a16="http://schemas.microsoft.com/office/drawing/2014/main" id="{83082314-1BB8-6064-163B-C67BC8156761}"/>
              </a:ext>
            </a:extLst>
          </p:cNvPr>
          <p:cNvSpPr/>
          <p:nvPr/>
        </p:nvSpPr>
        <p:spPr>
          <a:xfrm>
            <a:off x="5892156" y="2106155"/>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こっせつ</a:t>
            </a:r>
            <a:endParaRPr kumimoji="1" lang="ja-JP" altLang="en-US" sz="1400" dirty="0">
              <a:solidFill>
                <a:schemeClr val="tx1"/>
              </a:solidFill>
            </a:endParaRPr>
          </a:p>
        </p:txBody>
      </p:sp>
      <p:sp>
        <p:nvSpPr>
          <p:cNvPr id="20" name="正方形/長方形 19">
            <a:extLst>
              <a:ext uri="{FF2B5EF4-FFF2-40B4-BE49-F238E27FC236}">
                <a16:creationId xmlns:a16="http://schemas.microsoft.com/office/drawing/2014/main" id="{B1BB8633-F8E1-7AD1-4058-793247774E9A}"/>
              </a:ext>
            </a:extLst>
          </p:cNvPr>
          <p:cNvSpPr/>
          <p:nvPr/>
        </p:nvSpPr>
        <p:spPr>
          <a:xfrm>
            <a:off x="1080138" y="4042060"/>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たいさく</a:t>
            </a:r>
            <a:endParaRPr kumimoji="1" lang="ja-JP" altLang="en-US" sz="1400" dirty="0">
              <a:solidFill>
                <a:schemeClr val="tx1"/>
              </a:solidFill>
            </a:endParaRPr>
          </a:p>
        </p:txBody>
      </p:sp>
      <p:sp>
        <p:nvSpPr>
          <p:cNvPr id="21" name="正方形/長方形 20">
            <a:extLst>
              <a:ext uri="{FF2B5EF4-FFF2-40B4-BE49-F238E27FC236}">
                <a16:creationId xmlns:a16="http://schemas.microsoft.com/office/drawing/2014/main" id="{34BA2876-1AE2-9713-B36A-1A72FA194251}"/>
              </a:ext>
            </a:extLst>
          </p:cNvPr>
          <p:cNvSpPr/>
          <p:nvPr/>
        </p:nvSpPr>
        <p:spPr>
          <a:xfrm>
            <a:off x="1529049" y="4565750"/>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へ</a:t>
            </a:r>
            <a:endParaRPr kumimoji="1" lang="ja-JP" altLang="en-US" sz="1400" dirty="0">
              <a:solidFill>
                <a:schemeClr val="tx1"/>
              </a:solidFill>
            </a:endParaRPr>
          </a:p>
        </p:txBody>
      </p:sp>
      <p:sp>
        <p:nvSpPr>
          <p:cNvPr id="23" name="正方形/長方形 22">
            <a:extLst>
              <a:ext uri="{FF2B5EF4-FFF2-40B4-BE49-F238E27FC236}">
                <a16:creationId xmlns:a16="http://schemas.microsoft.com/office/drawing/2014/main" id="{64CBF58E-EA24-A1B9-45EE-C59678600A00}"/>
              </a:ext>
            </a:extLst>
          </p:cNvPr>
          <p:cNvSpPr/>
          <p:nvPr/>
        </p:nvSpPr>
        <p:spPr>
          <a:xfrm>
            <a:off x="5255784" y="4343281"/>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a:t>
            </a:r>
            <a:endParaRPr kumimoji="1" lang="ja-JP" altLang="en-US" sz="1400" dirty="0">
              <a:solidFill>
                <a:schemeClr val="tx1"/>
              </a:solidFill>
            </a:endParaRPr>
          </a:p>
        </p:txBody>
      </p:sp>
      <p:sp>
        <p:nvSpPr>
          <p:cNvPr id="24" name="正方形/長方形 23">
            <a:extLst>
              <a:ext uri="{FF2B5EF4-FFF2-40B4-BE49-F238E27FC236}">
                <a16:creationId xmlns:a16="http://schemas.microsoft.com/office/drawing/2014/main" id="{2F61FE97-4B20-E5C9-0A0B-5D39AF7882B6}"/>
              </a:ext>
            </a:extLst>
          </p:cNvPr>
          <p:cNvSpPr/>
          <p:nvPr/>
        </p:nvSpPr>
        <p:spPr>
          <a:xfrm>
            <a:off x="7446533" y="4336830"/>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sp>
        <p:nvSpPr>
          <p:cNvPr id="26" name="正方形/長方形 25">
            <a:extLst>
              <a:ext uri="{FF2B5EF4-FFF2-40B4-BE49-F238E27FC236}">
                <a16:creationId xmlns:a16="http://schemas.microsoft.com/office/drawing/2014/main" id="{A3FB384C-E774-1640-9F06-CC57AC0B92AE}"/>
              </a:ext>
            </a:extLst>
          </p:cNvPr>
          <p:cNvSpPr/>
          <p:nvPr/>
        </p:nvSpPr>
        <p:spPr>
          <a:xfrm>
            <a:off x="5502596" y="4876675"/>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ひとり</a:t>
            </a:r>
            <a:endParaRPr kumimoji="1" lang="ja-JP" altLang="en-US" sz="1400" dirty="0">
              <a:solidFill>
                <a:schemeClr val="tx1"/>
              </a:solidFill>
            </a:endParaRPr>
          </a:p>
        </p:txBody>
      </p:sp>
      <p:sp>
        <p:nvSpPr>
          <p:cNvPr id="36" name="正方形/長方形 35">
            <a:extLst>
              <a:ext uri="{FF2B5EF4-FFF2-40B4-BE49-F238E27FC236}">
                <a16:creationId xmlns:a16="http://schemas.microsoft.com/office/drawing/2014/main" id="{F0FDF94D-C9CF-1ED0-2318-E96617AED595}"/>
              </a:ext>
            </a:extLst>
          </p:cNvPr>
          <p:cNvSpPr/>
          <p:nvPr/>
        </p:nvSpPr>
        <p:spPr>
          <a:xfrm>
            <a:off x="5899852" y="5446595"/>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いち</a:t>
            </a:r>
            <a:endParaRPr kumimoji="1" lang="ja-JP" altLang="en-US" sz="800" dirty="0">
              <a:solidFill>
                <a:schemeClr val="tx1"/>
              </a:solidFill>
            </a:endParaRPr>
          </a:p>
        </p:txBody>
      </p:sp>
      <p:sp>
        <p:nvSpPr>
          <p:cNvPr id="37" name="正方形/長方形 36">
            <a:extLst>
              <a:ext uri="{FF2B5EF4-FFF2-40B4-BE49-F238E27FC236}">
                <a16:creationId xmlns:a16="http://schemas.microsoft.com/office/drawing/2014/main" id="{EE04B618-3A50-25DF-2CF6-8C73A7DEB307}"/>
              </a:ext>
            </a:extLst>
          </p:cNvPr>
          <p:cNvSpPr/>
          <p:nvPr/>
        </p:nvSpPr>
        <p:spPr>
          <a:xfrm>
            <a:off x="5245667" y="1561606"/>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ご</a:t>
            </a:r>
            <a:r>
              <a:rPr kumimoji="1" lang="ja-JP" altLang="en-US" sz="11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1400" dirty="0">
              <a:solidFill>
                <a:schemeClr val="tx1"/>
              </a:solidFill>
            </a:endParaRPr>
          </a:p>
        </p:txBody>
      </p:sp>
    </p:spTree>
    <p:extLst>
      <p:ext uri="{BB962C8B-B14F-4D97-AF65-F5344CB8AC3E}">
        <p14:creationId xmlns:p14="http://schemas.microsoft.com/office/powerpoint/2010/main" val="107401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10" presetClass="entr" presetSubtype="0" fill="hold" nodeType="with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7" grpId="0" animBg="1"/>
      <p:bldP spid="28" grpId="0" animBg="1"/>
      <p:bldP spid="29" grpId="0" animBg="1"/>
      <p:bldP spid="9" grpId="0"/>
      <p:bldP spid="17" grpId="0"/>
      <p:bldP spid="18" grpId="0"/>
      <p:bldP spid="19" grpId="0"/>
      <p:bldP spid="20" grpId="0"/>
      <p:bldP spid="21" grpId="0"/>
      <p:bldP spid="23" grpId="0"/>
      <p:bldP spid="24" grpId="0"/>
      <p:bldP spid="26" grpId="0"/>
      <p:bldP spid="36" grpId="0"/>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22E65E61-70D3-4FF4-9C12-1BD61FDE66F0}"/>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sp>
        <p:nvSpPr>
          <p:cNvPr id="12" name="角丸四角形 11"/>
          <p:cNvSpPr/>
          <p:nvPr/>
        </p:nvSpPr>
        <p:spPr>
          <a:xfrm>
            <a:off x="4880128" y="1092556"/>
            <a:ext cx="4138612"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治療にかかる費用は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全員分で</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latin typeface="Meiryo UI" panose="020B0604030504040204" pitchFamily="50" charset="-128"/>
                <a:ea typeface="Meiryo UI" panose="020B0604030504040204" pitchFamily="50" charset="-128"/>
                <a:cs typeface="ヒラギノ丸ゴ Pro W4"/>
              </a:rPr>
              <a:t>10,000</a:t>
            </a:r>
            <a:r>
              <a:rPr kumimoji="1" lang="ja-JP" altLang="en-US" sz="3200" b="1" dirty="0">
                <a:latin typeface="Meiryo UI" panose="020B0604030504040204" pitchFamily="50" charset="-128"/>
                <a:ea typeface="Meiryo UI" panose="020B0604030504040204" pitchFamily="50" charset="-128"/>
                <a:cs typeface="ヒラギノ丸ゴ Pro W4"/>
              </a:rPr>
              <a:t>円 </a:t>
            </a:r>
            <a:r>
              <a:rPr kumimoji="1" lang="en-US" altLang="ja-JP" sz="3200" b="1" dirty="0">
                <a:latin typeface="Meiryo UI" panose="020B0604030504040204" pitchFamily="50" charset="-128"/>
                <a:ea typeface="Meiryo UI" panose="020B0604030504040204" pitchFamily="50" charset="-128"/>
                <a:cs typeface="ヒラギノ丸ゴ Pro W4"/>
              </a:rPr>
              <a:t>×</a:t>
            </a:r>
            <a:r>
              <a:rPr kumimoji="1" lang="ja-JP" altLang="en-US" sz="3200" b="1" dirty="0">
                <a:latin typeface="Meiryo UI" panose="020B0604030504040204" pitchFamily="50" charset="-128"/>
                <a:ea typeface="Meiryo UI" panose="020B0604030504040204" pitchFamily="50" charset="-128"/>
                <a:cs typeface="ヒラギノ丸ゴ Pro W4"/>
              </a:rPr>
              <a:t> </a:t>
            </a:r>
            <a:r>
              <a:rPr lang="en-US" altLang="ja-JP" sz="3200" b="1" dirty="0">
                <a:solidFill>
                  <a:srgbClr val="FF0000"/>
                </a:solidFill>
                <a:latin typeface="Meiryo UI" panose="020B0604030504040204" pitchFamily="50" charset="-128"/>
                <a:ea typeface="Meiryo UI" panose="020B0604030504040204" pitchFamily="50" charset="-128"/>
                <a:cs typeface="ヒラギノ丸ゴ Pro W4"/>
              </a:rPr>
              <a:t>5</a:t>
            </a:r>
            <a:r>
              <a:rPr kumimoji="1" lang="ja-JP" altLang="en-US" sz="3200" b="1" dirty="0">
                <a:solidFill>
                  <a:srgbClr val="FF0000"/>
                </a:solidFill>
                <a:latin typeface="Meiryo UI" panose="020B0604030504040204" pitchFamily="50" charset="-128"/>
                <a:ea typeface="Meiryo UI" panose="020B0604030504040204" pitchFamily="50" charset="-128"/>
                <a:cs typeface="ヒラギノ丸ゴ Pro W4"/>
              </a:rPr>
              <a:t>人</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endParaRPr kumimoji="1" lang="en-US" altLang="ja-JP" sz="3200" b="1" dirty="0">
              <a:latin typeface="Meiryo UI" panose="020B0604030504040204" pitchFamily="50" charset="-128"/>
              <a:ea typeface="Meiryo UI" panose="020B0604030504040204" pitchFamily="50" charset="-128"/>
              <a:cs typeface="ヒラギノ丸ゴ Pro W4"/>
            </a:endParaRPr>
          </a:p>
        </p:txBody>
      </p:sp>
      <p:sp>
        <p:nvSpPr>
          <p:cNvPr id="13" name="角丸四角形 12"/>
          <p:cNvSpPr/>
          <p:nvPr/>
        </p:nvSpPr>
        <p:spPr>
          <a:xfrm>
            <a:off x="237995" y="1092556"/>
            <a:ext cx="3946653"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全員で治療</a:t>
            </a: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にかかる</a:t>
            </a:r>
            <a:endParaRPr lang="en-US" altLang="ja-JP" sz="3200" b="1" dirty="0">
              <a:solidFill>
                <a:schemeClr val="tx1"/>
              </a:solidFill>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費用を</a:t>
            </a:r>
            <a:r>
              <a:rPr lang="ja-JP" altLang="en-US" sz="3200" b="1" dirty="0">
                <a:latin typeface="Meiryo UI" panose="020B0604030504040204" pitchFamily="50" charset="-128"/>
                <a:ea typeface="Meiryo UI" panose="020B0604030504040204" pitchFamily="50" charset="-128"/>
                <a:cs typeface="ヒラギノ丸ゴ Pro W4"/>
              </a:rPr>
              <a:t>準備すれば</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よいのでは？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4" name="角丸四角形 13"/>
          <p:cNvSpPr/>
          <p:nvPr/>
        </p:nvSpPr>
        <p:spPr>
          <a:xfrm>
            <a:off x="4880128" y="3986858"/>
            <a:ext cx="4138612"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骨折した生徒は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100" b="1" dirty="0">
                <a:solidFill>
                  <a:srgbClr val="FF0000"/>
                </a:solidFill>
                <a:latin typeface="Meiryo UI" panose="020B0604030504040204" pitchFamily="50" charset="-128"/>
                <a:ea typeface="Meiryo UI" panose="020B0604030504040204" pitchFamily="50" charset="-128"/>
                <a:cs typeface="ヒラギノ丸ゴ Pro W4"/>
              </a:rPr>
              <a:t>10,000</a:t>
            </a:r>
            <a:r>
              <a:rPr lang="ja-JP" altLang="en-US" sz="3100" b="1" dirty="0">
                <a:solidFill>
                  <a:srgbClr val="FF0000"/>
                </a:solidFill>
                <a:latin typeface="Meiryo UI" panose="020B0604030504040204" pitchFamily="50" charset="-128"/>
                <a:ea typeface="Meiryo UI" panose="020B0604030504040204" pitchFamily="50" charset="-128"/>
                <a:cs typeface="ヒラギノ丸ゴ Pro W4"/>
              </a:rPr>
              <a:t>円</a:t>
            </a:r>
            <a:r>
              <a:rPr lang="ja-JP" altLang="en-US" sz="3100" b="1" dirty="0">
                <a:latin typeface="Meiryo UI" panose="020B0604030504040204" pitchFamily="50" charset="-128"/>
                <a:ea typeface="Meiryo UI" panose="020B0604030504040204" pitchFamily="50" charset="-128"/>
                <a:cs typeface="ヒラギノ丸ゴ Pro W4"/>
              </a:rPr>
              <a:t>を受け取り、</a:t>
            </a:r>
            <a:endParaRPr lang="en-US" altLang="ja-JP" sz="31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治療費にあてる</a:t>
            </a: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5" name="角丸四角形 14"/>
          <p:cNvSpPr/>
          <p:nvPr/>
        </p:nvSpPr>
        <p:spPr>
          <a:xfrm>
            <a:off x="237995" y="3986858"/>
            <a:ext cx="3933953"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200" b="1" dirty="0">
                <a:latin typeface="Meiryo UI" panose="020B0604030504040204" pitchFamily="50" charset="-128"/>
                <a:ea typeface="Meiryo UI" panose="020B0604030504040204" pitchFamily="50" charset="-128"/>
                <a:cs typeface="ヒラギノ丸ゴ Pro W4"/>
              </a:rPr>
              <a:t>50,000</a:t>
            </a:r>
            <a:r>
              <a:rPr lang="ja-JP" altLang="en-US" sz="3200" b="1" dirty="0">
                <a:latin typeface="Meiryo UI" panose="020B0604030504040204" pitchFamily="50" charset="-128"/>
                <a:ea typeface="Meiryo UI" panose="020B0604030504040204" pitchFamily="50" charset="-128"/>
                <a:cs typeface="ヒラギノ丸ゴ Pro W4"/>
              </a:rPr>
              <a:t>円</a:t>
            </a:r>
            <a:r>
              <a:rPr lang="en-US" altLang="ja-JP" sz="3200" b="1" dirty="0">
                <a:latin typeface="Meiryo UI" panose="020B0604030504040204" pitchFamily="50" charset="-128"/>
                <a:ea typeface="Meiryo UI" panose="020B0604030504040204" pitchFamily="50" charset="-128"/>
                <a:cs typeface="ヒラギノ丸ゴ Pro W4"/>
              </a:rPr>
              <a:t>÷100</a:t>
            </a:r>
            <a:r>
              <a:rPr lang="ja-JP" altLang="en-US" sz="3200" b="1" dirty="0">
                <a:latin typeface="Meiryo UI" panose="020B0604030504040204" pitchFamily="50" charset="-128"/>
                <a:ea typeface="Meiryo UI" panose="020B0604030504040204" pitchFamily="50" charset="-128"/>
                <a:cs typeface="ヒラギノ丸ゴ Pro W4"/>
              </a:rPr>
              <a:t>人</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8" name="右矢印 17"/>
          <p:cNvSpPr/>
          <p:nvPr/>
        </p:nvSpPr>
        <p:spPr bwMode="gray">
          <a:xfrm>
            <a:off x="5577404" y="2869784"/>
            <a:ext cx="456570" cy="3964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033974" y="2770757"/>
            <a:ext cx="2124300" cy="584775"/>
          </a:xfrm>
          <a:prstGeom prst="rect">
            <a:avLst/>
          </a:prstGeom>
          <a:noFill/>
        </p:spPr>
        <p:txBody>
          <a:bodyPr wrap="none" lIns="91440" tIns="45720" rIns="91440" bIns="45720">
            <a:spAutoFit/>
          </a:bodyPr>
          <a:lstStyle/>
          <a:p>
            <a:pPr algn="ctr"/>
            <a:r>
              <a:rPr lang="en-US" altLang="ja-JP" sz="3200" b="1" dirty="0">
                <a:solidFill>
                  <a:srgbClr val="FF0000"/>
                </a:solidFill>
                <a:latin typeface="Meiryo UI" panose="020B0604030504040204" pitchFamily="50" charset="-128"/>
                <a:ea typeface="Meiryo UI" panose="020B0604030504040204" pitchFamily="50" charset="-128"/>
              </a:rPr>
              <a:t>50,000</a:t>
            </a:r>
            <a:r>
              <a:rPr lang="ja-JP" altLang="en-US" sz="3200" b="1" dirty="0">
                <a:solidFill>
                  <a:srgbClr val="FF0000"/>
                </a:solidFill>
                <a:latin typeface="Meiryo UI" panose="020B0604030504040204" pitchFamily="50" charset="-128"/>
                <a:ea typeface="Meiryo UI" panose="020B0604030504040204" pitchFamily="50" charset="-128"/>
              </a:rPr>
              <a:t>円</a:t>
            </a:r>
          </a:p>
        </p:txBody>
      </p:sp>
      <p:sp>
        <p:nvSpPr>
          <p:cNvPr id="20" name="右矢印 19"/>
          <p:cNvSpPr/>
          <p:nvPr/>
        </p:nvSpPr>
        <p:spPr bwMode="gray">
          <a:xfrm>
            <a:off x="617209" y="5361474"/>
            <a:ext cx="415064" cy="3964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053981" y="5082653"/>
            <a:ext cx="2568112" cy="1077218"/>
          </a:xfrm>
          <a:prstGeom prst="rect">
            <a:avLst/>
          </a:prstGeom>
          <a:noFill/>
        </p:spPr>
        <p:txBody>
          <a:bodyPr wrap="square" lIns="91440" tIns="45720" rIns="91440" bIns="45720">
            <a:spAutoFit/>
          </a:bodyPr>
          <a:lstStyle/>
          <a:p>
            <a:r>
              <a:rPr lang="en-US" altLang="ja-JP" sz="3200" b="1" dirty="0">
                <a:solidFill>
                  <a:srgbClr val="FF0000"/>
                </a:solidFill>
                <a:latin typeface="Meiryo UI" panose="020B0604030504040204" pitchFamily="50" charset="-128"/>
                <a:ea typeface="Meiryo UI" panose="020B0604030504040204" pitchFamily="50" charset="-128"/>
              </a:rPr>
              <a:t>1</a:t>
            </a:r>
            <a:r>
              <a:rPr lang="ja-JP" altLang="en-US" sz="3200" b="1" dirty="0">
                <a:solidFill>
                  <a:srgbClr val="FF0000"/>
                </a:solidFill>
                <a:latin typeface="Meiryo UI" panose="020B0604030504040204" pitchFamily="50" charset="-128"/>
                <a:ea typeface="Meiryo UI" panose="020B0604030504040204" pitchFamily="50" charset="-128"/>
              </a:rPr>
              <a:t>人あたり</a:t>
            </a:r>
            <a:endParaRPr lang="en-US" altLang="ja-JP" sz="3200" b="1" dirty="0">
              <a:solidFill>
                <a:srgbClr val="FF0000"/>
              </a:solidFill>
              <a:latin typeface="Meiryo UI" panose="020B0604030504040204" pitchFamily="50" charset="-128"/>
              <a:ea typeface="Meiryo UI" panose="020B0604030504040204" pitchFamily="50" charset="-128"/>
            </a:endParaRPr>
          </a:p>
          <a:p>
            <a:pPr algn="r"/>
            <a:r>
              <a:rPr lang="ja-JP" altLang="en-US" sz="3200" b="1" dirty="0">
                <a:solidFill>
                  <a:srgbClr val="FF0000"/>
                </a:solidFill>
                <a:latin typeface="Meiryo UI" panose="020B0604030504040204" pitchFamily="50" charset="-128"/>
                <a:ea typeface="Meiryo UI" panose="020B0604030504040204" pitchFamily="50" charset="-128"/>
              </a:rPr>
              <a:t>年間</a:t>
            </a:r>
            <a:r>
              <a:rPr lang="en-US" altLang="ja-JP" sz="3200" b="1" dirty="0">
                <a:solidFill>
                  <a:srgbClr val="FF0000"/>
                </a:solidFill>
                <a:latin typeface="Meiryo UI" panose="020B0604030504040204" pitchFamily="50" charset="-128"/>
                <a:ea typeface="Meiryo UI" panose="020B0604030504040204" pitchFamily="50" charset="-128"/>
              </a:rPr>
              <a:t>500</a:t>
            </a:r>
            <a:r>
              <a:rPr lang="ja-JP" altLang="en-US" sz="3200" b="1" dirty="0">
                <a:solidFill>
                  <a:srgbClr val="FF0000"/>
                </a:solidFill>
                <a:latin typeface="Meiryo UI" panose="020B0604030504040204" pitchFamily="50" charset="-128"/>
                <a:ea typeface="Meiryo UI" panose="020B0604030504040204" pitchFamily="50" charset="-128"/>
              </a:rPr>
              <a:t>円</a:t>
            </a:r>
          </a:p>
        </p:txBody>
      </p:sp>
      <p:sp>
        <p:nvSpPr>
          <p:cNvPr id="26" name="右矢印 25"/>
          <p:cNvSpPr/>
          <p:nvPr/>
        </p:nvSpPr>
        <p:spPr bwMode="gray">
          <a:xfrm>
            <a:off x="4336101" y="1873963"/>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右矢印 26"/>
          <p:cNvSpPr/>
          <p:nvPr/>
        </p:nvSpPr>
        <p:spPr bwMode="gray">
          <a:xfrm>
            <a:off x="4336101" y="4996555"/>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右矢印 27"/>
          <p:cNvSpPr/>
          <p:nvPr/>
        </p:nvSpPr>
        <p:spPr bwMode="gray">
          <a:xfrm rot="8166730">
            <a:off x="4336101" y="3493788"/>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保険のしくみ②</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7A99F210-8C01-424B-BEAB-4423A32AB6C0}"/>
              </a:ext>
            </a:extLst>
          </p:cNvPr>
          <p:cNvSpPr>
            <a:spLocks noGrp="1"/>
          </p:cNvSpPr>
          <p:nvPr>
            <p:ph type="sldNum" sz="quarter" idx="4"/>
          </p:nvPr>
        </p:nvSpPr>
        <p:spPr>
          <a:xfrm>
            <a:off x="7077075" y="6470650"/>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1"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CFE1D277-9C57-4E30-9C75-4A0776A97483}" type="slidenum">
              <a:rPr lang="ja-JP" altLang="en-US" smtClean="0"/>
              <a:pPr/>
              <a:t>24</a:t>
            </a:fld>
            <a:endParaRPr lang="ja-JP" altLang="en-US" dirty="0"/>
          </a:p>
        </p:txBody>
      </p:sp>
      <p:sp>
        <p:nvSpPr>
          <p:cNvPr id="3" name="正方形/長方形 2">
            <a:extLst>
              <a:ext uri="{FF2B5EF4-FFF2-40B4-BE49-F238E27FC236}">
                <a16:creationId xmlns:a16="http://schemas.microsoft.com/office/drawing/2014/main" id="{9CB5F7DC-D1CC-E558-41BF-91A80600ACBF}"/>
              </a:ext>
            </a:extLst>
          </p:cNvPr>
          <p:cNvSpPr/>
          <p:nvPr/>
        </p:nvSpPr>
        <p:spPr>
          <a:xfrm>
            <a:off x="580003" y="-46646"/>
            <a:ext cx="75349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bg1"/>
              </a:solidFill>
            </a:endParaRPr>
          </a:p>
        </p:txBody>
      </p:sp>
      <p:sp>
        <p:nvSpPr>
          <p:cNvPr id="4" name="正方形/長方形 3">
            <a:extLst>
              <a:ext uri="{FF2B5EF4-FFF2-40B4-BE49-F238E27FC236}">
                <a16:creationId xmlns:a16="http://schemas.microsoft.com/office/drawing/2014/main" id="{C8BA1596-BAB7-DCBD-471F-E224BA2E9220}"/>
              </a:ext>
            </a:extLst>
          </p:cNvPr>
          <p:cNvSpPr/>
          <p:nvPr/>
        </p:nvSpPr>
        <p:spPr>
          <a:xfrm>
            <a:off x="492877" y="1241873"/>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ぜんいん</a:t>
            </a:r>
            <a:endParaRPr kumimoji="1" lang="ja-JP" altLang="en-US" sz="1400" dirty="0">
              <a:solidFill>
                <a:schemeClr val="tx1"/>
              </a:solidFill>
            </a:endParaRPr>
          </a:p>
        </p:txBody>
      </p:sp>
      <p:sp>
        <p:nvSpPr>
          <p:cNvPr id="5" name="正方形/長方形 4">
            <a:extLst>
              <a:ext uri="{FF2B5EF4-FFF2-40B4-BE49-F238E27FC236}">
                <a16:creationId xmlns:a16="http://schemas.microsoft.com/office/drawing/2014/main" id="{D951B909-1E0E-6EC4-D351-8101C6F1268F}"/>
              </a:ext>
            </a:extLst>
          </p:cNvPr>
          <p:cNvSpPr/>
          <p:nvPr/>
        </p:nvSpPr>
        <p:spPr>
          <a:xfrm>
            <a:off x="1675142" y="1241873"/>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a:t>
            </a:r>
            <a:endParaRPr kumimoji="1" lang="ja-JP" altLang="en-US" sz="1400" dirty="0">
              <a:solidFill>
                <a:schemeClr val="tx1"/>
              </a:solidFill>
            </a:endParaRPr>
          </a:p>
        </p:txBody>
      </p:sp>
      <p:sp>
        <p:nvSpPr>
          <p:cNvPr id="6" name="正方形/長方形 5">
            <a:extLst>
              <a:ext uri="{FF2B5EF4-FFF2-40B4-BE49-F238E27FC236}">
                <a16:creationId xmlns:a16="http://schemas.microsoft.com/office/drawing/2014/main" id="{366D8D7C-077F-3763-AA14-3C782236F9FC}"/>
              </a:ext>
            </a:extLst>
          </p:cNvPr>
          <p:cNvSpPr/>
          <p:nvPr/>
        </p:nvSpPr>
        <p:spPr>
          <a:xfrm>
            <a:off x="645277" y="1798363"/>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sp>
        <p:nvSpPr>
          <p:cNvPr id="7" name="正方形/長方形 6">
            <a:extLst>
              <a:ext uri="{FF2B5EF4-FFF2-40B4-BE49-F238E27FC236}">
                <a16:creationId xmlns:a16="http://schemas.microsoft.com/office/drawing/2014/main" id="{9386C0D3-F34B-64AC-4BFA-5A57A5C2F217}"/>
              </a:ext>
            </a:extLst>
          </p:cNvPr>
          <p:cNvSpPr/>
          <p:nvPr/>
        </p:nvSpPr>
        <p:spPr>
          <a:xfrm>
            <a:off x="1800006" y="1793213"/>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じゅんび</a:t>
            </a:r>
            <a:endParaRPr kumimoji="1" lang="ja-JP" altLang="en-US" sz="1400" dirty="0">
              <a:solidFill>
                <a:schemeClr val="tx1"/>
              </a:solidFill>
            </a:endParaRPr>
          </a:p>
        </p:txBody>
      </p:sp>
      <p:sp>
        <p:nvSpPr>
          <p:cNvPr id="8" name="正方形/長方形 7">
            <a:extLst>
              <a:ext uri="{FF2B5EF4-FFF2-40B4-BE49-F238E27FC236}">
                <a16:creationId xmlns:a16="http://schemas.microsoft.com/office/drawing/2014/main" id="{99D31E05-CA2E-23F3-6F73-3DF873D0C0D4}"/>
              </a:ext>
            </a:extLst>
          </p:cNvPr>
          <p:cNvSpPr/>
          <p:nvPr/>
        </p:nvSpPr>
        <p:spPr>
          <a:xfrm>
            <a:off x="5222841" y="1016466"/>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a:t>
            </a:r>
            <a:endParaRPr kumimoji="1" lang="ja-JP" altLang="en-US" sz="1400" dirty="0">
              <a:solidFill>
                <a:schemeClr val="tx1"/>
              </a:solidFill>
            </a:endParaRPr>
          </a:p>
        </p:txBody>
      </p:sp>
      <p:sp>
        <p:nvSpPr>
          <p:cNvPr id="9" name="正方形/長方形 8">
            <a:extLst>
              <a:ext uri="{FF2B5EF4-FFF2-40B4-BE49-F238E27FC236}">
                <a16:creationId xmlns:a16="http://schemas.microsoft.com/office/drawing/2014/main" id="{E9BACEDD-6E46-D1B3-6EC7-EFEC169A5471}"/>
              </a:ext>
            </a:extLst>
          </p:cNvPr>
          <p:cNvSpPr/>
          <p:nvPr/>
        </p:nvSpPr>
        <p:spPr>
          <a:xfrm>
            <a:off x="7414657" y="1018931"/>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F2FEC503-E3C3-A8E0-E816-3C710A930CDE}"/>
              </a:ext>
            </a:extLst>
          </p:cNvPr>
          <p:cNvSpPr/>
          <p:nvPr/>
        </p:nvSpPr>
        <p:spPr>
          <a:xfrm>
            <a:off x="6276352" y="1541100"/>
            <a:ext cx="10172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ぜんいんぶん</a:t>
            </a:r>
            <a:endParaRPr kumimoji="1" lang="ja-JP" altLang="en-US" sz="1400" dirty="0">
              <a:solidFill>
                <a:schemeClr val="tx1"/>
              </a:solidFill>
            </a:endParaRPr>
          </a:p>
        </p:txBody>
      </p:sp>
      <p:sp>
        <p:nvSpPr>
          <p:cNvPr id="16" name="正方形/長方形 15">
            <a:extLst>
              <a:ext uri="{FF2B5EF4-FFF2-40B4-BE49-F238E27FC236}">
                <a16:creationId xmlns:a16="http://schemas.microsoft.com/office/drawing/2014/main" id="{7B5610FE-F54E-7B77-BA7C-13CD3C65F0AD}"/>
              </a:ext>
            </a:extLst>
          </p:cNvPr>
          <p:cNvSpPr/>
          <p:nvPr/>
        </p:nvSpPr>
        <p:spPr>
          <a:xfrm>
            <a:off x="1467476" y="5949669"/>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ねんかん</a:t>
            </a:r>
            <a:endParaRPr kumimoji="1" lang="ja-JP" altLang="en-US" sz="1400" dirty="0">
              <a:solidFill>
                <a:srgbClr val="FF0000"/>
              </a:solidFill>
            </a:endParaRPr>
          </a:p>
        </p:txBody>
      </p:sp>
      <p:sp>
        <p:nvSpPr>
          <p:cNvPr id="23" name="正方形/長方形 22">
            <a:extLst>
              <a:ext uri="{FF2B5EF4-FFF2-40B4-BE49-F238E27FC236}">
                <a16:creationId xmlns:a16="http://schemas.microsoft.com/office/drawing/2014/main" id="{9DEC582A-2C53-2752-BC58-BAB5C04BE581}"/>
              </a:ext>
            </a:extLst>
          </p:cNvPr>
          <p:cNvSpPr/>
          <p:nvPr/>
        </p:nvSpPr>
        <p:spPr>
          <a:xfrm>
            <a:off x="1022651" y="4898601"/>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ひとり</a:t>
            </a:r>
            <a:endParaRPr kumimoji="1" lang="ja-JP" altLang="en-US" sz="1400" dirty="0">
              <a:solidFill>
                <a:srgbClr val="FF0000"/>
              </a:solidFill>
            </a:endParaRPr>
          </a:p>
        </p:txBody>
      </p:sp>
      <p:sp>
        <p:nvSpPr>
          <p:cNvPr id="24" name="正方形/長方形 23">
            <a:extLst>
              <a:ext uri="{FF2B5EF4-FFF2-40B4-BE49-F238E27FC236}">
                <a16:creationId xmlns:a16="http://schemas.microsoft.com/office/drawing/2014/main" id="{3281EF2B-E898-BC71-391B-EB922F604DA5}"/>
              </a:ext>
            </a:extLst>
          </p:cNvPr>
          <p:cNvSpPr/>
          <p:nvPr/>
        </p:nvSpPr>
        <p:spPr>
          <a:xfrm>
            <a:off x="5527857" y="4163301"/>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こっせつ</a:t>
            </a:r>
            <a:endParaRPr kumimoji="1" lang="ja-JP" altLang="en-US" sz="1400" dirty="0">
              <a:solidFill>
                <a:schemeClr val="tx1"/>
              </a:solidFill>
            </a:endParaRPr>
          </a:p>
        </p:txBody>
      </p:sp>
      <p:sp>
        <p:nvSpPr>
          <p:cNvPr id="25" name="正方形/長方形 24">
            <a:extLst>
              <a:ext uri="{FF2B5EF4-FFF2-40B4-BE49-F238E27FC236}">
                <a16:creationId xmlns:a16="http://schemas.microsoft.com/office/drawing/2014/main" id="{67F0BF69-BD6B-87DE-0B60-63A8D296069E}"/>
              </a:ext>
            </a:extLst>
          </p:cNvPr>
          <p:cNvSpPr/>
          <p:nvPr/>
        </p:nvSpPr>
        <p:spPr>
          <a:xfrm>
            <a:off x="6987683" y="4163676"/>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せいと</a:t>
            </a:r>
            <a:endParaRPr kumimoji="1" lang="ja-JP" altLang="en-US" sz="1400" dirty="0">
              <a:solidFill>
                <a:schemeClr val="tx1"/>
              </a:solidFill>
            </a:endParaRPr>
          </a:p>
        </p:txBody>
      </p:sp>
      <p:sp>
        <p:nvSpPr>
          <p:cNvPr id="29" name="正方形/長方形 28">
            <a:extLst>
              <a:ext uri="{FF2B5EF4-FFF2-40B4-BE49-F238E27FC236}">
                <a16:creationId xmlns:a16="http://schemas.microsoft.com/office/drawing/2014/main" id="{E06129CF-CAA2-595D-D862-1B538D3E5CCA}"/>
              </a:ext>
            </a:extLst>
          </p:cNvPr>
          <p:cNvSpPr/>
          <p:nvPr/>
        </p:nvSpPr>
        <p:spPr>
          <a:xfrm>
            <a:off x="7165306" y="4720539"/>
            <a:ext cx="4787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う</a:t>
            </a:r>
            <a:endParaRPr kumimoji="1" lang="ja-JP" altLang="en-US" sz="1400" dirty="0">
              <a:solidFill>
                <a:schemeClr val="tx1"/>
              </a:solidFill>
            </a:endParaRPr>
          </a:p>
        </p:txBody>
      </p:sp>
      <p:sp>
        <p:nvSpPr>
          <p:cNvPr id="30" name="正方形/長方形 29">
            <a:extLst>
              <a:ext uri="{FF2B5EF4-FFF2-40B4-BE49-F238E27FC236}">
                <a16:creationId xmlns:a16="http://schemas.microsoft.com/office/drawing/2014/main" id="{BFF2F5B1-AAAD-5C6E-63EC-B996F6B41B19}"/>
              </a:ext>
            </a:extLst>
          </p:cNvPr>
          <p:cNvSpPr/>
          <p:nvPr/>
        </p:nvSpPr>
        <p:spPr>
          <a:xfrm>
            <a:off x="7895217" y="4720539"/>
            <a:ext cx="4787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と</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E8B72A04-95C8-643D-5EBE-4DCD6439914D}"/>
              </a:ext>
            </a:extLst>
          </p:cNvPr>
          <p:cNvSpPr/>
          <p:nvPr/>
        </p:nvSpPr>
        <p:spPr>
          <a:xfrm>
            <a:off x="5590208" y="5246892"/>
            <a:ext cx="125977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ちりょうひ</a:t>
            </a:r>
            <a:endParaRPr kumimoji="1" lang="ja-JP" altLang="en-US" sz="1400" dirty="0">
              <a:solidFill>
                <a:schemeClr val="tx1"/>
              </a:solidFill>
            </a:endParaRPr>
          </a:p>
        </p:txBody>
      </p:sp>
      <p:sp>
        <p:nvSpPr>
          <p:cNvPr id="32" name="正方形/長方形 31">
            <a:extLst>
              <a:ext uri="{FF2B5EF4-FFF2-40B4-BE49-F238E27FC236}">
                <a16:creationId xmlns:a16="http://schemas.microsoft.com/office/drawing/2014/main" id="{67A667F5-0DAF-028F-549F-3F4065372D40}"/>
              </a:ext>
            </a:extLst>
          </p:cNvPr>
          <p:cNvSpPr/>
          <p:nvPr/>
        </p:nvSpPr>
        <p:spPr>
          <a:xfrm>
            <a:off x="7713449" y="2047688"/>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ごにん</a:t>
            </a:r>
            <a:endParaRPr kumimoji="1" lang="ja-JP" altLang="en-US" sz="1400" dirty="0">
              <a:solidFill>
                <a:srgbClr val="FF0000"/>
              </a:solidFill>
            </a:endParaRPr>
          </a:p>
        </p:txBody>
      </p:sp>
      <p:sp>
        <p:nvSpPr>
          <p:cNvPr id="33" name="正方形/長方形 32">
            <a:extLst>
              <a:ext uri="{FF2B5EF4-FFF2-40B4-BE49-F238E27FC236}">
                <a16:creationId xmlns:a16="http://schemas.microsoft.com/office/drawing/2014/main" id="{8D95AB82-9350-1874-BC31-DC75D784F9D9}"/>
              </a:ext>
            </a:extLst>
          </p:cNvPr>
          <p:cNvSpPr/>
          <p:nvPr/>
        </p:nvSpPr>
        <p:spPr>
          <a:xfrm>
            <a:off x="3309756" y="4177980"/>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1400" dirty="0">
              <a:solidFill>
                <a:schemeClr val="tx1"/>
              </a:solidFill>
            </a:endParaRPr>
          </a:p>
        </p:txBody>
      </p:sp>
    </p:spTree>
    <p:extLst>
      <p:ext uri="{BB962C8B-B14F-4D97-AF65-F5344CB8AC3E}">
        <p14:creationId xmlns:p14="http://schemas.microsoft.com/office/powerpoint/2010/main" val="105882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500"/>
                                        <p:tgtEl>
                                          <p:spTgt spid="2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500"/>
                                        <p:tgtEl>
                                          <p:spTgt spid="2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500"/>
                                        <p:tgtEl>
                                          <p:spTgt spid="3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fade">
                                      <p:cBhvr>
                                        <p:cTn id="92" dur="500"/>
                                        <p:tgtEl>
                                          <p:spTgt spid="1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fade">
                                      <p:cBhvr>
                                        <p:cTn id="9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8" grpId="0" animBg="1"/>
      <p:bldP spid="19" grpId="0"/>
      <p:bldP spid="20" grpId="0" animBg="1"/>
      <p:bldP spid="21" grpId="0"/>
      <p:bldP spid="26" grpId="0" animBg="1"/>
      <p:bldP spid="27" grpId="0" animBg="1"/>
      <p:bldP spid="28" grpId="0" animBg="1"/>
      <p:bldP spid="4" grpId="0"/>
      <p:bldP spid="5" grpId="0"/>
      <p:bldP spid="6" grpId="0"/>
      <p:bldP spid="7" grpId="0"/>
      <p:bldP spid="8" grpId="0"/>
      <p:bldP spid="9" grpId="0"/>
      <p:bldP spid="11" grpId="0"/>
      <p:bldP spid="16" grpId="0"/>
      <p:bldP spid="23" grpId="0"/>
      <p:bldP spid="24" grpId="0"/>
      <p:bldP spid="25" grpId="0"/>
      <p:bldP spid="29" grpId="0"/>
      <p:bldP spid="30" grpId="0"/>
      <p:bldP spid="31" grpId="0"/>
      <p:bldP spid="32" grpId="0"/>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a:extLst>
              <a:ext uri="{FF2B5EF4-FFF2-40B4-BE49-F238E27FC236}">
                <a16:creationId xmlns:a16="http://schemas.microsoft.com/office/drawing/2014/main" id="{D6FBE789-63A5-4C93-B98C-93F3AF034C1F}"/>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③</a:t>
            </a:r>
          </a:p>
        </p:txBody>
      </p:sp>
      <p:sp>
        <p:nvSpPr>
          <p:cNvPr id="66" name="右矢印 65"/>
          <p:cNvSpPr/>
          <p:nvPr/>
        </p:nvSpPr>
        <p:spPr bwMode="gray">
          <a:xfrm rot="5400000">
            <a:off x="4175336" y="2675718"/>
            <a:ext cx="555134" cy="1129384"/>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1" name="円/楕円 43"/>
          <p:cNvSpPr/>
          <p:nvPr/>
        </p:nvSpPr>
        <p:spPr bwMode="white">
          <a:xfrm>
            <a:off x="1503087" y="5315609"/>
            <a:ext cx="372732" cy="407206"/>
          </a:xfrm>
          <a:prstGeom prst="ellipse">
            <a:avLst/>
          </a:prstGeom>
          <a:solidFill>
            <a:schemeClr val="bg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CF71646E-C48F-4292-AA65-D90D6423EE76}"/>
              </a:ext>
            </a:extLst>
          </p:cNvPr>
          <p:cNvGrpSpPr/>
          <p:nvPr/>
        </p:nvGrpSpPr>
        <p:grpSpPr>
          <a:xfrm>
            <a:off x="1351279" y="3679665"/>
            <a:ext cx="1057205" cy="1923546"/>
            <a:chOff x="1175490" y="3744977"/>
            <a:chExt cx="1057205" cy="1923546"/>
          </a:xfrm>
        </p:grpSpPr>
        <p:grpSp>
          <p:nvGrpSpPr>
            <p:cNvPr id="15" name="グループ化 14">
              <a:extLst>
                <a:ext uri="{FF2B5EF4-FFF2-40B4-BE49-F238E27FC236}">
                  <a16:creationId xmlns:a16="http://schemas.microsoft.com/office/drawing/2014/main" id="{FC7FB609-190F-4831-A1C2-F849D5C5924A}"/>
                </a:ext>
              </a:extLst>
            </p:cNvPr>
            <p:cNvGrpSpPr/>
            <p:nvPr/>
          </p:nvGrpSpPr>
          <p:grpSpPr>
            <a:xfrm>
              <a:off x="1333792" y="4216524"/>
              <a:ext cx="748686" cy="1451999"/>
              <a:chOff x="908289" y="3504258"/>
              <a:chExt cx="748686" cy="1451999"/>
            </a:xfrm>
          </p:grpSpPr>
          <p:pic>
            <p:nvPicPr>
              <p:cNvPr id="14" name="図 13" descr="アイコン&#10;&#10;自動的に生成された説明">
                <a:extLst>
                  <a:ext uri="{FF2B5EF4-FFF2-40B4-BE49-F238E27FC236}">
                    <a16:creationId xmlns:a16="http://schemas.microsoft.com/office/drawing/2014/main" id="{3EA870D2-38D0-4EDC-A155-365948F834DE}"/>
                  </a:ext>
                </a:extLst>
              </p:cNvPr>
              <p:cNvPicPr>
                <a:picLocks noChangeAspect="1"/>
              </p:cNvPicPr>
              <p:nvPr/>
            </p:nvPicPr>
            <p:blipFill>
              <a:blip r:embed="rId2"/>
              <a:stretch>
                <a:fillRect/>
              </a:stretch>
            </p:blipFill>
            <p:spPr>
              <a:xfrm>
                <a:off x="908289" y="3504259"/>
                <a:ext cx="748686" cy="1451998"/>
              </a:xfrm>
              <a:prstGeom prst="rect">
                <a:avLst/>
              </a:prstGeom>
            </p:spPr>
          </p:pic>
          <p:sp>
            <p:nvSpPr>
              <p:cNvPr id="76" name="乗算記号 69"/>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6" name="グループ化 15">
              <a:extLst>
                <a:ext uri="{FF2B5EF4-FFF2-40B4-BE49-F238E27FC236}">
                  <a16:creationId xmlns:a16="http://schemas.microsoft.com/office/drawing/2014/main" id="{90FE5F1E-EF7E-4E20-B023-B180366633C4}"/>
                </a:ext>
              </a:extLst>
            </p:cNvPr>
            <p:cNvGrpSpPr/>
            <p:nvPr/>
          </p:nvGrpSpPr>
          <p:grpSpPr>
            <a:xfrm>
              <a:off x="1175490" y="3744977"/>
              <a:ext cx="1057205" cy="425163"/>
              <a:chOff x="1189004" y="5264106"/>
              <a:chExt cx="1057205" cy="425163"/>
            </a:xfrm>
          </p:grpSpPr>
          <p:sp>
            <p:nvSpPr>
              <p:cNvPr id="100" name="正方形/長方形 99"/>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2" name="テキスト ボックス 101"/>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sp>
        <p:nvSpPr>
          <p:cNvPr id="49" name="正方形/長方形 48"/>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2" name="スライド番号プレースホルダー 11">
            <a:extLst>
              <a:ext uri="{FF2B5EF4-FFF2-40B4-BE49-F238E27FC236}">
                <a16:creationId xmlns:a16="http://schemas.microsoft.com/office/drawing/2014/main" id="{9524659F-C6E2-467A-AC23-9D2E6A799034}"/>
              </a:ext>
            </a:extLst>
          </p:cNvPr>
          <p:cNvSpPr>
            <a:spLocks noGrp="1"/>
          </p:cNvSpPr>
          <p:nvPr>
            <p:ph type="sldNum" sz="quarter" idx="4"/>
          </p:nvPr>
        </p:nvSpPr>
        <p:spPr>
          <a:xfrm>
            <a:off x="7077075" y="6470650"/>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1"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CFE1D277-9C57-4E30-9C75-4A0776A97483}" type="slidenum">
              <a:rPr lang="ja-JP" altLang="en-US" smtClean="0"/>
              <a:pPr/>
              <a:t>25</a:t>
            </a:fld>
            <a:endParaRPr lang="ja-JP" altLang="en-US" dirty="0"/>
          </a:p>
        </p:txBody>
      </p:sp>
      <p:grpSp>
        <p:nvGrpSpPr>
          <p:cNvPr id="112" name="グループ化 111">
            <a:extLst>
              <a:ext uri="{FF2B5EF4-FFF2-40B4-BE49-F238E27FC236}">
                <a16:creationId xmlns:a16="http://schemas.microsoft.com/office/drawing/2014/main" id="{F6F526A6-DE36-4EAE-A340-11AED47A87F1}"/>
              </a:ext>
            </a:extLst>
          </p:cNvPr>
          <p:cNvGrpSpPr/>
          <p:nvPr/>
        </p:nvGrpSpPr>
        <p:grpSpPr>
          <a:xfrm>
            <a:off x="2635768" y="3679665"/>
            <a:ext cx="1057205" cy="1923546"/>
            <a:chOff x="1175490" y="3744977"/>
            <a:chExt cx="1057205" cy="1923546"/>
          </a:xfrm>
        </p:grpSpPr>
        <p:grpSp>
          <p:nvGrpSpPr>
            <p:cNvPr id="113" name="グループ化 112">
              <a:extLst>
                <a:ext uri="{FF2B5EF4-FFF2-40B4-BE49-F238E27FC236}">
                  <a16:creationId xmlns:a16="http://schemas.microsoft.com/office/drawing/2014/main" id="{08073AB3-7C94-4EB9-868C-74A7E008E5F0}"/>
                </a:ext>
              </a:extLst>
            </p:cNvPr>
            <p:cNvGrpSpPr/>
            <p:nvPr/>
          </p:nvGrpSpPr>
          <p:grpSpPr>
            <a:xfrm>
              <a:off x="1333792" y="4216524"/>
              <a:ext cx="748686" cy="1451999"/>
              <a:chOff x="908289" y="3504258"/>
              <a:chExt cx="748686" cy="1451999"/>
            </a:xfrm>
          </p:grpSpPr>
          <p:pic>
            <p:nvPicPr>
              <p:cNvPr id="117" name="図 116" descr="アイコン&#10;&#10;自動的に生成された説明">
                <a:extLst>
                  <a:ext uri="{FF2B5EF4-FFF2-40B4-BE49-F238E27FC236}">
                    <a16:creationId xmlns:a16="http://schemas.microsoft.com/office/drawing/2014/main" id="{69EAE735-919E-450A-AE8F-D1E892B3219A}"/>
                  </a:ext>
                </a:extLst>
              </p:cNvPr>
              <p:cNvPicPr>
                <a:picLocks noChangeAspect="1"/>
              </p:cNvPicPr>
              <p:nvPr/>
            </p:nvPicPr>
            <p:blipFill>
              <a:blip r:embed="rId2"/>
              <a:stretch>
                <a:fillRect/>
              </a:stretch>
            </p:blipFill>
            <p:spPr>
              <a:xfrm>
                <a:off x="908289" y="3504259"/>
                <a:ext cx="748686" cy="1451998"/>
              </a:xfrm>
              <a:prstGeom prst="rect">
                <a:avLst/>
              </a:prstGeom>
            </p:spPr>
          </p:pic>
          <p:sp>
            <p:nvSpPr>
              <p:cNvPr id="118" name="乗算記号 69">
                <a:extLst>
                  <a:ext uri="{FF2B5EF4-FFF2-40B4-BE49-F238E27FC236}">
                    <a16:creationId xmlns:a16="http://schemas.microsoft.com/office/drawing/2014/main" id="{1673167E-6825-4920-AC5A-FF74804E5B3B}"/>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14" name="グループ化 113">
              <a:extLst>
                <a:ext uri="{FF2B5EF4-FFF2-40B4-BE49-F238E27FC236}">
                  <a16:creationId xmlns:a16="http://schemas.microsoft.com/office/drawing/2014/main" id="{1F0986DF-0D36-4AEE-8748-FB5655D974E6}"/>
                </a:ext>
              </a:extLst>
            </p:cNvPr>
            <p:cNvGrpSpPr/>
            <p:nvPr/>
          </p:nvGrpSpPr>
          <p:grpSpPr>
            <a:xfrm>
              <a:off x="1175490" y="3744977"/>
              <a:ext cx="1057205" cy="425163"/>
              <a:chOff x="1189004" y="5264106"/>
              <a:chExt cx="1057205" cy="425163"/>
            </a:xfrm>
          </p:grpSpPr>
          <p:sp>
            <p:nvSpPr>
              <p:cNvPr id="115" name="正方形/長方形 114">
                <a:extLst>
                  <a:ext uri="{FF2B5EF4-FFF2-40B4-BE49-F238E27FC236}">
                    <a16:creationId xmlns:a16="http://schemas.microsoft.com/office/drawing/2014/main" id="{557031C2-8A98-4D6D-B801-8722F041D56A}"/>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6" name="テキスト ボックス 115">
                <a:extLst>
                  <a:ext uri="{FF2B5EF4-FFF2-40B4-BE49-F238E27FC236}">
                    <a16:creationId xmlns:a16="http://schemas.microsoft.com/office/drawing/2014/main" id="{A6426DD6-C692-41D5-8940-8948E5741490}"/>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19" name="グループ化 118">
            <a:extLst>
              <a:ext uri="{FF2B5EF4-FFF2-40B4-BE49-F238E27FC236}">
                <a16:creationId xmlns:a16="http://schemas.microsoft.com/office/drawing/2014/main" id="{A19EA518-7786-49FB-90AA-0A691F917168}"/>
              </a:ext>
            </a:extLst>
          </p:cNvPr>
          <p:cNvGrpSpPr/>
          <p:nvPr/>
        </p:nvGrpSpPr>
        <p:grpSpPr>
          <a:xfrm>
            <a:off x="3920258" y="3679665"/>
            <a:ext cx="1057205" cy="1923546"/>
            <a:chOff x="1175490" y="3744977"/>
            <a:chExt cx="1057205" cy="1923546"/>
          </a:xfrm>
        </p:grpSpPr>
        <p:grpSp>
          <p:nvGrpSpPr>
            <p:cNvPr id="120" name="グループ化 119">
              <a:extLst>
                <a:ext uri="{FF2B5EF4-FFF2-40B4-BE49-F238E27FC236}">
                  <a16:creationId xmlns:a16="http://schemas.microsoft.com/office/drawing/2014/main" id="{08688397-8AA9-4B66-AC4F-B96432E16E85}"/>
                </a:ext>
              </a:extLst>
            </p:cNvPr>
            <p:cNvGrpSpPr/>
            <p:nvPr/>
          </p:nvGrpSpPr>
          <p:grpSpPr>
            <a:xfrm>
              <a:off x="1333792" y="4216524"/>
              <a:ext cx="748686" cy="1451999"/>
              <a:chOff x="908289" y="3504258"/>
              <a:chExt cx="748686" cy="1451999"/>
            </a:xfrm>
          </p:grpSpPr>
          <p:pic>
            <p:nvPicPr>
              <p:cNvPr id="124" name="図 123" descr="アイコン&#10;&#10;自動的に生成された説明">
                <a:extLst>
                  <a:ext uri="{FF2B5EF4-FFF2-40B4-BE49-F238E27FC236}">
                    <a16:creationId xmlns:a16="http://schemas.microsoft.com/office/drawing/2014/main" id="{9B222935-CB3A-4E6F-92AB-0716ECBF9FD9}"/>
                  </a:ext>
                </a:extLst>
              </p:cNvPr>
              <p:cNvPicPr>
                <a:picLocks noChangeAspect="1"/>
              </p:cNvPicPr>
              <p:nvPr/>
            </p:nvPicPr>
            <p:blipFill>
              <a:blip r:embed="rId2"/>
              <a:stretch>
                <a:fillRect/>
              </a:stretch>
            </p:blipFill>
            <p:spPr>
              <a:xfrm>
                <a:off x="908289" y="3504259"/>
                <a:ext cx="748686" cy="1451998"/>
              </a:xfrm>
              <a:prstGeom prst="rect">
                <a:avLst/>
              </a:prstGeom>
            </p:spPr>
          </p:pic>
          <p:sp>
            <p:nvSpPr>
              <p:cNvPr id="125" name="乗算記号 69">
                <a:extLst>
                  <a:ext uri="{FF2B5EF4-FFF2-40B4-BE49-F238E27FC236}">
                    <a16:creationId xmlns:a16="http://schemas.microsoft.com/office/drawing/2014/main" id="{C54284E7-2995-4902-A7D9-2D6535FCAA1B}"/>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21" name="グループ化 120">
              <a:extLst>
                <a:ext uri="{FF2B5EF4-FFF2-40B4-BE49-F238E27FC236}">
                  <a16:creationId xmlns:a16="http://schemas.microsoft.com/office/drawing/2014/main" id="{E00C5FA9-F3CB-496E-8925-331CD91E697A}"/>
                </a:ext>
              </a:extLst>
            </p:cNvPr>
            <p:cNvGrpSpPr/>
            <p:nvPr/>
          </p:nvGrpSpPr>
          <p:grpSpPr>
            <a:xfrm>
              <a:off x="1175490" y="3744977"/>
              <a:ext cx="1057205" cy="425163"/>
              <a:chOff x="1189004" y="5264106"/>
              <a:chExt cx="1057205" cy="425163"/>
            </a:xfrm>
          </p:grpSpPr>
          <p:sp>
            <p:nvSpPr>
              <p:cNvPr id="122" name="正方形/長方形 121">
                <a:extLst>
                  <a:ext uri="{FF2B5EF4-FFF2-40B4-BE49-F238E27FC236}">
                    <a16:creationId xmlns:a16="http://schemas.microsoft.com/office/drawing/2014/main" id="{81DC97FB-AEE9-4A39-A179-4DE3B6E4184E}"/>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3" name="テキスト ボックス 122">
                <a:extLst>
                  <a:ext uri="{FF2B5EF4-FFF2-40B4-BE49-F238E27FC236}">
                    <a16:creationId xmlns:a16="http://schemas.microsoft.com/office/drawing/2014/main" id="{D7CA0C0D-CE5E-4AEB-9AB1-79348178BED7}"/>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26" name="グループ化 125">
            <a:extLst>
              <a:ext uri="{FF2B5EF4-FFF2-40B4-BE49-F238E27FC236}">
                <a16:creationId xmlns:a16="http://schemas.microsoft.com/office/drawing/2014/main" id="{C05C5236-5C82-4BE9-91D6-B3AF6160256C}"/>
              </a:ext>
            </a:extLst>
          </p:cNvPr>
          <p:cNvGrpSpPr/>
          <p:nvPr/>
        </p:nvGrpSpPr>
        <p:grpSpPr>
          <a:xfrm>
            <a:off x="5204748" y="3679665"/>
            <a:ext cx="1057205" cy="1923546"/>
            <a:chOff x="1175490" y="3744977"/>
            <a:chExt cx="1057205" cy="1923546"/>
          </a:xfrm>
        </p:grpSpPr>
        <p:grpSp>
          <p:nvGrpSpPr>
            <p:cNvPr id="127" name="グループ化 126">
              <a:extLst>
                <a:ext uri="{FF2B5EF4-FFF2-40B4-BE49-F238E27FC236}">
                  <a16:creationId xmlns:a16="http://schemas.microsoft.com/office/drawing/2014/main" id="{39DCDEB9-38E7-46A6-808D-5F462DE1C0BE}"/>
                </a:ext>
              </a:extLst>
            </p:cNvPr>
            <p:cNvGrpSpPr/>
            <p:nvPr/>
          </p:nvGrpSpPr>
          <p:grpSpPr>
            <a:xfrm>
              <a:off x="1333792" y="4216524"/>
              <a:ext cx="748686" cy="1451999"/>
              <a:chOff x="908289" y="3504258"/>
              <a:chExt cx="748686" cy="1451999"/>
            </a:xfrm>
          </p:grpSpPr>
          <p:pic>
            <p:nvPicPr>
              <p:cNvPr id="131" name="図 130" descr="アイコン&#10;&#10;自動的に生成された説明">
                <a:extLst>
                  <a:ext uri="{FF2B5EF4-FFF2-40B4-BE49-F238E27FC236}">
                    <a16:creationId xmlns:a16="http://schemas.microsoft.com/office/drawing/2014/main" id="{083676B5-3D9E-4AEE-B894-EBCE6F9D960E}"/>
                  </a:ext>
                </a:extLst>
              </p:cNvPr>
              <p:cNvPicPr>
                <a:picLocks noChangeAspect="1"/>
              </p:cNvPicPr>
              <p:nvPr/>
            </p:nvPicPr>
            <p:blipFill>
              <a:blip r:embed="rId2"/>
              <a:stretch>
                <a:fillRect/>
              </a:stretch>
            </p:blipFill>
            <p:spPr>
              <a:xfrm>
                <a:off x="908289" y="3504259"/>
                <a:ext cx="748686" cy="1451998"/>
              </a:xfrm>
              <a:prstGeom prst="rect">
                <a:avLst/>
              </a:prstGeom>
            </p:spPr>
          </p:pic>
          <p:sp>
            <p:nvSpPr>
              <p:cNvPr id="132" name="乗算記号 69">
                <a:extLst>
                  <a:ext uri="{FF2B5EF4-FFF2-40B4-BE49-F238E27FC236}">
                    <a16:creationId xmlns:a16="http://schemas.microsoft.com/office/drawing/2014/main" id="{A581DD56-3046-4BD4-8E5C-FE19A3170583}"/>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28" name="グループ化 127">
              <a:extLst>
                <a:ext uri="{FF2B5EF4-FFF2-40B4-BE49-F238E27FC236}">
                  <a16:creationId xmlns:a16="http://schemas.microsoft.com/office/drawing/2014/main" id="{1B251524-A8C9-4B1E-AB18-D7B918B5C7B9}"/>
                </a:ext>
              </a:extLst>
            </p:cNvPr>
            <p:cNvGrpSpPr/>
            <p:nvPr/>
          </p:nvGrpSpPr>
          <p:grpSpPr>
            <a:xfrm>
              <a:off x="1175490" y="3744977"/>
              <a:ext cx="1057205" cy="425163"/>
              <a:chOff x="1189004" y="5264106"/>
              <a:chExt cx="1057205" cy="425163"/>
            </a:xfrm>
          </p:grpSpPr>
          <p:sp>
            <p:nvSpPr>
              <p:cNvPr id="129" name="正方形/長方形 128">
                <a:extLst>
                  <a:ext uri="{FF2B5EF4-FFF2-40B4-BE49-F238E27FC236}">
                    <a16:creationId xmlns:a16="http://schemas.microsoft.com/office/drawing/2014/main" id="{18B30357-5E3D-4CEE-AA9D-B505D9A591E0}"/>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0" name="テキスト ボックス 129">
                <a:extLst>
                  <a:ext uri="{FF2B5EF4-FFF2-40B4-BE49-F238E27FC236}">
                    <a16:creationId xmlns:a16="http://schemas.microsoft.com/office/drawing/2014/main" id="{B7B0A91E-6D66-455A-8351-C01868F2D0B8}"/>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33" name="グループ化 132">
            <a:extLst>
              <a:ext uri="{FF2B5EF4-FFF2-40B4-BE49-F238E27FC236}">
                <a16:creationId xmlns:a16="http://schemas.microsoft.com/office/drawing/2014/main" id="{0257CFE0-DAD2-4A4E-A9D2-1E549D0B3676}"/>
              </a:ext>
            </a:extLst>
          </p:cNvPr>
          <p:cNvGrpSpPr/>
          <p:nvPr/>
        </p:nvGrpSpPr>
        <p:grpSpPr>
          <a:xfrm>
            <a:off x="6489237" y="3679665"/>
            <a:ext cx="1057205" cy="1923546"/>
            <a:chOff x="1175490" y="3744977"/>
            <a:chExt cx="1057205" cy="1923546"/>
          </a:xfrm>
        </p:grpSpPr>
        <p:grpSp>
          <p:nvGrpSpPr>
            <p:cNvPr id="134" name="グループ化 133">
              <a:extLst>
                <a:ext uri="{FF2B5EF4-FFF2-40B4-BE49-F238E27FC236}">
                  <a16:creationId xmlns:a16="http://schemas.microsoft.com/office/drawing/2014/main" id="{613C7528-DCFC-4E6C-BF66-8579CCAA8E04}"/>
                </a:ext>
              </a:extLst>
            </p:cNvPr>
            <p:cNvGrpSpPr/>
            <p:nvPr/>
          </p:nvGrpSpPr>
          <p:grpSpPr>
            <a:xfrm>
              <a:off x="1333792" y="4216524"/>
              <a:ext cx="748686" cy="1451999"/>
              <a:chOff x="908289" y="3504258"/>
              <a:chExt cx="748686" cy="1451999"/>
            </a:xfrm>
          </p:grpSpPr>
          <p:pic>
            <p:nvPicPr>
              <p:cNvPr id="138" name="図 137" descr="アイコン&#10;&#10;自動的に生成された説明">
                <a:extLst>
                  <a:ext uri="{FF2B5EF4-FFF2-40B4-BE49-F238E27FC236}">
                    <a16:creationId xmlns:a16="http://schemas.microsoft.com/office/drawing/2014/main" id="{0BD681D5-33C6-48BB-9BD1-475AE453EA3E}"/>
                  </a:ext>
                </a:extLst>
              </p:cNvPr>
              <p:cNvPicPr>
                <a:picLocks noChangeAspect="1"/>
              </p:cNvPicPr>
              <p:nvPr/>
            </p:nvPicPr>
            <p:blipFill>
              <a:blip r:embed="rId2"/>
              <a:stretch>
                <a:fillRect/>
              </a:stretch>
            </p:blipFill>
            <p:spPr>
              <a:xfrm>
                <a:off x="908289" y="3504259"/>
                <a:ext cx="748686" cy="1451998"/>
              </a:xfrm>
              <a:prstGeom prst="rect">
                <a:avLst/>
              </a:prstGeom>
            </p:spPr>
          </p:pic>
          <p:sp>
            <p:nvSpPr>
              <p:cNvPr id="139" name="乗算記号 69">
                <a:extLst>
                  <a:ext uri="{FF2B5EF4-FFF2-40B4-BE49-F238E27FC236}">
                    <a16:creationId xmlns:a16="http://schemas.microsoft.com/office/drawing/2014/main" id="{F19148B4-0D5E-4A99-A56C-936A3E5A61B7}"/>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35" name="グループ化 134">
              <a:extLst>
                <a:ext uri="{FF2B5EF4-FFF2-40B4-BE49-F238E27FC236}">
                  <a16:creationId xmlns:a16="http://schemas.microsoft.com/office/drawing/2014/main" id="{071EBC54-3D61-42BE-B280-F533E043E849}"/>
                </a:ext>
              </a:extLst>
            </p:cNvPr>
            <p:cNvGrpSpPr/>
            <p:nvPr/>
          </p:nvGrpSpPr>
          <p:grpSpPr>
            <a:xfrm>
              <a:off x="1175490" y="3744977"/>
              <a:ext cx="1057205" cy="425163"/>
              <a:chOff x="1189004" y="5264106"/>
              <a:chExt cx="1057205" cy="425163"/>
            </a:xfrm>
          </p:grpSpPr>
          <p:sp>
            <p:nvSpPr>
              <p:cNvPr id="136" name="正方形/長方形 135">
                <a:extLst>
                  <a:ext uri="{FF2B5EF4-FFF2-40B4-BE49-F238E27FC236}">
                    <a16:creationId xmlns:a16="http://schemas.microsoft.com/office/drawing/2014/main" id="{3CAEEA87-61B6-4362-9CEB-8FBF50E3A534}"/>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7" name="テキスト ボックス 136">
                <a:extLst>
                  <a:ext uri="{FF2B5EF4-FFF2-40B4-BE49-F238E27FC236}">
                    <a16:creationId xmlns:a16="http://schemas.microsoft.com/office/drawing/2014/main" id="{DEB12449-04FE-4DA2-812A-0CADFA1D5B04}"/>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sp>
        <p:nvSpPr>
          <p:cNvPr id="4" name="正方形/長方形 3">
            <a:extLst>
              <a:ext uri="{FF2B5EF4-FFF2-40B4-BE49-F238E27FC236}">
                <a16:creationId xmlns:a16="http://schemas.microsoft.com/office/drawing/2014/main" id="{9E0E0BE0-70D0-8E9E-F421-EFFD396F8AF6}"/>
              </a:ext>
            </a:extLst>
          </p:cNvPr>
          <p:cNvSpPr/>
          <p:nvPr/>
        </p:nvSpPr>
        <p:spPr>
          <a:xfrm>
            <a:off x="580003" y="-46646"/>
            <a:ext cx="75349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bg1"/>
              </a:solidFill>
            </a:endParaRPr>
          </a:p>
        </p:txBody>
      </p:sp>
      <p:grpSp>
        <p:nvGrpSpPr>
          <p:cNvPr id="17" name="グループ化 16">
            <a:extLst>
              <a:ext uri="{FF2B5EF4-FFF2-40B4-BE49-F238E27FC236}">
                <a16:creationId xmlns:a16="http://schemas.microsoft.com/office/drawing/2014/main" id="{76AA3DB2-7604-139D-FE88-6E37124BF643}"/>
              </a:ext>
            </a:extLst>
          </p:cNvPr>
          <p:cNvGrpSpPr/>
          <p:nvPr/>
        </p:nvGrpSpPr>
        <p:grpSpPr>
          <a:xfrm>
            <a:off x="461964" y="654045"/>
            <a:ext cx="8258703" cy="2471480"/>
            <a:chOff x="461964" y="654045"/>
            <a:chExt cx="8258703" cy="2471480"/>
          </a:xfrm>
        </p:grpSpPr>
        <p:grpSp>
          <p:nvGrpSpPr>
            <p:cNvPr id="3" name="グループ化 2">
              <a:extLst>
                <a:ext uri="{FF2B5EF4-FFF2-40B4-BE49-F238E27FC236}">
                  <a16:creationId xmlns:a16="http://schemas.microsoft.com/office/drawing/2014/main" id="{6528AA83-7FE6-4289-A312-2D1F4F8C0584}"/>
                </a:ext>
              </a:extLst>
            </p:cNvPr>
            <p:cNvGrpSpPr/>
            <p:nvPr/>
          </p:nvGrpSpPr>
          <p:grpSpPr>
            <a:xfrm>
              <a:off x="461964" y="772874"/>
              <a:ext cx="8258703" cy="2352651"/>
              <a:chOff x="461964" y="772874"/>
              <a:chExt cx="8258703" cy="2352651"/>
            </a:xfrm>
          </p:grpSpPr>
          <p:sp>
            <p:nvSpPr>
              <p:cNvPr id="40" name="テキスト ボックス 39"/>
              <p:cNvSpPr txBox="1"/>
              <p:nvPr/>
            </p:nvSpPr>
            <p:spPr>
              <a:xfrm>
                <a:off x="6191915" y="2725415"/>
                <a:ext cx="1459348" cy="400110"/>
              </a:xfrm>
              <a:prstGeom prst="rect">
                <a:avLst/>
              </a:prstGeom>
              <a:noFill/>
              <a:ln>
                <a:noFill/>
              </a:ln>
            </p:spPr>
            <p:txBody>
              <a:bodyPr wrap="square" rtlCol="0">
                <a:spAutoFit/>
              </a:bodyPr>
              <a:lstStyle/>
              <a:p>
                <a:pPr algn="ctr"/>
                <a:r>
                  <a:rPr lang="en-US" altLang="ja-JP" sz="2000" b="1" dirty="0">
                    <a:latin typeface="Meiryo UI" panose="020B0604030504040204" pitchFamily="50" charset="-128"/>
                    <a:ea typeface="Meiryo UI" panose="020B0604030504040204" pitchFamily="50" charset="-128"/>
                    <a:cs typeface="ヒラギノ丸ゴ Pro W4"/>
                  </a:rPr>
                  <a:t>100</a:t>
                </a:r>
                <a:r>
                  <a:rPr lang="ja-JP" altLang="en-US" sz="2000" b="1" dirty="0">
                    <a:latin typeface="Meiryo UI" panose="020B0604030504040204" pitchFamily="50" charset="-128"/>
                    <a:ea typeface="Meiryo UI" panose="020B0604030504040204" pitchFamily="50" charset="-128"/>
                    <a:cs typeface="ヒラギノ丸ゴ Pro W4"/>
                  </a:rPr>
                  <a:t>人</a:t>
                </a:r>
                <a:endParaRPr kumimoji="1" lang="ja-JP" altLang="en-US" sz="2000" b="1" dirty="0">
                  <a:latin typeface="Meiryo UI" panose="020B0604030504040204" pitchFamily="50" charset="-128"/>
                  <a:ea typeface="Meiryo UI" panose="020B0604030504040204" pitchFamily="50" charset="-128"/>
                  <a:cs typeface="ヒラギノ丸ゴ Pro W4"/>
                </a:endParaRPr>
              </a:p>
            </p:txBody>
          </p:sp>
          <p:grpSp>
            <p:nvGrpSpPr>
              <p:cNvPr id="2" name="グループ化 1">
                <a:extLst>
                  <a:ext uri="{FF2B5EF4-FFF2-40B4-BE49-F238E27FC236}">
                    <a16:creationId xmlns:a16="http://schemas.microsoft.com/office/drawing/2014/main" id="{F328CB0E-9DA6-4669-A3FB-B47A69976753}"/>
                  </a:ext>
                </a:extLst>
              </p:cNvPr>
              <p:cNvGrpSpPr/>
              <p:nvPr/>
            </p:nvGrpSpPr>
            <p:grpSpPr>
              <a:xfrm>
                <a:off x="461964" y="772874"/>
                <a:ext cx="8258703" cy="2126182"/>
                <a:chOff x="461964" y="772874"/>
                <a:chExt cx="8258703" cy="2126182"/>
              </a:xfrm>
            </p:grpSpPr>
            <p:sp>
              <p:nvSpPr>
                <p:cNvPr id="11" name="正方形/長方形 10"/>
                <p:cNvSpPr/>
                <p:nvPr/>
              </p:nvSpPr>
              <p:spPr>
                <a:xfrm>
                  <a:off x="461964" y="77287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schemeClr val="tx1"/>
                      </a:solidFill>
                      <a:latin typeface="Meiryo UI" panose="020B0604030504040204" pitchFamily="50" charset="-128"/>
                      <a:ea typeface="Meiryo UI" panose="020B0604030504040204" pitchFamily="50" charset="-128"/>
                      <a:cs typeface="ヒラギノ丸ゴ Pro W4"/>
                    </a:rPr>
                    <a:t>ケガに備えるために</a:t>
                  </a:r>
                  <a:r>
                    <a:rPr lang="en-US" altLang="ja-JP" sz="4000" b="1" dirty="0">
                      <a:solidFill>
                        <a:schemeClr val="tx1"/>
                      </a:solidFill>
                      <a:latin typeface="Meiryo UI" panose="020B0604030504040204" pitchFamily="50" charset="-128"/>
                      <a:ea typeface="Meiryo UI" panose="020B0604030504040204" pitchFamily="50" charset="-128"/>
                      <a:cs typeface="ヒラギノ丸ゴ Pro W4"/>
                    </a:rPr>
                    <a:t>……</a:t>
                  </a:r>
                </a:p>
              </p:txBody>
            </p:sp>
            <p:sp>
              <p:nvSpPr>
                <p:cNvPr id="6" name="正方形/長方形 5"/>
                <p:cNvSpPr/>
                <p:nvPr/>
              </p:nvSpPr>
              <p:spPr>
                <a:xfrm>
                  <a:off x="789920" y="1690110"/>
                  <a:ext cx="2986479" cy="90923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solidFill>
                      <a:latin typeface="Meiryo UI" panose="020B0604030504040204" pitchFamily="50" charset="-128"/>
                      <a:ea typeface="Meiryo UI" panose="020B0604030504040204" pitchFamily="50" charset="-128"/>
                      <a:cs typeface="ヒラギノ丸ゴ Pro W4"/>
                    </a:rPr>
                    <a:t>それぞれが</a:t>
                  </a:r>
                  <a:endParaRPr lang="en-US" altLang="ja-JP" sz="3600" b="1" dirty="0">
                    <a:solidFill>
                      <a:schemeClr val="tx1"/>
                    </a:solidFill>
                    <a:latin typeface="Meiryo UI" panose="020B0604030504040204" pitchFamily="50" charset="-128"/>
                    <a:ea typeface="Meiryo UI" panose="020B0604030504040204" pitchFamily="50" charset="-128"/>
                    <a:cs typeface="ヒラギノ丸ゴ Pro W4"/>
                  </a:endParaRPr>
                </a:p>
                <a:p>
                  <a:pPr algn="ctr"/>
                  <a:r>
                    <a:rPr lang="ja-JP" altLang="en-US" sz="3600" b="1" dirty="0">
                      <a:solidFill>
                        <a:schemeClr val="tx1"/>
                      </a:solidFill>
                      <a:latin typeface="Meiryo UI" panose="020B0604030504040204" pitchFamily="50" charset="-128"/>
                      <a:ea typeface="Meiryo UI" panose="020B0604030504040204" pitchFamily="50" charset="-128"/>
                      <a:cs typeface="ヒラギノ丸ゴ Pro W4"/>
                    </a:rPr>
                    <a:t>出し合う費用</a:t>
                  </a:r>
                  <a:endParaRPr lang="en-US" altLang="ja-JP" sz="3600" b="1" dirty="0">
                    <a:solidFill>
                      <a:schemeClr val="tx1"/>
                    </a:solidFill>
                    <a:latin typeface="Meiryo UI" panose="020B0604030504040204" pitchFamily="50" charset="-128"/>
                    <a:ea typeface="Meiryo UI" panose="020B0604030504040204" pitchFamily="50" charset="-128"/>
                    <a:cs typeface="ヒラギノ丸ゴ Pro W4"/>
                  </a:endParaRPr>
                </a:p>
              </p:txBody>
            </p:sp>
            <p:pic>
              <p:nvPicPr>
                <p:cNvPr id="5" name="図 4"/>
                <p:cNvPicPr>
                  <a:picLocks noChangeAspect="1"/>
                </p:cNvPicPr>
                <p:nvPr/>
              </p:nvPicPr>
              <p:blipFill>
                <a:blip r:embed="rId3"/>
                <a:stretch>
                  <a:fillRect/>
                </a:stretch>
              </p:blipFill>
              <p:spPr>
                <a:xfrm>
                  <a:off x="3849882" y="1455186"/>
                  <a:ext cx="1174157" cy="1179542"/>
                </a:xfrm>
                <a:prstGeom prst="rect">
                  <a:avLst/>
                </a:prstGeom>
              </p:spPr>
            </p:pic>
            <p:pic>
              <p:nvPicPr>
                <p:cNvPr id="25" name="図 24"/>
                <p:cNvPicPr>
                  <a:picLocks noChangeAspect="1"/>
                </p:cNvPicPr>
                <p:nvPr/>
              </p:nvPicPr>
              <p:blipFill rotWithShape="1">
                <a:blip r:embed="rId4"/>
                <a:srcRect t="15566"/>
                <a:stretch/>
              </p:blipFill>
              <p:spPr>
                <a:xfrm>
                  <a:off x="6450330" y="1190859"/>
                  <a:ext cx="794373" cy="1708197"/>
                </a:xfrm>
                <a:prstGeom prst="rect">
                  <a:avLst/>
                </a:prstGeom>
              </p:spPr>
            </p:pic>
            <p:sp>
              <p:nvSpPr>
                <p:cNvPr id="41" name="乗算記号 40"/>
                <p:cNvSpPr/>
                <p:nvPr/>
              </p:nvSpPr>
              <p:spPr>
                <a:xfrm>
                  <a:off x="5393683" y="1701456"/>
                  <a:ext cx="687003" cy="687003"/>
                </a:xfrm>
                <a:prstGeom prst="mathMultiply">
                  <a:avLst>
                    <a:gd name="adj1" fmla="val 11020"/>
                  </a:avLst>
                </a:prstGeom>
                <a:solidFill>
                  <a:srgbClr val="17375E"/>
                </a:solidFill>
                <a:ln w="31750">
                  <a:solidFill>
                    <a:srgbClr val="1737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sp>
          <p:nvSpPr>
            <p:cNvPr id="7" name="正方形/長方形 6">
              <a:extLst>
                <a:ext uri="{FF2B5EF4-FFF2-40B4-BE49-F238E27FC236}">
                  <a16:creationId xmlns:a16="http://schemas.microsoft.com/office/drawing/2014/main" id="{CFC5005F-5BB5-89D2-B307-CB0D28723C2B}"/>
                </a:ext>
              </a:extLst>
            </p:cNvPr>
            <p:cNvSpPr/>
            <p:nvPr/>
          </p:nvSpPr>
          <p:spPr>
            <a:xfrm>
              <a:off x="1609828" y="654045"/>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tx1"/>
                </a:solidFill>
              </a:endParaRPr>
            </a:p>
          </p:txBody>
        </p:sp>
        <p:sp>
          <p:nvSpPr>
            <p:cNvPr id="8" name="正方形/長方形 7">
              <a:extLst>
                <a:ext uri="{FF2B5EF4-FFF2-40B4-BE49-F238E27FC236}">
                  <a16:creationId xmlns:a16="http://schemas.microsoft.com/office/drawing/2014/main" id="{B79A2E3F-07F1-6FC2-CE72-D2DD6EFA7D3A}"/>
                </a:ext>
              </a:extLst>
            </p:cNvPr>
            <p:cNvSpPr/>
            <p:nvPr/>
          </p:nvSpPr>
          <p:spPr>
            <a:xfrm>
              <a:off x="1024860" y="1958388"/>
              <a:ext cx="4447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だ</a:t>
              </a:r>
              <a:endParaRPr kumimoji="1" lang="ja-JP" altLang="en-US" sz="1400" dirty="0">
                <a:solidFill>
                  <a:schemeClr val="tx1"/>
                </a:solidFill>
              </a:endParaRPr>
            </a:p>
          </p:txBody>
        </p:sp>
        <p:sp>
          <p:nvSpPr>
            <p:cNvPr id="9" name="正方形/長方形 8">
              <a:extLst>
                <a:ext uri="{FF2B5EF4-FFF2-40B4-BE49-F238E27FC236}">
                  <a16:creationId xmlns:a16="http://schemas.microsoft.com/office/drawing/2014/main" id="{5C587B81-EBAE-C35B-6AAF-F35DA2B746A3}"/>
                </a:ext>
              </a:extLst>
            </p:cNvPr>
            <p:cNvSpPr/>
            <p:nvPr/>
          </p:nvSpPr>
          <p:spPr>
            <a:xfrm>
              <a:off x="1833124" y="1957088"/>
              <a:ext cx="4447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あ</a:t>
              </a:r>
              <a:endParaRPr kumimoji="1" lang="ja-JP" altLang="en-US" sz="1400" dirty="0">
                <a:solidFill>
                  <a:schemeClr val="tx1"/>
                </a:solidFill>
              </a:endParaRPr>
            </a:p>
          </p:txBody>
        </p:sp>
        <p:sp>
          <p:nvSpPr>
            <p:cNvPr id="13" name="正方形/長方形 12">
              <a:extLst>
                <a:ext uri="{FF2B5EF4-FFF2-40B4-BE49-F238E27FC236}">
                  <a16:creationId xmlns:a16="http://schemas.microsoft.com/office/drawing/2014/main" id="{DD8A5139-E160-A6F0-77D6-1C3CDB76F26F}"/>
                </a:ext>
              </a:extLst>
            </p:cNvPr>
            <p:cNvSpPr/>
            <p:nvPr/>
          </p:nvSpPr>
          <p:spPr>
            <a:xfrm>
              <a:off x="2648722" y="1963403"/>
              <a:ext cx="83968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grpSp>
      <p:grpSp>
        <p:nvGrpSpPr>
          <p:cNvPr id="27" name="グループ化 26">
            <a:extLst>
              <a:ext uri="{FF2B5EF4-FFF2-40B4-BE49-F238E27FC236}">
                <a16:creationId xmlns:a16="http://schemas.microsoft.com/office/drawing/2014/main" id="{D0E60A3D-2703-2477-2784-9D2C0DEAD7CA}"/>
              </a:ext>
            </a:extLst>
          </p:cNvPr>
          <p:cNvGrpSpPr/>
          <p:nvPr/>
        </p:nvGrpSpPr>
        <p:grpSpPr>
          <a:xfrm>
            <a:off x="461964" y="5507984"/>
            <a:ext cx="8343322" cy="1114646"/>
            <a:chOff x="461964" y="5507984"/>
            <a:chExt cx="8343322" cy="1114646"/>
          </a:xfrm>
        </p:grpSpPr>
        <p:sp>
          <p:nvSpPr>
            <p:cNvPr id="32" name="テキスト ボックス 31"/>
            <p:cNvSpPr txBox="1"/>
            <p:nvPr/>
          </p:nvSpPr>
          <p:spPr>
            <a:xfrm>
              <a:off x="600627" y="5668523"/>
              <a:ext cx="8204659" cy="954107"/>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cs typeface="ヒラギノ丸ゴ Pro W4"/>
                </a:rPr>
                <a:t>骨折した</a:t>
              </a:r>
              <a:r>
                <a:rPr kumimoji="1" lang="en-US" altLang="ja-JP" sz="2800" b="1" dirty="0">
                  <a:latin typeface="Meiryo UI" panose="020B0604030504040204" pitchFamily="50" charset="-128"/>
                  <a:ea typeface="Meiryo UI" panose="020B0604030504040204" pitchFamily="50" charset="-128"/>
                  <a:cs typeface="ヒラギノ丸ゴ Pro W4"/>
                </a:rPr>
                <a:t>5</a:t>
              </a:r>
              <a:r>
                <a:rPr kumimoji="1" lang="ja-JP" altLang="en-US" sz="2800" b="1" dirty="0">
                  <a:latin typeface="Meiryo UI" panose="020B0604030504040204" pitchFamily="50" charset="-128"/>
                  <a:ea typeface="Meiryo UI" panose="020B0604030504040204" pitchFamily="50" charset="-128"/>
                  <a:cs typeface="ヒラギノ丸ゴ Pro W4"/>
                </a:rPr>
                <a:t>人は</a:t>
              </a:r>
              <a:r>
                <a:rPr lang="en-US" altLang="ja-JP" sz="2800" b="1" dirty="0">
                  <a:latin typeface="Meiryo UI" panose="020B0604030504040204" pitchFamily="50" charset="-128"/>
                  <a:ea typeface="Meiryo UI" panose="020B0604030504040204" pitchFamily="50" charset="-128"/>
                  <a:cs typeface="ヒラギノ丸ゴ Pro W4"/>
                </a:rPr>
                <a:t>10,000</a:t>
              </a:r>
              <a:r>
                <a:rPr kumimoji="1" lang="ja-JP" altLang="en-US" sz="2800" b="1" dirty="0">
                  <a:latin typeface="Meiryo UI" panose="020B0604030504040204" pitchFamily="50" charset="-128"/>
                  <a:ea typeface="Meiryo UI" panose="020B0604030504040204" pitchFamily="50" charset="-128"/>
                  <a:cs typeface="ヒラギノ丸ゴ Pro W4"/>
                </a:rPr>
                <a:t>円ずつ受け取り、治療費を</a:t>
              </a:r>
              <a:endParaRPr kumimoji="1" lang="en-US" altLang="ja-JP" sz="2800" b="1" dirty="0">
                <a:latin typeface="Meiryo UI" panose="020B0604030504040204" pitchFamily="50" charset="-128"/>
                <a:ea typeface="Meiryo UI" panose="020B0604030504040204" pitchFamily="50" charset="-128"/>
                <a:cs typeface="ヒラギノ丸ゴ Pro W4"/>
              </a:endParaRPr>
            </a:p>
            <a:p>
              <a:r>
                <a:rPr kumimoji="1" lang="ja-JP" altLang="en-US" sz="2800" b="1" dirty="0">
                  <a:latin typeface="Meiryo UI" panose="020B0604030504040204" pitchFamily="50" charset="-128"/>
                  <a:ea typeface="Meiryo UI" panose="020B0604030504040204" pitchFamily="50" charset="-128"/>
                  <a:cs typeface="ヒラギノ丸ゴ Pro W4"/>
                </a:rPr>
                <a:t>支払える</a:t>
              </a:r>
            </a:p>
          </p:txBody>
        </p:sp>
        <p:sp>
          <p:nvSpPr>
            <p:cNvPr id="20" name="正方形/長方形 19">
              <a:extLst>
                <a:ext uri="{FF2B5EF4-FFF2-40B4-BE49-F238E27FC236}">
                  <a16:creationId xmlns:a16="http://schemas.microsoft.com/office/drawing/2014/main" id="{ED83823A-5891-0715-B773-C7A318E59B9B}"/>
                </a:ext>
              </a:extLst>
            </p:cNvPr>
            <p:cNvSpPr/>
            <p:nvPr/>
          </p:nvSpPr>
          <p:spPr>
            <a:xfrm>
              <a:off x="576246" y="5517571"/>
              <a:ext cx="9371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こっせつ</a:t>
              </a:r>
              <a:endParaRPr kumimoji="1" lang="ja-JP" altLang="en-US" sz="1100" dirty="0">
                <a:solidFill>
                  <a:schemeClr val="tx1"/>
                </a:solidFill>
              </a:endParaRPr>
            </a:p>
          </p:txBody>
        </p:sp>
        <p:sp>
          <p:nvSpPr>
            <p:cNvPr id="21" name="正方形/長方形 20">
              <a:extLst>
                <a:ext uri="{FF2B5EF4-FFF2-40B4-BE49-F238E27FC236}">
                  <a16:creationId xmlns:a16="http://schemas.microsoft.com/office/drawing/2014/main" id="{0C556A4C-F8C4-2A50-793B-69B3D010221E}"/>
                </a:ext>
              </a:extLst>
            </p:cNvPr>
            <p:cNvSpPr/>
            <p:nvPr/>
          </p:nvSpPr>
          <p:spPr>
            <a:xfrm>
              <a:off x="1934162" y="5532087"/>
              <a:ext cx="610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ごにん</a:t>
              </a:r>
              <a:endParaRPr kumimoji="1" lang="ja-JP" altLang="en-US" sz="1100" dirty="0">
                <a:solidFill>
                  <a:schemeClr val="tx1"/>
                </a:solidFill>
              </a:endParaRPr>
            </a:p>
          </p:txBody>
        </p:sp>
        <p:sp>
          <p:nvSpPr>
            <p:cNvPr id="22" name="正方形/長方形 21">
              <a:extLst>
                <a:ext uri="{FF2B5EF4-FFF2-40B4-BE49-F238E27FC236}">
                  <a16:creationId xmlns:a16="http://schemas.microsoft.com/office/drawing/2014/main" id="{F7EAF9C7-126E-3964-6874-76E9DCE78CCF}"/>
                </a:ext>
              </a:extLst>
            </p:cNvPr>
            <p:cNvSpPr/>
            <p:nvPr/>
          </p:nvSpPr>
          <p:spPr>
            <a:xfrm>
              <a:off x="5129100" y="5518470"/>
              <a:ext cx="610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19" name="正方形/長方形 18">
              <a:extLst>
                <a:ext uri="{FF2B5EF4-FFF2-40B4-BE49-F238E27FC236}">
                  <a16:creationId xmlns:a16="http://schemas.microsoft.com/office/drawing/2014/main" id="{DF2D84AA-A46F-094B-EBF7-372C7BBF6F5C}"/>
                </a:ext>
              </a:extLst>
            </p:cNvPr>
            <p:cNvSpPr/>
            <p:nvPr/>
          </p:nvSpPr>
          <p:spPr>
            <a:xfrm>
              <a:off x="5019307" y="5515876"/>
              <a:ext cx="610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う</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D0ACA535-0380-DBE3-7EEC-1013364E68B8}"/>
                </a:ext>
              </a:extLst>
            </p:cNvPr>
            <p:cNvSpPr/>
            <p:nvPr/>
          </p:nvSpPr>
          <p:spPr>
            <a:xfrm>
              <a:off x="5678632" y="5507984"/>
              <a:ext cx="610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と</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78EBB3E5-94DE-A22A-D618-FE017FFA097D}"/>
                </a:ext>
              </a:extLst>
            </p:cNvPr>
            <p:cNvSpPr/>
            <p:nvPr/>
          </p:nvSpPr>
          <p:spPr>
            <a:xfrm>
              <a:off x="6682426" y="5545810"/>
              <a:ext cx="130658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ちりょうひ</a:t>
              </a:r>
              <a:endParaRPr kumimoji="1" lang="ja-JP" altLang="en-US" sz="1100" dirty="0">
                <a:solidFill>
                  <a:schemeClr val="tx1"/>
                </a:solidFill>
              </a:endParaRPr>
            </a:p>
          </p:txBody>
        </p:sp>
        <p:sp>
          <p:nvSpPr>
            <p:cNvPr id="26" name="正方形/長方形 25">
              <a:extLst>
                <a:ext uri="{FF2B5EF4-FFF2-40B4-BE49-F238E27FC236}">
                  <a16:creationId xmlns:a16="http://schemas.microsoft.com/office/drawing/2014/main" id="{96172C4B-96D2-A614-F832-B51F16B204D5}"/>
                </a:ext>
              </a:extLst>
            </p:cNvPr>
            <p:cNvSpPr/>
            <p:nvPr/>
          </p:nvSpPr>
          <p:spPr>
            <a:xfrm>
              <a:off x="461964" y="5975451"/>
              <a:ext cx="130658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しはら</a:t>
              </a:r>
              <a:endParaRPr kumimoji="1" lang="ja-JP" altLang="en-US" sz="1100" dirty="0">
                <a:solidFill>
                  <a:schemeClr val="tx1"/>
                </a:solidFill>
              </a:endParaRPr>
            </a:p>
          </p:txBody>
        </p:sp>
      </p:grpSp>
      <p:sp>
        <p:nvSpPr>
          <p:cNvPr id="28" name="正方形/長方形 27">
            <a:extLst>
              <a:ext uri="{FF2B5EF4-FFF2-40B4-BE49-F238E27FC236}">
                <a16:creationId xmlns:a16="http://schemas.microsoft.com/office/drawing/2014/main" id="{3C09710C-083C-A836-7060-F1EDC059E71D}"/>
              </a:ext>
            </a:extLst>
          </p:cNvPr>
          <p:cNvSpPr/>
          <p:nvPr/>
        </p:nvSpPr>
        <p:spPr>
          <a:xfrm>
            <a:off x="6797137" y="2995854"/>
            <a:ext cx="83968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800" dirty="0">
              <a:solidFill>
                <a:schemeClr val="tx1"/>
              </a:solidFill>
            </a:endParaRPr>
          </a:p>
        </p:txBody>
      </p:sp>
      <p:sp>
        <p:nvSpPr>
          <p:cNvPr id="29" name="テキスト ボックス 28">
            <a:extLst>
              <a:ext uri="{FF2B5EF4-FFF2-40B4-BE49-F238E27FC236}">
                <a16:creationId xmlns:a16="http://schemas.microsoft.com/office/drawing/2014/main" id="{298F04C5-782B-216B-5F86-A033D465AD50}"/>
              </a:ext>
            </a:extLst>
          </p:cNvPr>
          <p:cNvSpPr txBox="1"/>
          <p:nvPr/>
        </p:nvSpPr>
        <p:spPr>
          <a:xfrm>
            <a:off x="29937" y="6500260"/>
            <a:ext cx="8097246" cy="369332"/>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保険料を集め、保険金・給付金等を提供する場合、規模等により保険業の</a:t>
            </a:r>
            <a:r>
              <a:rPr lang="ja-JP" altLang="en-US" sz="1400" dirty="0">
                <a:latin typeface="Meiryo UI" panose="020B0604030504040204" pitchFamily="50" charset="-128"/>
                <a:ea typeface="Meiryo UI" panose="020B0604030504040204" pitchFamily="50" charset="-128"/>
              </a:rPr>
              <a:t>免許・</a:t>
            </a:r>
            <a:r>
              <a:rPr kumimoji="1" lang="ja-JP" altLang="en-US" sz="1400" dirty="0">
                <a:latin typeface="Meiryo UI" panose="020B0604030504040204" pitchFamily="50" charset="-128"/>
                <a:ea typeface="Meiryo UI" panose="020B0604030504040204" pitchFamily="50" charset="-128"/>
              </a:rPr>
              <a:t>登録が必要になります</a:t>
            </a:r>
            <a:r>
              <a:rPr kumimoji="1" lang="ja-JP" altLang="en-US"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143454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500"/>
                                        <p:tgtEl>
                                          <p:spTgt spid="66"/>
                                        </p:tgtEl>
                                      </p:cBhvr>
                                    </p:animEffect>
                                  </p:childTnLst>
                                </p:cTn>
                              </p:par>
                              <p:par>
                                <p:cTn id="16" presetID="10" presetClass="entr" presetSubtype="0" fill="hold" nodeType="withEffect">
                                  <p:stCondLst>
                                    <p:cond delay="0"/>
                                  </p:stCondLst>
                                  <p:childTnLst>
                                    <p:set>
                                      <p:cBhvr>
                                        <p:cTn id="17" dur="1" fill="hold">
                                          <p:stCondLst>
                                            <p:cond delay="0"/>
                                          </p:stCondLst>
                                        </p:cTn>
                                        <p:tgtEl>
                                          <p:spTgt spid="119"/>
                                        </p:tgtEl>
                                        <p:attrNameLst>
                                          <p:attrName>style.visibility</p:attrName>
                                        </p:attrNameLst>
                                      </p:cBhvr>
                                      <p:to>
                                        <p:strVal val="visible"/>
                                      </p:to>
                                    </p:set>
                                    <p:animEffect transition="in" filter="fade">
                                      <p:cBhvr>
                                        <p:cTn id="18" dur="500"/>
                                        <p:tgtEl>
                                          <p:spTgt spid="119"/>
                                        </p:tgtEl>
                                      </p:cBhvr>
                                    </p:animEffect>
                                  </p:childTnLst>
                                </p:cTn>
                              </p:par>
                              <p:par>
                                <p:cTn id="19" presetID="10" presetClass="entr" presetSubtype="0" fill="hold" nodeType="withEffect">
                                  <p:stCondLst>
                                    <p:cond delay="0"/>
                                  </p:stCondLst>
                                  <p:childTnLst>
                                    <p:set>
                                      <p:cBhvr>
                                        <p:cTn id="20" dur="1" fill="hold">
                                          <p:stCondLst>
                                            <p:cond delay="0"/>
                                          </p:stCondLst>
                                        </p:cTn>
                                        <p:tgtEl>
                                          <p:spTgt spid="112"/>
                                        </p:tgtEl>
                                        <p:attrNameLst>
                                          <p:attrName>style.visibility</p:attrName>
                                        </p:attrNameLst>
                                      </p:cBhvr>
                                      <p:to>
                                        <p:strVal val="visible"/>
                                      </p:to>
                                    </p:set>
                                    <p:animEffect transition="in" filter="fade">
                                      <p:cBhvr>
                                        <p:cTn id="21" dur="500"/>
                                        <p:tgtEl>
                                          <p:spTgt spid="112"/>
                                        </p:tgtEl>
                                      </p:cBhvr>
                                    </p:animEffect>
                                  </p:childTnLst>
                                </p:cTn>
                              </p:par>
                              <p:par>
                                <p:cTn id="22" presetID="10" presetClass="entr" presetSubtype="0" fill="hold" nodeType="withEffect">
                                  <p:stCondLst>
                                    <p:cond delay="0"/>
                                  </p:stCondLst>
                                  <p:childTnLst>
                                    <p:set>
                                      <p:cBhvr>
                                        <p:cTn id="23" dur="1" fill="hold">
                                          <p:stCondLst>
                                            <p:cond delay="0"/>
                                          </p:stCondLst>
                                        </p:cTn>
                                        <p:tgtEl>
                                          <p:spTgt spid="126"/>
                                        </p:tgtEl>
                                        <p:attrNameLst>
                                          <p:attrName>style.visibility</p:attrName>
                                        </p:attrNameLst>
                                      </p:cBhvr>
                                      <p:to>
                                        <p:strVal val="visible"/>
                                      </p:to>
                                    </p:set>
                                    <p:animEffect transition="in" filter="fade">
                                      <p:cBhvr>
                                        <p:cTn id="24" dur="500"/>
                                        <p:tgtEl>
                                          <p:spTgt spid="126"/>
                                        </p:tgtEl>
                                      </p:cBhvr>
                                    </p:animEffect>
                                  </p:childTnLst>
                                </p:cTn>
                              </p:par>
                              <p:par>
                                <p:cTn id="25" presetID="10" presetClass="entr" presetSubtype="0" fill="hold" nodeType="withEffect">
                                  <p:stCondLst>
                                    <p:cond delay="0"/>
                                  </p:stCondLst>
                                  <p:childTnLst>
                                    <p:set>
                                      <p:cBhvr>
                                        <p:cTn id="26" dur="1" fill="hold">
                                          <p:stCondLst>
                                            <p:cond delay="0"/>
                                          </p:stCondLst>
                                        </p:cTn>
                                        <p:tgtEl>
                                          <p:spTgt spid="133"/>
                                        </p:tgtEl>
                                        <p:attrNameLst>
                                          <p:attrName>style.visibility</p:attrName>
                                        </p:attrNameLst>
                                      </p:cBhvr>
                                      <p:to>
                                        <p:strVal val="visible"/>
                                      </p:to>
                                    </p:set>
                                    <p:animEffect transition="in" filter="fade">
                                      <p:cBhvr>
                                        <p:cTn id="27" dur="500"/>
                                        <p:tgtEl>
                                          <p:spTgt spid="133"/>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生命保険と損害保険</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角丸四角形 3"/>
          <p:cNvSpPr/>
          <p:nvPr/>
        </p:nvSpPr>
        <p:spPr>
          <a:xfrm>
            <a:off x="1797050" y="914399"/>
            <a:ext cx="3420000" cy="5419725"/>
          </a:xfrm>
          <a:prstGeom prst="roundRect">
            <a:avLst>
              <a:gd name="adj" fmla="val 3812"/>
            </a:avLst>
          </a:prstGeom>
          <a:solidFill>
            <a:srgbClr val="DBEFE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a:xfrm>
            <a:off x="5295900" y="914399"/>
            <a:ext cx="3420000" cy="5419725"/>
          </a:xfrm>
          <a:prstGeom prst="roundRect">
            <a:avLst>
              <a:gd name="adj" fmla="val 3409"/>
            </a:avLst>
          </a:prstGeom>
          <a:solidFill>
            <a:srgbClr val="E5F2D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624604413"/>
              </p:ext>
            </p:extLst>
          </p:nvPr>
        </p:nvGraphicFramePr>
        <p:xfrm>
          <a:off x="431799" y="865200"/>
          <a:ext cx="8364535" cy="6060139"/>
        </p:xfrm>
        <a:graphic>
          <a:graphicData uri="http://schemas.openxmlformats.org/drawingml/2006/table">
            <a:tbl>
              <a:tblPr firstRow="1" bandRow="1">
                <a:tableStyleId>{2D5ABB26-0587-4C30-8999-92F81FD0307C}</a:tableStyleId>
              </a:tblPr>
              <a:tblGrid>
                <a:gridCol w="1286669">
                  <a:extLst>
                    <a:ext uri="{9D8B030D-6E8A-4147-A177-3AD203B41FA5}">
                      <a16:colId xmlns:a16="http://schemas.microsoft.com/office/drawing/2014/main" val="20000"/>
                    </a:ext>
                  </a:extLst>
                </a:gridCol>
                <a:gridCol w="3670662">
                  <a:extLst>
                    <a:ext uri="{9D8B030D-6E8A-4147-A177-3AD203B41FA5}">
                      <a16:colId xmlns:a16="http://schemas.microsoft.com/office/drawing/2014/main" val="20001"/>
                    </a:ext>
                  </a:extLst>
                </a:gridCol>
                <a:gridCol w="3407204">
                  <a:extLst>
                    <a:ext uri="{9D8B030D-6E8A-4147-A177-3AD203B41FA5}">
                      <a16:colId xmlns:a16="http://schemas.microsoft.com/office/drawing/2014/main" val="20002"/>
                    </a:ext>
                  </a:extLst>
                </a:gridCol>
              </a:tblGrid>
              <a:tr h="622301">
                <a:tc>
                  <a:txBody>
                    <a:bodyPr/>
                    <a:lstStyle/>
                    <a:p>
                      <a:pPr algn="ctr"/>
                      <a:endParaRPr kumimoji="1" lang="ja-JP" altLang="en-US" sz="1800" b="1" i="0" dirty="0">
                        <a:latin typeface="Meiryo UI" panose="020B0604030504040204" pitchFamily="50" charset="-128"/>
                        <a:ea typeface="Meiryo UI" panose="020B0604030504040204" pitchFamily="50" charset="-128"/>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5">
                              <a:lumMod val="50000"/>
                            </a:schemeClr>
                          </a:solidFill>
                          <a:latin typeface="Meiryo UI" panose="020B0604030504040204" pitchFamily="50" charset="-128"/>
                          <a:ea typeface="Meiryo UI" panose="020B0604030504040204" pitchFamily="50" charset="-128"/>
                          <a:cs typeface="ヒラギノ角ゴ Pro W6"/>
                        </a:rPr>
                        <a:t>生命保険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3">
                              <a:lumMod val="50000"/>
                            </a:schemeClr>
                          </a:solidFill>
                          <a:latin typeface="Meiryo UI" panose="020B0604030504040204" pitchFamily="50" charset="-128"/>
                          <a:ea typeface="Meiryo UI" panose="020B0604030504040204" pitchFamily="50" charset="-128"/>
                          <a:cs typeface="ヒラギノ角ゴ Pro W6"/>
                        </a:rPr>
                        <a:t>損害保険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7796">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対象</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07519">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受取額</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3300"/>
                        </a:lnSpc>
                      </a:pPr>
                      <a:r>
                        <a:rPr kumimoji="1" lang="ja-JP" altLang="en-US" sz="2800" b="1" i="0" dirty="0">
                          <a:latin typeface="Meiryo UI" panose="020B0604030504040204" pitchFamily="50" charset="-128"/>
                          <a:ea typeface="Meiryo UI" panose="020B0604030504040204" pitchFamily="50" charset="-128"/>
                          <a:cs typeface="ヒラギノ角ゴ Pro W6"/>
                        </a:rPr>
                        <a:t>あらかじめ約束した</a:t>
                      </a:r>
                    </a:p>
                    <a:p>
                      <a:pPr algn="ctr">
                        <a:lnSpc>
                          <a:spcPts val="3300"/>
                        </a:lnSpc>
                      </a:pPr>
                      <a:r>
                        <a:rPr kumimoji="1" lang="ja-JP" altLang="en-US" sz="2800" b="1" i="0" dirty="0">
                          <a:latin typeface="Meiryo UI" panose="020B0604030504040204" pitchFamily="50" charset="-128"/>
                          <a:ea typeface="Meiryo UI" panose="020B0604030504040204" pitchFamily="50" charset="-128"/>
                          <a:cs typeface="ヒラギノ角ゴ Pro W6"/>
                        </a:rPr>
                        <a:t>金額</a:t>
                      </a:r>
                    </a:p>
                    <a:p>
                      <a:pPr algn="ctr">
                        <a:lnSpc>
                          <a:spcPts val="5100"/>
                        </a:lnSpc>
                      </a:pPr>
                      <a:r>
                        <a:rPr kumimoji="1" lang="zh-TW" altLang="en-US" sz="2800" b="1" i="0" dirty="0">
                          <a:latin typeface="Meiryo UI" panose="020B0604030504040204" pitchFamily="50" charset="-128"/>
                          <a:ea typeface="Meiryo UI" panose="020B0604030504040204" pitchFamily="50" charset="-128"/>
                          <a:cs typeface="ヒラギノ角ゴ Pro W6"/>
                        </a:rPr>
                        <a:t>（定額給付）</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3300"/>
                        </a:lnSpc>
                      </a:pPr>
                      <a:r>
                        <a:rPr kumimoji="1" lang="ja-JP" altLang="en-US" sz="2800" b="1" i="0" dirty="0">
                          <a:latin typeface="Meiryo UI" panose="020B0604030504040204" pitchFamily="50" charset="-128"/>
                          <a:ea typeface="Meiryo UI" panose="020B0604030504040204" pitchFamily="50" charset="-128"/>
                          <a:cs typeface="ヒラギノ角ゴ Pro W6"/>
                        </a:rPr>
                        <a:t>事故により発生した</a:t>
                      </a:r>
                    </a:p>
                    <a:p>
                      <a:pPr algn="l">
                        <a:lnSpc>
                          <a:spcPts val="3300"/>
                        </a:lnSpc>
                      </a:pPr>
                      <a:r>
                        <a:rPr kumimoji="1" lang="ja-JP" altLang="en-US" sz="1400" b="1" i="0" dirty="0">
                          <a:latin typeface="Meiryo UI" panose="020B0604030504040204" pitchFamily="50" charset="-128"/>
                          <a:ea typeface="Meiryo UI" panose="020B0604030504040204" pitchFamily="50" charset="-128"/>
                          <a:cs typeface="ヒラギノ角ゴ Pro W6"/>
                        </a:rPr>
                        <a:t>　　　　　　　　 </a:t>
                      </a:r>
                      <a:r>
                        <a:rPr kumimoji="1" lang="ja-JP" altLang="en-US" sz="2800" b="1" i="0" dirty="0">
                          <a:latin typeface="Meiryo UI" panose="020B0604030504040204" pitchFamily="50" charset="-128"/>
                          <a:ea typeface="Meiryo UI" panose="020B0604030504040204" pitchFamily="50" charset="-128"/>
                          <a:cs typeface="ヒラギノ角ゴ Pro W6"/>
                        </a:rPr>
                        <a:t>損害額</a:t>
                      </a:r>
                    </a:p>
                    <a:p>
                      <a:pPr algn="l">
                        <a:lnSpc>
                          <a:spcPts val="5100"/>
                        </a:lnSpc>
                      </a:pPr>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zh-TW" altLang="en-US" sz="2800" b="1" i="0" dirty="0">
                          <a:latin typeface="Meiryo UI" panose="020B0604030504040204" pitchFamily="50" charset="-128"/>
                          <a:ea typeface="Meiryo UI" panose="020B0604030504040204" pitchFamily="50" charset="-128"/>
                          <a:cs typeface="ヒラギノ角ゴ Pro W6"/>
                        </a:rPr>
                        <a:t>（実損填補）</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94740">
                <a:tc>
                  <a:txBody>
                    <a:bodyPr/>
                    <a:lstStyle/>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備えられる</a:t>
                      </a:r>
                      <a:endParaRPr kumimoji="1" lang="en-US" altLang="ja-JP"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リスク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3700"/>
                        </a:lnSpc>
                      </a:pPr>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死亡</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病気・ケガ</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老後</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介護　　　　　　　　　</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000" b="1" i="0" dirty="0">
                        <a:latin typeface="Meiryo UI" panose="020B0604030504040204" pitchFamily="50" charset="-128"/>
                        <a:ea typeface="Meiryo UI" panose="020B0604030504040204" pitchFamily="50" charset="-128"/>
                        <a:cs typeface="ヒラギノ角ゴ Pro W6"/>
                      </a:endParaRPr>
                    </a:p>
                    <a:p>
                      <a:endParaRPr kumimoji="1" lang="en-US" altLang="ja-JP" sz="2000" b="1" i="0" dirty="0">
                        <a:latin typeface="Meiryo UI" panose="020B0604030504040204" pitchFamily="50" charset="-128"/>
                        <a:ea typeface="Meiryo UI" panose="020B0604030504040204" pitchFamily="50" charset="-128"/>
                        <a:cs typeface="ヒラギノ角ゴ Pro W6"/>
                      </a:endParaRPr>
                    </a:p>
                    <a:p>
                      <a:r>
                        <a:rPr kumimoji="1" lang="ja-JP" altLang="en-US" sz="2000" b="1" i="0" dirty="0">
                          <a:latin typeface="Meiryo UI" panose="020B0604030504040204" pitchFamily="50" charset="-128"/>
                          <a:ea typeface="Meiryo UI" panose="020B0604030504040204" pitchFamily="50" charset="-128"/>
                          <a:cs typeface="ヒラギノ角ゴ Pro W6"/>
                        </a:rPr>
                        <a:t>　　　　　　　　　　　　　　　  </a:t>
                      </a:r>
                    </a:p>
                  </a:txBody>
                  <a:tcPr marL="25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3700"/>
                        </a:lnSpc>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交通事故</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火事</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台風や地震　</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ts val="3700"/>
                        </a:lnSpc>
                        <a:spcBef>
                          <a:spcPts val="0"/>
                        </a:spcBef>
                        <a:spcAft>
                          <a:spcPts val="0"/>
                        </a:spcAft>
                        <a:buClrTx/>
                        <a:buSzTx/>
                        <a:buFontTx/>
                        <a:buNone/>
                        <a:tabLst/>
                        <a:defRPr/>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solidFill>
                            <a:schemeClr val="tx1"/>
                          </a:solidFill>
                          <a:latin typeface="Meiryo UI" panose="020B0604030504040204" pitchFamily="50" charset="-128"/>
                          <a:ea typeface="Meiryo UI" panose="020B0604030504040204" pitchFamily="50" charset="-128"/>
                          <a:cs typeface="ヒラギノ角ゴ Pro W6"/>
                        </a:rPr>
                        <a:t>ケガ</a:t>
                      </a:r>
                      <a:r>
                        <a:rPr kumimoji="1" lang="ja-JP" altLang="en-US" sz="2800" b="1" i="0" dirty="0">
                          <a:latin typeface="Meiryo UI" panose="020B0604030504040204" pitchFamily="50" charset="-128"/>
                          <a:ea typeface="Meiryo UI" panose="020B0604030504040204" pitchFamily="50" charset="-128"/>
                          <a:cs typeface="ヒラギノ角ゴ Pro W6"/>
                        </a:rPr>
                        <a:t>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4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400" b="1" i="0" dirty="0">
                        <a:latin typeface="Meiryo UI" panose="020B0604030504040204" pitchFamily="50" charset="-128"/>
                        <a:ea typeface="Meiryo UI" panose="020B0604030504040204" pitchFamily="50" charset="-128"/>
                        <a:cs typeface="ヒラギノ角ゴ Pro W6"/>
                      </a:endParaRPr>
                    </a:p>
                  </a:txBody>
                  <a:tcPr marL="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6" name="角丸四角形 5"/>
          <p:cNvSpPr/>
          <p:nvPr/>
        </p:nvSpPr>
        <p:spPr>
          <a:xfrm>
            <a:off x="411165" y="1517625"/>
            <a:ext cx="8364535" cy="692800"/>
          </a:xfrm>
          <a:prstGeom prst="roundRect">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1" name="角丸四角形 10"/>
          <p:cNvSpPr/>
          <p:nvPr/>
        </p:nvSpPr>
        <p:spPr>
          <a:xfrm>
            <a:off x="411164" y="2297234"/>
            <a:ext cx="8364535" cy="1479387"/>
          </a:xfrm>
          <a:prstGeom prst="roundRect">
            <a:avLst>
              <a:gd name="adj" fmla="val 11430"/>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2" name="角丸四角形 11"/>
          <p:cNvSpPr/>
          <p:nvPr/>
        </p:nvSpPr>
        <p:spPr>
          <a:xfrm>
            <a:off x="411165" y="3845808"/>
            <a:ext cx="8364535" cy="2537516"/>
          </a:xfrm>
          <a:prstGeom prst="roundRect">
            <a:avLst>
              <a:gd name="adj" fmla="val 6915"/>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3" name="図 2" descr="ウィンドウ, マグカップ, 挿絵 が含まれている画像&#10;&#10;自動的に生成された説明">
            <a:extLst>
              <a:ext uri="{FF2B5EF4-FFF2-40B4-BE49-F238E27FC236}">
                <a16:creationId xmlns:a16="http://schemas.microsoft.com/office/drawing/2014/main" id="{21EEB853-4BDB-40D7-ADD8-0C0DFBB4BB1D}"/>
              </a:ext>
            </a:extLst>
          </p:cNvPr>
          <p:cNvPicPr>
            <a:picLocks noChangeAspect="1"/>
          </p:cNvPicPr>
          <p:nvPr/>
        </p:nvPicPr>
        <p:blipFill>
          <a:blip r:embed="rId2"/>
          <a:stretch>
            <a:fillRect/>
          </a:stretch>
        </p:blipFill>
        <p:spPr>
          <a:xfrm>
            <a:off x="3995199" y="4398630"/>
            <a:ext cx="988531" cy="1222074"/>
          </a:xfrm>
          <a:prstGeom prst="rect">
            <a:avLst/>
          </a:prstGeom>
        </p:spPr>
      </p:pic>
      <p:pic>
        <p:nvPicPr>
          <p:cNvPr id="15" name="図 14">
            <a:extLst>
              <a:ext uri="{FF2B5EF4-FFF2-40B4-BE49-F238E27FC236}">
                <a16:creationId xmlns:a16="http://schemas.microsoft.com/office/drawing/2014/main" id="{5849F068-6124-45C5-942D-F069BA4890EE}"/>
              </a:ext>
            </a:extLst>
          </p:cNvPr>
          <p:cNvPicPr>
            <a:picLocks noChangeAspect="1"/>
          </p:cNvPicPr>
          <p:nvPr/>
        </p:nvPicPr>
        <p:blipFill>
          <a:blip r:embed="rId3"/>
          <a:stretch>
            <a:fillRect/>
          </a:stretch>
        </p:blipFill>
        <p:spPr>
          <a:xfrm>
            <a:off x="7496175" y="5271356"/>
            <a:ext cx="1081770" cy="914594"/>
          </a:xfrm>
          <a:prstGeom prst="rect">
            <a:avLst/>
          </a:prstGeom>
        </p:spPr>
      </p:pic>
      <p:sp>
        <p:nvSpPr>
          <p:cNvPr id="2" name="テキスト ボックス 1">
            <a:extLst>
              <a:ext uri="{FF2B5EF4-FFF2-40B4-BE49-F238E27FC236}">
                <a16:creationId xmlns:a16="http://schemas.microsoft.com/office/drawing/2014/main" id="{92B220EA-4B80-45F3-A7AB-515EED1C6C74}"/>
              </a:ext>
            </a:extLst>
          </p:cNvPr>
          <p:cNvSpPr txBox="1"/>
          <p:nvPr/>
        </p:nvSpPr>
        <p:spPr>
          <a:xfrm>
            <a:off x="3223674" y="1565441"/>
            <a:ext cx="1543050" cy="707886"/>
          </a:xfrm>
          <a:prstGeom prst="rect">
            <a:avLst/>
          </a:prstGeom>
          <a:noFill/>
        </p:spPr>
        <p:txBody>
          <a:bodyPr wrap="square" rtlCol="0">
            <a:spAutoFit/>
          </a:bodyPr>
          <a:lstStyle/>
          <a:p>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人</a:t>
            </a:r>
            <a:endParaRPr kumimoji="1" lang="ja-JP" altLang="en-US" sz="4000" dirty="0"/>
          </a:p>
        </p:txBody>
      </p:sp>
      <p:sp>
        <p:nvSpPr>
          <p:cNvPr id="16" name="テキスト ボックス 15">
            <a:extLst>
              <a:ext uri="{FF2B5EF4-FFF2-40B4-BE49-F238E27FC236}">
                <a16:creationId xmlns:a16="http://schemas.microsoft.com/office/drawing/2014/main" id="{D56503D4-3217-4F23-8884-3DBC5993FAB6}"/>
              </a:ext>
            </a:extLst>
          </p:cNvPr>
          <p:cNvSpPr txBox="1"/>
          <p:nvPr/>
        </p:nvSpPr>
        <p:spPr>
          <a:xfrm>
            <a:off x="6314799" y="1541532"/>
            <a:ext cx="1543050" cy="707886"/>
          </a:xfrm>
          <a:prstGeom prst="rect">
            <a:avLst/>
          </a:prstGeom>
          <a:noFill/>
        </p:spPr>
        <p:txBody>
          <a:bodyPr wrap="square" rtlCol="0">
            <a:spAutoFit/>
          </a:bodyPr>
          <a:lstStyle/>
          <a:p>
            <a:pPr algn="ctr"/>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モノ</a:t>
            </a:r>
          </a:p>
        </p:txBody>
      </p:sp>
      <p:sp>
        <p:nvSpPr>
          <p:cNvPr id="18" name="スライド番号プレースホルダー 12"/>
          <p:cNvSpPr>
            <a:spLocks noGrp="1"/>
          </p:cNvSpPr>
          <p:nvPr>
            <p:ph type="sldNum" sz="quarter" idx="4294967295"/>
          </p:nvPr>
        </p:nvSpPr>
        <p:spPr>
          <a:xfrm>
            <a:off x="7086323" y="6492875"/>
            <a:ext cx="2057400" cy="365125"/>
          </a:xfrm>
        </p:spPr>
        <p:txBody>
          <a:bodyPr/>
          <a:lstStyle/>
          <a:p>
            <a:pPr algn="r"/>
            <a:fld id="{CFE1D277-9C57-4E30-9C75-4A0776A97483}" type="slidenum">
              <a:rPr kumimoji="1" lang="ja-JP" altLang="en-US" sz="1800" smtClean="0">
                <a:solidFill>
                  <a:schemeClr val="tx1"/>
                </a:solidFill>
              </a:rPr>
              <a:pPr algn="r"/>
              <a:t>26</a:t>
            </a:fld>
            <a:endParaRPr kumimoji="1" lang="ja-JP" altLang="en-US" sz="1800" dirty="0">
              <a:solidFill>
                <a:schemeClr val="tx1"/>
              </a:solidFill>
            </a:endParaRPr>
          </a:p>
        </p:txBody>
      </p:sp>
      <p:sp>
        <p:nvSpPr>
          <p:cNvPr id="8" name="正方形/長方形 7">
            <a:extLst>
              <a:ext uri="{FF2B5EF4-FFF2-40B4-BE49-F238E27FC236}">
                <a16:creationId xmlns:a16="http://schemas.microsoft.com/office/drawing/2014/main" id="{C2E5447D-EFE2-78CD-276A-7F8FF2CA2D2C}"/>
              </a:ext>
            </a:extLst>
          </p:cNvPr>
          <p:cNvSpPr/>
          <p:nvPr/>
        </p:nvSpPr>
        <p:spPr>
          <a:xfrm>
            <a:off x="580002" y="-61795"/>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せいめいほけん</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4EE350E4-1DCC-3735-B0E4-54AA005D5058}"/>
              </a:ext>
            </a:extLst>
          </p:cNvPr>
          <p:cNvSpPr/>
          <p:nvPr/>
        </p:nvSpPr>
        <p:spPr>
          <a:xfrm>
            <a:off x="2522175" y="-71893"/>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そんがい</a:t>
            </a:r>
            <a:r>
              <a:rPr kumimoji="1"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bg1"/>
              </a:solidFill>
            </a:endParaRPr>
          </a:p>
        </p:txBody>
      </p:sp>
      <p:sp>
        <p:nvSpPr>
          <p:cNvPr id="19" name="正方形/長方形 18">
            <a:extLst>
              <a:ext uri="{FF2B5EF4-FFF2-40B4-BE49-F238E27FC236}">
                <a16:creationId xmlns:a16="http://schemas.microsoft.com/office/drawing/2014/main" id="{90ED9CA3-2D44-D433-036E-D2EF93E8A510}"/>
              </a:ext>
            </a:extLst>
          </p:cNvPr>
          <p:cNvSpPr/>
          <p:nvPr/>
        </p:nvSpPr>
        <p:spPr>
          <a:xfrm>
            <a:off x="630893" y="1483354"/>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たいしょう</a:t>
            </a:r>
            <a:endParaRPr kumimoji="1" lang="ja-JP" altLang="en-US" sz="900" dirty="0">
              <a:solidFill>
                <a:schemeClr val="tx1"/>
              </a:solidFill>
            </a:endParaRPr>
          </a:p>
        </p:txBody>
      </p:sp>
      <p:sp>
        <p:nvSpPr>
          <p:cNvPr id="20" name="正方形/長方形 19">
            <a:extLst>
              <a:ext uri="{FF2B5EF4-FFF2-40B4-BE49-F238E27FC236}">
                <a16:creationId xmlns:a16="http://schemas.microsoft.com/office/drawing/2014/main" id="{0BBEF6AB-685B-EB39-CE9C-4F2730CCB77C}"/>
              </a:ext>
            </a:extLst>
          </p:cNvPr>
          <p:cNvSpPr/>
          <p:nvPr/>
        </p:nvSpPr>
        <p:spPr>
          <a:xfrm>
            <a:off x="580002" y="2648810"/>
            <a:ext cx="101618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うけとりがく</a:t>
            </a:r>
            <a:endParaRPr kumimoji="1" lang="ja-JP" altLang="en-US" sz="900" dirty="0">
              <a:solidFill>
                <a:schemeClr val="tx1"/>
              </a:solidFill>
            </a:endParaRPr>
          </a:p>
        </p:txBody>
      </p:sp>
      <p:sp>
        <p:nvSpPr>
          <p:cNvPr id="21" name="正方形/長方形 20">
            <a:extLst>
              <a:ext uri="{FF2B5EF4-FFF2-40B4-BE49-F238E27FC236}">
                <a16:creationId xmlns:a16="http://schemas.microsoft.com/office/drawing/2014/main" id="{A63F5FC6-8EEF-347C-17D0-A593C0DB2B81}"/>
              </a:ext>
            </a:extLst>
          </p:cNvPr>
          <p:cNvSpPr/>
          <p:nvPr/>
        </p:nvSpPr>
        <p:spPr>
          <a:xfrm>
            <a:off x="428100" y="4870449"/>
            <a:ext cx="48797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900" dirty="0">
              <a:solidFill>
                <a:schemeClr val="tx1"/>
              </a:solidFill>
            </a:endParaRPr>
          </a:p>
        </p:txBody>
      </p:sp>
      <p:sp>
        <p:nvSpPr>
          <p:cNvPr id="22" name="正方形/長方形 21">
            <a:extLst>
              <a:ext uri="{FF2B5EF4-FFF2-40B4-BE49-F238E27FC236}">
                <a16:creationId xmlns:a16="http://schemas.microsoft.com/office/drawing/2014/main" id="{3EACA6A7-2AA6-1A8B-0F24-F49EAA0E66D2}"/>
              </a:ext>
            </a:extLst>
          </p:cNvPr>
          <p:cNvSpPr/>
          <p:nvPr/>
        </p:nvSpPr>
        <p:spPr>
          <a:xfrm>
            <a:off x="2611536" y="699123"/>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accent1">
                    <a:lumMod val="50000"/>
                  </a:schemeClr>
                </a:solidFill>
                <a:latin typeface="BIZ UDPゴシック" panose="020B0400000000000000" pitchFamily="50" charset="-128"/>
                <a:ea typeface="BIZ UDPゴシック" panose="020B0400000000000000" pitchFamily="50" charset="-128"/>
              </a:rPr>
              <a:t>せいめいほけん</a:t>
            </a:r>
            <a:endParaRPr kumimoji="1" lang="ja-JP" altLang="en-US" sz="1400" dirty="0">
              <a:solidFill>
                <a:schemeClr val="accent1">
                  <a:lumMod val="50000"/>
                </a:schemeClr>
              </a:solidFill>
            </a:endParaRPr>
          </a:p>
        </p:txBody>
      </p:sp>
      <p:sp>
        <p:nvSpPr>
          <p:cNvPr id="23" name="正方形/長方形 22">
            <a:extLst>
              <a:ext uri="{FF2B5EF4-FFF2-40B4-BE49-F238E27FC236}">
                <a16:creationId xmlns:a16="http://schemas.microsoft.com/office/drawing/2014/main" id="{D3C95B33-AA38-A6C8-BAFC-8F2CBFC8F5C8}"/>
              </a:ext>
            </a:extLst>
          </p:cNvPr>
          <p:cNvSpPr/>
          <p:nvPr/>
        </p:nvSpPr>
        <p:spPr>
          <a:xfrm>
            <a:off x="6266152" y="684316"/>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accent3">
                    <a:lumMod val="50000"/>
                  </a:schemeClr>
                </a:solidFill>
                <a:latin typeface="BIZ UDPゴシック" panose="020B0400000000000000" pitchFamily="50" charset="-128"/>
                <a:ea typeface="BIZ UDPゴシック" panose="020B0400000000000000" pitchFamily="50" charset="-128"/>
              </a:rPr>
              <a:t>そんがいほけん</a:t>
            </a:r>
            <a:endParaRPr kumimoji="1" lang="ja-JP" altLang="en-US" sz="1400" dirty="0">
              <a:solidFill>
                <a:schemeClr val="accent3">
                  <a:lumMod val="50000"/>
                </a:schemeClr>
              </a:solidFill>
            </a:endParaRPr>
          </a:p>
        </p:txBody>
      </p:sp>
      <p:sp>
        <p:nvSpPr>
          <p:cNvPr id="24" name="正方形/長方形 23">
            <a:extLst>
              <a:ext uri="{FF2B5EF4-FFF2-40B4-BE49-F238E27FC236}">
                <a16:creationId xmlns:a16="http://schemas.microsoft.com/office/drawing/2014/main" id="{99E694CC-0506-033A-8E06-FEA3DCBEB602}"/>
              </a:ext>
            </a:extLst>
          </p:cNvPr>
          <p:cNvSpPr/>
          <p:nvPr/>
        </p:nvSpPr>
        <p:spPr>
          <a:xfrm>
            <a:off x="2773348" y="1432827"/>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ひと</a:t>
            </a:r>
            <a:endParaRPr kumimoji="1" lang="ja-JP" altLang="en-US" sz="1400" dirty="0">
              <a:solidFill>
                <a:srgbClr val="FF0000"/>
              </a:solidFill>
            </a:endParaRPr>
          </a:p>
        </p:txBody>
      </p:sp>
      <p:sp>
        <p:nvSpPr>
          <p:cNvPr id="25" name="正方形/長方形 24">
            <a:extLst>
              <a:ext uri="{FF2B5EF4-FFF2-40B4-BE49-F238E27FC236}">
                <a16:creationId xmlns:a16="http://schemas.microsoft.com/office/drawing/2014/main" id="{5530FC73-53DB-1446-FE34-4BFA6876B61D}"/>
              </a:ext>
            </a:extLst>
          </p:cNvPr>
          <p:cNvSpPr/>
          <p:nvPr/>
        </p:nvSpPr>
        <p:spPr>
          <a:xfrm>
            <a:off x="3608499" y="218768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やくそく</a:t>
            </a:r>
            <a:endParaRPr kumimoji="1" lang="ja-JP" altLang="en-US" sz="1050" dirty="0">
              <a:solidFill>
                <a:schemeClr val="tx1"/>
              </a:solidFill>
            </a:endParaRPr>
          </a:p>
        </p:txBody>
      </p:sp>
      <p:sp>
        <p:nvSpPr>
          <p:cNvPr id="26" name="正方形/長方形 25">
            <a:extLst>
              <a:ext uri="{FF2B5EF4-FFF2-40B4-BE49-F238E27FC236}">
                <a16:creationId xmlns:a16="http://schemas.microsoft.com/office/drawing/2014/main" id="{BF1B42BA-AA73-AB41-C00F-42807F31F12B}"/>
              </a:ext>
            </a:extLst>
          </p:cNvPr>
          <p:cNvSpPr/>
          <p:nvPr/>
        </p:nvSpPr>
        <p:spPr>
          <a:xfrm>
            <a:off x="3182496" y="2618635"/>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きんがく</a:t>
            </a:r>
            <a:endParaRPr kumimoji="1" lang="ja-JP" altLang="en-US" sz="1050" dirty="0">
              <a:solidFill>
                <a:schemeClr val="tx1"/>
              </a:solidFill>
            </a:endParaRPr>
          </a:p>
        </p:txBody>
      </p:sp>
      <p:sp>
        <p:nvSpPr>
          <p:cNvPr id="27" name="正方形/長方形 26">
            <a:extLst>
              <a:ext uri="{FF2B5EF4-FFF2-40B4-BE49-F238E27FC236}">
                <a16:creationId xmlns:a16="http://schemas.microsoft.com/office/drawing/2014/main" id="{850AA4CA-44C0-EE70-404D-232935D21336}"/>
              </a:ext>
            </a:extLst>
          </p:cNvPr>
          <p:cNvSpPr/>
          <p:nvPr/>
        </p:nvSpPr>
        <p:spPr>
          <a:xfrm>
            <a:off x="3024520" y="3112197"/>
            <a:ext cx="108935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てい</a:t>
            </a:r>
            <a:r>
              <a:rPr lang="ja-JP" altLang="en-US" sz="900" dirty="0">
                <a:solidFill>
                  <a:schemeClr val="tx1"/>
                </a:solidFill>
                <a:latin typeface="BIZ UDPゴシック" panose="020B0400000000000000" pitchFamily="50" charset="-128"/>
                <a:ea typeface="BIZ UDPゴシック" panose="020B0400000000000000" pitchFamily="50" charset="-128"/>
              </a:rPr>
              <a:t>がくきゅうふ</a:t>
            </a:r>
            <a:endParaRPr kumimoji="1" lang="ja-JP" altLang="en-US" sz="1050" dirty="0">
              <a:solidFill>
                <a:schemeClr val="tx1"/>
              </a:solidFill>
            </a:endParaRPr>
          </a:p>
        </p:txBody>
      </p:sp>
      <p:sp>
        <p:nvSpPr>
          <p:cNvPr id="28" name="正方形/長方形 27">
            <a:extLst>
              <a:ext uri="{FF2B5EF4-FFF2-40B4-BE49-F238E27FC236}">
                <a16:creationId xmlns:a16="http://schemas.microsoft.com/office/drawing/2014/main" id="{7FD6D443-2D2E-61DE-0805-5D06979BBA6B}"/>
              </a:ext>
            </a:extLst>
          </p:cNvPr>
          <p:cNvSpPr/>
          <p:nvPr/>
        </p:nvSpPr>
        <p:spPr>
          <a:xfrm>
            <a:off x="5667376" y="2190108"/>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じこ</a:t>
            </a:r>
            <a:endParaRPr kumimoji="1" lang="ja-JP" altLang="en-US" sz="1050" dirty="0">
              <a:solidFill>
                <a:schemeClr val="tx1"/>
              </a:solidFill>
            </a:endParaRPr>
          </a:p>
        </p:txBody>
      </p:sp>
      <p:sp>
        <p:nvSpPr>
          <p:cNvPr id="29" name="正方形/長方形 28">
            <a:extLst>
              <a:ext uri="{FF2B5EF4-FFF2-40B4-BE49-F238E27FC236}">
                <a16:creationId xmlns:a16="http://schemas.microsoft.com/office/drawing/2014/main" id="{918A641E-996A-52AF-F2B8-7E46DAFA760B}"/>
              </a:ext>
            </a:extLst>
          </p:cNvPr>
          <p:cNvSpPr/>
          <p:nvPr/>
        </p:nvSpPr>
        <p:spPr>
          <a:xfrm>
            <a:off x="7163299" y="2186577"/>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はっせい</a:t>
            </a:r>
            <a:endParaRPr kumimoji="1" lang="ja-JP" altLang="en-US" sz="1050" dirty="0">
              <a:solidFill>
                <a:schemeClr val="tx1"/>
              </a:solidFill>
            </a:endParaRPr>
          </a:p>
        </p:txBody>
      </p:sp>
      <p:sp>
        <p:nvSpPr>
          <p:cNvPr id="30" name="正方形/長方形 29">
            <a:extLst>
              <a:ext uri="{FF2B5EF4-FFF2-40B4-BE49-F238E27FC236}">
                <a16:creationId xmlns:a16="http://schemas.microsoft.com/office/drawing/2014/main" id="{3D29153D-121E-2515-99E2-2AC651664608}"/>
              </a:ext>
            </a:extLst>
          </p:cNvPr>
          <p:cNvSpPr/>
          <p:nvPr/>
        </p:nvSpPr>
        <p:spPr>
          <a:xfrm>
            <a:off x="6527870" y="3112197"/>
            <a:ext cx="95605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じっそんてんぽ</a:t>
            </a:r>
            <a:endParaRPr kumimoji="1" lang="ja-JP" altLang="en-US" sz="1050" dirty="0">
              <a:solidFill>
                <a:schemeClr val="tx1"/>
              </a:solidFill>
            </a:endParaRPr>
          </a:p>
        </p:txBody>
      </p:sp>
      <p:sp>
        <p:nvSpPr>
          <p:cNvPr id="31" name="正方形/長方形 30">
            <a:extLst>
              <a:ext uri="{FF2B5EF4-FFF2-40B4-BE49-F238E27FC236}">
                <a16:creationId xmlns:a16="http://schemas.microsoft.com/office/drawing/2014/main" id="{4BEC990E-294F-8C2F-7780-36076C666864}"/>
              </a:ext>
            </a:extLst>
          </p:cNvPr>
          <p:cNvSpPr/>
          <p:nvPr/>
        </p:nvSpPr>
        <p:spPr>
          <a:xfrm>
            <a:off x="6540116" y="2622646"/>
            <a:ext cx="95605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そんがいがく</a:t>
            </a:r>
            <a:endParaRPr kumimoji="1" lang="ja-JP" altLang="en-US" sz="1050" dirty="0">
              <a:solidFill>
                <a:schemeClr val="tx1"/>
              </a:solidFill>
            </a:endParaRPr>
          </a:p>
        </p:txBody>
      </p:sp>
      <p:sp>
        <p:nvSpPr>
          <p:cNvPr id="32" name="正方形/長方形 31">
            <a:extLst>
              <a:ext uri="{FF2B5EF4-FFF2-40B4-BE49-F238E27FC236}">
                <a16:creationId xmlns:a16="http://schemas.microsoft.com/office/drawing/2014/main" id="{8D017FE9-1126-83D6-47AD-457DC2253BA2}"/>
              </a:ext>
            </a:extLst>
          </p:cNvPr>
          <p:cNvSpPr/>
          <p:nvPr/>
        </p:nvSpPr>
        <p:spPr>
          <a:xfrm>
            <a:off x="2282621" y="374399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しぼう</a:t>
            </a:r>
            <a:endParaRPr kumimoji="1" lang="ja-JP" altLang="en-US" sz="1050" dirty="0">
              <a:solidFill>
                <a:schemeClr val="tx1"/>
              </a:solidFill>
            </a:endParaRPr>
          </a:p>
        </p:txBody>
      </p:sp>
      <p:sp>
        <p:nvSpPr>
          <p:cNvPr id="33" name="正方形/長方形 32">
            <a:extLst>
              <a:ext uri="{FF2B5EF4-FFF2-40B4-BE49-F238E27FC236}">
                <a16:creationId xmlns:a16="http://schemas.microsoft.com/office/drawing/2014/main" id="{31A30A45-A540-34A4-063F-4B85B8115210}"/>
              </a:ext>
            </a:extLst>
          </p:cNvPr>
          <p:cNvSpPr/>
          <p:nvPr/>
        </p:nvSpPr>
        <p:spPr>
          <a:xfrm>
            <a:off x="2282621" y="419490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びょうき</a:t>
            </a:r>
            <a:endParaRPr kumimoji="1" lang="ja-JP" altLang="en-US" sz="1050" dirty="0">
              <a:solidFill>
                <a:schemeClr val="tx1"/>
              </a:solidFill>
            </a:endParaRPr>
          </a:p>
        </p:txBody>
      </p:sp>
      <p:sp>
        <p:nvSpPr>
          <p:cNvPr id="34" name="正方形/長方形 33">
            <a:extLst>
              <a:ext uri="{FF2B5EF4-FFF2-40B4-BE49-F238E27FC236}">
                <a16:creationId xmlns:a16="http://schemas.microsoft.com/office/drawing/2014/main" id="{599FEF87-3849-139D-89FA-C4F50D578915}"/>
              </a:ext>
            </a:extLst>
          </p:cNvPr>
          <p:cNvSpPr/>
          <p:nvPr/>
        </p:nvSpPr>
        <p:spPr>
          <a:xfrm>
            <a:off x="2284917" y="4682984"/>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1050" dirty="0">
              <a:solidFill>
                <a:schemeClr val="tx1"/>
              </a:solidFill>
            </a:endParaRPr>
          </a:p>
        </p:txBody>
      </p:sp>
      <p:sp>
        <p:nvSpPr>
          <p:cNvPr id="35" name="正方形/長方形 34">
            <a:extLst>
              <a:ext uri="{FF2B5EF4-FFF2-40B4-BE49-F238E27FC236}">
                <a16:creationId xmlns:a16="http://schemas.microsoft.com/office/drawing/2014/main" id="{74C6D3AD-02A0-868C-4B0E-B0A1E47FB569}"/>
              </a:ext>
            </a:extLst>
          </p:cNvPr>
          <p:cNvSpPr/>
          <p:nvPr/>
        </p:nvSpPr>
        <p:spPr>
          <a:xfrm>
            <a:off x="2279192" y="513911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かいご</a:t>
            </a:r>
            <a:endParaRPr kumimoji="1" lang="ja-JP" altLang="en-US" sz="1050" dirty="0">
              <a:solidFill>
                <a:schemeClr val="tx1"/>
              </a:solidFill>
            </a:endParaRPr>
          </a:p>
        </p:txBody>
      </p:sp>
      <p:sp>
        <p:nvSpPr>
          <p:cNvPr id="36" name="正方形/長方形 35">
            <a:extLst>
              <a:ext uri="{FF2B5EF4-FFF2-40B4-BE49-F238E27FC236}">
                <a16:creationId xmlns:a16="http://schemas.microsoft.com/office/drawing/2014/main" id="{5402B392-8580-C718-AE36-03FCCEE6E11A}"/>
              </a:ext>
            </a:extLst>
          </p:cNvPr>
          <p:cNvSpPr/>
          <p:nvPr/>
        </p:nvSpPr>
        <p:spPr>
          <a:xfrm>
            <a:off x="5843975" y="3743453"/>
            <a:ext cx="137497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こうつうじこ</a:t>
            </a:r>
            <a:endParaRPr kumimoji="1" lang="ja-JP" altLang="en-US" sz="1050" dirty="0">
              <a:solidFill>
                <a:schemeClr val="tx1"/>
              </a:solidFill>
            </a:endParaRPr>
          </a:p>
        </p:txBody>
      </p:sp>
      <p:sp>
        <p:nvSpPr>
          <p:cNvPr id="37" name="正方形/長方形 36">
            <a:extLst>
              <a:ext uri="{FF2B5EF4-FFF2-40B4-BE49-F238E27FC236}">
                <a16:creationId xmlns:a16="http://schemas.microsoft.com/office/drawing/2014/main" id="{BA7B1F3E-A7C6-FE11-4B01-A507D61358EE}"/>
              </a:ext>
            </a:extLst>
          </p:cNvPr>
          <p:cNvSpPr/>
          <p:nvPr/>
        </p:nvSpPr>
        <p:spPr>
          <a:xfrm>
            <a:off x="5786426" y="4200077"/>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かじ</a:t>
            </a:r>
            <a:endParaRPr kumimoji="1" lang="ja-JP" altLang="en-US" sz="1050" dirty="0">
              <a:solidFill>
                <a:schemeClr val="tx1"/>
              </a:solidFill>
            </a:endParaRPr>
          </a:p>
        </p:txBody>
      </p:sp>
      <p:sp>
        <p:nvSpPr>
          <p:cNvPr id="38" name="正方形/長方形 37">
            <a:extLst>
              <a:ext uri="{FF2B5EF4-FFF2-40B4-BE49-F238E27FC236}">
                <a16:creationId xmlns:a16="http://schemas.microsoft.com/office/drawing/2014/main" id="{1AF7490D-383C-9AE7-F7D6-E16C0CED4491}"/>
              </a:ext>
            </a:extLst>
          </p:cNvPr>
          <p:cNvSpPr/>
          <p:nvPr/>
        </p:nvSpPr>
        <p:spPr>
          <a:xfrm>
            <a:off x="5808901" y="4655538"/>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たいふう</a:t>
            </a:r>
            <a:endParaRPr kumimoji="1" lang="ja-JP" altLang="en-US" sz="1050" dirty="0">
              <a:solidFill>
                <a:schemeClr val="tx1"/>
              </a:solidFill>
            </a:endParaRPr>
          </a:p>
        </p:txBody>
      </p:sp>
      <p:sp>
        <p:nvSpPr>
          <p:cNvPr id="39" name="正方形/長方形 38">
            <a:extLst>
              <a:ext uri="{FF2B5EF4-FFF2-40B4-BE49-F238E27FC236}">
                <a16:creationId xmlns:a16="http://schemas.microsoft.com/office/drawing/2014/main" id="{2ABAE8C8-FF4C-C8CE-F8AF-E00917B23B8C}"/>
              </a:ext>
            </a:extLst>
          </p:cNvPr>
          <p:cNvSpPr/>
          <p:nvPr/>
        </p:nvSpPr>
        <p:spPr>
          <a:xfrm>
            <a:off x="6795179" y="466438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じしん</a:t>
            </a:r>
            <a:endParaRPr kumimoji="1" lang="ja-JP" altLang="en-US" sz="1050" dirty="0">
              <a:solidFill>
                <a:schemeClr val="tx1"/>
              </a:solidFill>
            </a:endParaRPr>
          </a:p>
        </p:txBody>
      </p:sp>
    </p:spTree>
    <p:extLst>
      <p:ext uri="{BB962C8B-B14F-4D97-AF65-F5344CB8AC3E}">
        <p14:creationId xmlns:p14="http://schemas.microsoft.com/office/powerpoint/2010/main" val="345127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a:extLst>
              <a:ext uri="{FF2B5EF4-FFF2-40B4-BE49-F238E27FC236}">
                <a16:creationId xmlns:a16="http://schemas.microsoft.com/office/drawing/2014/main" id="{EB657857-4554-47A1-BEE0-9CC4923AE5C7}"/>
              </a:ext>
            </a:extLst>
          </p:cNvPr>
          <p:cNvSpPr/>
          <p:nvPr/>
        </p:nvSpPr>
        <p:spPr>
          <a:xfrm>
            <a:off x="662349" y="4729538"/>
            <a:ext cx="2506452" cy="2014956"/>
          </a:xfrm>
          <a:prstGeom prst="rect">
            <a:avLst/>
          </a:prstGeom>
          <a:solidFill>
            <a:schemeClr val="accent2">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DFABF019-369C-42A0-A1AD-D3EAB74BD27E}"/>
              </a:ext>
            </a:extLst>
          </p:cNvPr>
          <p:cNvSpPr/>
          <p:nvPr/>
        </p:nvSpPr>
        <p:spPr>
          <a:xfrm>
            <a:off x="3268146" y="4729538"/>
            <a:ext cx="2382544" cy="2014956"/>
          </a:xfrm>
          <a:prstGeom prst="rect">
            <a:avLst/>
          </a:prstGeom>
          <a:solidFill>
            <a:schemeClr val="accent5">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B0743347-D252-4CD6-AB2A-7CFBCCE87DFA}"/>
              </a:ext>
            </a:extLst>
          </p:cNvPr>
          <p:cNvSpPr/>
          <p:nvPr/>
        </p:nvSpPr>
        <p:spPr>
          <a:xfrm>
            <a:off x="5718231" y="4729538"/>
            <a:ext cx="3016130" cy="201495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BB97FAE8-8DC2-4F53-A175-3591257102ED}"/>
              </a:ext>
            </a:extLst>
          </p:cNvPr>
          <p:cNvSpPr txBox="1"/>
          <p:nvPr/>
        </p:nvSpPr>
        <p:spPr>
          <a:xfrm>
            <a:off x="3219443" y="4784489"/>
            <a:ext cx="2541278" cy="1982209"/>
          </a:xfrm>
          <a:prstGeom prst="rect">
            <a:avLst/>
          </a:prstGeom>
          <a:noFill/>
        </p:spPr>
        <p:txBody>
          <a:bodyPr wrap="square" rtlCol="0">
            <a:spAutoFit/>
          </a:bodyPr>
          <a:lstStyle/>
          <a:p>
            <a:pPr algn="ctr"/>
            <a:r>
              <a:rPr lang="ja-JP" altLang="en-US" sz="2400" b="1" dirty="0">
                <a:solidFill>
                  <a:schemeClr val="tx2"/>
                </a:solidFill>
                <a:latin typeface="Meiryo UI" panose="020B0604030504040204" pitchFamily="50" charset="-128"/>
                <a:ea typeface="Meiryo UI" panose="020B0604030504040204" pitchFamily="50" charset="-128"/>
              </a:rPr>
              <a:t>＜出産＞</a:t>
            </a:r>
            <a:endParaRPr lang="en-US" altLang="ja-JP" sz="2400" b="1" dirty="0">
              <a:solidFill>
                <a:schemeClr val="tx2"/>
              </a:solidFill>
              <a:latin typeface="Meiryo UI" panose="020B0604030504040204" pitchFamily="50" charset="-128"/>
              <a:ea typeface="Meiryo UI" panose="020B0604030504040204" pitchFamily="50" charset="-128"/>
            </a:endParaRPr>
          </a:p>
          <a:p>
            <a:pPr algn="ctr"/>
            <a:endParaRPr lang="en-US" altLang="ja-JP" sz="800" b="1" dirty="0">
              <a:solidFill>
                <a:schemeClr val="tx2"/>
              </a:solidFill>
              <a:latin typeface="Meiryo UI" panose="020B0604030504040204" pitchFamily="50" charset="-128"/>
              <a:ea typeface="Meiryo UI" panose="020B0604030504040204" pitchFamily="50" charset="-128"/>
            </a:endParaRPr>
          </a:p>
          <a:p>
            <a:pPr>
              <a:lnSpc>
                <a:spcPts val="2800"/>
              </a:lnSpc>
            </a:pPr>
            <a:r>
              <a:rPr kumimoji="1" lang="ja-JP" altLang="en-US" sz="2000" b="1" dirty="0">
                <a:latin typeface="Meiryo UI" panose="020B0604030504040204" pitchFamily="50" charset="-128"/>
                <a:ea typeface="Meiryo UI" panose="020B0604030504040204" pitchFamily="50" charset="-128"/>
              </a:rPr>
              <a:t>遺族の生活費や教育費をまかなうために、</a:t>
            </a:r>
          </a:p>
          <a:p>
            <a:pPr>
              <a:lnSpc>
                <a:spcPts val="2800"/>
              </a:lnSpc>
            </a:pPr>
            <a:r>
              <a:rPr kumimoji="1" lang="ja-JP" altLang="en-US" sz="2000" b="1" dirty="0">
                <a:latin typeface="Meiryo UI" panose="020B0604030504040204" pitchFamily="50" charset="-128"/>
                <a:ea typeface="Meiryo UI" panose="020B0604030504040204" pitchFamily="50" charset="-128"/>
              </a:rPr>
              <a:t>より大きな保障が必要となります。</a:t>
            </a:r>
          </a:p>
        </p:txBody>
      </p:sp>
      <p:sp>
        <p:nvSpPr>
          <p:cNvPr id="4" name="正方形/長方形 3">
            <a:extLst>
              <a:ext uri="{FF2B5EF4-FFF2-40B4-BE49-F238E27FC236}">
                <a16:creationId xmlns:a16="http://schemas.microsoft.com/office/drawing/2014/main" id="{9B1FC939-AF45-4D75-9342-6B3B99142567}"/>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FE32FF40-CC2D-4463-B44E-5E2E02253D9A}"/>
              </a:ext>
            </a:extLst>
          </p:cNvPr>
          <p:cNvSpPr/>
          <p:nvPr/>
        </p:nvSpPr>
        <p:spPr bwMode="white">
          <a:xfrm>
            <a:off x="461964" y="30760"/>
            <a:ext cx="834282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ライフステージによる必要な保障の違い</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9" name="テキスト ボックス 38">
            <a:extLst>
              <a:ext uri="{FF2B5EF4-FFF2-40B4-BE49-F238E27FC236}">
                <a16:creationId xmlns:a16="http://schemas.microsoft.com/office/drawing/2014/main" id="{068E62E3-7F43-4950-8A07-2EA15AAA8B8F}"/>
              </a:ext>
            </a:extLst>
          </p:cNvPr>
          <p:cNvSpPr txBox="1"/>
          <p:nvPr/>
        </p:nvSpPr>
        <p:spPr>
          <a:xfrm>
            <a:off x="87772" y="813368"/>
            <a:ext cx="8826879" cy="523220"/>
          </a:xfrm>
          <a:prstGeom prst="rect">
            <a:avLst/>
          </a:prstGeom>
          <a:noFill/>
          <a:ln w="12700">
            <a:noFill/>
            <a:prstDash val="dash"/>
          </a:ln>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家族の状況の変化などで、必要な保障の金額が異なります。</a:t>
            </a:r>
          </a:p>
        </p:txBody>
      </p:sp>
      <p:sp>
        <p:nvSpPr>
          <p:cNvPr id="41" name="テキスト ボックス 40">
            <a:extLst>
              <a:ext uri="{FF2B5EF4-FFF2-40B4-BE49-F238E27FC236}">
                <a16:creationId xmlns:a16="http://schemas.microsoft.com/office/drawing/2014/main" id="{937CF8D4-6CC7-4143-87A1-CB15F88B527D}"/>
              </a:ext>
            </a:extLst>
          </p:cNvPr>
          <p:cNvSpPr txBox="1"/>
          <p:nvPr/>
        </p:nvSpPr>
        <p:spPr>
          <a:xfrm>
            <a:off x="712991" y="4777111"/>
            <a:ext cx="2455810" cy="1982209"/>
          </a:xfrm>
          <a:prstGeom prst="rect">
            <a:avLst/>
          </a:prstGeom>
          <a:noFill/>
        </p:spPr>
        <p:txBody>
          <a:bodyPr wrap="square" rtlCol="0">
            <a:spAutoFit/>
          </a:bodyPr>
          <a:lstStyle/>
          <a:p>
            <a:pPr algn="ctr"/>
            <a:r>
              <a:rPr lang="ja-JP" altLang="en-US" sz="2400" b="1" dirty="0">
                <a:solidFill>
                  <a:schemeClr val="accent2"/>
                </a:solidFill>
                <a:latin typeface="Meiryo UI" panose="020B0604030504040204" pitchFamily="50" charset="-128"/>
                <a:ea typeface="Meiryo UI" panose="020B0604030504040204" pitchFamily="50" charset="-128"/>
              </a:rPr>
              <a:t>＜結婚＞</a:t>
            </a:r>
            <a:endParaRPr lang="en-US" altLang="ja-JP" sz="2400" b="1" dirty="0">
              <a:solidFill>
                <a:schemeClr val="accent2"/>
              </a:solidFill>
              <a:latin typeface="Meiryo UI" panose="020B0604030504040204" pitchFamily="50" charset="-128"/>
              <a:ea typeface="Meiryo UI" panose="020B0604030504040204" pitchFamily="50" charset="-128"/>
            </a:endParaRPr>
          </a:p>
          <a:p>
            <a:pPr algn="ctr"/>
            <a:endParaRPr lang="en-US" altLang="ja-JP" sz="800" b="1" dirty="0">
              <a:latin typeface="Meiryo UI" panose="020B0604030504040204" pitchFamily="50" charset="-128"/>
              <a:ea typeface="Meiryo UI" panose="020B0604030504040204" pitchFamily="50" charset="-128"/>
            </a:endParaRPr>
          </a:p>
          <a:p>
            <a:pPr>
              <a:lnSpc>
                <a:spcPts val="2800"/>
              </a:lnSpc>
            </a:pPr>
            <a:r>
              <a:rPr kumimoji="1" lang="ja-JP" altLang="en-US" sz="2000" b="1" dirty="0">
                <a:latin typeface="Meiryo UI" panose="020B0604030504040204" pitchFamily="50" charset="-128"/>
                <a:ea typeface="Meiryo UI" panose="020B0604030504040204" pitchFamily="50" charset="-128"/>
              </a:rPr>
              <a:t>　残される配偶者の収入状況に応じた死亡保障を検討する必要があります。</a:t>
            </a:r>
          </a:p>
        </p:txBody>
      </p:sp>
      <p:sp>
        <p:nvSpPr>
          <p:cNvPr id="43" name="テキスト ボックス 42">
            <a:extLst>
              <a:ext uri="{FF2B5EF4-FFF2-40B4-BE49-F238E27FC236}">
                <a16:creationId xmlns:a16="http://schemas.microsoft.com/office/drawing/2014/main" id="{5AFD9238-7EE2-4B90-8783-0CC80D6E5ABD}"/>
              </a:ext>
            </a:extLst>
          </p:cNvPr>
          <p:cNvSpPr txBox="1"/>
          <p:nvPr/>
        </p:nvSpPr>
        <p:spPr>
          <a:xfrm>
            <a:off x="5504873" y="4777111"/>
            <a:ext cx="3409778" cy="1623137"/>
          </a:xfrm>
          <a:prstGeom prst="rect">
            <a:avLst/>
          </a:prstGeom>
          <a:noFill/>
        </p:spPr>
        <p:txBody>
          <a:bodyPr wrap="square" rtlCol="0">
            <a:spAutoFit/>
          </a:bodyPr>
          <a:lstStyle/>
          <a:p>
            <a:pPr algn="ctr"/>
            <a:r>
              <a:rPr lang="ja-JP" altLang="en-US" sz="2400" b="1" dirty="0">
                <a:solidFill>
                  <a:schemeClr val="accent6">
                    <a:lumMod val="75000"/>
                  </a:schemeClr>
                </a:solidFill>
                <a:latin typeface="Meiryo UI" panose="020B0604030504040204" pitchFamily="50" charset="-128"/>
                <a:ea typeface="Meiryo UI" panose="020B0604030504040204" pitchFamily="50" charset="-128"/>
              </a:rPr>
              <a:t>＜子どもの独立・老後＞</a:t>
            </a:r>
            <a:endParaRPr lang="en-US" altLang="ja-JP" sz="2400" b="1" dirty="0">
              <a:solidFill>
                <a:schemeClr val="accent6">
                  <a:lumMod val="75000"/>
                </a:schemeClr>
              </a:solidFill>
              <a:latin typeface="Meiryo UI" panose="020B0604030504040204" pitchFamily="50" charset="-128"/>
              <a:ea typeface="Meiryo UI" panose="020B0604030504040204" pitchFamily="50" charset="-128"/>
            </a:endParaRPr>
          </a:p>
          <a:p>
            <a:pPr algn="ctr"/>
            <a:endParaRPr lang="en-US" altLang="ja-JP" sz="800" b="1" dirty="0">
              <a:latin typeface="Meiryo UI" panose="020B0604030504040204" pitchFamily="50" charset="-128"/>
              <a:ea typeface="Meiryo UI" panose="020B0604030504040204" pitchFamily="50" charset="-128"/>
            </a:endParaRPr>
          </a:p>
          <a:p>
            <a:pPr>
              <a:lnSpc>
                <a:spcPts val="2800"/>
              </a:lnSpc>
            </a:pPr>
            <a:r>
              <a:rPr kumimoji="1" lang="ja-JP" altLang="en-US" sz="2000" b="1" dirty="0">
                <a:latin typeface="Meiryo UI" panose="020B0604030504040204" pitchFamily="50" charset="-128"/>
                <a:ea typeface="Meiryo UI" panose="020B0604030504040204" pitchFamily="50" charset="-128"/>
              </a:rPr>
              <a:t>　親としての責任は減るため、</a:t>
            </a:r>
            <a:endParaRPr kumimoji="1" lang="en-US" altLang="ja-JP" sz="2000" b="1" dirty="0">
              <a:latin typeface="Meiryo UI" panose="020B0604030504040204" pitchFamily="50" charset="-128"/>
              <a:ea typeface="Meiryo UI" panose="020B0604030504040204" pitchFamily="50" charset="-128"/>
            </a:endParaRPr>
          </a:p>
          <a:p>
            <a:pPr>
              <a:lnSpc>
                <a:spcPts val="2800"/>
              </a:lnSpc>
            </a:pPr>
            <a:r>
              <a:rPr kumimoji="1" lang="ja-JP" altLang="en-US" sz="2000" b="1" dirty="0">
                <a:latin typeface="Meiryo UI" panose="020B0604030504040204" pitchFamily="50" charset="-128"/>
                <a:ea typeface="Meiryo UI" panose="020B0604030504040204" pitchFamily="50" charset="-128"/>
              </a:rPr>
              <a:t>　死亡保障の必要な金額は</a:t>
            </a:r>
            <a:endParaRPr kumimoji="1" lang="en-US" altLang="ja-JP" sz="2000" b="1" dirty="0">
              <a:latin typeface="Meiryo UI" panose="020B0604030504040204" pitchFamily="50" charset="-128"/>
              <a:ea typeface="Meiryo UI" panose="020B0604030504040204" pitchFamily="50" charset="-128"/>
            </a:endParaRPr>
          </a:p>
          <a:p>
            <a:pPr>
              <a:lnSpc>
                <a:spcPts val="2800"/>
              </a:lnSpc>
            </a:pPr>
            <a:r>
              <a:rPr lang="ja-JP" altLang="en-US" sz="2000" b="1" dirty="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その分減少します。</a:t>
            </a:r>
          </a:p>
        </p:txBody>
      </p:sp>
      <p:sp>
        <p:nvSpPr>
          <p:cNvPr id="35" name="テキスト ボックス 34">
            <a:extLst>
              <a:ext uri="{FF2B5EF4-FFF2-40B4-BE49-F238E27FC236}">
                <a16:creationId xmlns:a16="http://schemas.microsoft.com/office/drawing/2014/main" id="{DCDF41D1-88AC-4C40-A912-FFA19D4E011B}"/>
              </a:ext>
            </a:extLst>
          </p:cNvPr>
          <p:cNvSpPr txBox="1"/>
          <p:nvPr/>
        </p:nvSpPr>
        <p:spPr>
          <a:xfrm>
            <a:off x="123198" y="1366754"/>
            <a:ext cx="6369081" cy="523220"/>
          </a:xfrm>
          <a:prstGeom prst="rect">
            <a:avLst/>
          </a:prstGeom>
          <a:noFill/>
          <a:ln w="12700">
            <a:noFill/>
            <a:prstDash val="dash"/>
          </a:ln>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・亡くなったときに必要な金額（イメージ）</a:t>
            </a:r>
          </a:p>
        </p:txBody>
      </p:sp>
      <p:sp>
        <p:nvSpPr>
          <p:cNvPr id="28" name="正方形/長方形 27">
            <a:extLst>
              <a:ext uri="{FF2B5EF4-FFF2-40B4-BE49-F238E27FC236}">
                <a16:creationId xmlns:a16="http://schemas.microsoft.com/office/drawing/2014/main" id="{1C78219E-85F9-4530-9658-2F049573D0EA}"/>
              </a:ext>
            </a:extLst>
          </p:cNvPr>
          <p:cNvSpPr/>
          <p:nvPr/>
        </p:nvSpPr>
        <p:spPr bwMode="gray">
          <a:xfrm>
            <a:off x="7500290" y="3060930"/>
            <a:ext cx="1234071" cy="915494"/>
          </a:xfrm>
          <a:prstGeom prst="rect">
            <a:avLst/>
          </a:prstGeom>
          <a:solidFill>
            <a:schemeClr val="accent6">
              <a:lumMod val="20000"/>
              <a:lumOff val="80000"/>
            </a:schemeClr>
          </a:solidFill>
          <a:ln w="31750">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74370B40-0223-41E2-9F34-FDC815891FEF}"/>
              </a:ext>
            </a:extLst>
          </p:cNvPr>
          <p:cNvSpPr/>
          <p:nvPr/>
        </p:nvSpPr>
        <p:spPr bwMode="gray">
          <a:xfrm>
            <a:off x="6170715" y="2641953"/>
            <a:ext cx="1379441" cy="1334471"/>
          </a:xfrm>
          <a:prstGeom prst="rect">
            <a:avLst/>
          </a:prstGeom>
          <a:solidFill>
            <a:schemeClr val="accent6">
              <a:lumMod val="60000"/>
              <a:lumOff val="40000"/>
            </a:schemeClr>
          </a:solidFill>
          <a:ln w="31750">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17E72EDA-920E-4085-85B7-6A7CB67D7664}"/>
              </a:ext>
            </a:extLst>
          </p:cNvPr>
          <p:cNvSpPr txBox="1"/>
          <p:nvPr/>
        </p:nvSpPr>
        <p:spPr>
          <a:xfrm>
            <a:off x="544876" y="3917408"/>
            <a:ext cx="763063" cy="707886"/>
          </a:xfrm>
          <a:prstGeom prst="rect">
            <a:avLst/>
          </a:prstGeom>
          <a:noFill/>
        </p:spPr>
        <p:txBody>
          <a:bodyPr wrap="square" rtlCol="0">
            <a:spAutoFit/>
          </a:bodyPr>
          <a:lstStyle/>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2000" b="1" dirty="0">
                <a:latin typeface="Meiryo UI" panose="020B0604030504040204" pitchFamily="50" charset="-128"/>
                <a:ea typeface="Meiryo UI" panose="020B0604030504040204" pitchFamily="50" charset="-128"/>
              </a:rPr>
              <a:t>就職</a:t>
            </a:r>
          </a:p>
        </p:txBody>
      </p:sp>
      <p:sp>
        <p:nvSpPr>
          <p:cNvPr id="16" name="テキスト ボックス 15">
            <a:extLst>
              <a:ext uri="{FF2B5EF4-FFF2-40B4-BE49-F238E27FC236}">
                <a16:creationId xmlns:a16="http://schemas.microsoft.com/office/drawing/2014/main" id="{99EAC17F-2B7A-4229-9320-F46E4567DEEA}"/>
              </a:ext>
            </a:extLst>
          </p:cNvPr>
          <p:cNvSpPr txBox="1"/>
          <p:nvPr/>
        </p:nvSpPr>
        <p:spPr>
          <a:xfrm>
            <a:off x="1868183" y="3917408"/>
            <a:ext cx="763063" cy="707886"/>
          </a:xfrm>
          <a:prstGeom prst="rect">
            <a:avLst/>
          </a:prstGeom>
          <a:noFill/>
        </p:spPr>
        <p:txBody>
          <a:bodyPr wrap="square" rtlCol="0">
            <a:spAutoFit/>
          </a:bodyPr>
          <a:lstStyle/>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結婚</a:t>
            </a:r>
            <a:endParaRPr kumimoji="1" lang="ja-JP" altLang="en-US" sz="2000" b="1"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318390E1-C460-4203-B491-ED80B9F82EB4}"/>
              </a:ext>
            </a:extLst>
          </p:cNvPr>
          <p:cNvSpPr txBox="1"/>
          <p:nvPr/>
        </p:nvSpPr>
        <p:spPr>
          <a:xfrm>
            <a:off x="2905094" y="3917408"/>
            <a:ext cx="1378040" cy="707886"/>
          </a:xfrm>
          <a:prstGeom prst="rect">
            <a:avLst/>
          </a:prstGeom>
          <a:noFill/>
        </p:spPr>
        <p:txBody>
          <a:bodyPr wrap="square" rtlCol="0">
            <a:spAutoFit/>
          </a:bodyPr>
          <a:lstStyle/>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2000" b="1" dirty="0">
                <a:latin typeface="Meiryo UI" panose="020B0604030504040204" pitchFamily="50" charset="-128"/>
                <a:ea typeface="Meiryo UI" panose="020B0604030504040204" pitchFamily="50" charset="-128"/>
              </a:rPr>
              <a:t>第</a:t>
            </a:r>
            <a:r>
              <a:rPr kumimoji="1" lang="en-US" altLang="ja-JP" sz="2000" b="1" dirty="0">
                <a:latin typeface="Meiryo UI" panose="020B0604030504040204" pitchFamily="50" charset="-128"/>
                <a:ea typeface="Meiryo UI" panose="020B0604030504040204" pitchFamily="50" charset="-128"/>
              </a:rPr>
              <a:t>1</a:t>
            </a:r>
            <a:r>
              <a:rPr kumimoji="1" lang="ja-JP" altLang="en-US" sz="2000" b="1" dirty="0">
                <a:latin typeface="Meiryo UI" panose="020B0604030504040204" pitchFamily="50" charset="-128"/>
                <a:ea typeface="Meiryo UI" panose="020B0604030504040204" pitchFamily="50" charset="-128"/>
              </a:rPr>
              <a:t>子誕生</a:t>
            </a:r>
          </a:p>
        </p:txBody>
      </p:sp>
      <p:sp>
        <p:nvSpPr>
          <p:cNvPr id="18" name="テキスト ボックス 17">
            <a:extLst>
              <a:ext uri="{FF2B5EF4-FFF2-40B4-BE49-F238E27FC236}">
                <a16:creationId xmlns:a16="http://schemas.microsoft.com/office/drawing/2014/main" id="{B499CB8C-966B-49B6-8456-6EB01CF10F8F}"/>
              </a:ext>
            </a:extLst>
          </p:cNvPr>
          <p:cNvSpPr txBox="1"/>
          <p:nvPr/>
        </p:nvSpPr>
        <p:spPr>
          <a:xfrm>
            <a:off x="4267719" y="3917408"/>
            <a:ext cx="1401393" cy="707886"/>
          </a:xfrm>
          <a:prstGeom prst="rect">
            <a:avLst/>
          </a:prstGeom>
          <a:noFill/>
        </p:spPr>
        <p:txBody>
          <a:bodyPr wrap="square" rtlCol="0">
            <a:spAutoFit/>
          </a:bodyPr>
          <a:lstStyle/>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2000" b="1" dirty="0">
                <a:latin typeface="Meiryo UI" panose="020B0604030504040204" pitchFamily="50" charset="-128"/>
                <a:ea typeface="Meiryo UI" panose="020B0604030504040204" pitchFamily="50" charset="-128"/>
              </a:rPr>
              <a:t>第</a:t>
            </a:r>
            <a:r>
              <a:rPr kumimoji="1" lang="en-US" altLang="ja-JP" sz="2000" b="1" dirty="0">
                <a:latin typeface="Meiryo UI" panose="020B0604030504040204" pitchFamily="50" charset="-128"/>
                <a:ea typeface="Meiryo UI" panose="020B0604030504040204" pitchFamily="50" charset="-128"/>
              </a:rPr>
              <a:t>2</a:t>
            </a:r>
            <a:r>
              <a:rPr kumimoji="1" lang="ja-JP" altLang="en-US" sz="2000" b="1" dirty="0">
                <a:latin typeface="Meiryo UI" panose="020B0604030504040204" pitchFamily="50" charset="-128"/>
                <a:ea typeface="Meiryo UI" panose="020B0604030504040204" pitchFamily="50" charset="-128"/>
              </a:rPr>
              <a:t>子誕生</a:t>
            </a:r>
          </a:p>
        </p:txBody>
      </p:sp>
      <p:sp>
        <p:nvSpPr>
          <p:cNvPr id="19" name="テキスト ボックス 18">
            <a:extLst>
              <a:ext uri="{FF2B5EF4-FFF2-40B4-BE49-F238E27FC236}">
                <a16:creationId xmlns:a16="http://schemas.microsoft.com/office/drawing/2014/main" id="{CA16228F-22C0-43D8-BB11-44F0ED45712A}"/>
              </a:ext>
            </a:extLst>
          </p:cNvPr>
          <p:cNvSpPr txBox="1"/>
          <p:nvPr/>
        </p:nvSpPr>
        <p:spPr>
          <a:xfrm>
            <a:off x="5612455" y="3917408"/>
            <a:ext cx="1384122" cy="707886"/>
          </a:xfrm>
          <a:prstGeom prst="rect">
            <a:avLst/>
          </a:prstGeom>
          <a:noFill/>
        </p:spPr>
        <p:txBody>
          <a:bodyPr wrap="square" rtlCol="0">
            <a:spAutoFit/>
          </a:bodyPr>
          <a:lstStyle/>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子ども独立</a:t>
            </a:r>
            <a:endParaRPr kumimoji="1" lang="ja-JP" altLang="en-US" sz="2000" b="1"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86FED65E-C866-4FC7-B022-47AF46FC56CD}"/>
              </a:ext>
            </a:extLst>
          </p:cNvPr>
          <p:cNvSpPr txBox="1"/>
          <p:nvPr/>
        </p:nvSpPr>
        <p:spPr>
          <a:xfrm>
            <a:off x="7178150" y="3917408"/>
            <a:ext cx="763063" cy="707886"/>
          </a:xfrm>
          <a:prstGeom prst="rect">
            <a:avLst/>
          </a:prstGeom>
          <a:noFill/>
        </p:spPr>
        <p:txBody>
          <a:bodyPr wrap="square" rtlCol="0">
            <a:spAutoFit/>
          </a:bodyPr>
          <a:lstStyle/>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老後</a:t>
            </a:r>
            <a:endParaRPr kumimoji="1" lang="ja-JP" altLang="en-US" sz="2000" b="1" dirty="0">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AFDBA6DE-6574-44D6-BD9C-18B5E6BC3092}"/>
              </a:ext>
            </a:extLst>
          </p:cNvPr>
          <p:cNvSpPr/>
          <p:nvPr/>
        </p:nvSpPr>
        <p:spPr bwMode="gray">
          <a:xfrm>
            <a:off x="922025" y="3312611"/>
            <a:ext cx="1430184" cy="663813"/>
          </a:xfrm>
          <a:prstGeom prst="rect">
            <a:avLst/>
          </a:prstGeom>
          <a:solidFill>
            <a:schemeClr val="accent2">
              <a:lumMod val="20000"/>
              <a:lumOff val="80000"/>
            </a:schemeClr>
          </a:solidFill>
          <a:ln w="31750">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4" name="正方形/長方形 23">
            <a:extLst>
              <a:ext uri="{FF2B5EF4-FFF2-40B4-BE49-F238E27FC236}">
                <a16:creationId xmlns:a16="http://schemas.microsoft.com/office/drawing/2014/main" id="{0E0AC1DC-9128-4D7C-B99D-C62E48C03E14}"/>
              </a:ext>
            </a:extLst>
          </p:cNvPr>
          <p:cNvSpPr/>
          <p:nvPr/>
        </p:nvSpPr>
        <p:spPr bwMode="gray">
          <a:xfrm>
            <a:off x="2251208" y="2806427"/>
            <a:ext cx="1415948" cy="1169998"/>
          </a:xfrm>
          <a:prstGeom prst="rect">
            <a:avLst/>
          </a:prstGeom>
          <a:solidFill>
            <a:schemeClr val="accent5">
              <a:lumMod val="40000"/>
              <a:lumOff val="60000"/>
            </a:schemeClr>
          </a:solidFill>
          <a:ln w="3175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06E0A449-D1C8-4110-BDB6-327BB22AEB5D}"/>
              </a:ext>
            </a:extLst>
          </p:cNvPr>
          <p:cNvSpPr/>
          <p:nvPr/>
        </p:nvSpPr>
        <p:spPr bwMode="gray">
          <a:xfrm>
            <a:off x="3618957" y="2432316"/>
            <a:ext cx="1392001" cy="1544109"/>
          </a:xfrm>
          <a:prstGeom prst="rect">
            <a:avLst/>
          </a:prstGeom>
          <a:solidFill>
            <a:schemeClr val="tx2">
              <a:lumMod val="40000"/>
              <a:lumOff val="60000"/>
            </a:schemeClr>
          </a:solidFill>
          <a:ln w="31750">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089A21AF-034B-415B-ADFC-F1512CF4D9C3}"/>
              </a:ext>
            </a:extLst>
          </p:cNvPr>
          <p:cNvSpPr/>
          <p:nvPr/>
        </p:nvSpPr>
        <p:spPr bwMode="gray">
          <a:xfrm>
            <a:off x="4918936" y="2074286"/>
            <a:ext cx="1330075" cy="1908000"/>
          </a:xfrm>
          <a:prstGeom prst="rect">
            <a:avLst/>
          </a:prstGeom>
          <a:solidFill>
            <a:schemeClr val="accent3">
              <a:lumMod val="60000"/>
              <a:lumOff val="40000"/>
            </a:schemeClr>
          </a:solidFill>
          <a:ln w="31750">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36" name="直線矢印コネクタ 35">
            <a:extLst>
              <a:ext uri="{FF2B5EF4-FFF2-40B4-BE49-F238E27FC236}">
                <a16:creationId xmlns:a16="http://schemas.microsoft.com/office/drawing/2014/main" id="{179B9CA0-EB3E-4548-A3A6-C14D88860BA2}"/>
              </a:ext>
            </a:extLst>
          </p:cNvPr>
          <p:cNvCxnSpPr>
            <a:cxnSpLocks/>
          </p:cNvCxnSpPr>
          <p:nvPr/>
        </p:nvCxnSpPr>
        <p:spPr>
          <a:xfrm flipV="1">
            <a:off x="651775" y="2038839"/>
            <a:ext cx="0" cy="1962116"/>
          </a:xfrm>
          <a:prstGeom prst="straightConnector1">
            <a:avLst/>
          </a:prstGeom>
          <a:ln w="76200">
            <a:solidFill>
              <a:schemeClr val="tx1">
                <a:lumMod val="50000"/>
                <a:lumOff val="50000"/>
              </a:schemeClr>
            </a:solidFill>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sp>
        <p:nvSpPr>
          <p:cNvPr id="37" name="テキスト ボックス 36">
            <a:extLst>
              <a:ext uri="{FF2B5EF4-FFF2-40B4-BE49-F238E27FC236}">
                <a16:creationId xmlns:a16="http://schemas.microsoft.com/office/drawing/2014/main" id="{5A67CCFA-DC25-4CC2-917C-320C16169EDD}"/>
              </a:ext>
            </a:extLst>
          </p:cNvPr>
          <p:cNvSpPr txBox="1"/>
          <p:nvPr/>
        </p:nvSpPr>
        <p:spPr>
          <a:xfrm>
            <a:off x="41586" y="2286192"/>
            <a:ext cx="553998" cy="1631216"/>
          </a:xfrm>
          <a:prstGeom prst="rect">
            <a:avLst/>
          </a:prstGeom>
          <a:noFill/>
        </p:spPr>
        <p:txBody>
          <a:bodyPr vert="eaVert" wrap="none" rtlCol="0">
            <a:spAutoFit/>
          </a:bodyPr>
          <a:lstStyle/>
          <a:p>
            <a:r>
              <a:rPr kumimoji="1" lang="ja-JP" altLang="en-US" sz="2400" b="1" dirty="0">
                <a:latin typeface="Meiryo UI" panose="020B0604030504040204" pitchFamily="50" charset="-128"/>
                <a:ea typeface="Meiryo UI" panose="020B0604030504040204" pitchFamily="50" charset="-128"/>
              </a:rPr>
              <a:t>必要な金額</a:t>
            </a:r>
          </a:p>
        </p:txBody>
      </p:sp>
      <p:pic>
        <p:nvPicPr>
          <p:cNvPr id="8" name="図 7" descr="挿絵 が含まれている画像&#10;&#10;自動的に生成された説明">
            <a:extLst>
              <a:ext uri="{FF2B5EF4-FFF2-40B4-BE49-F238E27FC236}">
                <a16:creationId xmlns:a16="http://schemas.microsoft.com/office/drawing/2014/main" id="{8D9792F6-5577-4264-8DD6-36843745B3DB}"/>
              </a:ext>
            </a:extLst>
          </p:cNvPr>
          <p:cNvPicPr>
            <a:picLocks noChangeAspect="1"/>
          </p:cNvPicPr>
          <p:nvPr/>
        </p:nvPicPr>
        <p:blipFill>
          <a:blip r:embed="rId3"/>
          <a:stretch>
            <a:fillRect/>
          </a:stretch>
        </p:blipFill>
        <p:spPr>
          <a:xfrm>
            <a:off x="897371" y="2844223"/>
            <a:ext cx="597400" cy="1157460"/>
          </a:xfrm>
          <a:prstGeom prst="rect">
            <a:avLst/>
          </a:prstGeom>
        </p:spPr>
      </p:pic>
      <p:pic>
        <p:nvPicPr>
          <p:cNvPr id="10" name="図 9" descr="ウィンドウ, マグカップ が含まれている画像&#10;&#10;自動的に生成された説明">
            <a:extLst>
              <a:ext uri="{FF2B5EF4-FFF2-40B4-BE49-F238E27FC236}">
                <a16:creationId xmlns:a16="http://schemas.microsoft.com/office/drawing/2014/main" id="{F4FD1BAB-E080-433B-B306-4145CD5FBB11}"/>
              </a:ext>
            </a:extLst>
          </p:cNvPr>
          <p:cNvPicPr>
            <a:picLocks noChangeAspect="1"/>
          </p:cNvPicPr>
          <p:nvPr/>
        </p:nvPicPr>
        <p:blipFill rotWithShape="1">
          <a:blip r:embed="rId4"/>
          <a:srcRect b="34457"/>
          <a:stretch/>
        </p:blipFill>
        <p:spPr>
          <a:xfrm>
            <a:off x="1669285" y="2844224"/>
            <a:ext cx="1415949" cy="1157459"/>
          </a:xfrm>
          <a:prstGeom prst="rect">
            <a:avLst/>
          </a:prstGeom>
        </p:spPr>
      </p:pic>
      <p:pic>
        <p:nvPicPr>
          <p:cNvPr id="12" name="図 11" descr="ウィンドウ が含まれている画像&#10;&#10;自動的に生成された説明">
            <a:extLst>
              <a:ext uri="{FF2B5EF4-FFF2-40B4-BE49-F238E27FC236}">
                <a16:creationId xmlns:a16="http://schemas.microsoft.com/office/drawing/2014/main" id="{9A6188BE-C344-4313-AB8A-19806DEA1369}"/>
              </a:ext>
            </a:extLst>
          </p:cNvPr>
          <p:cNvPicPr>
            <a:picLocks noChangeAspect="1"/>
          </p:cNvPicPr>
          <p:nvPr/>
        </p:nvPicPr>
        <p:blipFill>
          <a:blip r:embed="rId5"/>
          <a:stretch>
            <a:fillRect/>
          </a:stretch>
        </p:blipFill>
        <p:spPr>
          <a:xfrm>
            <a:off x="3267508" y="3233377"/>
            <a:ext cx="799296" cy="768306"/>
          </a:xfrm>
          <a:prstGeom prst="rect">
            <a:avLst/>
          </a:prstGeom>
        </p:spPr>
      </p:pic>
      <p:pic>
        <p:nvPicPr>
          <p:cNvPr id="14" name="図 13">
            <a:extLst>
              <a:ext uri="{FF2B5EF4-FFF2-40B4-BE49-F238E27FC236}">
                <a16:creationId xmlns:a16="http://schemas.microsoft.com/office/drawing/2014/main" id="{B85BA52F-7551-472A-9BAC-38F8FD8406F0}"/>
              </a:ext>
            </a:extLst>
          </p:cNvPr>
          <p:cNvPicPr>
            <a:picLocks noChangeAspect="1"/>
          </p:cNvPicPr>
          <p:nvPr/>
        </p:nvPicPr>
        <p:blipFill>
          <a:blip r:embed="rId6"/>
          <a:stretch>
            <a:fillRect/>
          </a:stretch>
        </p:blipFill>
        <p:spPr>
          <a:xfrm>
            <a:off x="4590862" y="3189554"/>
            <a:ext cx="686977" cy="812129"/>
          </a:xfrm>
          <a:prstGeom prst="rect">
            <a:avLst/>
          </a:prstGeom>
        </p:spPr>
      </p:pic>
      <p:pic>
        <p:nvPicPr>
          <p:cNvPr id="29" name="図 28">
            <a:extLst>
              <a:ext uri="{FF2B5EF4-FFF2-40B4-BE49-F238E27FC236}">
                <a16:creationId xmlns:a16="http://schemas.microsoft.com/office/drawing/2014/main" id="{ED30A2D8-DF47-474A-AF06-4E39907CF5B6}"/>
              </a:ext>
            </a:extLst>
          </p:cNvPr>
          <p:cNvPicPr>
            <a:picLocks noChangeAspect="1"/>
          </p:cNvPicPr>
          <p:nvPr/>
        </p:nvPicPr>
        <p:blipFill>
          <a:blip r:embed="rId7"/>
          <a:stretch>
            <a:fillRect/>
          </a:stretch>
        </p:blipFill>
        <p:spPr>
          <a:xfrm>
            <a:off x="5696244" y="2820696"/>
            <a:ext cx="1118760" cy="1180987"/>
          </a:xfrm>
          <a:prstGeom prst="rect">
            <a:avLst/>
          </a:prstGeom>
        </p:spPr>
      </p:pic>
      <p:pic>
        <p:nvPicPr>
          <p:cNvPr id="40" name="図 39" descr="挿絵, ウィンドウ が含まれている画像&#10;&#10;自動的に生成された説明">
            <a:extLst>
              <a:ext uri="{FF2B5EF4-FFF2-40B4-BE49-F238E27FC236}">
                <a16:creationId xmlns:a16="http://schemas.microsoft.com/office/drawing/2014/main" id="{84A68602-CFBD-405F-889D-CD10BCD52A6A}"/>
              </a:ext>
            </a:extLst>
          </p:cNvPr>
          <p:cNvPicPr>
            <a:picLocks noChangeAspect="1"/>
          </p:cNvPicPr>
          <p:nvPr/>
        </p:nvPicPr>
        <p:blipFill>
          <a:blip r:embed="rId8"/>
          <a:stretch>
            <a:fillRect/>
          </a:stretch>
        </p:blipFill>
        <p:spPr>
          <a:xfrm>
            <a:off x="7058213" y="2836963"/>
            <a:ext cx="1085552" cy="1164720"/>
          </a:xfrm>
          <a:prstGeom prst="rect">
            <a:avLst/>
          </a:prstGeom>
        </p:spPr>
      </p:pic>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27</a:t>
            </a:fld>
            <a:endParaRPr kumimoji="1" lang="ja-JP" altLang="en-US"/>
          </a:p>
        </p:txBody>
      </p:sp>
      <p:sp>
        <p:nvSpPr>
          <p:cNvPr id="3" name="正方形/長方形 2">
            <a:extLst>
              <a:ext uri="{FF2B5EF4-FFF2-40B4-BE49-F238E27FC236}">
                <a16:creationId xmlns:a16="http://schemas.microsoft.com/office/drawing/2014/main" id="{2F8C1C14-6076-DB09-7512-B37026F91D41}"/>
              </a:ext>
            </a:extLst>
          </p:cNvPr>
          <p:cNvSpPr/>
          <p:nvPr/>
        </p:nvSpPr>
        <p:spPr>
          <a:xfrm>
            <a:off x="3804463" y="-46646"/>
            <a:ext cx="88785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ひつよう</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BAABFA04-431E-C4FE-0DF3-27ABB290582B}"/>
              </a:ext>
            </a:extLst>
          </p:cNvPr>
          <p:cNvSpPr/>
          <p:nvPr/>
        </p:nvSpPr>
        <p:spPr>
          <a:xfrm>
            <a:off x="4980120" y="-48952"/>
            <a:ext cx="88785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ほしょう</a:t>
            </a:r>
            <a:endParaRPr kumimoji="1" lang="ja-JP" altLang="en-US" sz="1400" dirty="0">
              <a:solidFill>
                <a:schemeClr val="bg1"/>
              </a:solidFill>
            </a:endParaRPr>
          </a:p>
        </p:txBody>
      </p:sp>
      <p:sp>
        <p:nvSpPr>
          <p:cNvPr id="11" name="正方形/長方形 10">
            <a:extLst>
              <a:ext uri="{FF2B5EF4-FFF2-40B4-BE49-F238E27FC236}">
                <a16:creationId xmlns:a16="http://schemas.microsoft.com/office/drawing/2014/main" id="{E6FEE8AA-B3D3-2ABB-1E37-D142CD03AFA8}"/>
              </a:ext>
            </a:extLst>
          </p:cNvPr>
          <p:cNvSpPr/>
          <p:nvPr/>
        </p:nvSpPr>
        <p:spPr>
          <a:xfrm>
            <a:off x="5968000" y="-50449"/>
            <a:ext cx="88785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ちが</a:t>
            </a:r>
            <a:endParaRPr kumimoji="1" lang="ja-JP" altLang="en-US" sz="1400" dirty="0">
              <a:solidFill>
                <a:schemeClr val="bg1"/>
              </a:solidFill>
            </a:endParaRPr>
          </a:p>
        </p:txBody>
      </p:sp>
      <p:sp>
        <p:nvSpPr>
          <p:cNvPr id="13" name="正方形/長方形 12">
            <a:extLst>
              <a:ext uri="{FF2B5EF4-FFF2-40B4-BE49-F238E27FC236}">
                <a16:creationId xmlns:a16="http://schemas.microsoft.com/office/drawing/2014/main" id="{80E0F0CE-2FAF-6860-6B44-C0B7EE1CC95D}"/>
              </a:ext>
            </a:extLst>
          </p:cNvPr>
          <p:cNvSpPr/>
          <p:nvPr/>
        </p:nvSpPr>
        <p:spPr>
          <a:xfrm>
            <a:off x="87772" y="657443"/>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かぞく</a:t>
            </a:r>
            <a:endParaRPr kumimoji="1" lang="ja-JP" altLang="en-US" sz="1400" dirty="0">
              <a:solidFill>
                <a:schemeClr val="tx1"/>
              </a:solidFill>
            </a:endParaRPr>
          </a:p>
        </p:txBody>
      </p:sp>
      <p:sp>
        <p:nvSpPr>
          <p:cNvPr id="21" name="正方形/長方形 20">
            <a:extLst>
              <a:ext uri="{FF2B5EF4-FFF2-40B4-BE49-F238E27FC236}">
                <a16:creationId xmlns:a16="http://schemas.microsoft.com/office/drawing/2014/main" id="{6A73065D-4064-1E34-90E2-FC504B7E602A}"/>
              </a:ext>
            </a:extLst>
          </p:cNvPr>
          <p:cNvSpPr/>
          <p:nvPr/>
        </p:nvSpPr>
        <p:spPr>
          <a:xfrm>
            <a:off x="1096096" y="657967"/>
            <a:ext cx="96130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じょうきょう</a:t>
            </a:r>
            <a:endParaRPr kumimoji="1" lang="ja-JP" altLang="en-US" sz="1400" dirty="0">
              <a:solidFill>
                <a:schemeClr val="tx1"/>
              </a:solidFill>
            </a:endParaRPr>
          </a:p>
        </p:txBody>
      </p:sp>
      <p:sp>
        <p:nvSpPr>
          <p:cNvPr id="22" name="正方形/長方形 21">
            <a:extLst>
              <a:ext uri="{FF2B5EF4-FFF2-40B4-BE49-F238E27FC236}">
                <a16:creationId xmlns:a16="http://schemas.microsoft.com/office/drawing/2014/main" id="{75508769-4E9D-43BB-3D5B-2EAAFFE94E31}"/>
              </a:ext>
            </a:extLst>
          </p:cNvPr>
          <p:cNvSpPr/>
          <p:nvPr/>
        </p:nvSpPr>
        <p:spPr>
          <a:xfrm>
            <a:off x="2134711" y="655811"/>
            <a:ext cx="96130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へんか</a:t>
            </a:r>
            <a:endParaRPr kumimoji="1" lang="ja-JP" altLang="en-US" sz="1400" dirty="0">
              <a:solidFill>
                <a:schemeClr val="tx1"/>
              </a:solidFill>
            </a:endParaRPr>
          </a:p>
        </p:txBody>
      </p:sp>
      <p:sp>
        <p:nvSpPr>
          <p:cNvPr id="30" name="正方形/長方形 29">
            <a:extLst>
              <a:ext uri="{FF2B5EF4-FFF2-40B4-BE49-F238E27FC236}">
                <a16:creationId xmlns:a16="http://schemas.microsoft.com/office/drawing/2014/main" id="{17862BE6-56C0-673E-E2F5-85A0B265E976}"/>
              </a:ext>
            </a:extLst>
          </p:cNvPr>
          <p:cNvSpPr/>
          <p:nvPr/>
        </p:nvSpPr>
        <p:spPr>
          <a:xfrm>
            <a:off x="3946736" y="652908"/>
            <a:ext cx="96130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400" dirty="0">
              <a:solidFill>
                <a:schemeClr val="tx1"/>
              </a:solidFill>
            </a:endParaRPr>
          </a:p>
        </p:txBody>
      </p:sp>
      <p:sp>
        <p:nvSpPr>
          <p:cNvPr id="31" name="正方形/長方形 30">
            <a:extLst>
              <a:ext uri="{FF2B5EF4-FFF2-40B4-BE49-F238E27FC236}">
                <a16:creationId xmlns:a16="http://schemas.microsoft.com/office/drawing/2014/main" id="{A29078A2-E0C8-9464-C43E-9CB3D2896964}"/>
              </a:ext>
            </a:extLst>
          </p:cNvPr>
          <p:cNvSpPr/>
          <p:nvPr/>
        </p:nvSpPr>
        <p:spPr>
          <a:xfrm>
            <a:off x="4977253" y="658019"/>
            <a:ext cx="96130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400" dirty="0">
              <a:solidFill>
                <a:schemeClr val="tx1"/>
              </a:solidFill>
            </a:endParaRPr>
          </a:p>
        </p:txBody>
      </p:sp>
      <p:sp>
        <p:nvSpPr>
          <p:cNvPr id="32" name="正方形/長方形 31">
            <a:extLst>
              <a:ext uri="{FF2B5EF4-FFF2-40B4-BE49-F238E27FC236}">
                <a16:creationId xmlns:a16="http://schemas.microsoft.com/office/drawing/2014/main" id="{A7ABC79A-0A72-4CD2-4243-F0EC81D5872D}"/>
              </a:ext>
            </a:extLst>
          </p:cNvPr>
          <p:cNvSpPr/>
          <p:nvPr/>
        </p:nvSpPr>
        <p:spPr>
          <a:xfrm>
            <a:off x="6008820" y="655811"/>
            <a:ext cx="96130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きんがく</a:t>
            </a:r>
            <a:endParaRPr kumimoji="1" lang="ja-JP" altLang="en-US" sz="1400" dirty="0">
              <a:solidFill>
                <a:schemeClr val="tx1"/>
              </a:solidFill>
            </a:endParaRPr>
          </a:p>
        </p:txBody>
      </p:sp>
      <p:sp>
        <p:nvSpPr>
          <p:cNvPr id="33" name="正方形/長方形 32">
            <a:extLst>
              <a:ext uri="{FF2B5EF4-FFF2-40B4-BE49-F238E27FC236}">
                <a16:creationId xmlns:a16="http://schemas.microsoft.com/office/drawing/2014/main" id="{9428F14D-2D9F-B99B-8B82-BA25E740AD72}"/>
              </a:ext>
            </a:extLst>
          </p:cNvPr>
          <p:cNvSpPr/>
          <p:nvPr/>
        </p:nvSpPr>
        <p:spPr>
          <a:xfrm>
            <a:off x="6895636" y="652908"/>
            <a:ext cx="96130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こと</a:t>
            </a:r>
            <a:endParaRPr kumimoji="1" lang="ja-JP" altLang="en-US" sz="1400" dirty="0">
              <a:solidFill>
                <a:schemeClr val="tx1"/>
              </a:solidFill>
            </a:endParaRPr>
          </a:p>
        </p:txBody>
      </p:sp>
      <p:sp>
        <p:nvSpPr>
          <p:cNvPr id="34" name="正方形/長方形 33">
            <a:extLst>
              <a:ext uri="{FF2B5EF4-FFF2-40B4-BE49-F238E27FC236}">
                <a16:creationId xmlns:a16="http://schemas.microsoft.com/office/drawing/2014/main" id="{13B8E84E-6339-3BF3-7608-48B4E4DFF4D8}"/>
              </a:ext>
            </a:extLst>
          </p:cNvPr>
          <p:cNvSpPr/>
          <p:nvPr/>
        </p:nvSpPr>
        <p:spPr>
          <a:xfrm>
            <a:off x="320545" y="1200132"/>
            <a:ext cx="51084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な</a:t>
            </a:r>
            <a:endParaRPr kumimoji="1" lang="ja-JP" altLang="en-US" sz="1400" dirty="0">
              <a:solidFill>
                <a:schemeClr val="tx1"/>
              </a:solidFill>
            </a:endParaRPr>
          </a:p>
        </p:txBody>
      </p:sp>
      <p:sp>
        <p:nvSpPr>
          <p:cNvPr id="38" name="正方形/長方形 37">
            <a:extLst>
              <a:ext uri="{FF2B5EF4-FFF2-40B4-BE49-F238E27FC236}">
                <a16:creationId xmlns:a16="http://schemas.microsoft.com/office/drawing/2014/main" id="{EB86AE71-2DAE-15F8-084E-2DF59ED14F9F}"/>
              </a:ext>
            </a:extLst>
          </p:cNvPr>
          <p:cNvSpPr/>
          <p:nvPr/>
        </p:nvSpPr>
        <p:spPr>
          <a:xfrm>
            <a:off x="2580859" y="1197760"/>
            <a:ext cx="7991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400" dirty="0">
              <a:solidFill>
                <a:schemeClr val="tx1"/>
              </a:solidFill>
            </a:endParaRPr>
          </a:p>
        </p:txBody>
      </p:sp>
      <p:sp>
        <p:nvSpPr>
          <p:cNvPr id="47" name="正方形/長方形 46">
            <a:extLst>
              <a:ext uri="{FF2B5EF4-FFF2-40B4-BE49-F238E27FC236}">
                <a16:creationId xmlns:a16="http://schemas.microsoft.com/office/drawing/2014/main" id="{61CE73ED-4917-9971-7B07-F2F083EAB2C9}"/>
              </a:ext>
            </a:extLst>
          </p:cNvPr>
          <p:cNvSpPr/>
          <p:nvPr/>
        </p:nvSpPr>
        <p:spPr>
          <a:xfrm>
            <a:off x="3609558" y="1202358"/>
            <a:ext cx="7991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きんがく</a:t>
            </a:r>
            <a:endParaRPr kumimoji="1" lang="ja-JP" altLang="en-US" sz="1400" dirty="0">
              <a:solidFill>
                <a:schemeClr val="tx1"/>
              </a:solidFill>
            </a:endParaRPr>
          </a:p>
        </p:txBody>
      </p:sp>
      <p:sp>
        <p:nvSpPr>
          <p:cNvPr id="48" name="正方形/長方形 47">
            <a:extLst>
              <a:ext uri="{FF2B5EF4-FFF2-40B4-BE49-F238E27FC236}">
                <a16:creationId xmlns:a16="http://schemas.microsoft.com/office/drawing/2014/main" id="{D55AE044-A221-2040-FA8F-1C6BFC185538}"/>
              </a:ext>
            </a:extLst>
          </p:cNvPr>
          <p:cNvSpPr/>
          <p:nvPr/>
        </p:nvSpPr>
        <p:spPr>
          <a:xfrm>
            <a:off x="138969" y="2910528"/>
            <a:ext cx="7991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ひ</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つ</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う</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き</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000" dirty="0">
                <a:solidFill>
                  <a:schemeClr val="tx1"/>
                </a:solidFill>
                <a:latin typeface="BIZ UDPゴシック" panose="020B0400000000000000" pitchFamily="50" charset="-128"/>
                <a:ea typeface="BIZ UDPゴシック" panose="020B0400000000000000" pitchFamily="50" charset="-128"/>
              </a:rPr>
              <a:t>ん</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が</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く</a:t>
            </a:r>
            <a:endParaRPr kumimoji="1" lang="ja-JP" altLang="en-US" sz="1100" dirty="0">
              <a:solidFill>
                <a:schemeClr val="tx1"/>
              </a:solidFill>
            </a:endParaRPr>
          </a:p>
        </p:txBody>
      </p:sp>
      <p:sp>
        <p:nvSpPr>
          <p:cNvPr id="49" name="正方形/長方形 48">
            <a:extLst>
              <a:ext uri="{FF2B5EF4-FFF2-40B4-BE49-F238E27FC236}">
                <a16:creationId xmlns:a16="http://schemas.microsoft.com/office/drawing/2014/main" id="{F0057583-71B6-1CB8-B17F-24672CD31D9E}"/>
              </a:ext>
            </a:extLst>
          </p:cNvPr>
          <p:cNvSpPr/>
          <p:nvPr/>
        </p:nvSpPr>
        <p:spPr>
          <a:xfrm>
            <a:off x="492586" y="4415114"/>
            <a:ext cx="87814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しゅうしょく</a:t>
            </a:r>
            <a:endParaRPr kumimoji="1" lang="ja-JP" altLang="en-US" sz="1000" dirty="0">
              <a:solidFill>
                <a:schemeClr val="tx1"/>
              </a:solidFill>
            </a:endParaRPr>
          </a:p>
        </p:txBody>
      </p:sp>
      <p:sp>
        <p:nvSpPr>
          <p:cNvPr id="50" name="正方形/長方形 49">
            <a:extLst>
              <a:ext uri="{FF2B5EF4-FFF2-40B4-BE49-F238E27FC236}">
                <a16:creationId xmlns:a16="http://schemas.microsoft.com/office/drawing/2014/main" id="{02FD00D8-6292-14E5-0130-549F3FFB2E0B}"/>
              </a:ext>
            </a:extLst>
          </p:cNvPr>
          <p:cNvSpPr/>
          <p:nvPr/>
        </p:nvSpPr>
        <p:spPr>
          <a:xfrm>
            <a:off x="1803389" y="4411788"/>
            <a:ext cx="87814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けっこん</a:t>
            </a:r>
            <a:endParaRPr kumimoji="1" lang="ja-JP" altLang="en-US" sz="1000" dirty="0">
              <a:solidFill>
                <a:schemeClr val="tx1"/>
              </a:solidFill>
            </a:endParaRPr>
          </a:p>
        </p:txBody>
      </p:sp>
      <p:sp>
        <p:nvSpPr>
          <p:cNvPr id="51" name="正方形/長方形 50">
            <a:extLst>
              <a:ext uri="{FF2B5EF4-FFF2-40B4-BE49-F238E27FC236}">
                <a16:creationId xmlns:a16="http://schemas.microsoft.com/office/drawing/2014/main" id="{BE177575-CF3C-28CF-C1D1-700310960C45}"/>
              </a:ext>
            </a:extLst>
          </p:cNvPr>
          <p:cNvSpPr/>
          <p:nvPr/>
        </p:nvSpPr>
        <p:spPr>
          <a:xfrm>
            <a:off x="2971509" y="4411788"/>
            <a:ext cx="126703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だいいっしたんじょう</a:t>
            </a:r>
            <a:endParaRPr kumimoji="1" lang="ja-JP" altLang="en-US" sz="1000" dirty="0">
              <a:solidFill>
                <a:schemeClr val="tx1"/>
              </a:solidFill>
            </a:endParaRPr>
          </a:p>
        </p:txBody>
      </p:sp>
      <p:sp>
        <p:nvSpPr>
          <p:cNvPr id="52" name="正方形/長方形 51">
            <a:extLst>
              <a:ext uri="{FF2B5EF4-FFF2-40B4-BE49-F238E27FC236}">
                <a16:creationId xmlns:a16="http://schemas.microsoft.com/office/drawing/2014/main" id="{CD932D67-62D0-D717-6E10-1A92DC9B9B88}"/>
              </a:ext>
            </a:extLst>
          </p:cNvPr>
          <p:cNvSpPr/>
          <p:nvPr/>
        </p:nvSpPr>
        <p:spPr>
          <a:xfrm>
            <a:off x="4324482" y="4411916"/>
            <a:ext cx="126703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だいにしたんじょう</a:t>
            </a:r>
            <a:endParaRPr kumimoji="1" lang="ja-JP" altLang="en-US" sz="1000" dirty="0">
              <a:solidFill>
                <a:schemeClr val="tx1"/>
              </a:solidFill>
            </a:endParaRPr>
          </a:p>
        </p:txBody>
      </p:sp>
      <p:sp>
        <p:nvSpPr>
          <p:cNvPr id="53" name="正方形/長方形 52">
            <a:extLst>
              <a:ext uri="{FF2B5EF4-FFF2-40B4-BE49-F238E27FC236}">
                <a16:creationId xmlns:a16="http://schemas.microsoft.com/office/drawing/2014/main" id="{A785B175-7EFF-C957-F5A3-41BB3B383DCB}"/>
              </a:ext>
            </a:extLst>
          </p:cNvPr>
          <p:cNvSpPr/>
          <p:nvPr/>
        </p:nvSpPr>
        <p:spPr>
          <a:xfrm>
            <a:off x="5680321" y="4412123"/>
            <a:ext cx="126703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こ　　　　　　　　どくりつ</a:t>
            </a:r>
            <a:endParaRPr kumimoji="1" lang="ja-JP" altLang="en-US" sz="1000" dirty="0">
              <a:solidFill>
                <a:schemeClr val="tx1"/>
              </a:solidFill>
            </a:endParaRPr>
          </a:p>
        </p:txBody>
      </p:sp>
      <p:sp>
        <p:nvSpPr>
          <p:cNvPr id="55" name="正方形/長方形 54">
            <a:extLst>
              <a:ext uri="{FF2B5EF4-FFF2-40B4-BE49-F238E27FC236}">
                <a16:creationId xmlns:a16="http://schemas.microsoft.com/office/drawing/2014/main" id="{DC22BA30-C41F-F81A-9226-540AA03896F5}"/>
              </a:ext>
            </a:extLst>
          </p:cNvPr>
          <p:cNvSpPr/>
          <p:nvPr/>
        </p:nvSpPr>
        <p:spPr>
          <a:xfrm>
            <a:off x="7145424" y="4408359"/>
            <a:ext cx="87814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1000" dirty="0">
              <a:solidFill>
                <a:schemeClr val="tx1"/>
              </a:solidFill>
            </a:endParaRPr>
          </a:p>
        </p:txBody>
      </p:sp>
      <p:sp>
        <p:nvSpPr>
          <p:cNvPr id="56" name="正方形/長方形 55">
            <a:extLst>
              <a:ext uri="{FF2B5EF4-FFF2-40B4-BE49-F238E27FC236}">
                <a16:creationId xmlns:a16="http://schemas.microsoft.com/office/drawing/2014/main" id="{42CC9947-A449-9926-AB9C-5285C9EA1530}"/>
              </a:ext>
            </a:extLst>
          </p:cNvPr>
          <p:cNvSpPr/>
          <p:nvPr/>
        </p:nvSpPr>
        <p:spPr>
          <a:xfrm>
            <a:off x="846316" y="5115575"/>
            <a:ext cx="5092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のこ</a:t>
            </a:r>
            <a:endParaRPr kumimoji="1" lang="ja-JP" altLang="en-US" sz="1000" dirty="0">
              <a:solidFill>
                <a:schemeClr val="tx1"/>
              </a:solidFill>
            </a:endParaRPr>
          </a:p>
        </p:txBody>
      </p:sp>
      <p:sp>
        <p:nvSpPr>
          <p:cNvPr id="57" name="正方形/長方形 56">
            <a:extLst>
              <a:ext uri="{FF2B5EF4-FFF2-40B4-BE49-F238E27FC236}">
                <a16:creationId xmlns:a16="http://schemas.microsoft.com/office/drawing/2014/main" id="{9868E7D9-5312-0146-B9AF-1DE37D6EBCA0}"/>
              </a:ext>
            </a:extLst>
          </p:cNvPr>
          <p:cNvSpPr/>
          <p:nvPr/>
        </p:nvSpPr>
        <p:spPr>
          <a:xfrm>
            <a:off x="1803541" y="5114837"/>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はいぐうしゃ</a:t>
            </a:r>
            <a:endParaRPr kumimoji="1" lang="ja-JP" altLang="en-US" sz="1000" dirty="0">
              <a:solidFill>
                <a:schemeClr val="tx1"/>
              </a:solidFill>
            </a:endParaRPr>
          </a:p>
        </p:txBody>
      </p:sp>
      <p:sp>
        <p:nvSpPr>
          <p:cNvPr id="58" name="正方形/長方形 57">
            <a:extLst>
              <a:ext uri="{FF2B5EF4-FFF2-40B4-BE49-F238E27FC236}">
                <a16:creationId xmlns:a16="http://schemas.microsoft.com/office/drawing/2014/main" id="{C53F8408-639F-3FD3-948D-D0DED303CE7B}"/>
              </a:ext>
            </a:extLst>
          </p:cNvPr>
          <p:cNvSpPr/>
          <p:nvPr/>
        </p:nvSpPr>
        <p:spPr>
          <a:xfrm>
            <a:off x="654234" y="5476602"/>
            <a:ext cx="131803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しゅうにゅうじょうきょう</a:t>
            </a:r>
            <a:endParaRPr kumimoji="1" lang="ja-JP" altLang="en-US" sz="1000" dirty="0">
              <a:solidFill>
                <a:schemeClr val="tx1"/>
              </a:solidFill>
            </a:endParaRPr>
          </a:p>
        </p:txBody>
      </p:sp>
      <p:sp>
        <p:nvSpPr>
          <p:cNvPr id="59" name="正方形/長方形 58">
            <a:extLst>
              <a:ext uri="{FF2B5EF4-FFF2-40B4-BE49-F238E27FC236}">
                <a16:creationId xmlns:a16="http://schemas.microsoft.com/office/drawing/2014/main" id="{E5FABCAD-3D3A-6452-CA27-826476EE3A5B}"/>
              </a:ext>
            </a:extLst>
          </p:cNvPr>
          <p:cNvSpPr/>
          <p:nvPr/>
        </p:nvSpPr>
        <p:spPr>
          <a:xfrm>
            <a:off x="2405835" y="5826555"/>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ひつ</a:t>
            </a:r>
            <a:endParaRPr kumimoji="1" lang="ja-JP" altLang="en-US" sz="1000" dirty="0">
              <a:solidFill>
                <a:schemeClr val="tx1"/>
              </a:solidFill>
            </a:endParaRPr>
          </a:p>
        </p:txBody>
      </p:sp>
      <p:sp>
        <p:nvSpPr>
          <p:cNvPr id="60" name="正方形/長方形 59">
            <a:extLst>
              <a:ext uri="{FF2B5EF4-FFF2-40B4-BE49-F238E27FC236}">
                <a16:creationId xmlns:a16="http://schemas.microsoft.com/office/drawing/2014/main" id="{3023BAE9-0F7B-4AFF-35FF-0AEF5A2B3FE4}"/>
              </a:ext>
            </a:extLst>
          </p:cNvPr>
          <p:cNvSpPr/>
          <p:nvPr/>
        </p:nvSpPr>
        <p:spPr>
          <a:xfrm>
            <a:off x="4953631" y="5844805"/>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000" dirty="0">
              <a:solidFill>
                <a:schemeClr val="tx1"/>
              </a:solidFill>
            </a:endParaRPr>
          </a:p>
        </p:txBody>
      </p:sp>
      <p:sp>
        <p:nvSpPr>
          <p:cNvPr id="62" name="正方形/長方形 61">
            <a:extLst>
              <a:ext uri="{FF2B5EF4-FFF2-40B4-BE49-F238E27FC236}">
                <a16:creationId xmlns:a16="http://schemas.microsoft.com/office/drawing/2014/main" id="{3B40F45A-25C6-4CC8-751A-98F987528937}"/>
              </a:ext>
            </a:extLst>
          </p:cNvPr>
          <p:cNvSpPr/>
          <p:nvPr/>
        </p:nvSpPr>
        <p:spPr>
          <a:xfrm>
            <a:off x="4220580" y="5844805"/>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000" dirty="0">
              <a:solidFill>
                <a:schemeClr val="tx1"/>
              </a:solidFill>
            </a:endParaRPr>
          </a:p>
        </p:txBody>
      </p:sp>
      <p:sp>
        <p:nvSpPr>
          <p:cNvPr id="63" name="正方形/長方形 62">
            <a:extLst>
              <a:ext uri="{FF2B5EF4-FFF2-40B4-BE49-F238E27FC236}">
                <a16:creationId xmlns:a16="http://schemas.microsoft.com/office/drawing/2014/main" id="{BDFE5ED0-D11F-A254-B22A-AABDEEC9873E}"/>
              </a:ext>
            </a:extLst>
          </p:cNvPr>
          <p:cNvSpPr/>
          <p:nvPr/>
        </p:nvSpPr>
        <p:spPr>
          <a:xfrm>
            <a:off x="3411303" y="5859596"/>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おお</a:t>
            </a:r>
            <a:endParaRPr kumimoji="1" lang="ja-JP" altLang="en-US" sz="1000" dirty="0">
              <a:solidFill>
                <a:schemeClr val="tx1"/>
              </a:solidFill>
            </a:endParaRPr>
          </a:p>
        </p:txBody>
      </p:sp>
      <p:sp>
        <p:nvSpPr>
          <p:cNvPr id="64" name="正方形/長方形 63">
            <a:extLst>
              <a:ext uri="{FF2B5EF4-FFF2-40B4-BE49-F238E27FC236}">
                <a16:creationId xmlns:a16="http://schemas.microsoft.com/office/drawing/2014/main" id="{8F87FA3A-31A2-22BA-5FAE-CD331F57F4C9}"/>
              </a:ext>
            </a:extLst>
          </p:cNvPr>
          <p:cNvSpPr/>
          <p:nvPr/>
        </p:nvSpPr>
        <p:spPr>
          <a:xfrm>
            <a:off x="3143981" y="5122468"/>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いぞく</a:t>
            </a:r>
            <a:endParaRPr kumimoji="1" lang="ja-JP" altLang="en-US" sz="1000" dirty="0">
              <a:solidFill>
                <a:schemeClr val="tx1"/>
              </a:solidFill>
            </a:endParaRPr>
          </a:p>
        </p:txBody>
      </p:sp>
      <p:sp>
        <p:nvSpPr>
          <p:cNvPr id="65" name="正方形/長方形 64">
            <a:extLst>
              <a:ext uri="{FF2B5EF4-FFF2-40B4-BE49-F238E27FC236}">
                <a16:creationId xmlns:a16="http://schemas.microsoft.com/office/drawing/2014/main" id="{0F5368E5-0861-4280-5A08-98989E609A3B}"/>
              </a:ext>
            </a:extLst>
          </p:cNvPr>
          <p:cNvSpPr/>
          <p:nvPr/>
        </p:nvSpPr>
        <p:spPr>
          <a:xfrm>
            <a:off x="4026291" y="5122331"/>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せいかつひ</a:t>
            </a:r>
            <a:endParaRPr kumimoji="1" lang="ja-JP" altLang="en-US" sz="1000" dirty="0">
              <a:solidFill>
                <a:schemeClr val="tx1"/>
              </a:solidFill>
            </a:endParaRPr>
          </a:p>
        </p:txBody>
      </p:sp>
      <p:sp>
        <p:nvSpPr>
          <p:cNvPr id="66" name="正方形/長方形 65">
            <a:extLst>
              <a:ext uri="{FF2B5EF4-FFF2-40B4-BE49-F238E27FC236}">
                <a16:creationId xmlns:a16="http://schemas.microsoft.com/office/drawing/2014/main" id="{DBF2CF96-7C74-AE64-C788-0903C9433D88}"/>
              </a:ext>
            </a:extLst>
          </p:cNvPr>
          <p:cNvSpPr/>
          <p:nvPr/>
        </p:nvSpPr>
        <p:spPr>
          <a:xfrm>
            <a:off x="4860475" y="5128496"/>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きょういく</a:t>
            </a:r>
            <a:endParaRPr kumimoji="1" lang="ja-JP" altLang="en-US" sz="1000" dirty="0">
              <a:solidFill>
                <a:schemeClr val="tx1"/>
              </a:solidFill>
            </a:endParaRPr>
          </a:p>
        </p:txBody>
      </p:sp>
      <p:sp>
        <p:nvSpPr>
          <p:cNvPr id="67" name="正方形/長方形 66">
            <a:extLst>
              <a:ext uri="{FF2B5EF4-FFF2-40B4-BE49-F238E27FC236}">
                <a16:creationId xmlns:a16="http://schemas.microsoft.com/office/drawing/2014/main" id="{64E44948-26CB-A7DB-95EA-98601D256534}"/>
              </a:ext>
            </a:extLst>
          </p:cNvPr>
          <p:cNvSpPr/>
          <p:nvPr/>
        </p:nvSpPr>
        <p:spPr>
          <a:xfrm>
            <a:off x="3180745" y="5491032"/>
            <a:ext cx="5092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ひ</a:t>
            </a:r>
            <a:endParaRPr kumimoji="1" lang="ja-JP" altLang="en-US" sz="1000" dirty="0">
              <a:solidFill>
                <a:schemeClr val="tx1"/>
              </a:solidFill>
            </a:endParaRPr>
          </a:p>
        </p:txBody>
      </p:sp>
      <p:sp>
        <p:nvSpPr>
          <p:cNvPr id="68" name="正方形/長方形 67">
            <a:extLst>
              <a:ext uri="{FF2B5EF4-FFF2-40B4-BE49-F238E27FC236}">
                <a16:creationId xmlns:a16="http://schemas.microsoft.com/office/drawing/2014/main" id="{1043C627-DDE8-4F6B-8ED4-81A10895278F}"/>
              </a:ext>
            </a:extLst>
          </p:cNvPr>
          <p:cNvSpPr/>
          <p:nvPr/>
        </p:nvSpPr>
        <p:spPr>
          <a:xfrm>
            <a:off x="1493146" y="4632222"/>
            <a:ext cx="87814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けっこん</a:t>
            </a:r>
            <a:endParaRPr kumimoji="1" lang="ja-JP" altLang="en-US" sz="1000" dirty="0">
              <a:solidFill>
                <a:schemeClr val="tx1"/>
              </a:solidFill>
            </a:endParaRPr>
          </a:p>
        </p:txBody>
      </p:sp>
      <p:sp>
        <p:nvSpPr>
          <p:cNvPr id="69" name="正方形/長方形 68">
            <a:extLst>
              <a:ext uri="{FF2B5EF4-FFF2-40B4-BE49-F238E27FC236}">
                <a16:creationId xmlns:a16="http://schemas.microsoft.com/office/drawing/2014/main" id="{A2F86385-F304-4F04-6CAE-671AF37ED2E6}"/>
              </a:ext>
            </a:extLst>
          </p:cNvPr>
          <p:cNvSpPr/>
          <p:nvPr/>
        </p:nvSpPr>
        <p:spPr>
          <a:xfrm>
            <a:off x="4051262" y="4632222"/>
            <a:ext cx="87814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しゅっさん</a:t>
            </a:r>
            <a:endParaRPr kumimoji="1" lang="ja-JP" altLang="en-US" sz="1000" dirty="0">
              <a:solidFill>
                <a:schemeClr val="tx1"/>
              </a:solidFill>
            </a:endParaRPr>
          </a:p>
        </p:txBody>
      </p:sp>
      <p:sp>
        <p:nvSpPr>
          <p:cNvPr id="70" name="正方形/長方形 69">
            <a:extLst>
              <a:ext uri="{FF2B5EF4-FFF2-40B4-BE49-F238E27FC236}">
                <a16:creationId xmlns:a16="http://schemas.microsoft.com/office/drawing/2014/main" id="{903B5652-3EF6-917F-4F17-8F57A1BB8388}"/>
              </a:ext>
            </a:extLst>
          </p:cNvPr>
          <p:cNvSpPr/>
          <p:nvPr/>
        </p:nvSpPr>
        <p:spPr>
          <a:xfrm>
            <a:off x="5925739" y="4632222"/>
            <a:ext cx="41045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こ</a:t>
            </a:r>
            <a:endParaRPr kumimoji="1" lang="ja-JP" altLang="en-US" sz="1000" dirty="0">
              <a:solidFill>
                <a:schemeClr val="tx1"/>
              </a:solidFill>
            </a:endParaRPr>
          </a:p>
        </p:txBody>
      </p:sp>
      <p:sp>
        <p:nvSpPr>
          <p:cNvPr id="71" name="正方形/長方形 70">
            <a:extLst>
              <a:ext uri="{FF2B5EF4-FFF2-40B4-BE49-F238E27FC236}">
                <a16:creationId xmlns:a16="http://schemas.microsoft.com/office/drawing/2014/main" id="{68A469E2-BC30-6E4F-A616-4DAAEB43B5B7}"/>
              </a:ext>
            </a:extLst>
          </p:cNvPr>
          <p:cNvSpPr/>
          <p:nvPr/>
        </p:nvSpPr>
        <p:spPr>
          <a:xfrm>
            <a:off x="7029414" y="4628815"/>
            <a:ext cx="65352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どくりつ</a:t>
            </a:r>
            <a:endParaRPr kumimoji="1" lang="ja-JP" altLang="en-US" sz="1000" dirty="0">
              <a:solidFill>
                <a:schemeClr val="tx1"/>
              </a:solidFill>
            </a:endParaRPr>
          </a:p>
        </p:txBody>
      </p:sp>
      <p:sp>
        <p:nvSpPr>
          <p:cNvPr id="72" name="正方形/長方形 71">
            <a:extLst>
              <a:ext uri="{FF2B5EF4-FFF2-40B4-BE49-F238E27FC236}">
                <a16:creationId xmlns:a16="http://schemas.microsoft.com/office/drawing/2014/main" id="{BFEF6633-140A-559A-C480-CCE9E47D2DB0}"/>
              </a:ext>
            </a:extLst>
          </p:cNvPr>
          <p:cNvSpPr/>
          <p:nvPr/>
        </p:nvSpPr>
        <p:spPr>
          <a:xfrm>
            <a:off x="7802464" y="4625932"/>
            <a:ext cx="65352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1000" dirty="0">
              <a:solidFill>
                <a:schemeClr val="tx1"/>
              </a:solidFill>
            </a:endParaRPr>
          </a:p>
        </p:txBody>
      </p:sp>
      <p:sp>
        <p:nvSpPr>
          <p:cNvPr id="73" name="正方形/長方形 72">
            <a:extLst>
              <a:ext uri="{FF2B5EF4-FFF2-40B4-BE49-F238E27FC236}">
                <a16:creationId xmlns:a16="http://schemas.microsoft.com/office/drawing/2014/main" id="{D5A23837-EBDB-BFE7-6BB9-9EC2F7B30850}"/>
              </a:ext>
            </a:extLst>
          </p:cNvPr>
          <p:cNvSpPr/>
          <p:nvPr/>
        </p:nvSpPr>
        <p:spPr>
          <a:xfrm>
            <a:off x="5634892" y="5115025"/>
            <a:ext cx="509241" cy="361578"/>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おや</a:t>
            </a:r>
            <a:endParaRPr kumimoji="1" lang="ja-JP" altLang="en-US" sz="1000" dirty="0">
              <a:solidFill>
                <a:schemeClr val="tx1"/>
              </a:solidFill>
            </a:endParaRPr>
          </a:p>
        </p:txBody>
      </p:sp>
      <p:sp>
        <p:nvSpPr>
          <p:cNvPr id="74" name="正方形/長方形 73">
            <a:extLst>
              <a:ext uri="{FF2B5EF4-FFF2-40B4-BE49-F238E27FC236}">
                <a16:creationId xmlns:a16="http://schemas.microsoft.com/office/drawing/2014/main" id="{03A86436-1C86-DBC3-7A37-BF6D5A2950D4}"/>
              </a:ext>
            </a:extLst>
          </p:cNvPr>
          <p:cNvSpPr/>
          <p:nvPr/>
        </p:nvSpPr>
        <p:spPr>
          <a:xfrm>
            <a:off x="7438740" y="5115024"/>
            <a:ext cx="5092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へ</a:t>
            </a:r>
            <a:endParaRPr kumimoji="1" lang="ja-JP" altLang="en-US" sz="1000" dirty="0">
              <a:solidFill>
                <a:schemeClr val="tx1"/>
              </a:solidFill>
            </a:endParaRPr>
          </a:p>
        </p:txBody>
      </p:sp>
      <p:sp>
        <p:nvSpPr>
          <p:cNvPr id="75" name="正方形/長方形 74">
            <a:extLst>
              <a:ext uri="{FF2B5EF4-FFF2-40B4-BE49-F238E27FC236}">
                <a16:creationId xmlns:a16="http://schemas.microsoft.com/office/drawing/2014/main" id="{3BEEDD30-8040-63EA-66E5-CDDF8EAE0CEE}"/>
              </a:ext>
            </a:extLst>
          </p:cNvPr>
          <p:cNvSpPr/>
          <p:nvPr/>
        </p:nvSpPr>
        <p:spPr>
          <a:xfrm>
            <a:off x="6657209" y="5122468"/>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せきにん</a:t>
            </a:r>
            <a:endParaRPr kumimoji="1" lang="ja-JP" altLang="en-US" sz="1000" dirty="0">
              <a:solidFill>
                <a:schemeClr val="tx1"/>
              </a:solidFill>
            </a:endParaRPr>
          </a:p>
        </p:txBody>
      </p:sp>
      <p:sp>
        <p:nvSpPr>
          <p:cNvPr id="76" name="正方形/長方形 75">
            <a:extLst>
              <a:ext uri="{FF2B5EF4-FFF2-40B4-BE49-F238E27FC236}">
                <a16:creationId xmlns:a16="http://schemas.microsoft.com/office/drawing/2014/main" id="{2E9D5D01-5F15-C936-033F-95D7CD3A7DD3}"/>
              </a:ext>
            </a:extLst>
          </p:cNvPr>
          <p:cNvSpPr/>
          <p:nvPr/>
        </p:nvSpPr>
        <p:spPr>
          <a:xfrm>
            <a:off x="5676031" y="5484289"/>
            <a:ext cx="115918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しぼうほしょう</a:t>
            </a:r>
            <a:endParaRPr kumimoji="1" lang="ja-JP" altLang="en-US" sz="1000" dirty="0">
              <a:solidFill>
                <a:schemeClr val="tx1"/>
              </a:solidFill>
            </a:endParaRPr>
          </a:p>
        </p:txBody>
      </p:sp>
      <p:sp>
        <p:nvSpPr>
          <p:cNvPr id="77" name="正方形/長方形 76">
            <a:extLst>
              <a:ext uri="{FF2B5EF4-FFF2-40B4-BE49-F238E27FC236}">
                <a16:creationId xmlns:a16="http://schemas.microsoft.com/office/drawing/2014/main" id="{3E52A22B-29F8-F6D0-C1C4-0DF047ABE67C}"/>
              </a:ext>
            </a:extLst>
          </p:cNvPr>
          <p:cNvSpPr/>
          <p:nvPr/>
        </p:nvSpPr>
        <p:spPr>
          <a:xfrm>
            <a:off x="6841301" y="5484096"/>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000" dirty="0">
              <a:solidFill>
                <a:schemeClr val="tx1"/>
              </a:solidFill>
            </a:endParaRPr>
          </a:p>
        </p:txBody>
      </p:sp>
      <p:sp>
        <p:nvSpPr>
          <p:cNvPr id="78" name="正方形/長方形 77">
            <a:extLst>
              <a:ext uri="{FF2B5EF4-FFF2-40B4-BE49-F238E27FC236}">
                <a16:creationId xmlns:a16="http://schemas.microsoft.com/office/drawing/2014/main" id="{37C62049-8044-2A72-F3D8-9388B548DD52}"/>
              </a:ext>
            </a:extLst>
          </p:cNvPr>
          <p:cNvSpPr/>
          <p:nvPr/>
        </p:nvSpPr>
        <p:spPr>
          <a:xfrm>
            <a:off x="7575608" y="5484095"/>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きんがく</a:t>
            </a:r>
            <a:endParaRPr kumimoji="1" lang="ja-JP" altLang="en-US" sz="1000" dirty="0">
              <a:solidFill>
                <a:schemeClr val="tx1"/>
              </a:solidFill>
            </a:endParaRPr>
          </a:p>
        </p:txBody>
      </p:sp>
      <p:sp>
        <p:nvSpPr>
          <p:cNvPr id="79" name="正方形/長方形 78">
            <a:extLst>
              <a:ext uri="{FF2B5EF4-FFF2-40B4-BE49-F238E27FC236}">
                <a16:creationId xmlns:a16="http://schemas.microsoft.com/office/drawing/2014/main" id="{70D46630-9F18-FF94-A216-6AFE0DF3ED63}"/>
              </a:ext>
            </a:extLst>
          </p:cNvPr>
          <p:cNvSpPr/>
          <p:nvPr/>
        </p:nvSpPr>
        <p:spPr>
          <a:xfrm>
            <a:off x="6122299" y="5838367"/>
            <a:ext cx="9071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ぶん げんしょう</a:t>
            </a:r>
            <a:endParaRPr kumimoji="1" lang="ja-JP" altLang="en-US" sz="1000" dirty="0">
              <a:solidFill>
                <a:schemeClr val="tx1"/>
              </a:solidFill>
            </a:endParaRPr>
          </a:p>
        </p:txBody>
      </p:sp>
      <p:sp>
        <p:nvSpPr>
          <p:cNvPr id="5" name="正方形/長方形 4">
            <a:extLst>
              <a:ext uri="{FF2B5EF4-FFF2-40B4-BE49-F238E27FC236}">
                <a16:creationId xmlns:a16="http://schemas.microsoft.com/office/drawing/2014/main" id="{F1DF83F4-99FE-65D7-2702-B8CEAB221CF2}"/>
              </a:ext>
            </a:extLst>
          </p:cNvPr>
          <p:cNvSpPr/>
          <p:nvPr/>
        </p:nvSpPr>
        <p:spPr>
          <a:xfrm>
            <a:off x="544758" y="6186594"/>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よう</a:t>
            </a:r>
            <a:endParaRPr kumimoji="1" lang="ja-JP" altLang="en-US" sz="1000" dirty="0">
              <a:solidFill>
                <a:schemeClr val="tx1"/>
              </a:solidFill>
            </a:endParaRPr>
          </a:p>
        </p:txBody>
      </p:sp>
      <p:sp>
        <p:nvSpPr>
          <p:cNvPr id="7" name="正方形/長方形 6">
            <a:extLst>
              <a:ext uri="{FF2B5EF4-FFF2-40B4-BE49-F238E27FC236}">
                <a16:creationId xmlns:a16="http://schemas.microsoft.com/office/drawing/2014/main" id="{199A2FD1-B7E1-AA03-933F-2B4AB385A668}"/>
              </a:ext>
            </a:extLst>
          </p:cNvPr>
          <p:cNvSpPr/>
          <p:nvPr/>
        </p:nvSpPr>
        <p:spPr>
          <a:xfrm>
            <a:off x="597925" y="5842694"/>
            <a:ext cx="115918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ぼうほしょう</a:t>
            </a:r>
            <a:endParaRPr kumimoji="1" lang="ja-JP" altLang="en-US" sz="1000" dirty="0">
              <a:solidFill>
                <a:schemeClr val="tx1"/>
              </a:solidFill>
            </a:endParaRPr>
          </a:p>
        </p:txBody>
      </p:sp>
      <p:sp>
        <p:nvSpPr>
          <p:cNvPr id="54" name="正方形/長方形 53">
            <a:extLst>
              <a:ext uri="{FF2B5EF4-FFF2-40B4-BE49-F238E27FC236}">
                <a16:creationId xmlns:a16="http://schemas.microsoft.com/office/drawing/2014/main" id="{CE2EC772-8001-397B-11EA-90E4AFAA2637}"/>
              </a:ext>
            </a:extLst>
          </p:cNvPr>
          <p:cNvSpPr/>
          <p:nvPr/>
        </p:nvSpPr>
        <p:spPr>
          <a:xfrm>
            <a:off x="2681530" y="5476602"/>
            <a:ext cx="22356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a:t>
            </a:r>
            <a:endParaRPr kumimoji="1" lang="ja-JP" altLang="en-US" sz="1000" dirty="0">
              <a:solidFill>
                <a:schemeClr val="tx1"/>
              </a:solidFill>
            </a:endParaRPr>
          </a:p>
        </p:txBody>
      </p:sp>
      <p:sp>
        <p:nvSpPr>
          <p:cNvPr id="61" name="正方形/長方形 60">
            <a:extLst>
              <a:ext uri="{FF2B5EF4-FFF2-40B4-BE49-F238E27FC236}">
                <a16:creationId xmlns:a16="http://schemas.microsoft.com/office/drawing/2014/main" id="{B37B2613-A962-7FF4-1541-871EE7667B44}"/>
              </a:ext>
            </a:extLst>
          </p:cNvPr>
          <p:cNvSpPr/>
          <p:nvPr/>
        </p:nvSpPr>
        <p:spPr>
          <a:xfrm>
            <a:off x="1948718" y="5476602"/>
            <a:ext cx="46739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おう</a:t>
            </a:r>
            <a:endParaRPr kumimoji="1" lang="ja-JP" altLang="en-US" sz="1000" dirty="0">
              <a:solidFill>
                <a:schemeClr val="tx1"/>
              </a:solidFill>
            </a:endParaRPr>
          </a:p>
        </p:txBody>
      </p:sp>
      <p:sp>
        <p:nvSpPr>
          <p:cNvPr id="80" name="正方形/長方形 79">
            <a:extLst>
              <a:ext uri="{FF2B5EF4-FFF2-40B4-BE49-F238E27FC236}">
                <a16:creationId xmlns:a16="http://schemas.microsoft.com/office/drawing/2014/main" id="{B6C76D1B-EB5A-DDF2-05D3-B0124369D3FA}"/>
              </a:ext>
            </a:extLst>
          </p:cNvPr>
          <p:cNvSpPr/>
          <p:nvPr/>
        </p:nvSpPr>
        <p:spPr>
          <a:xfrm>
            <a:off x="1470006" y="5842694"/>
            <a:ext cx="115918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けんとう</a:t>
            </a:r>
            <a:endParaRPr kumimoji="1" lang="ja-JP" altLang="en-US" sz="1000" dirty="0">
              <a:solidFill>
                <a:schemeClr val="tx1"/>
              </a:solidFill>
            </a:endParaRPr>
          </a:p>
        </p:txBody>
      </p:sp>
    </p:spTree>
    <p:extLst>
      <p:ext uri="{BB962C8B-B14F-4D97-AF65-F5344CB8AC3E}">
        <p14:creationId xmlns:p14="http://schemas.microsoft.com/office/powerpoint/2010/main" val="1736724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まとめ </a:t>
            </a:r>
            <a:r>
              <a:rPr lang="en-US" altLang="ja-JP" sz="3000" b="1" dirty="0">
                <a:solidFill>
                  <a:srgbClr val="FFFFFF"/>
                </a:solidFill>
                <a:latin typeface="Meiryo UI" panose="020B0604030504040204" pitchFamily="50" charset="-128"/>
                <a:ea typeface="Meiryo UI" panose="020B0604030504040204" pitchFamily="50" charset="-128"/>
                <a:cs typeface="ヒラギノ角ゴ ProN W6"/>
              </a:rPr>
              <a:t>③</a:t>
            </a:r>
          </a:p>
        </p:txBody>
      </p:sp>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28</a:t>
            </a:fld>
            <a:endParaRPr kumimoji="1" lang="ja-JP" altLang="en-US"/>
          </a:p>
        </p:txBody>
      </p:sp>
      <p:grpSp>
        <p:nvGrpSpPr>
          <p:cNvPr id="14" name="グループ化 13"/>
          <p:cNvGrpSpPr/>
          <p:nvPr/>
        </p:nvGrpSpPr>
        <p:grpSpPr>
          <a:xfrm>
            <a:off x="200536" y="4781708"/>
            <a:ext cx="8500023" cy="1283939"/>
            <a:chOff x="200536" y="4781708"/>
            <a:chExt cx="8500023" cy="1283939"/>
          </a:xfrm>
        </p:grpSpPr>
        <p:sp>
          <p:nvSpPr>
            <p:cNvPr id="16" name="正方形/長方形 15"/>
            <p:cNvSpPr/>
            <p:nvPr/>
          </p:nvSpPr>
          <p:spPr>
            <a:xfrm>
              <a:off x="621004" y="5087217"/>
              <a:ext cx="8079555" cy="97843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tx1"/>
                  </a:solidFill>
                  <a:latin typeface="Meiryo UI" panose="020B0604030504040204" pitchFamily="50" charset="-128"/>
                  <a:ea typeface="Meiryo UI" panose="020B0604030504040204" pitchFamily="50" charset="-128"/>
                  <a:cs typeface="ヒラギノ丸ゴ Pro W4"/>
                </a:rPr>
                <a:t>家族構成や年齢などによって必要な保障は異なる。</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生活設計</a:t>
              </a:r>
              <a:r>
                <a:rPr lang="ja-JP" altLang="en-US" sz="3600" b="1" dirty="0">
                  <a:solidFill>
                    <a:schemeClr val="tx1"/>
                  </a:solidFill>
                  <a:latin typeface="Meiryo UI" panose="020B0604030504040204" pitchFamily="50" charset="-128"/>
                  <a:ea typeface="Meiryo UI" panose="020B0604030504040204" pitchFamily="50" charset="-128"/>
                  <a:cs typeface="ヒラギノ丸ゴ Pro W4"/>
                </a:rPr>
                <a:t>に応じて、リスクへの備えを考えよう。</a:t>
              </a:r>
              <a:endParaRPr lang="en-US" altLang="ja-JP" sz="3600" b="1" dirty="0">
                <a:solidFill>
                  <a:schemeClr val="tx1"/>
                </a:solidFill>
                <a:latin typeface="Meiryo UI" panose="020B0604030504040204" pitchFamily="50" charset="-128"/>
                <a:ea typeface="Meiryo UI" panose="020B0604030504040204" pitchFamily="50" charset="-128"/>
                <a:cs typeface="ヒラギノ丸ゴ Pro W4"/>
              </a:endParaRPr>
            </a:p>
          </p:txBody>
        </p:sp>
        <p:sp>
          <p:nvSpPr>
            <p:cNvPr id="17" name="正方形/長方形 16"/>
            <p:cNvSpPr/>
            <p:nvPr/>
          </p:nvSpPr>
          <p:spPr>
            <a:xfrm>
              <a:off x="200536" y="4781708"/>
              <a:ext cx="543739" cy="523220"/>
            </a:xfrm>
            <a:prstGeom prst="rect">
              <a:avLst/>
            </a:prstGeom>
          </p:spPr>
          <p:txBody>
            <a:bodyPr wrap="none">
              <a:spAutoFit/>
            </a:bodyPr>
            <a:lstStyle/>
            <a:p>
              <a:r>
                <a:rPr lang="ja-JP" altLang="en-US" sz="2800" dirty="0">
                  <a:latin typeface="Meiryo UI" panose="020B0604030504040204" pitchFamily="50" charset="-128"/>
                  <a:ea typeface="Meiryo UI" panose="020B0604030504040204" pitchFamily="50" charset="-128"/>
                  <a:cs typeface="ヒラギノ丸ゴ Pro W4"/>
                </a:rPr>
                <a:t>④</a:t>
              </a:r>
              <a:endParaRPr lang="ja-JP" altLang="en-US" sz="2800" dirty="0"/>
            </a:p>
          </p:txBody>
        </p:sp>
      </p:grpSp>
      <p:grpSp>
        <p:nvGrpSpPr>
          <p:cNvPr id="18" name="グループ化 17"/>
          <p:cNvGrpSpPr/>
          <p:nvPr/>
        </p:nvGrpSpPr>
        <p:grpSpPr>
          <a:xfrm>
            <a:off x="190095" y="976721"/>
            <a:ext cx="8953904" cy="870051"/>
            <a:chOff x="190095" y="976721"/>
            <a:chExt cx="8953904" cy="870051"/>
          </a:xfrm>
        </p:grpSpPr>
        <p:sp>
          <p:nvSpPr>
            <p:cNvPr id="19" name="正方形/長方形 18"/>
            <p:cNvSpPr/>
            <p:nvPr/>
          </p:nvSpPr>
          <p:spPr>
            <a:xfrm>
              <a:off x="610248" y="1121590"/>
              <a:ext cx="853375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生活設計と資金計画は、セットで考える必要がある。</a:t>
              </a:r>
              <a:endParaRPr lang="en-US" altLang="ja-JP" sz="3600" b="1" dirty="0">
                <a:solidFill>
                  <a:schemeClr val="bg1">
                    <a:lumMod val="75000"/>
                  </a:schemeClr>
                </a:solidFill>
                <a:latin typeface="Meiryo UI" panose="020B0604030504040204" pitchFamily="50" charset="-128"/>
                <a:ea typeface="Meiryo UI" panose="020B0604030504040204" pitchFamily="50" charset="-128"/>
                <a:cs typeface="ヒラギノ丸ゴ Pro W4"/>
              </a:endParaRPr>
            </a:p>
          </p:txBody>
        </p:sp>
        <p:sp>
          <p:nvSpPr>
            <p:cNvPr id="20" name="正方形/長方形 19"/>
            <p:cNvSpPr/>
            <p:nvPr/>
          </p:nvSpPr>
          <p:spPr>
            <a:xfrm>
              <a:off x="190095" y="976721"/>
              <a:ext cx="543739" cy="523220"/>
            </a:xfrm>
            <a:prstGeom prst="rect">
              <a:avLst/>
            </a:prstGeom>
          </p:spPr>
          <p:txBody>
            <a:bodyPr wrap="none">
              <a:spAutoFit/>
            </a:bodyPr>
            <a:lstStyle/>
            <a:p>
              <a:r>
                <a:rPr lang="ja-JP" altLang="en-US" sz="2800" dirty="0">
                  <a:solidFill>
                    <a:schemeClr val="bg1">
                      <a:lumMod val="75000"/>
                    </a:schemeClr>
                  </a:solidFill>
                  <a:latin typeface="Meiryo UI" panose="020B0604030504040204" pitchFamily="50" charset="-128"/>
                  <a:ea typeface="Meiryo UI" panose="020B0604030504040204" pitchFamily="50" charset="-128"/>
                  <a:cs typeface="ヒラギノ丸ゴ Pro W4"/>
                </a:rPr>
                <a:t>①</a:t>
              </a:r>
              <a:endParaRPr lang="ja-JP" altLang="en-US" sz="2800" dirty="0">
                <a:solidFill>
                  <a:schemeClr val="bg1">
                    <a:lumMod val="75000"/>
                  </a:schemeClr>
                </a:solidFill>
              </a:endParaRPr>
            </a:p>
          </p:txBody>
        </p:sp>
      </p:grpSp>
      <p:grpSp>
        <p:nvGrpSpPr>
          <p:cNvPr id="21" name="グループ化 20"/>
          <p:cNvGrpSpPr/>
          <p:nvPr/>
        </p:nvGrpSpPr>
        <p:grpSpPr>
          <a:xfrm>
            <a:off x="194711" y="2177113"/>
            <a:ext cx="8857385" cy="1007227"/>
            <a:chOff x="194711" y="2177113"/>
            <a:chExt cx="8857385" cy="1007227"/>
          </a:xfrm>
        </p:grpSpPr>
        <p:sp>
          <p:nvSpPr>
            <p:cNvPr id="22" name="正方形/長方形 21"/>
            <p:cNvSpPr/>
            <p:nvPr/>
          </p:nvSpPr>
          <p:spPr>
            <a:xfrm>
              <a:off x="645345" y="2230980"/>
              <a:ext cx="8406751" cy="95336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リスクに対して</a:t>
              </a:r>
              <a:r>
                <a:rPr lang="en-US" altLang="ja-JP"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3</a:t>
              </a:r>
              <a:r>
                <a:rPr lang="ja-JP" altLang="en-US"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つの保障手段で備えることができる。</a:t>
              </a:r>
              <a:endParaRPr lang="en-US" altLang="ja-JP" sz="3600" b="1" dirty="0">
                <a:solidFill>
                  <a:schemeClr val="bg1">
                    <a:lumMod val="75000"/>
                  </a:schemeClr>
                </a:solidFill>
                <a:latin typeface="Meiryo UI" panose="020B0604030504040204" pitchFamily="50" charset="-128"/>
                <a:ea typeface="Meiryo UI" panose="020B0604030504040204" pitchFamily="50" charset="-128"/>
                <a:cs typeface="ヒラギノ丸ゴ Pro W4"/>
              </a:endParaRPr>
            </a:p>
          </p:txBody>
        </p:sp>
        <p:sp>
          <p:nvSpPr>
            <p:cNvPr id="23" name="正方形/長方形 22"/>
            <p:cNvSpPr/>
            <p:nvPr/>
          </p:nvSpPr>
          <p:spPr>
            <a:xfrm>
              <a:off x="194711" y="2177113"/>
              <a:ext cx="543739" cy="523220"/>
            </a:xfrm>
            <a:prstGeom prst="rect">
              <a:avLst/>
            </a:prstGeom>
          </p:spPr>
          <p:txBody>
            <a:bodyPr wrap="none">
              <a:spAutoFit/>
            </a:bodyPr>
            <a:lstStyle/>
            <a:p>
              <a:r>
                <a:rPr lang="ja-JP" altLang="en-US" sz="2800" dirty="0">
                  <a:solidFill>
                    <a:schemeClr val="bg1">
                      <a:lumMod val="75000"/>
                    </a:schemeClr>
                  </a:solidFill>
                  <a:latin typeface="Meiryo UI" panose="020B0604030504040204" pitchFamily="50" charset="-128"/>
                  <a:ea typeface="Meiryo UI" panose="020B0604030504040204" pitchFamily="50" charset="-128"/>
                  <a:cs typeface="ヒラギノ丸ゴ Pro W4"/>
                </a:rPr>
                <a:t>②</a:t>
              </a:r>
              <a:endParaRPr lang="ja-JP" altLang="en-US" sz="2800" dirty="0">
                <a:solidFill>
                  <a:schemeClr val="bg1">
                    <a:lumMod val="75000"/>
                  </a:schemeClr>
                </a:solidFill>
              </a:endParaRPr>
            </a:p>
          </p:txBody>
        </p:sp>
      </p:grpSp>
      <p:grpSp>
        <p:nvGrpSpPr>
          <p:cNvPr id="24" name="グループ化 23"/>
          <p:cNvGrpSpPr/>
          <p:nvPr/>
        </p:nvGrpSpPr>
        <p:grpSpPr>
          <a:xfrm>
            <a:off x="198681" y="3414553"/>
            <a:ext cx="9040568" cy="1083980"/>
            <a:chOff x="198681" y="3414553"/>
            <a:chExt cx="9040568" cy="1083980"/>
          </a:xfrm>
        </p:grpSpPr>
        <p:sp>
          <p:nvSpPr>
            <p:cNvPr id="25" name="正方形/長方形 24"/>
            <p:cNvSpPr/>
            <p:nvPr/>
          </p:nvSpPr>
          <p:spPr>
            <a:xfrm>
              <a:off x="610248" y="3438374"/>
              <a:ext cx="8629001" cy="106015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公的保障と企業保障で不足する部分を私的保障で補う。</a:t>
              </a:r>
              <a:endParaRPr lang="en-US" altLang="ja-JP" sz="3600" b="1" dirty="0">
                <a:solidFill>
                  <a:schemeClr val="bg1">
                    <a:lumMod val="75000"/>
                  </a:schemeClr>
                </a:solidFill>
                <a:latin typeface="Meiryo UI" panose="020B0604030504040204" pitchFamily="50" charset="-128"/>
                <a:ea typeface="Meiryo UI" panose="020B0604030504040204" pitchFamily="50" charset="-128"/>
                <a:cs typeface="ヒラギノ丸ゴ Pro W4"/>
              </a:endParaRPr>
            </a:p>
          </p:txBody>
        </p:sp>
        <p:sp>
          <p:nvSpPr>
            <p:cNvPr id="26" name="正方形/長方形 25"/>
            <p:cNvSpPr/>
            <p:nvPr/>
          </p:nvSpPr>
          <p:spPr>
            <a:xfrm>
              <a:off x="198681" y="3414553"/>
              <a:ext cx="543739" cy="523220"/>
            </a:xfrm>
            <a:prstGeom prst="rect">
              <a:avLst/>
            </a:prstGeom>
          </p:spPr>
          <p:txBody>
            <a:bodyPr wrap="square">
              <a:spAutoFit/>
            </a:bodyPr>
            <a:lstStyle/>
            <a:p>
              <a:r>
                <a:rPr lang="ja-JP" altLang="en-US" sz="2800" dirty="0">
                  <a:solidFill>
                    <a:schemeClr val="bg1">
                      <a:lumMod val="75000"/>
                    </a:schemeClr>
                  </a:solidFill>
                  <a:latin typeface="Meiryo UI" panose="020B0604030504040204" pitchFamily="50" charset="-128"/>
                  <a:ea typeface="Meiryo UI" panose="020B0604030504040204" pitchFamily="50" charset="-128"/>
                </a:rPr>
                <a:t>③</a:t>
              </a:r>
            </a:p>
          </p:txBody>
        </p:sp>
      </p:grpSp>
      <p:sp>
        <p:nvSpPr>
          <p:cNvPr id="2" name="正方形/長方形 1">
            <a:extLst>
              <a:ext uri="{FF2B5EF4-FFF2-40B4-BE49-F238E27FC236}">
                <a16:creationId xmlns:a16="http://schemas.microsoft.com/office/drawing/2014/main" id="{1A270196-ADE4-D6C3-20B7-187FF5122806}"/>
              </a:ext>
            </a:extLst>
          </p:cNvPr>
          <p:cNvSpPr/>
          <p:nvPr/>
        </p:nvSpPr>
        <p:spPr>
          <a:xfrm>
            <a:off x="744275" y="4519841"/>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かぞくこうせい</a:t>
            </a:r>
            <a:endParaRPr kumimoji="1" lang="ja-JP" altLang="en-US" sz="1400" dirty="0">
              <a:solidFill>
                <a:schemeClr val="tx1"/>
              </a:solidFill>
            </a:endParaRPr>
          </a:p>
        </p:txBody>
      </p:sp>
      <p:sp>
        <p:nvSpPr>
          <p:cNvPr id="4" name="正方形/長方形 3">
            <a:extLst>
              <a:ext uri="{FF2B5EF4-FFF2-40B4-BE49-F238E27FC236}">
                <a16:creationId xmlns:a16="http://schemas.microsoft.com/office/drawing/2014/main" id="{71656269-80F7-4AC5-2BCD-FC251C829B42}"/>
              </a:ext>
            </a:extLst>
          </p:cNvPr>
          <p:cNvSpPr/>
          <p:nvPr/>
        </p:nvSpPr>
        <p:spPr>
          <a:xfrm>
            <a:off x="2676864" y="4507768"/>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ねんれい</a:t>
            </a:r>
            <a:endParaRPr kumimoji="1" lang="ja-JP" altLang="en-US" sz="1400" dirty="0">
              <a:solidFill>
                <a:schemeClr val="tx1"/>
              </a:solidFill>
            </a:endParaRPr>
          </a:p>
        </p:txBody>
      </p:sp>
      <p:sp>
        <p:nvSpPr>
          <p:cNvPr id="5" name="正方形/長方形 4">
            <a:extLst>
              <a:ext uri="{FF2B5EF4-FFF2-40B4-BE49-F238E27FC236}">
                <a16:creationId xmlns:a16="http://schemas.microsoft.com/office/drawing/2014/main" id="{95B21C1D-4ED3-F230-CCD5-0656DD5EA95F}"/>
              </a:ext>
            </a:extLst>
          </p:cNvPr>
          <p:cNvSpPr/>
          <p:nvPr/>
        </p:nvSpPr>
        <p:spPr>
          <a:xfrm>
            <a:off x="5753439" y="4505747"/>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400" dirty="0">
              <a:solidFill>
                <a:schemeClr val="tx1"/>
              </a:solidFill>
            </a:endParaRPr>
          </a:p>
        </p:txBody>
      </p:sp>
      <p:sp>
        <p:nvSpPr>
          <p:cNvPr id="6" name="正方形/長方形 5">
            <a:extLst>
              <a:ext uri="{FF2B5EF4-FFF2-40B4-BE49-F238E27FC236}">
                <a16:creationId xmlns:a16="http://schemas.microsoft.com/office/drawing/2014/main" id="{958ED0C1-353F-0A40-8161-936D1E9E666C}"/>
              </a:ext>
            </a:extLst>
          </p:cNvPr>
          <p:cNvSpPr/>
          <p:nvPr/>
        </p:nvSpPr>
        <p:spPr>
          <a:xfrm>
            <a:off x="7058364" y="4498955"/>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400" dirty="0">
              <a:solidFill>
                <a:schemeClr val="tx1"/>
              </a:solidFill>
            </a:endParaRPr>
          </a:p>
        </p:txBody>
      </p:sp>
      <p:sp>
        <p:nvSpPr>
          <p:cNvPr id="7" name="正方形/長方形 6">
            <a:extLst>
              <a:ext uri="{FF2B5EF4-FFF2-40B4-BE49-F238E27FC236}">
                <a16:creationId xmlns:a16="http://schemas.microsoft.com/office/drawing/2014/main" id="{5C8670E0-6308-8DE6-836A-F3AEF19347FC}"/>
              </a:ext>
            </a:extLst>
          </p:cNvPr>
          <p:cNvSpPr/>
          <p:nvPr/>
        </p:nvSpPr>
        <p:spPr>
          <a:xfrm>
            <a:off x="636192" y="5115502"/>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こと</a:t>
            </a:r>
            <a:endParaRPr kumimoji="1" lang="ja-JP" altLang="en-US" sz="1400" dirty="0">
              <a:solidFill>
                <a:schemeClr val="tx1"/>
              </a:solidFill>
            </a:endParaRPr>
          </a:p>
        </p:txBody>
      </p:sp>
      <p:sp>
        <p:nvSpPr>
          <p:cNvPr id="8" name="正方形/長方形 7">
            <a:extLst>
              <a:ext uri="{FF2B5EF4-FFF2-40B4-BE49-F238E27FC236}">
                <a16:creationId xmlns:a16="http://schemas.microsoft.com/office/drawing/2014/main" id="{4A0675FD-B6C1-F4CE-5FB9-A248F2627A63}"/>
              </a:ext>
            </a:extLst>
          </p:cNvPr>
          <p:cNvSpPr/>
          <p:nvPr/>
        </p:nvSpPr>
        <p:spPr>
          <a:xfrm>
            <a:off x="2846087" y="5116142"/>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せいかつ せっけい</a:t>
            </a:r>
            <a:endParaRPr kumimoji="1" lang="ja-JP" altLang="en-US" sz="1400" dirty="0">
              <a:solidFill>
                <a:srgbClr val="FF0000"/>
              </a:solidFill>
            </a:endParaRPr>
          </a:p>
        </p:txBody>
      </p:sp>
      <p:sp>
        <p:nvSpPr>
          <p:cNvPr id="9" name="正方形/長方形 8">
            <a:extLst>
              <a:ext uri="{FF2B5EF4-FFF2-40B4-BE49-F238E27FC236}">
                <a16:creationId xmlns:a16="http://schemas.microsoft.com/office/drawing/2014/main" id="{7DD5D0A7-41A8-9961-59EB-4384BB49CDCB}"/>
              </a:ext>
            </a:extLst>
          </p:cNvPr>
          <p:cNvSpPr/>
          <p:nvPr/>
        </p:nvSpPr>
        <p:spPr>
          <a:xfrm>
            <a:off x="4379517" y="5111288"/>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おう</a:t>
            </a:r>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A2D89797-B717-F7F7-0D00-7D2266143BD5}"/>
              </a:ext>
            </a:extLst>
          </p:cNvPr>
          <p:cNvSpPr/>
          <p:nvPr/>
        </p:nvSpPr>
        <p:spPr>
          <a:xfrm>
            <a:off x="238464" y="5700396"/>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tx1"/>
              </a:solidFill>
            </a:endParaRPr>
          </a:p>
        </p:txBody>
      </p:sp>
      <p:sp>
        <p:nvSpPr>
          <p:cNvPr id="12" name="正方形/長方形 11">
            <a:extLst>
              <a:ext uri="{FF2B5EF4-FFF2-40B4-BE49-F238E27FC236}">
                <a16:creationId xmlns:a16="http://schemas.microsoft.com/office/drawing/2014/main" id="{E73CA293-5B84-C579-40B6-80DB4AE02225}"/>
              </a:ext>
            </a:extLst>
          </p:cNvPr>
          <p:cNvSpPr/>
          <p:nvPr/>
        </p:nvSpPr>
        <p:spPr>
          <a:xfrm>
            <a:off x="1458650" y="5684145"/>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かんが</a:t>
            </a:r>
            <a:endParaRPr kumimoji="1" lang="ja-JP" altLang="en-US" sz="1400" dirty="0">
              <a:solidFill>
                <a:schemeClr val="tx1"/>
              </a:solidFill>
            </a:endParaRPr>
          </a:p>
        </p:txBody>
      </p:sp>
    </p:spTree>
    <p:extLst>
      <p:ext uri="{BB962C8B-B14F-4D97-AF65-F5344CB8AC3E}">
        <p14:creationId xmlns:p14="http://schemas.microsoft.com/office/powerpoint/2010/main" val="2828602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レーム 2"/>
          <p:cNvSpPr/>
          <p:nvPr/>
        </p:nvSpPr>
        <p:spPr>
          <a:xfrm>
            <a:off x="0" y="1"/>
            <a:ext cx="9144000" cy="6874074"/>
          </a:xfrm>
          <a:prstGeom prst="frame">
            <a:avLst>
              <a:gd name="adj1" fmla="val 13704"/>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角丸四角形 8"/>
          <p:cNvSpPr/>
          <p:nvPr/>
        </p:nvSpPr>
        <p:spPr bwMode="white">
          <a:xfrm>
            <a:off x="304800" y="342901"/>
            <a:ext cx="8547100" cy="6135720"/>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835634"/>
            <a:ext cx="8428566" cy="1107996"/>
          </a:xfrm>
          <a:prstGeom prst="rect">
            <a:avLst/>
          </a:prstGeom>
          <a:noFill/>
        </p:spPr>
        <p:txBody>
          <a:bodyPr wrap="square" rtlCol="0">
            <a:spAutoFit/>
          </a:bodyPr>
          <a:lstStyle/>
          <a:p>
            <a:pPr algn="ctr"/>
            <a:r>
              <a:rPr lang="ja-JP" altLang="en-US" sz="6600" b="1" dirty="0">
                <a:latin typeface="Meiryo UI" panose="020B0604030504040204" pitchFamily="50" charset="-128"/>
                <a:ea typeface="Meiryo UI" panose="020B0604030504040204" pitchFamily="50" charset="-128"/>
              </a:rPr>
              <a:t>４</a:t>
            </a:r>
            <a:r>
              <a:rPr lang="en-US" altLang="ja-JP" sz="6600" b="1" dirty="0">
                <a:latin typeface="Meiryo UI" panose="020B0604030504040204" pitchFamily="50" charset="-128"/>
                <a:ea typeface="Meiryo UI" panose="020B0604030504040204" pitchFamily="50" charset="-128"/>
              </a:rPr>
              <a:t>. </a:t>
            </a:r>
            <a:r>
              <a:rPr kumimoji="1" lang="ja-JP" altLang="en-US" sz="6600" b="1" dirty="0">
                <a:latin typeface="Meiryo UI" panose="020B0604030504040204" pitchFamily="50" charset="-128"/>
                <a:ea typeface="Meiryo UI" panose="020B0604030504040204" pitchFamily="50" charset="-128"/>
              </a:rPr>
              <a:t>まとめ</a:t>
            </a: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29</a:t>
            </a:fld>
            <a:endParaRPr kumimoji="1" lang="ja-JP" altLang="en-US"/>
          </a:p>
        </p:txBody>
      </p:sp>
    </p:spTree>
    <p:extLst>
      <p:ext uri="{BB962C8B-B14F-4D97-AF65-F5344CB8AC3E}">
        <p14:creationId xmlns:p14="http://schemas.microsoft.com/office/powerpoint/2010/main" val="2828602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45032"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将来を考える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461964" y="803202"/>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schemeClr val="tx1"/>
                </a:solidFill>
                <a:latin typeface="Meiryo UI" panose="020B0604030504040204" pitchFamily="50" charset="-128"/>
                <a:ea typeface="Meiryo UI" panose="020B0604030504040204" pitchFamily="50" charset="-128"/>
                <a:cs typeface="ヒラギノ丸ゴ ProN W4"/>
              </a:rPr>
              <a:t>将来の目標を持っていますか？</a:t>
            </a:r>
            <a:endParaRPr lang="en-US" altLang="ja-JP" sz="4000" b="1" dirty="0">
              <a:solidFill>
                <a:schemeClr val="tx1"/>
              </a:solidFill>
              <a:latin typeface="Meiryo UI" panose="020B0604030504040204" pitchFamily="50" charset="-128"/>
              <a:ea typeface="Meiryo UI" panose="020B0604030504040204" pitchFamily="50" charset="-128"/>
              <a:cs typeface="ヒラギノ丸ゴ ProN W4"/>
            </a:endParaRPr>
          </a:p>
        </p:txBody>
      </p:sp>
      <p:pic>
        <p:nvPicPr>
          <p:cNvPr id="9" name="図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88090" y="4173508"/>
            <a:ext cx="3044359" cy="2852588"/>
          </a:xfrm>
          <a:prstGeom prst="rect">
            <a:avLst/>
          </a:prstGeom>
        </p:spPr>
      </p:pic>
      <p:sp>
        <p:nvSpPr>
          <p:cNvPr id="4" name="スライド番号プレースホルダー 3"/>
          <p:cNvSpPr>
            <a:spLocks noGrp="1"/>
          </p:cNvSpPr>
          <p:nvPr>
            <p:ph type="sldNum" sz="quarter" idx="12"/>
          </p:nvPr>
        </p:nvSpPr>
        <p:spPr/>
        <p:txBody>
          <a:bodyPr/>
          <a:lstStyle/>
          <a:p>
            <a:fld id="{7B76553B-32E2-D644-9CD0-56FDA882EB90}" type="slidenum">
              <a:rPr kumimoji="1" lang="ja-JP" altLang="en-US" smtClean="0"/>
              <a:t>3</a:t>
            </a:fld>
            <a:endParaRPr kumimoji="1" lang="ja-JP" altLang="en-US"/>
          </a:p>
        </p:txBody>
      </p:sp>
      <p:sp>
        <p:nvSpPr>
          <p:cNvPr id="5" name="正方形/長方形 4">
            <a:extLst>
              <a:ext uri="{FF2B5EF4-FFF2-40B4-BE49-F238E27FC236}">
                <a16:creationId xmlns:a16="http://schemas.microsoft.com/office/drawing/2014/main" id="{92524817-FF3D-D816-9A90-39A949F3233C}"/>
              </a:ext>
            </a:extLst>
          </p:cNvPr>
          <p:cNvSpPr/>
          <p:nvPr/>
        </p:nvSpPr>
        <p:spPr>
          <a:xfrm>
            <a:off x="2879665" y="649174"/>
            <a:ext cx="972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もくひょう</a:t>
            </a:r>
            <a:endParaRPr kumimoji="1" lang="ja-JP" altLang="en-US" sz="1400" dirty="0">
              <a:solidFill>
                <a:schemeClr val="tx1"/>
              </a:solidFill>
            </a:endParaRPr>
          </a:p>
        </p:txBody>
      </p:sp>
      <p:grpSp>
        <p:nvGrpSpPr>
          <p:cNvPr id="30" name="グループ化 29">
            <a:extLst>
              <a:ext uri="{FF2B5EF4-FFF2-40B4-BE49-F238E27FC236}">
                <a16:creationId xmlns:a16="http://schemas.microsoft.com/office/drawing/2014/main" id="{B99C88AC-D87F-BE48-0758-2FE9CF4BAE9A}"/>
              </a:ext>
            </a:extLst>
          </p:cNvPr>
          <p:cNvGrpSpPr/>
          <p:nvPr/>
        </p:nvGrpSpPr>
        <p:grpSpPr>
          <a:xfrm>
            <a:off x="179959" y="5279261"/>
            <a:ext cx="5964907" cy="738649"/>
            <a:chOff x="179959" y="5279261"/>
            <a:chExt cx="5964907" cy="738649"/>
          </a:xfrm>
        </p:grpSpPr>
        <p:sp>
          <p:nvSpPr>
            <p:cNvPr id="12" name="正方形/長方形 11">
              <a:extLst>
                <a:ext uri="{FF2B5EF4-FFF2-40B4-BE49-F238E27FC236}">
                  <a16:creationId xmlns:a16="http://schemas.microsoft.com/office/drawing/2014/main" id="{D0D2D38C-AB48-4730-8442-45F746041F32}"/>
                </a:ext>
              </a:extLst>
            </p:cNvPr>
            <p:cNvSpPr/>
            <p:nvPr/>
          </p:nvSpPr>
          <p:spPr>
            <a:xfrm>
              <a:off x="179959" y="5477910"/>
              <a:ext cx="5964907" cy="5400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1"/>
                  </a:solidFill>
                  <a:latin typeface="Meiryo UI" panose="020B0604030504040204" pitchFamily="50" charset="-128"/>
                  <a:ea typeface="Meiryo UI" panose="020B0604030504040204" pitchFamily="50" charset="-128"/>
                  <a:cs typeface="ヒラギノ丸ゴ ProN W4"/>
                </a:rPr>
                <a:t>生活設計とは、</a:t>
              </a:r>
              <a:endParaRPr lang="en-US" altLang="ja-JP" sz="3200" b="1" dirty="0">
                <a:solidFill>
                  <a:schemeClr val="tx1"/>
                </a:solidFill>
                <a:latin typeface="Meiryo UI" panose="020B0604030504040204" pitchFamily="50" charset="-128"/>
                <a:ea typeface="Meiryo UI" panose="020B0604030504040204" pitchFamily="50" charset="-128"/>
                <a:cs typeface="ヒラギノ丸ゴ ProN W4"/>
              </a:endParaRPr>
            </a:p>
          </p:txBody>
        </p:sp>
        <p:sp>
          <p:nvSpPr>
            <p:cNvPr id="18" name="正方形/長方形 17">
              <a:extLst>
                <a:ext uri="{FF2B5EF4-FFF2-40B4-BE49-F238E27FC236}">
                  <a16:creationId xmlns:a16="http://schemas.microsoft.com/office/drawing/2014/main" id="{ED43505B-B782-85B5-7408-2237D1E1F8D6}"/>
                </a:ext>
              </a:extLst>
            </p:cNvPr>
            <p:cNvSpPr/>
            <p:nvPr/>
          </p:nvSpPr>
          <p:spPr>
            <a:xfrm>
              <a:off x="425213" y="5279261"/>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せいかつせっけい</a:t>
              </a:r>
              <a:endParaRPr kumimoji="1" lang="ja-JP" altLang="en-US" sz="1400" dirty="0">
                <a:solidFill>
                  <a:schemeClr val="tx1"/>
                </a:solidFill>
              </a:endParaRPr>
            </a:p>
          </p:txBody>
        </p:sp>
      </p:grpSp>
      <p:sp>
        <p:nvSpPr>
          <p:cNvPr id="23" name="正方形/長方形 22">
            <a:extLst>
              <a:ext uri="{FF2B5EF4-FFF2-40B4-BE49-F238E27FC236}">
                <a16:creationId xmlns:a16="http://schemas.microsoft.com/office/drawing/2014/main" id="{138357EA-A87B-D767-A803-975091EA64BB}"/>
              </a:ext>
            </a:extLst>
          </p:cNvPr>
          <p:cNvSpPr/>
          <p:nvPr/>
        </p:nvSpPr>
        <p:spPr>
          <a:xfrm>
            <a:off x="1265783" y="656792"/>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しょうらい</a:t>
            </a:r>
            <a:endParaRPr kumimoji="1" lang="ja-JP" altLang="en-US" sz="1400" dirty="0">
              <a:solidFill>
                <a:schemeClr val="tx1"/>
              </a:solidFill>
            </a:endParaRPr>
          </a:p>
        </p:txBody>
      </p:sp>
      <p:sp>
        <p:nvSpPr>
          <p:cNvPr id="24" name="正方形/長方形 23">
            <a:extLst>
              <a:ext uri="{FF2B5EF4-FFF2-40B4-BE49-F238E27FC236}">
                <a16:creationId xmlns:a16="http://schemas.microsoft.com/office/drawing/2014/main" id="{A234232B-10B1-91BA-18E1-FBACA2D7B514}"/>
              </a:ext>
            </a:extLst>
          </p:cNvPr>
          <p:cNvSpPr/>
          <p:nvPr/>
        </p:nvSpPr>
        <p:spPr>
          <a:xfrm>
            <a:off x="311759" y="-5787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しょうらい</a:t>
            </a:r>
            <a:endParaRPr kumimoji="1" lang="ja-JP" altLang="en-US" sz="1400" dirty="0">
              <a:solidFill>
                <a:schemeClr val="bg1"/>
              </a:solidFill>
            </a:endParaRPr>
          </a:p>
        </p:txBody>
      </p:sp>
      <p:sp>
        <p:nvSpPr>
          <p:cNvPr id="25" name="正方形/長方形 24">
            <a:extLst>
              <a:ext uri="{FF2B5EF4-FFF2-40B4-BE49-F238E27FC236}">
                <a16:creationId xmlns:a16="http://schemas.microsoft.com/office/drawing/2014/main" id="{0B4357A8-A1AF-95CC-6349-BF16EE3B7509}"/>
              </a:ext>
            </a:extLst>
          </p:cNvPr>
          <p:cNvSpPr/>
          <p:nvPr/>
        </p:nvSpPr>
        <p:spPr>
          <a:xfrm>
            <a:off x="1310368" y="-59542"/>
            <a:ext cx="111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かんが</a:t>
            </a:r>
            <a:endParaRPr kumimoji="1" lang="ja-JP" altLang="en-US" sz="1400" dirty="0">
              <a:solidFill>
                <a:schemeClr val="bg1"/>
              </a:solidFill>
            </a:endParaRPr>
          </a:p>
        </p:txBody>
      </p:sp>
      <p:sp>
        <p:nvSpPr>
          <p:cNvPr id="26" name="正方形/長方形 25">
            <a:extLst>
              <a:ext uri="{FF2B5EF4-FFF2-40B4-BE49-F238E27FC236}">
                <a16:creationId xmlns:a16="http://schemas.microsoft.com/office/drawing/2014/main" id="{A34814B9-C8B6-4297-C436-6159D8544346}"/>
              </a:ext>
            </a:extLst>
          </p:cNvPr>
          <p:cNvSpPr/>
          <p:nvPr/>
        </p:nvSpPr>
        <p:spPr>
          <a:xfrm>
            <a:off x="4050391" y="656792"/>
            <a:ext cx="972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も</a:t>
            </a:r>
            <a:endParaRPr kumimoji="1" lang="ja-JP" altLang="en-US" sz="1400" dirty="0">
              <a:solidFill>
                <a:schemeClr val="tx1"/>
              </a:solidFill>
            </a:endParaRPr>
          </a:p>
        </p:txBody>
      </p:sp>
      <p:grpSp>
        <p:nvGrpSpPr>
          <p:cNvPr id="31" name="グループ化 30">
            <a:extLst>
              <a:ext uri="{FF2B5EF4-FFF2-40B4-BE49-F238E27FC236}">
                <a16:creationId xmlns:a16="http://schemas.microsoft.com/office/drawing/2014/main" id="{FAE70706-13EC-1F10-7C3D-713B6E4F16EB}"/>
              </a:ext>
            </a:extLst>
          </p:cNvPr>
          <p:cNvGrpSpPr/>
          <p:nvPr/>
        </p:nvGrpSpPr>
        <p:grpSpPr>
          <a:xfrm>
            <a:off x="38117" y="5844853"/>
            <a:ext cx="7074002" cy="728010"/>
            <a:chOff x="38117" y="5844853"/>
            <a:chExt cx="7074002" cy="728010"/>
          </a:xfrm>
        </p:grpSpPr>
        <p:sp>
          <p:nvSpPr>
            <p:cNvPr id="13" name="正方形/長方形 12">
              <a:extLst>
                <a:ext uri="{FF2B5EF4-FFF2-40B4-BE49-F238E27FC236}">
                  <a16:creationId xmlns:a16="http://schemas.microsoft.com/office/drawing/2014/main" id="{FBADB4C4-5251-41C1-8FED-B8404F1B59AB}"/>
                </a:ext>
              </a:extLst>
            </p:cNvPr>
            <p:cNvSpPr/>
            <p:nvPr/>
          </p:nvSpPr>
          <p:spPr>
            <a:xfrm>
              <a:off x="179959" y="6032863"/>
              <a:ext cx="6932160" cy="5400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1"/>
                  </a:solidFill>
                  <a:latin typeface="Meiryo UI" panose="020B0604030504040204" pitchFamily="50" charset="-128"/>
                  <a:ea typeface="Meiryo UI" panose="020B0604030504040204" pitchFamily="50" charset="-128"/>
                  <a:cs typeface="ヒラギノ丸ゴ ProN W4"/>
                </a:rPr>
                <a:t>自分の将来について</a:t>
              </a:r>
              <a:r>
                <a:rPr lang="ja-JP" altLang="en-US" sz="3200" b="1" dirty="0">
                  <a:solidFill>
                    <a:srgbClr val="FF0000"/>
                  </a:solidFill>
                  <a:latin typeface="Meiryo UI" panose="020B0604030504040204" pitchFamily="50" charset="-128"/>
                  <a:ea typeface="Meiryo UI" panose="020B0604030504040204" pitchFamily="50" charset="-128"/>
                  <a:cs typeface="ヒラギノ丸ゴ ProN W4"/>
                </a:rPr>
                <a:t>具体的に考える</a:t>
              </a:r>
              <a:r>
                <a:rPr lang="ja-JP" altLang="en-US" sz="3200" b="1" dirty="0">
                  <a:solidFill>
                    <a:schemeClr val="tx1"/>
                  </a:solidFill>
                  <a:latin typeface="Meiryo UI" panose="020B0604030504040204" pitchFamily="50" charset="-128"/>
                  <a:ea typeface="Meiryo UI" panose="020B0604030504040204" pitchFamily="50" charset="-128"/>
                  <a:cs typeface="ヒラギノ丸ゴ ProN W4"/>
                </a:rPr>
                <a:t>こと</a:t>
              </a:r>
              <a:endParaRPr lang="en-US" altLang="ja-JP" sz="3200" b="1" dirty="0">
                <a:solidFill>
                  <a:schemeClr val="tx1"/>
                </a:solidFill>
                <a:latin typeface="Meiryo UI" panose="020B0604030504040204" pitchFamily="50" charset="-128"/>
                <a:ea typeface="Meiryo UI" panose="020B0604030504040204" pitchFamily="50" charset="-128"/>
                <a:cs typeface="ヒラギノ丸ゴ ProN W4"/>
              </a:endParaRPr>
            </a:p>
          </p:txBody>
        </p:sp>
        <p:sp>
          <p:nvSpPr>
            <p:cNvPr id="20" name="正方形/長方形 19">
              <a:extLst>
                <a:ext uri="{FF2B5EF4-FFF2-40B4-BE49-F238E27FC236}">
                  <a16:creationId xmlns:a16="http://schemas.microsoft.com/office/drawing/2014/main" id="{490CCF6C-2DB8-258B-5EA2-D0DF682A900C}"/>
                </a:ext>
              </a:extLst>
            </p:cNvPr>
            <p:cNvSpPr/>
            <p:nvPr/>
          </p:nvSpPr>
          <p:spPr>
            <a:xfrm>
              <a:off x="38117" y="586142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じぶん</a:t>
              </a:r>
              <a:endParaRPr kumimoji="1" lang="ja-JP" altLang="en-US" sz="1400" dirty="0">
                <a:solidFill>
                  <a:schemeClr val="tx1"/>
                </a:solidFill>
              </a:endParaRPr>
            </a:p>
          </p:txBody>
        </p:sp>
        <p:sp>
          <p:nvSpPr>
            <p:cNvPr id="21" name="正方形/長方形 20">
              <a:extLst>
                <a:ext uri="{FF2B5EF4-FFF2-40B4-BE49-F238E27FC236}">
                  <a16:creationId xmlns:a16="http://schemas.microsoft.com/office/drawing/2014/main" id="{BB6C5836-2BFC-A586-5EC7-7F1BB3EF9DE3}"/>
                </a:ext>
              </a:extLst>
            </p:cNvPr>
            <p:cNvSpPr/>
            <p:nvPr/>
          </p:nvSpPr>
          <p:spPr>
            <a:xfrm>
              <a:off x="1238801" y="586195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しょうらい</a:t>
              </a:r>
              <a:endParaRPr kumimoji="1" lang="ja-JP" altLang="en-US" sz="1400" dirty="0">
                <a:solidFill>
                  <a:schemeClr val="tx1"/>
                </a:solidFill>
              </a:endParaRPr>
            </a:p>
          </p:txBody>
        </p:sp>
        <p:sp>
          <p:nvSpPr>
            <p:cNvPr id="22" name="正方形/長方形 21">
              <a:extLst>
                <a:ext uri="{FF2B5EF4-FFF2-40B4-BE49-F238E27FC236}">
                  <a16:creationId xmlns:a16="http://schemas.microsoft.com/office/drawing/2014/main" id="{41BC1E8E-4539-B045-1C8C-3431A157FA4B}"/>
                </a:ext>
              </a:extLst>
            </p:cNvPr>
            <p:cNvSpPr/>
            <p:nvPr/>
          </p:nvSpPr>
          <p:spPr>
            <a:xfrm>
              <a:off x="3588074" y="584485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ぐたいてき</a:t>
              </a:r>
              <a:endParaRPr kumimoji="1" lang="ja-JP" altLang="en-US" sz="1400" dirty="0">
                <a:solidFill>
                  <a:srgbClr val="FF0000"/>
                </a:solidFill>
              </a:endParaRPr>
            </a:p>
          </p:txBody>
        </p:sp>
        <p:sp>
          <p:nvSpPr>
            <p:cNvPr id="27" name="正方形/長方形 26">
              <a:extLst>
                <a:ext uri="{FF2B5EF4-FFF2-40B4-BE49-F238E27FC236}">
                  <a16:creationId xmlns:a16="http://schemas.microsoft.com/office/drawing/2014/main" id="{996CCF5F-0688-ADC1-5BC5-31C095876CB1}"/>
                </a:ext>
              </a:extLst>
            </p:cNvPr>
            <p:cNvSpPr/>
            <p:nvPr/>
          </p:nvSpPr>
          <p:spPr>
            <a:xfrm>
              <a:off x="4756233" y="5848587"/>
              <a:ext cx="1224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かんが</a:t>
              </a:r>
              <a:endParaRPr kumimoji="1" lang="ja-JP" altLang="en-US" sz="1400" dirty="0">
                <a:solidFill>
                  <a:srgbClr val="FF0000"/>
                </a:solidFill>
              </a:endParaRPr>
            </a:p>
          </p:txBody>
        </p:sp>
      </p:grpSp>
      <p:grpSp>
        <p:nvGrpSpPr>
          <p:cNvPr id="29" name="グループ化 28">
            <a:extLst>
              <a:ext uri="{FF2B5EF4-FFF2-40B4-BE49-F238E27FC236}">
                <a16:creationId xmlns:a16="http://schemas.microsoft.com/office/drawing/2014/main" id="{F162C712-E94B-52EF-C6BC-2B60DC7A1D60}"/>
              </a:ext>
            </a:extLst>
          </p:cNvPr>
          <p:cNvGrpSpPr/>
          <p:nvPr/>
        </p:nvGrpSpPr>
        <p:grpSpPr>
          <a:xfrm>
            <a:off x="179959" y="1486622"/>
            <a:ext cx="7251972" cy="3925897"/>
            <a:chOff x="179959" y="1486622"/>
            <a:chExt cx="7251972" cy="3925897"/>
          </a:xfrm>
        </p:grpSpPr>
        <p:grpSp>
          <p:nvGrpSpPr>
            <p:cNvPr id="3" name="グループ化 2"/>
            <p:cNvGrpSpPr/>
            <p:nvPr/>
          </p:nvGrpSpPr>
          <p:grpSpPr>
            <a:xfrm>
              <a:off x="179959" y="1486622"/>
              <a:ext cx="7251972" cy="3925897"/>
              <a:chOff x="-257785" y="2449767"/>
              <a:chExt cx="7251972" cy="3925897"/>
            </a:xfrm>
          </p:grpSpPr>
          <p:pic>
            <p:nvPicPr>
              <p:cNvPr id="7" name="図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7785" y="2449767"/>
                <a:ext cx="7251972" cy="3925897"/>
              </a:xfrm>
              <a:prstGeom prst="round2DiagRect">
                <a:avLst>
                  <a:gd name="adj1" fmla="val 30295"/>
                  <a:gd name="adj2" fmla="val 27999"/>
                </a:avLst>
              </a:prstGeom>
            </p:spPr>
          </p:pic>
          <p:sp>
            <p:nvSpPr>
              <p:cNvPr id="17" name="テキスト ボックス 16"/>
              <p:cNvSpPr txBox="1"/>
              <p:nvPr/>
            </p:nvSpPr>
            <p:spPr>
              <a:xfrm>
                <a:off x="788883" y="3059026"/>
                <a:ext cx="5735513" cy="2703882"/>
              </a:xfrm>
              <a:prstGeom prst="rect">
                <a:avLst/>
              </a:prstGeom>
              <a:noFill/>
            </p:spPr>
            <p:txBody>
              <a:bodyPr wrap="square" rtlCol="0">
                <a:spAutoFit/>
              </a:bodyPr>
              <a:lstStyle/>
              <a:p>
                <a:pPr>
                  <a:lnSpc>
                    <a:spcPts val="4600"/>
                  </a:lnSpc>
                  <a:spcBef>
                    <a:spcPts val="400"/>
                  </a:spcBef>
                  <a:spcAft>
                    <a:spcPts val="400"/>
                  </a:spcAft>
                </a:pP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・卒業後はどうしたい</a:t>
                </a:r>
                <a:r>
                  <a:rPr kumimoji="1" lang="en-US" altLang="ja-JP"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endParaRPr kumimoji="1" lang="en-US" altLang="ja-JP" sz="105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endParaRPr>
              </a:p>
              <a:p>
                <a:pPr>
                  <a:lnSpc>
                    <a:spcPts val="4600"/>
                  </a:lnSpc>
                  <a:spcBef>
                    <a:spcPts val="400"/>
                  </a:spcBef>
                  <a:spcAft>
                    <a:spcPts val="400"/>
                  </a:spcAft>
                </a:pP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・どんな職業に就きたい</a:t>
                </a:r>
                <a:r>
                  <a:rPr kumimoji="1" lang="en-US" altLang="ja-JP"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endParaRPr kumimoji="1" lang="en-US" altLang="ja-JP" sz="105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endParaRPr>
              </a:p>
              <a:p>
                <a:pPr>
                  <a:lnSpc>
                    <a:spcPts val="4600"/>
                  </a:lnSpc>
                  <a:spcBef>
                    <a:spcPts val="400"/>
                  </a:spcBef>
                  <a:spcAft>
                    <a:spcPts val="400"/>
                  </a:spcAft>
                </a:pPr>
                <a:r>
                  <a:rPr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・結婚したい</a:t>
                </a:r>
                <a:r>
                  <a:rPr lang="en-US" altLang="ja-JP"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r>
                  <a:rPr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endParaRPr lang="en-US" altLang="ja-JP" sz="105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endParaRPr>
              </a:p>
              <a:p>
                <a:pPr>
                  <a:lnSpc>
                    <a:spcPts val="4600"/>
                  </a:lnSpc>
                  <a:spcBef>
                    <a:spcPts val="400"/>
                  </a:spcBef>
                  <a:spcAft>
                    <a:spcPts val="400"/>
                  </a:spcAft>
                </a:pP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・子どもはほしい</a:t>
                </a:r>
                <a:r>
                  <a:rPr kumimoji="1" lang="en-US" altLang="ja-JP"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endParaRPr kumimoji="1" lang="en-US" altLang="ja-JP"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endParaRPr>
              </a:p>
            </p:txBody>
          </p:sp>
        </p:grpSp>
        <p:sp>
          <p:nvSpPr>
            <p:cNvPr id="8" name="正方形/長方形 7">
              <a:extLst>
                <a:ext uri="{FF2B5EF4-FFF2-40B4-BE49-F238E27FC236}">
                  <a16:creationId xmlns:a16="http://schemas.microsoft.com/office/drawing/2014/main" id="{B7A93E7D-4FAD-C3B3-9790-B9078501FF69}"/>
                </a:ext>
              </a:extLst>
            </p:cNvPr>
            <p:cNvSpPr/>
            <p:nvPr/>
          </p:nvSpPr>
          <p:spPr>
            <a:xfrm>
              <a:off x="1770193" y="1914365"/>
              <a:ext cx="972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そつぎょうご</a:t>
              </a:r>
              <a:endParaRPr kumimoji="1" lang="ja-JP" altLang="en-US" sz="1400" dirty="0">
                <a:solidFill>
                  <a:schemeClr val="tx1"/>
                </a:solidFill>
              </a:endParaRPr>
            </a:p>
          </p:txBody>
        </p:sp>
        <p:sp>
          <p:nvSpPr>
            <p:cNvPr id="14" name="正方形/長方形 13">
              <a:extLst>
                <a:ext uri="{FF2B5EF4-FFF2-40B4-BE49-F238E27FC236}">
                  <a16:creationId xmlns:a16="http://schemas.microsoft.com/office/drawing/2014/main" id="{32D4CCF4-557E-4E6A-1BF0-FB6276247C8D}"/>
                </a:ext>
              </a:extLst>
            </p:cNvPr>
            <p:cNvSpPr/>
            <p:nvPr/>
          </p:nvSpPr>
          <p:spPr>
            <a:xfrm>
              <a:off x="2644969" y="2600385"/>
              <a:ext cx="972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しょくぎょう</a:t>
              </a:r>
              <a:endParaRPr kumimoji="1" lang="ja-JP" altLang="en-US" sz="1400" dirty="0">
                <a:solidFill>
                  <a:schemeClr val="tx1"/>
                </a:solidFill>
              </a:endParaRPr>
            </a:p>
          </p:txBody>
        </p:sp>
        <p:sp>
          <p:nvSpPr>
            <p:cNvPr id="15" name="正方形/長方形 14">
              <a:extLst>
                <a:ext uri="{FF2B5EF4-FFF2-40B4-BE49-F238E27FC236}">
                  <a16:creationId xmlns:a16="http://schemas.microsoft.com/office/drawing/2014/main" id="{E7587779-1D20-198F-4B18-8080709F2326}"/>
                </a:ext>
              </a:extLst>
            </p:cNvPr>
            <p:cNvSpPr/>
            <p:nvPr/>
          </p:nvSpPr>
          <p:spPr>
            <a:xfrm>
              <a:off x="3695210" y="2600385"/>
              <a:ext cx="972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つ</a:t>
              </a:r>
              <a:endParaRPr kumimoji="1" lang="ja-JP" altLang="en-US" sz="1400" dirty="0">
                <a:solidFill>
                  <a:schemeClr val="tx1"/>
                </a:solidFill>
              </a:endParaRPr>
            </a:p>
          </p:txBody>
        </p:sp>
        <p:sp>
          <p:nvSpPr>
            <p:cNvPr id="16" name="正方形/長方形 15">
              <a:extLst>
                <a:ext uri="{FF2B5EF4-FFF2-40B4-BE49-F238E27FC236}">
                  <a16:creationId xmlns:a16="http://schemas.microsoft.com/office/drawing/2014/main" id="{4845BA2D-A82C-4D71-14A6-457C80954A08}"/>
                </a:ext>
              </a:extLst>
            </p:cNvPr>
            <p:cNvSpPr/>
            <p:nvPr/>
          </p:nvSpPr>
          <p:spPr>
            <a:xfrm>
              <a:off x="1525911" y="3302200"/>
              <a:ext cx="972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けっこん</a:t>
              </a:r>
              <a:endParaRPr kumimoji="1" lang="ja-JP" altLang="en-US" sz="1400" dirty="0">
                <a:solidFill>
                  <a:schemeClr val="tx1"/>
                </a:solidFill>
              </a:endParaRPr>
            </a:p>
          </p:txBody>
        </p:sp>
        <p:sp>
          <p:nvSpPr>
            <p:cNvPr id="28" name="正方形/長方形 27">
              <a:extLst>
                <a:ext uri="{FF2B5EF4-FFF2-40B4-BE49-F238E27FC236}">
                  <a16:creationId xmlns:a16="http://schemas.microsoft.com/office/drawing/2014/main" id="{DDCD5A5E-9074-7954-0189-5A415CD40270}"/>
                </a:ext>
              </a:extLst>
            </p:cNvPr>
            <p:cNvSpPr/>
            <p:nvPr/>
          </p:nvSpPr>
          <p:spPr>
            <a:xfrm>
              <a:off x="1286912" y="3973557"/>
              <a:ext cx="972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a:t>
              </a:r>
              <a:endParaRPr kumimoji="1" lang="ja-JP" altLang="en-US" sz="1400" dirty="0">
                <a:solidFill>
                  <a:schemeClr val="tx1"/>
                </a:solidFill>
              </a:endParaRPr>
            </a:p>
          </p:txBody>
        </p:sp>
      </p:grpSp>
    </p:spTree>
    <p:extLst>
      <p:ext uri="{BB962C8B-B14F-4D97-AF65-F5344CB8AC3E}">
        <p14:creationId xmlns:p14="http://schemas.microsoft.com/office/powerpoint/2010/main" val="222644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C0504D"/>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まとめ</a:t>
            </a:r>
            <a:endParaRPr lang="en-US" altLang="ja-JP" sz="30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30</a:t>
            </a:fld>
            <a:endParaRPr kumimoji="1" lang="ja-JP" altLang="en-US"/>
          </a:p>
        </p:txBody>
      </p:sp>
      <p:grpSp>
        <p:nvGrpSpPr>
          <p:cNvPr id="12" name="グループ化 11">
            <a:extLst>
              <a:ext uri="{FF2B5EF4-FFF2-40B4-BE49-F238E27FC236}">
                <a16:creationId xmlns:a16="http://schemas.microsoft.com/office/drawing/2014/main" id="{A0CC9717-2E37-15BA-D030-982B629C644C}"/>
              </a:ext>
            </a:extLst>
          </p:cNvPr>
          <p:cNvGrpSpPr/>
          <p:nvPr/>
        </p:nvGrpSpPr>
        <p:grpSpPr>
          <a:xfrm>
            <a:off x="186322" y="747009"/>
            <a:ext cx="8910053" cy="1099763"/>
            <a:chOff x="186322" y="747009"/>
            <a:chExt cx="8910053" cy="1099763"/>
          </a:xfrm>
        </p:grpSpPr>
        <p:grpSp>
          <p:nvGrpSpPr>
            <p:cNvPr id="3" name="グループ化 2"/>
            <p:cNvGrpSpPr/>
            <p:nvPr/>
          </p:nvGrpSpPr>
          <p:grpSpPr>
            <a:xfrm>
              <a:off x="186322" y="976721"/>
              <a:ext cx="8865774" cy="870051"/>
              <a:chOff x="190095" y="976721"/>
              <a:chExt cx="8953904" cy="870051"/>
            </a:xfrm>
          </p:grpSpPr>
          <p:sp>
            <p:nvSpPr>
              <p:cNvPr id="17" name="正方形/長方形 16"/>
              <p:cNvSpPr/>
              <p:nvPr/>
            </p:nvSpPr>
            <p:spPr>
              <a:xfrm>
                <a:off x="610248" y="1121590"/>
                <a:ext cx="853375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生活設計</a:t>
                </a:r>
                <a:r>
                  <a:rPr lang="ja-JP" altLang="en-US" sz="3600" b="1" dirty="0">
                    <a:solidFill>
                      <a:schemeClr val="tx1"/>
                    </a:solidFill>
                    <a:latin typeface="Meiryo UI" panose="020B0604030504040204" pitchFamily="50" charset="-128"/>
                    <a:ea typeface="Meiryo UI" panose="020B0604030504040204" pitchFamily="50" charset="-128"/>
                    <a:cs typeface="ヒラギノ丸ゴ Pro W4"/>
                  </a:rPr>
                  <a:t>と</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資金計画</a:t>
                </a:r>
                <a:r>
                  <a:rPr lang="ja-JP" altLang="en-US" sz="3600" b="1" dirty="0">
                    <a:solidFill>
                      <a:schemeClr val="tx1"/>
                    </a:solidFill>
                    <a:latin typeface="Meiryo UI" panose="020B0604030504040204" pitchFamily="50" charset="-128"/>
                    <a:ea typeface="Meiryo UI" panose="020B0604030504040204" pitchFamily="50" charset="-128"/>
                    <a:cs typeface="ヒラギノ丸ゴ Pro W4"/>
                  </a:rPr>
                  <a:t>は、セットで考える必要がある。</a:t>
                </a:r>
                <a:endParaRPr lang="en-US" altLang="ja-JP" sz="3600" b="1" dirty="0">
                  <a:solidFill>
                    <a:schemeClr val="tx1"/>
                  </a:solidFill>
                  <a:latin typeface="Meiryo UI" panose="020B0604030504040204" pitchFamily="50" charset="-128"/>
                  <a:ea typeface="Meiryo UI" panose="020B0604030504040204" pitchFamily="50" charset="-128"/>
                  <a:cs typeface="ヒラギノ丸ゴ Pro W4"/>
                </a:endParaRPr>
              </a:p>
            </p:txBody>
          </p:sp>
          <p:sp>
            <p:nvSpPr>
              <p:cNvPr id="18" name="正方形/長方形 17"/>
              <p:cNvSpPr/>
              <p:nvPr/>
            </p:nvSpPr>
            <p:spPr>
              <a:xfrm>
                <a:off x="190095" y="976721"/>
                <a:ext cx="549144" cy="523220"/>
              </a:xfrm>
              <a:prstGeom prst="rect">
                <a:avLst/>
              </a:prstGeom>
            </p:spPr>
            <p:txBody>
              <a:bodyPr wrap="none">
                <a:spAutoFit/>
              </a:bodyPr>
              <a:lstStyle/>
              <a:p>
                <a:r>
                  <a:rPr lang="ja-JP" altLang="en-US" sz="2800" dirty="0">
                    <a:latin typeface="Meiryo UI" panose="020B0604030504040204" pitchFamily="50" charset="-128"/>
                    <a:ea typeface="Meiryo UI" panose="020B0604030504040204" pitchFamily="50" charset="-128"/>
                    <a:cs typeface="ヒラギノ丸ゴ Pro W4"/>
                  </a:rPr>
                  <a:t>①</a:t>
                </a:r>
                <a:endParaRPr lang="ja-JP" altLang="en-US" sz="2800" dirty="0"/>
              </a:p>
            </p:txBody>
          </p:sp>
        </p:grpSp>
        <p:sp>
          <p:nvSpPr>
            <p:cNvPr id="7" name="正方形/長方形 6">
              <a:extLst>
                <a:ext uri="{FF2B5EF4-FFF2-40B4-BE49-F238E27FC236}">
                  <a16:creationId xmlns:a16="http://schemas.microsoft.com/office/drawing/2014/main" id="{F4CB3EB9-CFCA-1117-9CF1-78D2A53851C0}"/>
                </a:ext>
              </a:extLst>
            </p:cNvPr>
            <p:cNvSpPr/>
            <p:nvPr/>
          </p:nvSpPr>
          <p:spPr>
            <a:xfrm>
              <a:off x="724512" y="748739"/>
              <a:ext cx="1790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せいかつ せっけい</a:t>
              </a:r>
              <a:endParaRPr kumimoji="1" lang="ja-JP" altLang="en-US" sz="1400" dirty="0">
                <a:solidFill>
                  <a:srgbClr val="FF0000"/>
                </a:solidFill>
              </a:endParaRPr>
            </a:p>
          </p:txBody>
        </p:sp>
        <p:sp>
          <p:nvSpPr>
            <p:cNvPr id="8" name="正方形/長方形 7">
              <a:extLst>
                <a:ext uri="{FF2B5EF4-FFF2-40B4-BE49-F238E27FC236}">
                  <a16:creationId xmlns:a16="http://schemas.microsoft.com/office/drawing/2014/main" id="{F7896CC0-8FC0-6E34-DC10-DA0ADDB25476}"/>
                </a:ext>
              </a:extLst>
            </p:cNvPr>
            <p:cNvSpPr/>
            <p:nvPr/>
          </p:nvSpPr>
          <p:spPr>
            <a:xfrm>
              <a:off x="2858112" y="747009"/>
              <a:ext cx="1790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しきん けいかく</a:t>
              </a:r>
              <a:endParaRPr kumimoji="1" lang="ja-JP" altLang="en-US" sz="1400" dirty="0">
                <a:solidFill>
                  <a:srgbClr val="FF0000"/>
                </a:solidFill>
              </a:endParaRPr>
            </a:p>
          </p:txBody>
        </p:sp>
        <p:sp>
          <p:nvSpPr>
            <p:cNvPr id="9" name="正方形/長方形 8">
              <a:extLst>
                <a:ext uri="{FF2B5EF4-FFF2-40B4-BE49-F238E27FC236}">
                  <a16:creationId xmlns:a16="http://schemas.microsoft.com/office/drawing/2014/main" id="{8464D22F-0617-EB7F-20CB-3CECC927D7D8}"/>
                </a:ext>
              </a:extLst>
            </p:cNvPr>
            <p:cNvSpPr/>
            <p:nvPr/>
          </p:nvSpPr>
          <p:spPr>
            <a:xfrm>
              <a:off x="6362100" y="74873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かんが</a:t>
              </a:r>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4C443357-E703-5799-AFA4-4F3C6650A6B5}"/>
                </a:ext>
              </a:extLst>
            </p:cNvPr>
            <p:cNvSpPr/>
            <p:nvPr/>
          </p:nvSpPr>
          <p:spPr>
            <a:xfrm>
              <a:off x="7800375" y="753908"/>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400" dirty="0">
                <a:solidFill>
                  <a:schemeClr val="tx1"/>
                </a:solidFill>
              </a:endParaRPr>
            </a:p>
          </p:txBody>
        </p:sp>
      </p:grpSp>
      <p:grpSp>
        <p:nvGrpSpPr>
          <p:cNvPr id="43" name="グループ化 42">
            <a:extLst>
              <a:ext uri="{FF2B5EF4-FFF2-40B4-BE49-F238E27FC236}">
                <a16:creationId xmlns:a16="http://schemas.microsoft.com/office/drawing/2014/main" id="{24C26112-BED0-0F49-D3FE-41EED746B0A9}"/>
              </a:ext>
            </a:extLst>
          </p:cNvPr>
          <p:cNvGrpSpPr/>
          <p:nvPr/>
        </p:nvGrpSpPr>
        <p:grpSpPr>
          <a:xfrm>
            <a:off x="186322" y="4584680"/>
            <a:ext cx="8790274" cy="1593805"/>
            <a:chOff x="186322" y="4584680"/>
            <a:chExt cx="8790274" cy="1593805"/>
          </a:xfrm>
        </p:grpSpPr>
        <p:grpSp>
          <p:nvGrpSpPr>
            <p:cNvPr id="6" name="グループ化 5"/>
            <p:cNvGrpSpPr/>
            <p:nvPr/>
          </p:nvGrpSpPr>
          <p:grpSpPr>
            <a:xfrm>
              <a:off x="186322" y="4819808"/>
              <a:ext cx="8790274" cy="1322039"/>
              <a:chOff x="267648" y="4819808"/>
              <a:chExt cx="8469225" cy="1322039"/>
            </a:xfrm>
          </p:grpSpPr>
          <p:sp>
            <p:nvSpPr>
              <p:cNvPr id="15" name="正方形/長方形 14"/>
              <p:cNvSpPr/>
              <p:nvPr/>
            </p:nvSpPr>
            <p:spPr>
              <a:xfrm>
                <a:off x="657318" y="5163417"/>
                <a:ext cx="8079555" cy="97843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800"/>
                  </a:lnSpc>
                </a:pPr>
                <a:r>
                  <a:rPr lang="ja-JP" altLang="en-US" sz="3600" b="1" dirty="0">
                    <a:solidFill>
                      <a:schemeClr val="tx1"/>
                    </a:solidFill>
                    <a:latin typeface="Meiryo UI" panose="020B0604030504040204" pitchFamily="50" charset="-128"/>
                    <a:ea typeface="Meiryo UI" panose="020B0604030504040204" pitchFamily="50" charset="-128"/>
                    <a:cs typeface="ヒラギノ丸ゴ Pro W4"/>
                  </a:rPr>
                  <a:t>家族構成や年齢などによって必要な保障は異なる。</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生活設計</a:t>
                </a:r>
                <a:r>
                  <a:rPr lang="ja-JP" altLang="en-US" sz="3600" b="1" dirty="0">
                    <a:solidFill>
                      <a:schemeClr val="tx1"/>
                    </a:solidFill>
                    <a:latin typeface="Meiryo UI" panose="020B0604030504040204" pitchFamily="50" charset="-128"/>
                    <a:ea typeface="Meiryo UI" panose="020B0604030504040204" pitchFamily="50" charset="-128"/>
                    <a:cs typeface="ヒラギノ丸ゴ Pro W4"/>
                  </a:rPr>
                  <a:t>に応じて、リスクへの備えを考えよう。</a:t>
                </a:r>
                <a:endParaRPr lang="en-US" altLang="ja-JP" sz="3600" b="1" dirty="0">
                  <a:solidFill>
                    <a:schemeClr val="tx1"/>
                  </a:solidFill>
                  <a:latin typeface="Meiryo UI" panose="020B0604030504040204" pitchFamily="50" charset="-128"/>
                  <a:ea typeface="Meiryo UI" panose="020B0604030504040204" pitchFamily="50" charset="-128"/>
                  <a:cs typeface="ヒラギノ丸ゴ Pro W4"/>
                </a:endParaRPr>
              </a:p>
            </p:txBody>
          </p:sp>
          <p:sp>
            <p:nvSpPr>
              <p:cNvPr id="16" name="正方形/長方形 15"/>
              <p:cNvSpPr/>
              <p:nvPr/>
            </p:nvSpPr>
            <p:spPr>
              <a:xfrm>
                <a:off x="267648" y="4819808"/>
                <a:ext cx="543739" cy="523220"/>
              </a:xfrm>
              <a:prstGeom prst="rect">
                <a:avLst/>
              </a:prstGeom>
            </p:spPr>
            <p:txBody>
              <a:bodyPr wrap="none">
                <a:spAutoFit/>
              </a:bodyPr>
              <a:lstStyle/>
              <a:p>
                <a:r>
                  <a:rPr lang="ja-JP" altLang="en-US" sz="2800" dirty="0">
                    <a:latin typeface="Meiryo UI" panose="020B0604030504040204" pitchFamily="50" charset="-128"/>
                    <a:ea typeface="Meiryo UI" panose="020B0604030504040204" pitchFamily="50" charset="-128"/>
                    <a:cs typeface="ヒラギノ丸ゴ Pro W4"/>
                  </a:rPr>
                  <a:t>④</a:t>
                </a:r>
                <a:endParaRPr lang="ja-JP" altLang="en-US" sz="2800" dirty="0"/>
              </a:p>
            </p:txBody>
          </p:sp>
        </p:grpSp>
        <p:sp>
          <p:nvSpPr>
            <p:cNvPr id="14" name="正方形/長方形 13">
              <a:extLst>
                <a:ext uri="{FF2B5EF4-FFF2-40B4-BE49-F238E27FC236}">
                  <a16:creationId xmlns:a16="http://schemas.microsoft.com/office/drawing/2014/main" id="{28B0C91A-E30E-7F7F-CE18-21A14163A25C}"/>
                </a:ext>
              </a:extLst>
            </p:cNvPr>
            <p:cNvSpPr/>
            <p:nvPr/>
          </p:nvSpPr>
          <p:spPr>
            <a:xfrm>
              <a:off x="2417462" y="5201867"/>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せいかつ せっけい</a:t>
              </a:r>
              <a:endParaRPr kumimoji="1" lang="ja-JP" altLang="en-US" sz="1400" dirty="0">
                <a:solidFill>
                  <a:srgbClr val="FF0000"/>
                </a:solidFill>
              </a:endParaRPr>
            </a:p>
          </p:txBody>
        </p:sp>
        <p:sp>
          <p:nvSpPr>
            <p:cNvPr id="19" name="正方形/長方形 18">
              <a:extLst>
                <a:ext uri="{FF2B5EF4-FFF2-40B4-BE49-F238E27FC236}">
                  <a16:creationId xmlns:a16="http://schemas.microsoft.com/office/drawing/2014/main" id="{8255BDAD-17AE-CE27-84E5-63058CC3402E}"/>
                </a:ext>
              </a:extLst>
            </p:cNvPr>
            <p:cNvSpPr/>
            <p:nvPr/>
          </p:nvSpPr>
          <p:spPr>
            <a:xfrm>
              <a:off x="867114" y="4593493"/>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かぞくこうせい</a:t>
              </a:r>
              <a:endParaRPr kumimoji="1" lang="ja-JP" altLang="en-US" sz="1400" dirty="0">
                <a:solidFill>
                  <a:schemeClr val="tx1"/>
                </a:solidFill>
              </a:endParaRPr>
            </a:p>
          </p:txBody>
        </p:sp>
        <p:sp>
          <p:nvSpPr>
            <p:cNvPr id="20" name="正方形/長方形 19">
              <a:extLst>
                <a:ext uri="{FF2B5EF4-FFF2-40B4-BE49-F238E27FC236}">
                  <a16:creationId xmlns:a16="http://schemas.microsoft.com/office/drawing/2014/main" id="{D58BC2D6-F50C-9794-59D8-18E180C96224}"/>
                </a:ext>
              </a:extLst>
            </p:cNvPr>
            <p:cNvSpPr/>
            <p:nvPr/>
          </p:nvSpPr>
          <p:spPr>
            <a:xfrm>
              <a:off x="2619714" y="4593493"/>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ねんれい</a:t>
              </a:r>
              <a:endParaRPr kumimoji="1" lang="ja-JP" altLang="en-US" sz="1400" dirty="0">
                <a:solidFill>
                  <a:schemeClr val="tx1"/>
                </a:solidFill>
              </a:endParaRPr>
            </a:p>
          </p:txBody>
        </p:sp>
        <p:sp>
          <p:nvSpPr>
            <p:cNvPr id="21" name="正方形/長方形 20">
              <a:extLst>
                <a:ext uri="{FF2B5EF4-FFF2-40B4-BE49-F238E27FC236}">
                  <a16:creationId xmlns:a16="http://schemas.microsoft.com/office/drawing/2014/main" id="{32E7B8AA-8787-6CC9-FE8D-6EDB096EC8A0}"/>
                </a:ext>
              </a:extLst>
            </p:cNvPr>
            <p:cNvSpPr/>
            <p:nvPr/>
          </p:nvSpPr>
          <p:spPr>
            <a:xfrm>
              <a:off x="5715339" y="4591472"/>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400" dirty="0">
                <a:solidFill>
                  <a:schemeClr val="tx1"/>
                </a:solidFill>
              </a:endParaRPr>
            </a:p>
          </p:txBody>
        </p:sp>
        <p:sp>
          <p:nvSpPr>
            <p:cNvPr id="22" name="正方形/長方形 21">
              <a:extLst>
                <a:ext uri="{FF2B5EF4-FFF2-40B4-BE49-F238E27FC236}">
                  <a16:creationId xmlns:a16="http://schemas.microsoft.com/office/drawing/2014/main" id="{8482F6C6-AA12-5495-8F89-1FC0282CC517}"/>
                </a:ext>
              </a:extLst>
            </p:cNvPr>
            <p:cNvSpPr/>
            <p:nvPr/>
          </p:nvSpPr>
          <p:spPr>
            <a:xfrm>
              <a:off x="7020264" y="4584680"/>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400" dirty="0">
                <a:solidFill>
                  <a:schemeClr val="tx1"/>
                </a:solidFill>
              </a:endParaRPr>
            </a:p>
          </p:txBody>
        </p:sp>
        <p:sp>
          <p:nvSpPr>
            <p:cNvPr id="24" name="正方形/長方形 23">
              <a:extLst>
                <a:ext uri="{FF2B5EF4-FFF2-40B4-BE49-F238E27FC236}">
                  <a16:creationId xmlns:a16="http://schemas.microsoft.com/office/drawing/2014/main" id="{6B8A1742-3489-7D1C-DAA8-E7A675DEE792}"/>
                </a:ext>
              </a:extLst>
            </p:cNvPr>
            <p:cNvSpPr/>
            <p:nvPr/>
          </p:nvSpPr>
          <p:spPr>
            <a:xfrm>
              <a:off x="198042" y="5201227"/>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こと</a:t>
              </a:r>
              <a:endParaRPr kumimoji="1" lang="ja-JP" altLang="en-US" sz="1400" dirty="0">
                <a:solidFill>
                  <a:schemeClr val="tx1"/>
                </a:solidFill>
              </a:endParaRPr>
            </a:p>
          </p:txBody>
        </p:sp>
        <p:sp>
          <p:nvSpPr>
            <p:cNvPr id="25" name="正方形/長方形 24">
              <a:extLst>
                <a:ext uri="{FF2B5EF4-FFF2-40B4-BE49-F238E27FC236}">
                  <a16:creationId xmlns:a16="http://schemas.microsoft.com/office/drawing/2014/main" id="{BCACC77A-0F6F-546E-C9D2-8F4B96EE1407}"/>
                </a:ext>
              </a:extLst>
            </p:cNvPr>
            <p:cNvSpPr/>
            <p:nvPr/>
          </p:nvSpPr>
          <p:spPr>
            <a:xfrm>
              <a:off x="3950892" y="5197013"/>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おう</a:t>
              </a:r>
              <a:endParaRPr kumimoji="1" lang="ja-JP" altLang="en-US" sz="1400" dirty="0">
                <a:solidFill>
                  <a:schemeClr val="tx1"/>
                </a:solidFill>
              </a:endParaRPr>
            </a:p>
          </p:txBody>
        </p:sp>
        <p:sp>
          <p:nvSpPr>
            <p:cNvPr id="27" name="正方形/長方形 26">
              <a:extLst>
                <a:ext uri="{FF2B5EF4-FFF2-40B4-BE49-F238E27FC236}">
                  <a16:creationId xmlns:a16="http://schemas.microsoft.com/office/drawing/2014/main" id="{24447301-6A23-79C1-D85F-5ECE78E9268F}"/>
                </a:ext>
              </a:extLst>
            </p:cNvPr>
            <p:cNvSpPr/>
            <p:nvPr/>
          </p:nvSpPr>
          <p:spPr>
            <a:xfrm>
              <a:off x="7286964" y="5195235"/>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tx1"/>
                </a:solidFill>
              </a:endParaRPr>
            </a:p>
          </p:txBody>
        </p:sp>
        <p:sp>
          <p:nvSpPr>
            <p:cNvPr id="28" name="正方形/長方形 27">
              <a:extLst>
                <a:ext uri="{FF2B5EF4-FFF2-40B4-BE49-F238E27FC236}">
                  <a16:creationId xmlns:a16="http://schemas.microsoft.com/office/drawing/2014/main" id="{1EAF4D06-EADB-105E-C48B-E38B6864AAB6}"/>
                </a:ext>
              </a:extLst>
            </p:cNvPr>
            <p:cNvSpPr/>
            <p:nvPr/>
          </p:nvSpPr>
          <p:spPr>
            <a:xfrm>
              <a:off x="541281" y="5816720"/>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かんが</a:t>
              </a:r>
              <a:endParaRPr kumimoji="1" lang="ja-JP" altLang="en-US" sz="1400" dirty="0">
                <a:solidFill>
                  <a:schemeClr val="tx1"/>
                </a:solidFill>
              </a:endParaRPr>
            </a:p>
          </p:txBody>
        </p:sp>
      </p:grpSp>
      <p:grpSp>
        <p:nvGrpSpPr>
          <p:cNvPr id="41" name="グループ化 40">
            <a:extLst>
              <a:ext uri="{FF2B5EF4-FFF2-40B4-BE49-F238E27FC236}">
                <a16:creationId xmlns:a16="http://schemas.microsoft.com/office/drawing/2014/main" id="{5D095B11-94FE-C7FF-3EEE-71183FCE763A}"/>
              </a:ext>
            </a:extLst>
          </p:cNvPr>
          <p:cNvGrpSpPr/>
          <p:nvPr/>
        </p:nvGrpSpPr>
        <p:grpSpPr>
          <a:xfrm>
            <a:off x="186322" y="1965684"/>
            <a:ext cx="8865774" cy="1218656"/>
            <a:chOff x="186322" y="1965684"/>
            <a:chExt cx="8865774" cy="1218656"/>
          </a:xfrm>
        </p:grpSpPr>
        <p:grpSp>
          <p:nvGrpSpPr>
            <p:cNvPr id="4" name="グループ化 3"/>
            <p:cNvGrpSpPr/>
            <p:nvPr/>
          </p:nvGrpSpPr>
          <p:grpSpPr>
            <a:xfrm>
              <a:off x="186322" y="2177113"/>
              <a:ext cx="8865774" cy="1007227"/>
              <a:chOff x="186322" y="2177113"/>
              <a:chExt cx="8865774" cy="1007227"/>
            </a:xfrm>
          </p:grpSpPr>
          <p:sp>
            <p:nvSpPr>
              <p:cNvPr id="23" name="正方形/長方形 22"/>
              <p:cNvSpPr/>
              <p:nvPr/>
            </p:nvSpPr>
            <p:spPr>
              <a:xfrm>
                <a:off x="645345" y="2230980"/>
                <a:ext cx="8406751" cy="95336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tx1"/>
                    </a:solidFill>
                    <a:latin typeface="Meiryo UI" panose="020B0604030504040204" pitchFamily="50" charset="-128"/>
                    <a:ea typeface="Meiryo UI" panose="020B0604030504040204" pitchFamily="50" charset="-128"/>
                    <a:cs typeface="ヒラギノ丸ゴ Pro W4"/>
                  </a:rPr>
                  <a:t>リスクに対して</a:t>
                </a:r>
                <a:r>
                  <a:rPr lang="en-US" altLang="ja-JP" sz="3600" b="1" dirty="0">
                    <a:solidFill>
                      <a:schemeClr val="tx1"/>
                    </a:solidFill>
                    <a:latin typeface="Meiryo UI" panose="020B0604030504040204" pitchFamily="50" charset="-128"/>
                    <a:ea typeface="Meiryo UI" panose="020B0604030504040204" pitchFamily="50" charset="-128"/>
                    <a:cs typeface="ヒラギノ丸ゴ Pro W4"/>
                  </a:rPr>
                  <a:t>3</a:t>
                </a:r>
                <a:r>
                  <a:rPr lang="ja-JP" altLang="en-US" sz="3600" b="1" dirty="0">
                    <a:solidFill>
                      <a:schemeClr val="tx1"/>
                    </a:solidFill>
                    <a:latin typeface="Meiryo UI" panose="020B0604030504040204" pitchFamily="50" charset="-128"/>
                    <a:ea typeface="Meiryo UI" panose="020B0604030504040204" pitchFamily="50" charset="-128"/>
                    <a:cs typeface="ヒラギノ丸ゴ Pro W4"/>
                  </a:rPr>
                  <a:t>つの保障手段で備えることができる。</a:t>
                </a:r>
                <a:endParaRPr lang="en-US" altLang="ja-JP" sz="3600" b="1" dirty="0">
                  <a:solidFill>
                    <a:schemeClr val="tx1"/>
                  </a:solidFill>
                  <a:latin typeface="Meiryo UI" panose="020B0604030504040204" pitchFamily="50" charset="-128"/>
                  <a:ea typeface="Meiryo UI" panose="020B0604030504040204" pitchFamily="50" charset="-128"/>
                  <a:cs typeface="ヒラギノ丸ゴ Pro W4"/>
                </a:endParaRPr>
              </a:p>
            </p:txBody>
          </p:sp>
          <p:sp>
            <p:nvSpPr>
              <p:cNvPr id="26" name="正方形/長方形 25"/>
              <p:cNvSpPr/>
              <p:nvPr/>
            </p:nvSpPr>
            <p:spPr>
              <a:xfrm>
                <a:off x="186322" y="2177113"/>
                <a:ext cx="543739" cy="523220"/>
              </a:xfrm>
              <a:prstGeom prst="rect">
                <a:avLst/>
              </a:prstGeom>
            </p:spPr>
            <p:txBody>
              <a:bodyPr wrap="none">
                <a:spAutoFit/>
              </a:bodyPr>
              <a:lstStyle/>
              <a:p>
                <a:r>
                  <a:rPr lang="ja-JP" altLang="en-US" sz="2800" dirty="0">
                    <a:latin typeface="Meiryo UI" panose="020B0604030504040204" pitchFamily="50" charset="-128"/>
                    <a:ea typeface="Meiryo UI" panose="020B0604030504040204" pitchFamily="50" charset="-128"/>
                    <a:cs typeface="ヒラギノ丸ゴ Pro W4"/>
                  </a:rPr>
                  <a:t>②</a:t>
                </a:r>
                <a:endParaRPr lang="ja-JP" altLang="en-US" sz="2800" dirty="0"/>
              </a:p>
            </p:txBody>
          </p:sp>
        </p:grpSp>
        <p:sp>
          <p:nvSpPr>
            <p:cNvPr id="30" name="正方形/長方形 29">
              <a:extLst>
                <a:ext uri="{FF2B5EF4-FFF2-40B4-BE49-F238E27FC236}">
                  <a16:creationId xmlns:a16="http://schemas.microsoft.com/office/drawing/2014/main" id="{AA9E68B9-1A1C-1B48-2B8A-8F3770C2CF9F}"/>
                </a:ext>
              </a:extLst>
            </p:cNvPr>
            <p:cNvSpPr/>
            <p:nvPr/>
          </p:nvSpPr>
          <p:spPr>
            <a:xfrm>
              <a:off x="1722137" y="1965684"/>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たい</a:t>
              </a:r>
              <a:endParaRPr kumimoji="1" lang="ja-JP" altLang="en-US" sz="1400" dirty="0">
                <a:solidFill>
                  <a:schemeClr val="tx1"/>
                </a:solidFill>
              </a:endParaRPr>
            </a:p>
          </p:txBody>
        </p:sp>
        <p:sp>
          <p:nvSpPr>
            <p:cNvPr id="31" name="正方形/長方形 30">
              <a:extLst>
                <a:ext uri="{FF2B5EF4-FFF2-40B4-BE49-F238E27FC236}">
                  <a16:creationId xmlns:a16="http://schemas.microsoft.com/office/drawing/2014/main" id="{C3641E76-0A96-281C-1931-55E6DF7F5B6D}"/>
                </a:ext>
              </a:extLst>
            </p:cNvPr>
            <p:cNvSpPr/>
            <p:nvPr/>
          </p:nvSpPr>
          <p:spPr>
            <a:xfrm>
              <a:off x="4642729" y="1965684"/>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ほしょう しゅだん</a:t>
              </a:r>
              <a:endParaRPr kumimoji="1" lang="ja-JP" altLang="en-US" sz="1400" dirty="0">
                <a:solidFill>
                  <a:schemeClr val="tx1"/>
                </a:solidFill>
              </a:endParaRPr>
            </a:p>
          </p:txBody>
        </p:sp>
        <p:sp>
          <p:nvSpPr>
            <p:cNvPr id="33" name="正方形/長方形 32">
              <a:extLst>
                <a:ext uri="{FF2B5EF4-FFF2-40B4-BE49-F238E27FC236}">
                  <a16:creationId xmlns:a16="http://schemas.microsoft.com/office/drawing/2014/main" id="{E81BE91C-87DE-E5B7-0D9C-EF898AD97A22}"/>
                </a:ext>
              </a:extLst>
            </p:cNvPr>
            <p:cNvSpPr/>
            <p:nvPr/>
          </p:nvSpPr>
          <p:spPr>
            <a:xfrm>
              <a:off x="6195304" y="1965684"/>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tx1"/>
                </a:solidFill>
              </a:endParaRPr>
            </a:p>
          </p:txBody>
        </p:sp>
      </p:grpSp>
      <p:grpSp>
        <p:nvGrpSpPr>
          <p:cNvPr id="42" name="グループ化 41">
            <a:extLst>
              <a:ext uri="{FF2B5EF4-FFF2-40B4-BE49-F238E27FC236}">
                <a16:creationId xmlns:a16="http://schemas.microsoft.com/office/drawing/2014/main" id="{B17167D6-37E6-029B-1CC9-A6CEC8B1A15B}"/>
              </a:ext>
            </a:extLst>
          </p:cNvPr>
          <p:cNvGrpSpPr/>
          <p:nvPr/>
        </p:nvGrpSpPr>
        <p:grpSpPr>
          <a:xfrm>
            <a:off x="186323" y="3189060"/>
            <a:ext cx="8932884" cy="1309473"/>
            <a:chOff x="186323" y="3189060"/>
            <a:chExt cx="8932884" cy="1309473"/>
          </a:xfrm>
        </p:grpSpPr>
        <p:grpSp>
          <p:nvGrpSpPr>
            <p:cNvPr id="5" name="グループ化 4"/>
            <p:cNvGrpSpPr/>
            <p:nvPr/>
          </p:nvGrpSpPr>
          <p:grpSpPr>
            <a:xfrm>
              <a:off x="186323" y="3385978"/>
              <a:ext cx="8932884" cy="1112555"/>
              <a:chOff x="240626" y="3385978"/>
              <a:chExt cx="9066741" cy="1112555"/>
            </a:xfrm>
          </p:grpSpPr>
          <p:sp>
            <p:nvSpPr>
              <p:cNvPr id="29" name="正方形/長方形 28"/>
              <p:cNvSpPr/>
              <p:nvPr/>
            </p:nvSpPr>
            <p:spPr>
              <a:xfrm>
                <a:off x="678366" y="3438374"/>
                <a:ext cx="8629001" cy="106015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800"/>
                  </a:lnSpc>
                </a:pP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公的保障</a:t>
                </a:r>
                <a:r>
                  <a:rPr lang="ja-JP" altLang="en-US" sz="3600" b="1" dirty="0">
                    <a:solidFill>
                      <a:schemeClr val="tx1"/>
                    </a:solidFill>
                    <a:latin typeface="Meiryo UI" panose="020B0604030504040204" pitchFamily="50" charset="-128"/>
                    <a:ea typeface="Meiryo UI" panose="020B0604030504040204" pitchFamily="50" charset="-128"/>
                    <a:cs typeface="ヒラギノ丸ゴ Pro W4"/>
                  </a:rPr>
                  <a:t>と企業保障で不足する部分を</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私的保障</a:t>
                </a:r>
                <a:r>
                  <a:rPr lang="ja-JP" altLang="en-US" sz="3600" b="1" dirty="0">
                    <a:solidFill>
                      <a:schemeClr val="tx1"/>
                    </a:solidFill>
                    <a:latin typeface="Meiryo UI" panose="020B0604030504040204" pitchFamily="50" charset="-128"/>
                    <a:ea typeface="Meiryo UI" panose="020B0604030504040204" pitchFamily="50" charset="-128"/>
                    <a:cs typeface="ヒラギノ丸ゴ Pro W4"/>
                  </a:rPr>
                  <a:t>で補う。</a:t>
                </a:r>
                <a:endParaRPr lang="en-US" altLang="ja-JP" sz="3600" b="1" dirty="0">
                  <a:solidFill>
                    <a:schemeClr val="tx1"/>
                  </a:solidFill>
                  <a:latin typeface="Meiryo UI" panose="020B0604030504040204" pitchFamily="50" charset="-128"/>
                  <a:ea typeface="Meiryo UI" panose="020B0604030504040204" pitchFamily="50" charset="-128"/>
                  <a:cs typeface="ヒラギノ丸ゴ Pro W4"/>
                </a:endParaRPr>
              </a:p>
            </p:txBody>
          </p:sp>
          <p:sp>
            <p:nvSpPr>
              <p:cNvPr id="32" name="正方形/長方形 31"/>
              <p:cNvSpPr/>
              <p:nvPr/>
            </p:nvSpPr>
            <p:spPr>
              <a:xfrm>
                <a:off x="240626" y="3385978"/>
                <a:ext cx="543738" cy="523220"/>
              </a:xfrm>
              <a:prstGeom prst="rect">
                <a:avLst/>
              </a:prstGeom>
            </p:spPr>
            <p:txBody>
              <a:bodyPr wrap="square">
                <a:spAutoFit/>
              </a:bodyPr>
              <a:lstStyle/>
              <a:p>
                <a:r>
                  <a:rPr lang="ja-JP" altLang="en-US" sz="2800" dirty="0">
                    <a:latin typeface="Meiryo UI" panose="020B0604030504040204" pitchFamily="50" charset="-128"/>
                    <a:ea typeface="Meiryo UI" panose="020B0604030504040204" pitchFamily="50" charset="-128"/>
                  </a:rPr>
                  <a:t>③</a:t>
                </a:r>
              </a:p>
            </p:txBody>
          </p:sp>
        </p:grpSp>
        <p:sp>
          <p:nvSpPr>
            <p:cNvPr id="34" name="正方形/長方形 33">
              <a:extLst>
                <a:ext uri="{FF2B5EF4-FFF2-40B4-BE49-F238E27FC236}">
                  <a16:creationId xmlns:a16="http://schemas.microsoft.com/office/drawing/2014/main" id="{73515FDD-238D-BBFF-E6E5-F49478033618}"/>
                </a:ext>
              </a:extLst>
            </p:cNvPr>
            <p:cNvSpPr/>
            <p:nvPr/>
          </p:nvSpPr>
          <p:spPr>
            <a:xfrm>
              <a:off x="912512" y="3192092"/>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こうてき ほしょう</a:t>
              </a:r>
              <a:endParaRPr kumimoji="1" lang="ja-JP" altLang="en-US" sz="1400" dirty="0">
                <a:solidFill>
                  <a:srgbClr val="FF0000"/>
                </a:solidFill>
              </a:endParaRPr>
            </a:p>
          </p:txBody>
        </p:sp>
        <p:sp>
          <p:nvSpPr>
            <p:cNvPr id="35" name="正方形/長方形 34">
              <a:extLst>
                <a:ext uri="{FF2B5EF4-FFF2-40B4-BE49-F238E27FC236}">
                  <a16:creationId xmlns:a16="http://schemas.microsoft.com/office/drawing/2014/main" id="{995CAA52-70A1-B83C-2E35-B178CFB4D6DA}"/>
                </a:ext>
              </a:extLst>
            </p:cNvPr>
            <p:cNvSpPr/>
            <p:nvPr/>
          </p:nvSpPr>
          <p:spPr>
            <a:xfrm>
              <a:off x="8018162" y="3189060"/>
              <a:ext cx="9639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してき</a:t>
              </a:r>
              <a:endParaRPr kumimoji="1" lang="ja-JP" altLang="en-US" sz="1400" dirty="0">
                <a:solidFill>
                  <a:srgbClr val="FF0000"/>
                </a:solidFill>
              </a:endParaRPr>
            </a:p>
          </p:txBody>
        </p:sp>
        <p:sp>
          <p:nvSpPr>
            <p:cNvPr id="36" name="正方形/長方形 35">
              <a:extLst>
                <a:ext uri="{FF2B5EF4-FFF2-40B4-BE49-F238E27FC236}">
                  <a16:creationId xmlns:a16="http://schemas.microsoft.com/office/drawing/2014/main" id="{D3E93722-D13C-BE2B-19F2-994732287C39}"/>
                </a:ext>
              </a:extLst>
            </p:cNvPr>
            <p:cNvSpPr/>
            <p:nvPr/>
          </p:nvSpPr>
          <p:spPr>
            <a:xfrm>
              <a:off x="595315" y="3805385"/>
              <a:ext cx="11744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ほしょう</a:t>
              </a:r>
              <a:endParaRPr kumimoji="1" lang="ja-JP" altLang="en-US" sz="1400" dirty="0">
                <a:solidFill>
                  <a:srgbClr val="FF0000"/>
                </a:solidFill>
              </a:endParaRPr>
            </a:p>
          </p:txBody>
        </p:sp>
        <p:sp>
          <p:nvSpPr>
            <p:cNvPr id="37" name="正方形/長方形 36">
              <a:extLst>
                <a:ext uri="{FF2B5EF4-FFF2-40B4-BE49-F238E27FC236}">
                  <a16:creationId xmlns:a16="http://schemas.microsoft.com/office/drawing/2014/main" id="{DF755967-5BA4-409B-7F7F-30107539EF31}"/>
                </a:ext>
              </a:extLst>
            </p:cNvPr>
            <p:cNvSpPr/>
            <p:nvPr/>
          </p:nvSpPr>
          <p:spPr>
            <a:xfrm>
              <a:off x="3067389" y="3193318"/>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きぎょう ほしょう</a:t>
              </a:r>
              <a:endParaRPr kumimoji="1" lang="ja-JP" altLang="en-US" sz="1400" dirty="0">
                <a:solidFill>
                  <a:schemeClr val="tx1"/>
                </a:solidFill>
              </a:endParaRPr>
            </a:p>
          </p:txBody>
        </p:sp>
        <p:sp>
          <p:nvSpPr>
            <p:cNvPr id="38" name="正方形/長方形 37">
              <a:extLst>
                <a:ext uri="{FF2B5EF4-FFF2-40B4-BE49-F238E27FC236}">
                  <a16:creationId xmlns:a16="http://schemas.microsoft.com/office/drawing/2014/main" id="{5E2CFFFE-F5AE-08CD-B3CE-FC6CD4B2D73B}"/>
                </a:ext>
              </a:extLst>
            </p:cNvPr>
            <p:cNvSpPr/>
            <p:nvPr/>
          </p:nvSpPr>
          <p:spPr>
            <a:xfrm>
              <a:off x="4832518" y="3193318"/>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ふそく</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05C69AEC-E6F9-77D0-EDE9-99E4D2B352DA}"/>
                </a:ext>
              </a:extLst>
            </p:cNvPr>
            <p:cNvSpPr/>
            <p:nvPr/>
          </p:nvSpPr>
          <p:spPr>
            <a:xfrm>
              <a:off x="6591639" y="3193318"/>
              <a:ext cx="126648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ぶぶん</a:t>
              </a:r>
              <a:endParaRPr kumimoji="1" lang="ja-JP" altLang="en-US" sz="1400" dirty="0">
                <a:solidFill>
                  <a:schemeClr val="tx1"/>
                </a:solidFill>
              </a:endParaRPr>
            </a:p>
          </p:txBody>
        </p:sp>
        <p:sp>
          <p:nvSpPr>
            <p:cNvPr id="40" name="正方形/長方形 39">
              <a:extLst>
                <a:ext uri="{FF2B5EF4-FFF2-40B4-BE49-F238E27FC236}">
                  <a16:creationId xmlns:a16="http://schemas.microsoft.com/office/drawing/2014/main" id="{F7B882E6-2B21-CCFB-22A6-010E7F255DF5}"/>
                </a:ext>
              </a:extLst>
            </p:cNvPr>
            <p:cNvSpPr/>
            <p:nvPr/>
          </p:nvSpPr>
          <p:spPr>
            <a:xfrm>
              <a:off x="1542917" y="3804068"/>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おぎな</a:t>
              </a:r>
              <a:endParaRPr kumimoji="1" lang="ja-JP" altLang="en-US" sz="1400" dirty="0">
                <a:solidFill>
                  <a:schemeClr val="tx1"/>
                </a:solidFill>
              </a:endParaRPr>
            </a:p>
          </p:txBody>
        </p:sp>
      </p:grpSp>
    </p:spTree>
    <p:extLst>
      <p:ext uri="{BB962C8B-B14F-4D97-AF65-F5344CB8AC3E}">
        <p14:creationId xmlns:p14="http://schemas.microsoft.com/office/powerpoint/2010/main" val="165753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61964" y="30760"/>
            <a:ext cx="66500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さまざまなライフコース</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 name="正方形/長方形 7"/>
          <p:cNvSpPr/>
          <p:nvPr/>
        </p:nvSpPr>
        <p:spPr>
          <a:xfrm>
            <a:off x="461964" y="82367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200" dirty="0">
              <a:solidFill>
                <a:srgbClr val="17375E"/>
              </a:solidFill>
              <a:latin typeface="Meiryo UI" panose="020B0604030504040204" pitchFamily="50" charset="-128"/>
              <a:ea typeface="Meiryo UI" panose="020B0604030504040204" pitchFamily="50" charset="-128"/>
              <a:cs typeface="ヒラギノ角ゴ ProN W6"/>
            </a:endParaRPr>
          </a:p>
        </p:txBody>
      </p:sp>
      <p:sp>
        <p:nvSpPr>
          <p:cNvPr id="12" name="テキスト ボックス 11"/>
          <p:cNvSpPr txBox="1"/>
          <p:nvPr/>
        </p:nvSpPr>
        <p:spPr>
          <a:xfrm>
            <a:off x="233081" y="873004"/>
            <a:ext cx="8275520" cy="677108"/>
          </a:xfrm>
          <a:prstGeom prst="rect">
            <a:avLst/>
          </a:prstGeom>
          <a:noFill/>
        </p:spPr>
        <p:txBody>
          <a:bodyPr wrap="square" rtlCol="0">
            <a:spAutoFit/>
          </a:bodyPr>
          <a:lstStyle/>
          <a:p>
            <a:pPr algn="ctr"/>
            <a:r>
              <a:rPr lang="ja-JP" altLang="en-US" sz="3800" b="1" dirty="0">
                <a:latin typeface="Meiryo UI" panose="020B0604030504040204" pitchFamily="50" charset="-128"/>
                <a:ea typeface="Meiryo UI" panose="020B0604030504040204" pitchFamily="50" charset="-128"/>
                <a:cs typeface="ヒラギノ丸ゴ ProN W4"/>
              </a:rPr>
              <a:t>それぞれの生き方を</a:t>
            </a:r>
            <a:r>
              <a:rPr lang="en-US" altLang="ja-JP" sz="3800" b="1" dirty="0">
                <a:latin typeface="Meiryo UI" panose="020B0604030504040204" pitchFamily="50" charset="-128"/>
                <a:ea typeface="Meiryo UI" panose="020B0604030504040204" pitchFamily="50" charset="-128"/>
                <a:cs typeface="ヒラギノ丸ゴ ProN W4"/>
              </a:rPr>
              <a:t>｢</a:t>
            </a:r>
            <a:r>
              <a:rPr lang="ja-JP" altLang="en-US" sz="3800" b="1" dirty="0">
                <a:latin typeface="Meiryo UI" panose="020B0604030504040204" pitchFamily="50" charset="-128"/>
                <a:ea typeface="Meiryo UI" panose="020B0604030504040204" pitchFamily="50" charset="-128"/>
                <a:cs typeface="ヒラギノ丸ゴ ProN W4"/>
              </a:rPr>
              <a:t>ライフコース</a:t>
            </a:r>
            <a:r>
              <a:rPr lang="en-US" altLang="ja-JP" sz="3800" b="1" dirty="0">
                <a:latin typeface="Meiryo UI" panose="020B0604030504040204" pitchFamily="50" charset="-128"/>
                <a:ea typeface="Meiryo UI" panose="020B0604030504040204" pitchFamily="50" charset="-128"/>
                <a:cs typeface="ヒラギノ丸ゴ ProN W4"/>
              </a:rPr>
              <a:t>｣</a:t>
            </a:r>
            <a:r>
              <a:rPr lang="ja-JP" altLang="en-US" sz="3800" b="1" dirty="0">
                <a:latin typeface="Meiryo UI" panose="020B0604030504040204" pitchFamily="50" charset="-128"/>
                <a:ea typeface="Meiryo UI" panose="020B0604030504040204" pitchFamily="50" charset="-128"/>
                <a:cs typeface="ヒラギノ丸ゴ ProN W4"/>
              </a:rPr>
              <a:t>とよぶ</a:t>
            </a:r>
            <a:endParaRPr lang="en-US" altLang="ja-JP" sz="3800" b="1" dirty="0">
              <a:latin typeface="Meiryo UI" panose="020B0604030504040204" pitchFamily="50" charset="-128"/>
              <a:ea typeface="Meiryo UI" panose="020B0604030504040204" pitchFamily="50" charset="-128"/>
              <a:cs typeface="ヒラギノ丸ゴ ProN W4"/>
            </a:endParaRPr>
          </a:p>
        </p:txBody>
      </p:sp>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4</a:t>
            </a:fld>
            <a:endParaRPr kumimoji="1" lang="ja-JP" altLang="en-US"/>
          </a:p>
        </p:txBody>
      </p:sp>
      <p:grpSp>
        <p:nvGrpSpPr>
          <p:cNvPr id="6" name="グループ化 5">
            <a:extLst>
              <a:ext uri="{FF2B5EF4-FFF2-40B4-BE49-F238E27FC236}">
                <a16:creationId xmlns:a16="http://schemas.microsoft.com/office/drawing/2014/main" id="{E0448D07-2DB5-42FD-A663-D3E356F08B20}"/>
              </a:ext>
            </a:extLst>
          </p:cNvPr>
          <p:cNvGrpSpPr/>
          <p:nvPr/>
        </p:nvGrpSpPr>
        <p:grpSpPr>
          <a:xfrm>
            <a:off x="621774" y="2088359"/>
            <a:ext cx="8156827" cy="4305077"/>
            <a:chOff x="621774" y="2088359"/>
            <a:chExt cx="8156827" cy="4305077"/>
          </a:xfrm>
        </p:grpSpPr>
        <p:grpSp>
          <p:nvGrpSpPr>
            <p:cNvPr id="2" name="グループ化 1">
              <a:extLst>
                <a:ext uri="{FF2B5EF4-FFF2-40B4-BE49-F238E27FC236}">
                  <a16:creationId xmlns:a16="http://schemas.microsoft.com/office/drawing/2014/main" id="{82ED1609-E4E2-4A00-AE66-6ECE5F0D9A73}"/>
                </a:ext>
              </a:extLst>
            </p:cNvPr>
            <p:cNvGrpSpPr/>
            <p:nvPr/>
          </p:nvGrpSpPr>
          <p:grpSpPr>
            <a:xfrm>
              <a:off x="621774" y="2088359"/>
              <a:ext cx="8156827" cy="4305077"/>
              <a:chOff x="474037" y="1715465"/>
              <a:chExt cx="8156827" cy="4305077"/>
            </a:xfrm>
          </p:grpSpPr>
          <p:cxnSp>
            <p:nvCxnSpPr>
              <p:cNvPr id="9" name="直線コネクタ 8"/>
              <p:cNvCxnSpPr/>
              <p:nvPr/>
            </p:nvCxnSpPr>
            <p:spPr bwMode="white">
              <a:xfrm>
                <a:off x="2740714" y="4055522"/>
                <a:ext cx="298800" cy="0"/>
              </a:xfrm>
              <a:prstGeom prst="line">
                <a:avLst/>
              </a:prstGeom>
              <a:ln w="1936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角丸四角形 3"/>
              <p:cNvSpPr/>
              <p:nvPr/>
            </p:nvSpPr>
            <p:spPr>
              <a:xfrm>
                <a:off x="1357387" y="2134779"/>
                <a:ext cx="540000" cy="3492000"/>
              </a:xfrm>
              <a:prstGeom prst="roundRect">
                <a:avLst/>
              </a:prstGeom>
              <a:solidFill>
                <a:srgbClr val="7ABD5F"/>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515045" y="1717524"/>
                <a:ext cx="540000" cy="4284000"/>
              </a:xfrm>
              <a:prstGeom prst="roundRect">
                <a:avLst/>
              </a:prstGeom>
              <a:solidFill>
                <a:srgbClr val="7ABD5F"/>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bwMode="white">
              <a:xfrm>
                <a:off x="474037" y="2978403"/>
                <a:ext cx="475655" cy="1761235"/>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高 等 学 校</a:t>
                </a:r>
              </a:p>
            </p:txBody>
          </p:sp>
          <p:sp>
            <p:nvSpPr>
              <p:cNvPr id="16" name="テキスト ボックス 15"/>
              <p:cNvSpPr txBox="1"/>
              <p:nvPr/>
            </p:nvSpPr>
            <p:spPr bwMode="white">
              <a:xfrm>
                <a:off x="1299059" y="2286001"/>
                <a:ext cx="523220" cy="3132344"/>
              </a:xfrm>
              <a:prstGeom prst="rect">
                <a:avLst/>
              </a:prstGeom>
              <a:noFill/>
            </p:spPr>
            <p:txBody>
              <a:bodyPr vert="eaVert" wrap="square" rtlCol="0">
                <a:spAutoFit/>
              </a:bodyPr>
              <a:lstStyle/>
              <a:p>
                <a:pPr algn="ct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大学・短大・専門学校</a:t>
                </a:r>
                <a:endPar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endParaRPr>
              </a:p>
            </p:txBody>
          </p:sp>
          <p:sp>
            <p:nvSpPr>
              <p:cNvPr id="38" name="角丸四角形 37"/>
              <p:cNvSpPr/>
              <p:nvPr/>
            </p:nvSpPr>
            <p:spPr>
              <a:xfrm>
                <a:off x="2198691" y="1716620"/>
                <a:ext cx="540000" cy="3060000"/>
              </a:xfrm>
              <a:prstGeom prst="roundRect">
                <a:avLst/>
              </a:prstGeom>
              <a:solidFill>
                <a:srgbClr val="EC8E4E"/>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bwMode="white">
              <a:xfrm>
                <a:off x="2175027" y="1788747"/>
                <a:ext cx="475655" cy="2905377"/>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就 職</a:t>
                </a:r>
              </a:p>
            </p:txBody>
          </p:sp>
          <p:sp>
            <p:nvSpPr>
              <p:cNvPr id="39" name="角丸四角形 38"/>
              <p:cNvSpPr/>
              <p:nvPr/>
            </p:nvSpPr>
            <p:spPr>
              <a:xfrm>
                <a:off x="3045287" y="2348542"/>
                <a:ext cx="540000" cy="3672000"/>
              </a:xfrm>
              <a:prstGeom prst="roundRect">
                <a:avLst/>
              </a:prstGeom>
              <a:solidFill>
                <a:srgbClr val="EC8E4E"/>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bwMode="white">
              <a:xfrm>
                <a:off x="2968226" y="2880277"/>
                <a:ext cx="523220" cy="2383430"/>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結 婚</a:t>
                </a:r>
              </a:p>
            </p:txBody>
          </p:sp>
          <p:sp>
            <p:nvSpPr>
              <p:cNvPr id="49" name="角丸四角形 48"/>
              <p:cNvSpPr/>
              <p:nvPr/>
            </p:nvSpPr>
            <p:spPr>
              <a:xfrm>
                <a:off x="3883206" y="4275589"/>
                <a:ext cx="540000" cy="1332000"/>
              </a:xfrm>
              <a:prstGeom prst="roundRect">
                <a:avLst/>
              </a:prstGeom>
              <a:solidFill>
                <a:srgbClr val="EC8E4E"/>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bwMode="white">
              <a:xfrm>
                <a:off x="3867858" y="4240898"/>
                <a:ext cx="475655" cy="1254378"/>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退</a:t>
                </a: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 </a:t>
                </a: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職</a:t>
                </a:r>
              </a:p>
            </p:txBody>
          </p:sp>
          <p:sp>
            <p:nvSpPr>
              <p:cNvPr id="50" name="角丸四角形 49"/>
              <p:cNvSpPr/>
              <p:nvPr/>
            </p:nvSpPr>
            <p:spPr>
              <a:xfrm>
                <a:off x="4720692" y="2564568"/>
                <a:ext cx="540000" cy="1332000"/>
              </a:xfrm>
              <a:prstGeom prst="roundRect">
                <a:avLst/>
              </a:prstGeom>
              <a:solidFill>
                <a:srgbClr val="888C8B"/>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bwMode="white">
              <a:xfrm>
                <a:off x="4652281" y="2683153"/>
                <a:ext cx="523220" cy="1058875"/>
              </a:xfrm>
              <a:prstGeom prst="rect">
                <a:avLst/>
              </a:prstGeom>
              <a:noFill/>
            </p:spPr>
            <p:txBody>
              <a:bodyPr vert="eaVert" wrap="square" rtlCol="0">
                <a:spAutoFit/>
              </a:bodyPr>
              <a:lstStyle/>
              <a:p>
                <a:pPr algn="ct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共働き</a:t>
                </a:r>
                <a:endPar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endParaRPr>
              </a:p>
            </p:txBody>
          </p:sp>
          <p:sp>
            <p:nvSpPr>
              <p:cNvPr id="51" name="角丸四角形 50"/>
              <p:cNvSpPr/>
              <p:nvPr/>
            </p:nvSpPr>
            <p:spPr>
              <a:xfrm>
                <a:off x="4729699" y="4275402"/>
                <a:ext cx="540000" cy="1332000"/>
              </a:xfrm>
              <a:prstGeom prst="roundRect">
                <a:avLst/>
              </a:prstGeom>
              <a:solidFill>
                <a:srgbClr val="888C8B"/>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2" name="角丸四角形 51"/>
              <p:cNvSpPr/>
              <p:nvPr/>
            </p:nvSpPr>
            <p:spPr>
              <a:xfrm>
                <a:off x="6404232" y="2561327"/>
                <a:ext cx="540000" cy="1332000"/>
              </a:xfrm>
              <a:prstGeom prst="roundRect">
                <a:avLst/>
              </a:prstGeom>
              <a:solidFill>
                <a:srgbClr val="888C8B"/>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bwMode="white">
              <a:xfrm>
                <a:off x="6333195" y="2683153"/>
                <a:ext cx="523220" cy="1058875"/>
              </a:xfrm>
              <a:prstGeom prst="rect">
                <a:avLst/>
              </a:prstGeom>
              <a:noFill/>
            </p:spPr>
            <p:txBody>
              <a:bodyPr vert="eaVert" wrap="square" rtlCol="0">
                <a:spAutoFit/>
              </a:bodyPr>
              <a:lstStyle/>
              <a:p>
                <a:pPr algn="ct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共働き</a:t>
                </a:r>
                <a:endPar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endParaRPr>
              </a:p>
            </p:txBody>
          </p:sp>
          <p:sp>
            <p:nvSpPr>
              <p:cNvPr id="54" name="テキスト ボックス 53"/>
              <p:cNvSpPr txBox="1"/>
              <p:nvPr/>
            </p:nvSpPr>
            <p:spPr bwMode="white">
              <a:xfrm>
                <a:off x="4655256" y="4396836"/>
                <a:ext cx="523220" cy="1058875"/>
              </a:xfrm>
              <a:prstGeom prst="rect">
                <a:avLst/>
              </a:prstGeom>
              <a:noFill/>
            </p:spPr>
            <p:txBody>
              <a:bodyPr vert="eaVert" wrap="square" rtlCol="0">
                <a:spAutoFit/>
              </a:bodyPr>
              <a:lstStyle/>
              <a:p>
                <a:pPr algn="ct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片働き</a:t>
                </a:r>
                <a:endPar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endParaRPr>
              </a:p>
            </p:txBody>
          </p:sp>
          <p:sp>
            <p:nvSpPr>
              <p:cNvPr id="55" name="角丸四角形 54"/>
              <p:cNvSpPr/>
              <p:nvPr/>
            </p:nvSpPr>
            <p:spPr>
              <a:xfrm>
                <a:off x="6412504" y="4275402"/>
                <a:ext cx="540000" cy="1332000"/>
              </a:xfrm>
              <a:prstGeom prst="roundRect">
                <a:avLst/>
              </a:prstGeom>
              <a:solidFill>
                <a:srgbClr val="888C8B"/>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bwMode="white">
              <a:xfrm>
                <a:off x="6338061" y="4396836"/>
                <a:ext cx="523220" cy="1058875"/>
              </a:xfrm>
              <a:prstGeom prst="rect">
                <a:avLst/>
              </a:prstGeom>
              <a:noFill/>
            </p:spPr>
            <p:txBody>
              <a:bodyPr vert="eaVert" wrap="square" rtlCol="0">
                <a:spAutoFit/>
              </a:bodyPr>
              <a:lstStyle/>
              <a:p>
                <a:pPr algn="ct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片働き</a:t>
                </a:r>
                <a:endPar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endParaRPr>
              </a:p>
            </p:txBody>
          </p:sp>
          <p:sp>
            <p:nvSpPr>
              <p:cNvPr id="57" name="角丸四角形 56"/>
              <p:cNvSpPr/>
              <p:nvPr/>
            </p:nvSpPr>
            <p:spPr>
              <a:xfrm>
                <a:off x="5584088" y="2570178"/>
                <a:ext cx="517118" cy="2998841"/>
              </a:xfrm>
              <a:prstGeom prst="roundRect">
                <a:avLst/>
              </a:prstGeom>
              <a:solidFill>
                <a:srgbClr val="8C89B5"/>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bwMode="white">
              <a:xfrm>
                <a:off x="5556006" y="2901435"/>
                <a:ext cx="475655" cy="2137340"/>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親になる</a:t>
                </a:r>
              </a:p>
            </p:txBody>
          </p:sp>
          <p:sp>
            <p:nvSpPr>
              <p:cNvPr id="60" name="角丸四角形 59"/>
              <p:cNvSpPr/>
              <p:nvPr/>
            </p:nvSpPr>
            <p:spPr>
              <a:xfrm>
                <a:off x="7251080" y="1715465"/>
                <a:ext cx="540000" cy="4284000"/>
              </a:xfrm>
              <a:prstGeom prst="roundRect">
                <a:avLst/>
              </a:prstGeom>
              <a:solidFill>
                <a:srgbClr val="CABA8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bwMode="white">
              <a:xfrm>
                <a:off x="7163921" y="1828162"/>
                <a:ext cx="523220" cy="4085873"/>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退 職</a:t>
                </a:r>
              </a:p>
            </p:txBody>
          </p:sp>
          <p:sp>
            <p:nvSpPr>
              <p:cNvPr id="59" name="角丸四角形 58"/>
              <p:cNvSpPr/>
              <p:nvPr/>
            </p:nvSpPr>
            <p:spPr>
              <a:xfrm>
                <a:off x="8090864" y="1722225"/>
                <a:ext cx="540000" cy="4284000"/>
              </a:xfrm>
              <a:prstGeom prst="roundRect">
                <a:avLst/>
              </a:prstGeom>
              <a:solidFill>
                <a:srgbClr val="CABA8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bwMode="white">
              <a:xfrm>
                <a:off x="8009043" y="1799890"/>
                <a:ext cx="523220" cy="4152898"/>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老 後</a:t>
                </a:r>
              </a:p>
            </p:txBody>
          </p:sp>
          <p:cxnSp>
            <p:nvCxnSpPr>
              <p:cNvPr id="5" name="直線矢印コネクタ 4">
                <a:extLst>
                  <a:ext uri="{FF2B5EF4-FFF2-40B4-BE49-F238E27FC236}">
                    <a16:creationId xmlns:a16="http://schemas.microsoft.com/office/drawing/2014/main" id="{95B9DA19-CCF8-40D2-8DA5-A42FF4BC8829}"/>
                  </a:ext>
                </a:extLst>
              </p:cNvPr>
              <p:cNvCxnSpPr/>
              <p:nvPr/>
            </p:nvCxnSpPr>
            <p:spPr>
              <a:xfrm>
                <a:off x="1055045" y="1917184"/>
                <a:ext cx="1143646"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35" name="直線矢印コネクタ 34">
                <a:extLst>
                  <a:ext uri="{FF2B5EF4-FFF2-40B4-BE49-F238E27FC236}">
                    <a16:creationId xmlns:a16="http://schemas.microsoft.com/office/drawing/2014/main" id="{F974279F-8D2D-4121-A4A6-E76EBC277C72}"/>
                  </a:ext>
                </a:extLst>
              </p:cNvPr>
              <p:cNvCxnSpPr>
                <a:cxnSpLocks/>
              </p:cNvCxnSpPr>
              <p:nvPr/>
            </p:nvCxnSpPr>
            <p:spPr>
              <a:xfrm>
                <a:off x="1055045" y="3207442"/>
                <a:ext cx="324934"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40" name="直線矢印コネクタ 39">
                <a:extLst>
                  <a:ext uri="{FF2B5EF4-FFF2-40B4-BE49-F238E27FC236}">
                    <a16:creationId xmlns:a16="http://schemas.microsoft.com/office/drawing/2014/main" id="{77E58F3B-FB00-4715-8077-5C4807689374}"/>
                  </a:ext>
                </a:extLst>
              </p:cNvPr>
              <p:cNvCxnSpPr>
                <a:cxnSpLocks/>
              </p:cNvCxnSpPr>
              <p:nvPr/>
            </p:nvCxnSpPr>
            <p:spPr>
              <a:xfrm>
                <a:off x="1897387" y="3207442"/>
                <a:ext cx="324934"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42" name="直線矢印コネクタ 41">
                <a:extLst>
                  <a:ext uri="{FF2B5EF4-FFF2-40B4-BE49-F238E27FC236}">
                    <a16:creationId xmlns:a16="http://schemas.microsoft.com/office/drawing/2014/main" id="{CCD1A4F3-1E09-471E-9D09-F43B3E13FE78}"/>
                  </a:ext>
                </a:extLst>
              </p:cNvPr>
              <p:cNvCxnSpPr>
                <a:cxnSpLocks/>
              </p:cNvCxnSpPr>
              <p:nvPr/>
            </p:nvCxnSpPr>
            <p:spPr>
              <a:xfrm>
                <a:off x="2738691" y="3207442"/>
                <a:ext cx="324934"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43" name="直線矢印コネクタ 42">
                <a:extLst>
                  <a:ext uri="{FF2B5EF4-FFF2-40B4-BE49-F238E27FC236}">
                    <a16:creationId xmlns:a16="http://schemas.microsoft.com/office/drawing/2014/main" id="{1324C5EE-0F9E-4C7A-8C72-D819B28BC9C5}"/>
                  </a:ext>
                </a:extLst>
              </p:cNvPr>
              <p:cNvCxnSpPr>
                <a:cxnSpLocks/>
              </p:cNvCxnSpPr>
              <p:nvPr/>
            </p:nvCxnSpPr>
            <p:spPr>
              <a:xfrm>
                <a:off x="3585287" y="3207442"/>
                <a:ext cx="959927"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45" name="直線矢印コネクタ 44">
                <a:extLst>
                  <a:ext uri="{FF2B5EF4-FFF2-40B4-BE49-F238E27FC236}">
                    <a16:creationId xmlns:a16="http://schemas.microsoft.com/office/drawing/2014/main" id="{9330C342-F585-40EE-AAB8-A0AFFAC0DDF5}"/>
                  </a:ext>
                </a:extLst>
              </p:cNvPr>
              <p:cNvCxnSpPr>
                <a:cxnSpLocks/>
              </p:cNvCxnSpPr>
              <p:nvPr/>
            </p:nvCxnSpPr>
            <p:spPr>
              <a:xfrm>
                <a:off x="1897387" y="4912826"/>
                <a:ext cx="1135405"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46" name="直線矢印コネクタ 45">
                <a:extLst>
                  <a:ext uri="{FF2B5EF4-FFF2-40B4-BE49-F238E27FC236}">
                    <a16:creationId xmlns:a16="http://schemas.microsoft.com/office/drawing/2014/main" id="{0D2756D7-A171-43A5-9622-68E89DA88564}"/>
                  </a:ext>
                </a:extLst>
              </p:cNvPr>
              <p:cNvCxnSpPr>
                <a:cxnSpLocks/>
              </p:cNvCxnSpPr>
              <p:nvPr/>
            </p:nvCxnSpPr>
            <p:spPr>
              <a:xfrm>
                <a:off x="1055045" y="5771128"/>
                <a:ext cx="1977747"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58" name="直線矢印コネクタ 57">
                <a:extLst>
                  <a:ext uri="{FF2B5EF4-FFF2-40B4-BE49-F238E27FC236}">
                    <a16:creationId xmlns:a16="http://schemas.microsoft.com/office/drawing/2014/main" id="{51107C6B-21A3-4FB2-9703-409ABA3A3892}"/>
                  </a:ext>
                </a:extLst>
              </p:cNvPr>
              <p:cNvCxnSpPr>
                <a:cxnSpLocks/>
              </p:cNvCxnSpPr>
              <p:nvPr/>
            </p:nvCxnSpPr>
            <p:spPr>
              <a:xfrm flipV="1">
                <a:off x="3585287" y="4912826"/>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2" name="直線矢印コネクタ 61">
                <a:extLst>
                  <a:ext uri="{FF2B5EF4-FFF2-40B4-BE49-F238E27FC236}">
                    <a16:creationId xmlns:a16="http://schemas.microsoft.com/office/drawing/2014/main" id="{D69ACBC4-176C-4528-85A1-3CB668C78D9A}"/>
                  </a:ext>
                </a:extLst>
              </p:cNvPr>
              <p:cNvCxnSpPr>
                <a:cxnSpLocks/>
              </p:cNvCxnSpPr>
              <p:nvPr/>
            </p:nvCxnSpPr>
            <p:spPr>
              <a:xfrm flipV="1">
                <a:off x="4410000" y="4905843"/>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3" name="直線矢印コネクタ 62">
                <a:extLst>
                  <a:ext uri="{FF2B5EF4-FFF2-40B4-BE49-F238E27FC236}">
                    <a16:creationId xmlns:a16="http://schemas.microsoft.com/office/drawing/2014/main" id="{3AF3A156-3864-47A1-8A76-0D45FB5B3193}"/>
                  </a:ext>
                </a:extLst>
              </p:cNvPr>
              <p:cNvCxnSpPr>
                <a:cxnSpLocks/>
              </p:cNvCxnSpPr>
              <p:nvPr/>
            </p:nvCxnSpPr>
            <p:spPr>
              <a:xfrm flipV="1">
                <a:off x="5260088" y="4912826"/>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4" name="直線矢印コネクタ 63">
                <a:extLst>
                  <a:ext uri="{FF2B5EF4-FFF2-40B4-BE49-F238E27FC236}">
                    <a16:creationId xmlns:a16="http://schemas.microsoft.com/office/drawing/2014/main" id="{3739A4CD-2FCE-40CA-8597-FBC3DC136AEF}"/>
                  </a:ext>
                </a:extLst>
              </p:cNvPr>
              <p:cNvCxnSpPr>
                <a:cxnSpLocks/>
              </p:cNvCxnSpPr>
              <p:nvPr/>
            </p:nvCxnSpPr>
            <p:spPr>
              <a:xfrm flipV="1">
                <a:off x="5244776" y="3207442"/>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5" name="直線矢印コネクタ 64">
                <a:extLst>
                  <a:ext uri="{FF2B5EF4-FFF2-40B4-BE49-F238E27FC236}">
                    <a16:creationId xmlns:a16="http://schemas.microsoft.com/office/drawing/2014/main" id="{0C07F56B-13AB-4324-AAC3-BDAB432F9EAA}"/>
                  </a:ext>
                </a:extLst>
              </p:cNvPr>
              <p:cNvCxnSpPr>
                <a:cxnSpLocks/>
              </p:cNvCxnSpPr>
              <p:nvPr/>
            </p:nvCxnSpPr>
            <p:spPr>
              <a:xfrm flipV="1">
                <a:off x="4868918" y="3893327"/>
                <a:ext cx="0" cy="382076"/>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6" name="直線矢印コネクタ 65">
                <a:extLst>
                  <a:ext uri="{FF2B5EF4-FFF2-40B4-BE49-F238E27FC236}">
                    <a16:creationId xmlns:a16="http://schemas.microsoft.com/office/drawing/2014/main" id="{146A2947-0C2F-437B-AC92-8D0B554A8807}"/>
                  </a:ext>
                </a:extLst>
              </p:cNvPr>
              <p:cNvCxnSpPr>
                <a:cxnSpLocks/>
              </p:cNvCxnSpPr>
              <p:nvPr/>
            </p:nvCxnSpPr>
            <p:spPr>
              <a:xfrm>
                <a:off x="5082091" y="3896568"/>
                <a:ext cx="0" cy="382076"/>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7" name="直線矢印コネクタ 66">
                <a:extLst>
                  <a:ext uri="{FF2B5EF4-FFF2-40B4-BE49-F238E27FC236}">
                    <a16:creationId xmlns:a16="http://schemas.microsoft.com/office/drawing/2014/main" id="{A84C876E-855F-4B95-9131-54A107A7E9A4}"/>
                  </a:ext>
                </a:extLst>
              </p:cNvPr>
              <p:cNvCxnSpPr>
                <a:cxnSpLocks/>
              </p:cNvCxnSpPr>
              <p:nvPr/>
            </p:nvCxnSpPr>
            <p:spPr>
              <a:xfrm flipV="1">
                <a:off x="6101206" y="3207442"/>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8" name="直線矢印コネクタ 67">
                <a:extLst>
                  <a:ext uri="{FF2B5EF4-FFF2-40B4-BE49-F238E27FC236}">
                    <a16:creationId xmlns:a16="http://schemas.microsoft.com/office/drawing/2014/main" id="{D75BDD67-A2DD-4AF2-B58B-D4405494267E}"/>
                  </a:ext>
                </a:extLst>
              </p:cNvPr>
              <p:cNvCxnSpPr>
                <a:cxnSpLocks/>
              </p:cNvCxnSpPr>
              <p:nvPr/>
            </p:nvCxnSpPr>
            <p:spPr>
              <a:xfrm flipV="1">
                <a:off x="6938545" y="3207442"/>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9" name="直線矢印コネクタ 68">
                <a:extLst>
                  <a:ext uri="{FF2B5EF4-FFF2-40B4-BE49-F238E27FC236}">
                    <a16:creationId xmlns:a16="http://schemas.microsoft.com/office/drawing/2014/main" id="{1156568F-7671-4EAB-BF5D-924CE9576A09}"/>
                  </a:ext>
                </a:extLst>
              </p:cNvPr>
              <p:cNvCxnSpPr>
                <a:cxnSpLocks/>
              </p:cNvCxnSpPr>
              <p:nvPr/>
            </p:nvCxnSpPr>
            <p:spPr>
              <a:xfrm flipV="1">
                <a:off x="6097191" y="4912826"/>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70" name="直線矢印コネクタ 69">
                <a:extLst>
                  <a:ext uri="{FF2B5EF4-FFF2-40B4-BE49-F238E27FC236}">
                    <a16:creationId xmlns:a16="http://schemas.microsoft.com/office/drawing/2014/main" id="{05E19902-731F-40DA-B4CB-C86342732BD1}"/>
                  </a:ext>
                </a:extLst>
              </p:cNvPr>
              <p:cNvCxnSpPr>
                <a:cxnSpLocks/>
              </p:cNvCxnSpPr>
              <p:nvPr/>
            </p:nvCxnSpPr>
            <p:spPr>
              <a:xfrm flipV="1">
                <a:off x="6952504" y="4922673"/>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71" name="直線矢印コネクタ 70">
                <a:extLst>
                  <a:ext uri="{FF2B5EF4-FFF2-40B4-BE49-F238E27FC236}">
                    <a16:creationId xmlns:a16="http://schemas.microsoft.com/office/drawing/2014/main" id="{CDAF434A-C12E-4B62-8B94-799C220A875E}"/>
                  </a:ext>
                </a:extLst>
              </p:cNvPr>
              <p:cNvCxnSpPr>
                <a:cxnSpLocks/>
              </p:cNvCxnSpPr>
              <p:nvPr/>
            </p:nvCxnSpPr>
            <p:spPr>
              <a:xfrm flipV="1">
                <a:off x="6557472" y="3893326"/>
                <a:ext cx="0" cy="382076"/>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72" name="直線矢印コネクタ 71">
                <a:extLst>
                  <a:ext uri="{FF2B5EF4-FFF2-40B4-BE49-F238E27FC236}">
                    <a16:creationId xmlns:a16="http://schemas.microsoft.com/office/drawing/2014/main" id="{7FC0E1D6-E838-4760-8D71-5FC93209DC88}"/>
                  </a:ext>
                </a:extLst>
              </p:cNvPr>
              <p:cNvCxnSpPr>
                <a:cxnSpLocks/>
              </p:cNvCxnSpPr>
              <p:nvPr/>
            </p:nvCxnSpPr>
            <p:spPr>
              <a:xfrm>
                <a:off x="6770645" y="3893326"/>
                <a:ext cx="0" cy="382076"/>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sp>
            <p:nvSpPr>
              <p:cNvPr id="17" name="円弧 16">
                <a:extLst>
                  <a:ext uri="{FF2B5EF4-FFF2-40B4-BE49-F238E27FC236}">
                    <a16:creationId xmlns:a16="http://schemas.microsoft.com/office/drawing/2014/main" id="{B3C0C087-BB6A-45FE-AF01-6D66B2A026B5}"/>
                  </a:ext>
                </a:extLst>
              </p:cNvPr>
              <p:cNvSpPr/>
              <p:nvPr/>
            </p:nvSpPr>
            <p:spPr>
              <a:xfrm rot="11176756">
                <a:off x="4971339" y="5466078"/>
                <a:ext cx="307733" cy="292821"/>
              </a:xfrm>
              <a:prstGeom prst="arc">
                <a:avLst>
                  <a:gd name="adj1" fmla="val 15847106"/>
                  <a:gd name="adj2" fmla="val 21332550"/>
                </a:avLst>
              </a:prstGeom>
              <a:ln w="50800">
                <a:solidFill>
                  <a:srgbClr val="8A87B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73" name="直線矢印コネクタ 72">
                <a:extLst>
                  <a:ext uri="{FF2B5EF4-FFF2-40B4-BE49-F238E27FC236}">
                    <a16:creationId xmlns:a16="http://schemas.microsoft.com/office/drawing/2014/main" id="{79296785-8F9A-4DA6-B3B9-40A3050AF6C8}"/>
                  </a:ext>
                </a:extLst>
              </p:cNvPr>
              <p:cNvCxnSpPr>
                <a:cxnSpLocks/>
              </p:cNvCxnSpPr>
              <p:nvPr/>
            </p:nvCxnSpPr>
            <p:spPr>
              <a:xfrm>
                <a:off x="5111470" y="5758969"/>
                <a:ext cx="2153846"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sp>
            <p:nvSpPr>
              <p:cNvPr id="74" name="円弧 73">
                <a:extLst>
                  <a:ext uri="{FF2B5EF4-FFF2-40B4-BE49-F238E27FC236}">
                    <a16:creationId xmlns:a16="http://schemas.microsoft.com/office/drawing/2014/main" id="{1462D8E7-8BEB-4751-A6C2-2A6D2DDEAFB4}"/>
                  </a:ext>
                </a:extLst>
              </p:cNvPr>
              <p:cNvSpPr/>
              <p:nvPr/>
            </p:nvSpPr>
            <p:spPr>
              <a:xfrm rot="16368965">
                <a:off x="4931313" y="2413437"/>
                <a:ext cx="375167" cy="292821"/>
              </a:xfrm>
              <a:prstGeom prst="arc">
                <a:avLst>
                  <a:gd name="adj1" fmla="val 15847106"/>
                  <a:gd name="adj2" fmla="val 21332550"/>
                </a:avLst>
              </a:prstGeom>
              <a:ln w="50800">
                <a:solidFill>
                  <a:srgbClr val="8A87B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75" name="直線矢印コネクタ 74">
                <a:extLst>
                  <a:ext uri="{FF2B5EF4-FFF2-40B4-BE49-F238E27FC236}">
                    <a16:creationId xmlns:a16="http://schemas.microsoft.com/office/drawing/2014/main" id="{E948A3B1-0A37-4041-889A-5F75155B761C}"/>
                  </a:ext>
                </a:extLst>
              </p:cNvPr>
              <p:cNvCxnSpPr>
                <a:cxnSpLocks/>
              </p:cNvCxnSpPr>
              <p:nvPr/>
            </p:nvCxnSpPr>
            <p:spPr>
              <a:xfrm flipV="1">
                <a:off x="5101974" y="2371470"/>
                <a:ext cx="2160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76" name="直線矢印コネクタ 75">
                <a:extLst>
                  <a:ext uri="{FF2B5EF4-FFF2-40B4-BE49-F238E27FC236}">
                    <a16:creationId xmlns:a16="http://schemas.microsoft.com/office/drawing/2014/main" id="{37F70706-9665-47C6-A990-215901EAADC6}"/>
                  </a:ext>
                </a:extLst>
              </p:cNvPr>
              <p:cNvCxnSpPr>
                <a:cxnSpLocks/>
              </p:cNvCxnSpPr>
              <p:nvPr/>
            </p:nvCxnSpPr>
            <p:spPr>
              <a:xfrm>
                <a:off x="2738691" y="1917184"/>
                <a:ext cx="4512389"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grpSp>
        <p:cxnSp>
          <p:nvCxnSpPr>
            <p:cNvPr id="77" name="直線矢印コネクタ 76">
              <a:extLst>
                <a:ext uri="{FF2B5EF4-FFF2-40B4-BE49-F238E27FC236}">
                  <a16:creationId xmlns:a16="http://schemas.microsoft.com/office/drawing/2014/main" id="{C21E169C-8DCE-4D75-AA6F-858564094080}"/>
                </a:ext>
              </a:extLst>
            </p:cNvPr>
            <p:cNvCxnSpPr>
              <a:cxnSpLocks/>
            </p:cNvCxnSpPr>
            <p:nvPr/>
          </p:nvCxnSpPr>
          <p:spPr>
            <a:xfrm>
              <a:off x="7936868" y="4269462"/>
              <a:ext cx="324934"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grpSp>
      <p:sp>
        <p:nvSpPr>
          <p:cNvPr id="10" name="正方形/長方形 9">
            <a:extLst>
              <a:ext uri="{FF2B5EF4-FFF2-40B4-BE49-F238E27FC236}">
                <a16:creationId xmlns:a16="http://schemas.microsoft.com/office/drawing/2014/main" id="{DBA032FC-CAFD-82CD-66B2-B6BFC2436352}"/>
              </a:ext>
            </a:extLst>
          </p:cNvPr>
          <p:cNvSpPr/>
          <p:nvPr/>
        </p:nvSpPr>
        <p:spPr>
          <a:xfrm>
            <a:off x="2495395" y="707966"/>
            <a:ext cx="57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い</a:t>
            </a:r>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8CB36929-2FFC-C4DB-9971-106EEDDDE651}"/>
              </a:ext>
            </a:extLst>
          </p:cNvPr>
          <p:cNvSpPr/>
          <p:nvPr/>
        </p:nvSpPr>
        <p:spPr>
          <a:xfrm>
            <a:off x="3008611" y="706877"/>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かた</a:t>
            </a:r>
            <a:endParaRPr kumimoji="1" lang="ja-JP" altLang="en-US" sz="1400" dirty="0">
              <a:solidFill>
                <a:schemeClr val="tx1"/>
              </a:solidFill>
            </a:endParaRPr>
          </a:p>
        </p:txBody>
      </p:sp>
      <p:sp>
        <p:nvSpPr>
          <p:cNvPr id="13" name="正方形/長方形 12">
            <a:extLst>
              <a:ext uri="{FF2B5EF4-FFF2-40B4-BE49-F238E27FC236}">
                <a16:creationId xmlns:a16="http://schemas.microsoft.com/office/drawing/2014/main" id="{CC255544-8E1D-92DB-F66C-034F3352BE24}"/>
              </a:ext>
            </a:extLst>
          </p:cNvPr>
          <p:cNvSpPr/>
          <p:nvPr/>
        </p:nvSpPr>
        <p:spPr>
          <a:xfrm>
            <a:off x="443894" y="404221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う</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と</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う</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が</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っ</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う</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F3FB0AB8-7C3D-DFFC-04DC-E79B380F6746}"/>
              </a:ext>
            </a:extLst>
          </p:cNvPr>
          <p:cNvSpPr/>
          <p:nvPr/>
        </p:nvSpPr>
        <p:spPr>
          <a:xfrm>
            <a:off x="1292023" y="407440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だ</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い</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が</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く</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た</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だ</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い</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せ</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も</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が</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っ</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う</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5E8876FA-7271-181D-0FE6-338857FB38F0}"/>
              </a:ext>
            </a:extLst>
          </p:cNvPr>
          <p:cNvSpPr/>
          <p:nvPr/>
        </p:nvSpPr>
        <p:spPr>
          <a:xfrm>
            <a:off x="2135395" y="354216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し</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ゅ</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う</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し</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ょ</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く</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731B6D2F-9322-E66A-555D-016BB9B6B02D}"/>
              </a:ext>
            </a:extLst>
          </p:cNvPr>
          <p:cNvSpPr/>
          <p:nvPr/>
        </p:nvSpPr>
        <p:spPr>
          <a:xfrm>
            <a:off x="2975710" y="4257077"/>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け</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っ</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4799ADE8-3886-A7DF-C1B2-DF2EBDCD620B}"/>
              </a:ext>
            </a:extLst>
          </p:cNvPr>
          <p:cNvSpPr/>
          <p:nvPr/>
        </p:nvSpPr>
        <p:spPr>
          <a:xfrm>
            <a:off x="3815392" y="509785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た</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い</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し</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ょ</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く</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6236B6F1-F373-A5D5-4A2B-0099B2877C09}"/>
              </a:ext>
            </a:extLst>
          </p:cNvPr>
          <p:cNvSpPr/>
          <p:nvPr/>
        </p:nvSpPr>
        <p:spPr>
          <a:xfrm>
            <a:off x="7170620" y="4052388"/>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た</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い</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し</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ょ</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く</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4768B5A1-5752-8C3B-0868-22DDE3AE6EC1}"/>
              </a:ext>
            </a:extLst>
          </p:cNvPr>
          <p:cNvSpPr/>
          <p:nvPr/>
        </p:nvSpPr>
        <p:spPr>
          <a:xfrm>
            <a:off x="8017322" y="405479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ろ</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う</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ご</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7437170A-DDAD-883C-B1DF-3E11DE23A65E}"/>
              </a:ext>
            </a:extLst>
          </p:cNvPr>
          <p:cNvSpPr/>
          <p:nvPr/>
        </p:nvSpPr>
        <p:spPr>
          <a:xfrm>
            <a:off x="6325491" y="3331945"/>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と</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も</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ば</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た</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ら</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77E8F3F7-47D0-973F-7677-80B9F043A9F9}"/>
              </a:ext>
            </a:extLst>
          </p:cNvPr>
          <p:cNvSpPr/>
          <p:nvPr/>
        </p:nvSpPr>
        <p:spPr>
          <a:xfrm>
            <a:off x="4634172" y="3332558"/>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と</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も</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ば</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た</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ら</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1C8BBED6-1589-EF7E-C668-A53A6DEF938F}"/>
              </a:ext>
            </a:extLst>
          </p:cNvPr>
          <p:cNvSpPr/>
          <p:nvPr/>
        </p:nvSpPr>
        <p:spPr>
          <a:xfrm>
            <a:off x="4634171" y="500895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か</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た</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ば</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た</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ら</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CEE621B7-9E85-3558-3481-2903C8C46FE3}"/>
              </a:ext>
            </a:extLst>
          </p:cNvPr>
          <p:cNvSpPr/>
          <p:nvPr/>
        </p:nvSpPr>
        <p:spPr>
          <a:xfrm>
            <a:off x="6324868" y="505052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か</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た</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ば</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た</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ら</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11CA794E-41DF-3C92-49DD-66F53565EF00}"/>
              </a:ext>
            </a:extLst>
          </p:cNvPr>
          <p:cNvSpPr/>
          <p:nvPr/>
        </p:nvSpPr>
        <p:spPr>
          <a:xfrm>
            <a:off x="5494792" y="373578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お</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や</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59E472DA-8ECE-AF21-CBE3-C86DC1C2A62F}"/>
              </a:ext>
            </a:extLst>
          </p:cNvPr>
          <p:cNvSpPr/>
          <p:nvPr/>
        </p:nvSpPr>
        <p:spPr>
          <a:xfrm>
            <a:off x="4692951" y="2507672"/>
            <a:ext cx="906481" cy="3866745"/>
          </a:xfrm>
          <a:prstGeom prst="roundRect">
            <a:avLst/>
          </a:prstGeom>
          <a:noFill/>
          <a:ln w="38100">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29956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53927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さまざまなライフイベント</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17" name="グループ化 16">
            <a:extLst>
              <a:ext uri="{FF2B5EF4-FFF2-40B4-BE49-F238E27FC236}">
                <a16:creationId xmlns:a16="http://schemas.microsoft.com/office/drawing/2014/main" id="{C38EDBB4-39E6-4EFC-9798-E456D29A6927}"/>
              </a:ext>
            </a:extLst>
          </p:cNvPr>
          <p:cNvGrpSpPr/>
          <p:nvPr/>
        </p:nvGrpSpPr>
        <p:grpSpPr>
          <a:xfrm>
            <a:off x="1705191" y="4009189"/>
            <a:ext cx="2680448" cy="2394935"/>
            <a:chOff x="1705191" y="4009189"/>
            <a:chExt cx="2680448" cy="2394935"/>
          </a:xfrm>
        </p:grpSpPr>
        <p:pic>
          <p:nvPicPr>
            <p:cNvPr id="7" name="図 6"/>
            <p:cNvPicPr>
              <a:picLocks noChangeAspect="1"/>
            </p:cNvPicPr>
            <p:nvPr/>
          </p:nvPicPr>
          <p:blipFill>
            <a:blip r:embed="rId2"/>
            <a:stretch>
              <a:fillRect/>
            </a:stretch>
          </p:blipFill>
          <p:spPr bwMode="gray">
            <a:xfrm>
              <a:off x="1705191" y="4009189"/>
              <a:ext cx="2680448" cy="2214831"/>
            </a:xfrm>
            <a:prstGeom prst="rect">
              <a:avLst/>
            </a:prstGeom>
          </p:spPr>
        </p:pic>
        <p:sp>
          <p:nvSpPr>
            <p:cNvPr id="55" name="角丸四角形 54"/>
            <p:cNvSpPr/>
            <p:nvPr/>
          </p:nvSpPr>
          <p:spPr bwMode="gray">
            <a:xfrm>
              <a:off x="1806789" y="5961002"/>
              <a:ext cx="2578850" cy="44312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56" name="角丸四角形 55"/>
            <p:cNvSpPr/>
            <p:nvPr/>
          </p:nvSpPr>
          <p:spPr bwMode="gray">
            <a:xfrm>
              <a:off x="1834787" y="5995861"/>
              <a:ext cx="2522855" cy="373404"/>
            </a:xfrm>
            <a:prstGeom prst="roundRect">
              <a:avLst>
                <a:gd name="adj" fmla="val 43219"/>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1" name="正方形/長方形 20"/>
            <p:cNvSpPr/>
            <p:nvPr/>
          </p:nvSpPr>
          <p:spPr bwMode="gray">
            <a:xfrm>
              <a:off x="2052782" y="5977890"/>
              <a:ext cx="2086865" cy="40934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親になる</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16" name="グループ化 15">
            <a:extLst>
              <a:ext uri="{FF2B5EF4-FFF2-40B4-BE49-F238E27FC236}">
                <a16:creationId xmlns:a16="http://schemas.microsoft.com/office/drawing/2014/main" id="{5D518B15-01F3-4D53-9609-78876A0A73ED}"/>
              </a:ext>
            </a:extLst>
          </p:cNvPr>
          <p:cNvGrpSpPr/>
          <p:nvPr/>
        </p:nvGrpSpPr>
        <p:grpSpPr>
          <a:xfrm>
            <a:off x="5867670" y="725196"/>
            <a:ext cx="3220077" cy="2900500"/>
            <a:chOff x="5867670" y="725196"/>
            <a:chExt cx="3220077" cy="2900500"/>
          </a:xfrm>
        </p:grpSpPr>
        <p:pic>
          <p:nvPicPr>
            <p:cNvPr id="45" name="図 4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gray">
            <a:xfrm>
              <a:off x="5867670" y="725196"/>
              <a:ext cx="3220077" cy="2504368"/>
            </a:xfrm>
            <a:prstGeom prst="rect">
              <a:avLst/>
            </a:prstGeom>
          </p:spPr>
        </p:pic>
        <p:sp>
          <p:nvSpPr>
            <p:cNvPr id="49" name="角丸四角形 48"/>
            <p:cNvSpPr/>
            <p:nvPr/>
          </p:nvSpPr>
          <p:spPr bwMode="gray">
            <a:xfrm>
              <a:off x="6187537" y="3157055"/>
              <a:ext cx="2727364" cy="46864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50" name="角丸四角形 49"/>
            <p:cNvSpPr/>
            <p:nvPr/>
          </p:nvSpPr>
          <p:spPr bwMode="gray">
            <a:xfrm>
              <a:off x="6217147" y="3178357"/>
              <a:ext cx="2668145" cy="426037"/>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bwMode="gray">
            <a:xfrm>
              <a:off x="6492886" y="3186702"/>
              <a:ext cx="2116667" cy="40934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結 婚</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8" name="グループ化 7">
            <a:extLst>
              <a:ext uri="{FF2B5EF4-FFF2-40B4-BE49-F238E27FC236}">
                <a16:creationId xmlns:a16="http://schemas.microsoft.com/office/drawing/2014/main" id="{63E17615-1C84-4214-A1B6-8566DB036204}"/>
              </a:ext>
            </a:extLst>
          </p:cNvPr>
          <p:cNvGrpSpPr/>
          <p:nvPr/>
        </p:nvGrpSpPr>
        <p:grpSpPr>
          <a:xfrm>
            <a:off x="269577" y="1016804"/>
            <a:ext cx="2933824" cy="2624239"/>
            <a:chOff x="269577" y="1016804"/>
            <a:chExt cx="2933824" cy="2624239"/>
          </a:xfrm>
        </p:grpSpPr>
        <p:pic>
          <p:nvPicPr>
            <p:cNvPr id="5" name="図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9577" y="1016804"/>
              <a:ext cx="2933824" cy="2245818"/>
            </a:xfrm>
            <a:prstGeom prst="rect">
              <a:avLst/>
            </a:prstGeom>
          </p:spPr>
        </p:pic>
        <p:sp>
          <p:nvSpPr>
            <p:cNvPr id="32" name="角丸四角形 31"/>
            <p:cNvSpPr/>
            <p:nvPr/>
          </p:nvSpPr>
          <p:spPr bwMode="gray">
            <a:xfrm>
              <a:off x="482438" y="3154100"/>
              <a:ext cx="2657847" cy="486943"/>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33" name="角丸四角形 32"/>
            <p:cNvSpPr/>
            <p:nvPr/>
          </p:nvSpPr>
          <p:spPr bwMode="white">
            <a:xfrm>
              <a:off x="511292" y="3176234"/>
              <a:ext cx="2600138" cy="44267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1" name="正方形/長方形 10"/>
            <p:cNvSpPr/>
            <p:nvPr/>
          </p:nvSpPr>
          <p:spPr bwMode="white">
            <a:xfrm>
              <a:off x="757360" y="3200561"/>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進 学</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15" name="グループ化 14">
            <a:extLst>
              <a:ext uri="{FF2B5EF4-FFF2-40B4-BE49-F238E27FC236}">
                <a16:creationId xmlns:a16="http://schemas.microsoft.com/office/drawing/2014/main" id="{9C20616C-9BE9-4B64-8575-2C1409B03438}"/>
              </a:ext>
            </a:extLst>
          </p:cNvPr>
          <p:cNvGrpSpPr/>
          <p:nvPr/>
        </p:nvGrpSpPr>
        <p:grpSpPr>
          <a:xfrm>
            <a:off x="3024283" y="1318345"/>
            <a:ext cx="3211753" cy="2336290"/>
            <a:chOff x="3024283" y="1318345"/>
            <a:chExt cx="3211753" cy="2336290"/>
          </a:xfrm>
        </p:grpSpPr>
        <p:pic>
          <p:nvPicPr>
            <p:cNvPr id="6" name="図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gray">
            <a:xfrm>
              <a:off x="3024283" y="1318345"/>
              <a:ext cx="3157673" cy="1982378"/>
            </a:xfrm>
            <a:prstGeom prst="rect">
              <a:avLst/>
            </a:prstGeom>
          </p:spPr>
        </p:pic>
        <p:sp>
          <p:nvSpPr>
            <p:cNvPr id="47" name="角丸四角形 46"/>
            <p:cNvSpPr/>
            <p:nvPr/>
          </p:nvSpPr>
          <p:spPr bwMode="gray">
            <a:xfrm>
              <a:off x="3416516" y="3224256"/>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46" name="角丸四角形 45"/>
            <p:cNvSpPr/>
            <p:nvPr/>
          </p:nvSpPr>
          <p:spPr bwMode="gray">
            <a:xfrm>
              <a:off x="3388229" y="3157055"/>
              <a:ext cx="2622051" cy="497580"/>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9" name="正方形/長方形 18"/>
            <p:cNvSpPr/>
            <p:nvPr/>
          </p:nvSpPr>
          <p:spPr bwMode="gray">
            <a:xfrm>
              <a:off x="3207633" y="3182651"/>
              <a:ext cx="3028403" cy="432437"/>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独 立</a:t>
              </a:r>
              <a:r>
                <a:rPr lang="en-US" altLang="ja-JP" sz="2400" b="1" dirty="0">
                  <a:solidFill>
                    <a:srgbClr val="FFFFFF"/>
                  </a:solidFill>
                  <a:latin typeface="Meiryo UI" panose="020B0604030504040204" pitchFamily="50" charset="-128"/>
                  <a:ea typeface="Meiryo UI" panose="020B0604030504040204" pitchFamily="50" charset="-128"/>
                  <a:cs typeface="ヒラギノ角ゴ Pro W6"/>
                </a:rPr>
                <a:t>(1</a:t>
              </a: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人暮らし</a:t>
              </a:r>
              <a:r>
                <a:rPr lang="en-US" altLang="ja-JP" sz="2400" b="1" dirty="0">
                  <a:solidFill>
                    <a:srgbClr val="FFFFFF"/>
                  </a:solidFill>
                  <a:latin typeface="Meiryo UI" panose="020B0604030504040204" pitchFamily="50" charset="-128"/>
                  <a:ea typeface="Meiryo UI" panose="020B0604030504040204" pitchFamily="50" charset="-128"/>
                  <a:cs typeface="ヒラギノ角ゴ Pro W6"/>
                </a:rPr>
                <a:t>)</a:t>
              </a:r>
            </a:p>
          </p:txBody>
        </p:sp>
        <p:sp>
          <p:nvSpPr>
            <p:cNvPr id="29" name="角丸四角形 32"/>
            <p:cNvSpPr/>
            <p:nvPr/>
          </p:nvSpPr>
          <p:spPr bwMode="gray">
            <a:xfrm>
              <a:off x="3424905" y="3178641"/>
              <a:ext cx="2548698" cy="440456"/>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gr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5</a:t>
            </a:fld>
            <a:endParaRPr kumimoji="1" lang="ja-JP" altLang="en-US"/>
          </a:p>
        </p:txBody>
      </p:sp>
      <p:grpSp>
        <p:nvGrpSpPr>
          <p:cNvPr id="34" name="グループ化 33">
            <a:extLst>
              <a:ext uri="{FF2B5EF4-FFF2-40B4-BE49-F238E27FC236}">
                <a16:creationId xmlns:a16="http://schemas.microsoft.com/office/drawing/2014/main" id="{D9D8741C-A40A-344D-0451-79B74B15A501}"/>
              </a:ext>
            </a:extLst>
          </p:cNvPr>
          <p:cNvGrpSpPr/>
          <p:nvPr/>
        </p:nvGrpSpPr>
        <p:grpSpPr>
          <a:xfrm>
            <a:off x="5097188" y="4065597"/>
            <a:ext cx="2980011" cy="2395448"/>
            <a:chOff x="173325" y="4329789"/>
            <a:chExt cx="2606493" cy="2156896"/>
          </a:xfrm>
        </p:grpSpPr>
        <p:grpSp>
          <p:nvGrpSpPr>
            <p:cNvPr id="35" name="グループ化 34">
              <a:extLst>
                <a:ext uri="{FF2B5EF4-FFF2-40B4-BE49-F238E27FC236}">
                  <a16:creationId xmlns:a16="http://schemas.microsoft.com/office/drawing/2014/main" id="{6AFA7BDA-B7B2-C106-5485-1B92A9E1A9BF}"/>
                </a:ext>
              </a:extLst>
            </p:cNvPr>
            <p:cNvGrpSpPr/>
            <p:nvPr/>
          </p:nvGrpSpPr>
          <p:grpSpPr>
            <a:xfrm>
              <a:off x="173325" y="4329789"/>
              <a:ext cx="2534321" cy="2156896"/>
              <a:chOff x="216265" y="4378394"/>
              <a:chExt cx="2502734" cy="2087895"/>
            </a:xfrm>
          </p:grpSpPr>
          <p:pic>
            <p:nvPicPr>
              <p:cNvPr id="38" name="図 37">
                <a:extLst>
                  <a:ext uri="{FF2B5EF4-FFF2-40B4-BE49-F238E27FC236}">
                    <a16:creationId xmlns:a16="http://schemas.microsoft.com/office/drawing/2014/main" id="{B48618EF-6647-9DEE-E0F3-0853F82B23C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6265" y="4378394"/>
                <a:ext cx="1369179" cy="1151125"/>
              </a:xfrm>
              <a:prstGeom prst="rect">
                <a:avLst/>
              </a:prstGeom>
            </p:spPr>
          </p:pic>
          <p:sp>
            <p:nvSpPr>
              <p:cNvPr id="39" name="角丸四角形 30">
                <a:extLst>
                  <a:ext uri="{FF2B5EF4-FFF2-40B4-BE49-F238E27FC236}">
                    <a16:creationId xmlns:a16="http://schemas.microsoft.com/office/drawing/2014/main" id="{46D4DDD7-6CFD-C112-D282-D6A3054BFE8A}"/>
                  </a:ext>
                </a:extLst>
              </p:cNvPr>
              <p:cNvSpPr/>
              <p:nvPr/>
            </p:nvSpPr>
            <p:spPr bwMode="gray">
              <a:xfrm>
                <a:off x="451892" y="6018151"/>
                <a:ext cx="2267107"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40" name="角丸四角形 31">
                <a:extLst>
                  <a:ext uri="{FF2B5EF4-FFF2-40B4-BE49-F238E27FC236}">
                    <a16:creationId xmlns:a16="http://schemas.microsoft.com/office/drawing/2014/main" id="{6C5B7548-FC29-464A-C8EC-CB29EE2722B5}"/>
                  </a:ext>
                </a:extLst>
              </p:cNvPr>
              <p:cNvSpPr/>
              <p:nvPr/>
            </p:nvSpPr>
            <p:spPr bwMode="gray">
              <a:xfrm>
                <a:off x="476505" y="6037629"/>
                <a:ext cx="2217881"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dirty="0">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10EE8FD6-51B2-2BCC-030B-BAA6B60B8FEC}"/>
                  </a:ext>
                </a:extLst>
              </p:cNvPr>
              <p:cNvSpPr/>
              <p:nvPr/>
            </p:nvSpPr>
            <p:spPr bwMode="gray">
              <a:xfrm>
                <a:off x="646415" y="5998523"/>
                <a:ext cx="1878060" cy="46776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住宅購入</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37" name="図 36">
              <a:extLst>
                <a:ext uri="{FF2B5EF4-FFF2-40B4-BE49-F238E27FC236}">
                  <a16:creationId xmlns:a16="http://schemas.microsoft.com/office/drawing/2014/main" id="{7F90D57B-E988-B177-2C87-8F6BDD158796}"/>
                </a:ext>
              </a:extLst>
            </p:cNvPr>
            <p:cNvPicPr>
              <a:picLocks noChangeAspect="1"/>
            </p:cNvPicPr>
            <p:nvPr/>
          </p:nvPicPr>
          <p:blipFill>
            <a:blip r:embed="rId7">
              <a:clrChange>
                <a:clrFrom>
                  <a:srgbClr val="FAF8F4"/>
                </a:clrFrom>
                <a:clrTo>
                  <a:srgbClr val="FAF8F4">
                    <a:alpha val="0"/>
                  </a:srgbClr>
                </a:clrTo>
              </a:clrChange>
            </a:blip>
            <a:stretch>
              <a:fillRect/>
            </a:stretch>
          </p:blipFill>
          <p:spPr>
            <a:xfrm>
              <a:off x="1471042" y="4701736"/>
              <a:ext cx="1308776" cy="1284794"/>
            </a:xfrm>
            <a:prstGeom prst="rect">
              <a:avLst/>
            </a:prstGeom>
          </p:spPr>
        </p:pic>
      </p:grpSp>
      <p:sp>
        <p:nvSpPr>
          <p:cNvPr id="3" name="正方形/長方形 2">
            <a:extLst>
              <a:ext uri="{FF2B5EF4-FFF2-40B4-BE49-F238E27FC236}">
                <a16:creationId xmlns:a16="http://schemas.microsoft.com/office/drawing/2014/main" id="{84C8824D-EA35-E035-5BF3-288F0C4951BE}"/>
              </a:ext>
            </a:extLst>
          </p:cNvPr>
          <p:cNvSpPr/>
          <p:nvPr/>
        </p:nvSpPr>
        <p:spPr>
          <a:xfrm>
            <a:off x="1191570" y="359689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しんがく</a:t>
            </a:r>
            <a:endParaRPr kumimoji="1" lang="ja-JP" altLang="en-US" sz="1400" dirty="0">
              <a:solidFill>
                <a:schemeClr val="tx1"/>
              </a:solidFill>
            </a:endParaRPr>
          </a:p>
        </p:txBody>
      </p:sp>
      <p:sp>
        <p:nvSpPr>
          <p:cNvPr id="4" name="正方形/長方形 3">
            <a:extLst>
              <a:ext uri="{FF2B5EF4-FFF2-40B4-BE49-F238E27FC236}">
                <a16:creationId xmlns:a16="http://schemas.microsoft.com/office/drawing/2014/main" id="{6DECA451-1D9D-1D20-57E1-6CEC7A5DD8A4}"/>
              </a:ext>
            </a:extLst>
          </p:cNvPr>
          <p:cNvSpPr/>
          <p:nvPr/>
        </p:nvSpPr>
        <p:spPr>
          <a:xfrm>
            <a:off x="3309836" y="3596896"/>
            <a:ext cx="228535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どくりつ　　　　　ひとりぐ</a:t>
            </a:r>
            <a:endParaRPr kumimoji="1" lang="ja-JP" altLang="en-US" sz="1400" dirty="0">
              <a:solidFill>
                <a:schemeClr val="tx1"/>
              </a:solidFill>
            </a:endParaRPr>
          </a:p>
        </p:txBody>
      </p:sp>
      <p:sp>
        <p:nvSpPr>
          <p:cNvPr id="9" name="正方形/長方形 8">
            <a:extLst>
              <a:ext uri="{FF2B5EF4-FFF2-40B4-BE49-F238E27FC236}">
                <a16:creationId xmlns:a16="http://schemas.microsoft.com/office/drawing/2014/main" id="{5F76604F-865A-C33B-AFE4-B0E356C600B1}"/>
              </a:ext>
            </a:extLst>
          </p:cNvPr>
          <p:cNvSpPr/>
          <p:nvPr/>
        </p:nvSpPr>
        <p:spPr>
          <a:xfrm>
            <a:off x="6927603" y="357888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けっこん</a:t>
            </a:r>
            <a:endParaRPr kumimoji="1" lang="ja-JP" altLang="en-US" sz="1400" dirty="0">
              <a:solidFill>
                <a:schemeClr val="tx1"/>
              </a:solidFill>
            </a:endParaRPr>
          </a:p>
        </p:txBody>
      </p:sp>
      <p:sp>
        <p:nvSpPr>
          <p:cNvPr id="12" name="正方形/長方形 11">
            <a:extLst>
              <a:ext uri="{FF2B5EF4-FFF2-40B4-BE49-F238E27FC236}">
                <a16:creationId xmlns:a16="http://schemas.microsoft.com/office/drawing/2014/main" id="{538CD6DF-7572-4921-DF61-E0FB4F3856DD}"/>
              </a:ext>
            </a:extLst>
          </p:cNvPr>
          <p:cNvSpPr/>
          <p:nvPr/>
        </p:nvSpPr>
        <p:spPr>
          <a:xfrm>
            <a:off x="1995244" y="6356275"/>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おや</a:t>
            </a:r>
            <a:endParaRPr kumimoji="1" lang="ja-JP" altLang="en-US" sz="1400" dirty="0">
              <a:solidFill>
                <a:schemeClr val="tx1"/>
              </a:solidFill>
            </a:endParaRPr>
          </a:p>
        </p:txBody>
      </p:sp>
      <p:sp>
        <p:nvSpPr>
          <p:cNvPr id="13" name="正方形/長方形 12">
            <a:extLst>
              <a:ext uri="{FF2B5EF4-FFF2-40B4-BE49-F238E27FC236}">
                <a16:creationId xmlns:a16="http://schemas.microsoft.com/office/drawing/2014/main" id="{DE0C40E4-B7E5-9645-98C7-60E2B810EB94}"/>
              </a:ext>
            </a:extLst>
          </p:cNvPr>
          <p:cNvSpPr/>
          <p:nvPr/>
        </p:nvSpPr>
        <p:spPr>
          <a:xfrm>
            <a:off x="5744687" y="6408642"/>
            <a:ext cx="18523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じゅうたくこうにゅう</a:t>
            </a:r>
            <a:endParaRPr kumimoji="1" lang="ja-JP" altLang="en-US" sz="1400" dirty="0">
              <a:solidFill>
                <a:schemeClr val="tx1"/>
              </a:solidFill>
            </a:endParaRPr>
          </a:p>
        </p:txBody>
      </p:sp>
    </p:spTree>
    <p:extLst>
      <p:ext uri="{BB962C8B-B14F-4D97-AF65-F5344CB8AC3E}">
        <p14:creationId xmlns:p14="http://schemas.microsoft.com/office/powerpoint/2010/main" val="23334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ライフイベントにかかる費用 </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grpSp>
        <p:nvGrpSpPr>
          <p:cNvPr id="4" name="グループ化 3"/>
          <p:cNvGrpSpPr/>
          <p:nvPr/>
        </p:nvGrpSpPr>
        <p:grpSpPr>
          <a:xfrm>
            <a:off x="2718999" y="1083730"/>
            <a:ext cx="6251265" cy="1680156"/>
            <a:chOff x="2718999" y="1083730"/>
            <a:chExt cx="6251265" cy="1680156"/>
          </a:xfrm>
        </p:grpSpPr>
        <p:sp>
          <p:nvSpPr>
            <p:cNvPr id="13" name="コンテンツ プレースホルダー 1"/>
            <p:cNvSpPr txBox="1">
              <a:spLocks/>
            </p:cNvSpPr>
            <p:nvPr/>
          </p:nvSpPr>
          <p:spPr bwMode="auto">
            <a:xfrm>
              <a:off x="2790245" y="1083730"/>
              <a:ext cx="6180017" cy="957401"/>
            </a:xfrm>
            <a:prstGeom prst="rect">
              <a:avLst/>
            </a:prstGeom>
            <a:solidFill>
              <a:schemeClr val="bg1"/>
            </a:solidFill>
            <a:ln w="31750">
              <a:solidFill>
                <a:srgbClr val="215968"/>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pP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solidFill>
                  <a:latin typeface="Meiryo UI" panose="020B0604030504040204" pitchFamily="50" charset="-128"/>
                  <a:ea typeface="Meiryo UI" panose="020B0604030504040204" pitchFamily="50" charset="-128"/>
                  <a:cs typeface="ヒラギノ角ゴ Pro W6"/>
                </a:rPr>
                <a:t>問題１</a:t>
              </a: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結婚にかかる費用はどれくらい？</a:t>
              </a:r>
              <a:endParaRPr lang="en-US" altLang="ja-JP" sz="2800" b="1"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None/>
              </a:pPr>
              <a:r>
                <a:rPr lang="en-US" altLang="ja-JP" sz="1200"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1200" dirty="0">
                  <a:solidFill>
                    <a:schemeClr val="tx1"/>
                  </a:solidFill>
                  <a:latin typeface="Meiryo UI" panose="020B0604030504040204" pitchFamily="50" charset="-128"/>
                  <a:ea typeface="Meiryo UI" panose="020B0604030504040204" pitchFamily="50" charset="-128"/>
                  <a:cs typeface="ヒラギノ角ゴ Pro W6"/>
                </a:rPr>
                <a:t>注　挙式、披露宴・ウエディングパーティーにかかった総額</a:t>
              </a:r>
              <a:endParaRPr lang="en-US" altLang="ja-JP" sz="1200"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0" name="コンテンツ プレースホルダー 1"/>
            <p:cNvSpPr txBox="1">
              <a:spLocks/>
            </p:cNvSpPr>
            <p:nvPr/>
          </p:nvSpPr>
          <p:spPr bwMode="auto">
            <a:xfrm>
              <a:off x="2718999" y="2154978"/>
              <a:ext cx="6251265" cy="608908"/>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en-US" altLang="ja-JP" b="1" dirty="0">
                  <a:solidFill>
                    <a:schemeClr val="tx1"/>
                  </a:solidFill>
                  <a:latin typeface="Meiryo UI" panose="020B0604030504040204" pitchFamily="50" charset="-128"/>
                  <a:ea typeface="Meiryo UI" panose="020B0604030504040204" pitchFamily="50" charset="-128"/>
                  <a:cs typeface="ヒラギノ角ゴ Pro W6"/>
                </a:rPr>
                <a:t>A.</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250</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B.</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350</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C.</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450</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万円</a:t>
              </a:r>
              <a:endParaRPr lang="en-US" altLang="ja-JP" b="1" dirty="0">
                <a:solidFill>
                  <a:schemeClr val="tx1"/>
                </a:solidFill>
                <a:latin typeface="Meiryo UI" panose="020B0604030504040204" pitchFamily="50" charset="-128"/>
                <a:ea typeface="Meiryo UI" panose="020B0604030504040204" pitchFamily="50" charset="-128"/>
                <a:cs typeface="ヒラギノ角ゴ Pro W6"/>
              </a:endParaRPr>
            </a:p>
          </p:txBody>
        </p:sp>
      </p:grpSp>
      <p:sp>
        <p:nvSpPr>
          <p:cNvPr id="21" name="コンテンツ プレースホルダー 1"/>
          <p:cNvSpPr txBox="1">
            <a:spLocks/>
          </p:cNvSpPr>
          <p:nvPr/>
        </p:nvSpPr>
        <p:spPr bwMode="auto">
          <a:xfrm>
            <a:off x="2790244" y="2837602"/>
            <a:ext cx="6244028" cy="917839"/>
          </a:xfrm>
          <a:prstGeom prst="rect">
            <a:avLst/>
          </a:prstGeom>
          <a:solidFill>
            <a:srgbClr val="FEFECD"/>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defRPr/>
            </a:pP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B.</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350</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万円⇒</a:t>
            </a:r>
            <a:r>
              <a:rPr lang="ja-JP" altLang="en-US" b="1" dirty="0">
                <a:solidFill>
                  <a:srgbClr val="FF0000"/>
                </a:solidFill>
                <a:latin typeface="Meiryo UI" panose="020B0604030504040204" pitchFamily="50" charset="-128"/>
                <a:ea typeface="Meiryo UI" panose="020B0604030504040204" pitchFamily="50" charset="-128"/>
                <a:cs typeface="ヒラギノ角ゴ Pro W6"/>
              </a:rPr>
              <a:t>（平均）</a:t>
            </a:r>
            <a:r>
              <a:rPr lang="en-US" altLang="ja-JP" b="1" dirty="0">
                <a:solidFill>
                  <a:srgbClr val="FF0000"/>
                </a:solidFill>
                <a:latin typeface="Meiryo UI" panose="020B0604030504040204" pitchFamily="50" charset="-128"/>
                <a:ea typeface="Meiryo UI" panose="020B0604030504040204" pitchFamily="50" charset="-128"/>
                <a:cs typeface="ヒラギノ角ゴ Pro W6"/>
              </a:rPr>
              <a:t>343.9</a:t>
            </a:r>
            <a:r>
              <a:rPr lang="ja-JP" altLang="en-US" b="1" dirty="0">
                <a:solidFill>
                  <a:srgbClr val="FF0000"/>
                </a:solidFill>
                <a:latin typeface="Meiryo UI" panose="020B0604030504040204" pitchFamily="50" charset="-128"/>
                <a:ea typeface="Meiryo UI" panose="020B0604030504040204" pitchFamily="50" charset="-128"/>
                <a:cs typeface="ヒラギノ角ゴ Pro W6"/>
              </a:rPr>
              <a:t>万円</a:t>
            </a:r>
            <a:endParaRPr lang="en-US" altLang="ja-JP" sz="1050" b="1" dirty="0">
              <a:solidFill>
                <a:srgbClr val="FF0000"/>
              </a:solidFill>
              <a:latin typeface="Meiryo UI" panose="020B0604030504040204" pitchFamily="50" charset="-128"/>
              <a:ea typeface="Meiryo UI" panose="020B0604030504040204" pitchFamily="50" charset="-128"/>
              <a:cs typeface="ヒラギノ角ゴ Pro W6"/>
            </a:endParaRPr>
          </a:p>
          <a:p>
            <a:pPr algn="r" eaLnBrk="1" hangingPunct="1">
              <a:buFont typeface="Symbol" pitchFamily="18" charset="2"/>
              <a:buNone/>
              <a:defRPr/>
            </a:pPr>
            <a:endParaRPr lang="en-US" altLang="ja-JP" sz="500"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defRPr/>
            </a:pP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注 親、親族等からの結婚援助費用は考慮せず</a:t>
            </a:r>
            <a:endParaRPr lang="en-US" altLang="ja-JP" sz="500" dirty="0">
              <a:solidFill>
                <a:schemeClr val="tx1"/>
              </a:solidFill>
              <a:latin typeface="Meiryo UI" panose="020B0604030504040204" pitchFamily="50" charset="-128"/>
              <a:ea typeface="Meiryo UI" panose="020B0604030504040204" pitchFamily="50" charset="-128"/>
              <a:cs typeface="ヒラギノ角ゴ Pro W6"/>
            </a:endParaRPr>
          </a:p>
          <a:p>
            <a:pPr algn="r" eaLnBrk="1" hangingPunct="1">
              <a:buFont typeface="Symbol" pitchFamily="18" charset="2"/>
              <a:buNone/>
              <a:defRPr/>
            </a:pP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リクルート「ゼクシィ結婚トレンド調査</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2024</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」調べ</a:t>
            </a:r>
            <a:endParaRPr lang="en-US" altLang="ja-JP" sz="1000"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4" name="コンテンツ プレースホルダー 1"/>
          <p:cNvSpPr txBox="1">
            <a:spLocks/>
          </p:cNvSpPr>
          <p:nvPr/>
        </p:nvSpPr>
        <p:spPr bwMode="auto">
          <a:xfrm>
            <a:off x="2861741" y="5838376"/>
            <a:ext cx="6172531" cy="684277"/>
          </a:xfrm>
          <a:prstGeom prst="rect">
            <a:avLst/>
          </a:prstGeom>
          <a:solidFill>
            <a:srgbClr val="FEFECD"/>
          </a:solidFill>
          <a:ln>
            <a:noFill/>
          </a:ln>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defRPr/>
            </a:pP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B.</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5,000</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万円⇒</a:t>
            </a:r>
            <a:r>
              <a:rPr lang="ja-JP" altLang="en-US" b="1" dirty="0">
                <a:solidFill>
                  <a:srgbClr val="FF0000"/>
                </a:solidFill>
                <a:latin typeface="Meiryo UI" panose="020B0604030504040204" pitchFamily="50" charset="-128"/>
                <a:ea typeface="Meiryo UI" panose="020B0604030504040204" pitchFamily="50" charset="-128"/>
                <a:cs typeface="ヒラギノ角ゴ Pro W6"/>
              </a:rPr>
              <a:t>（平均）</a:t>
            </a:r>
            <a:r>
              <a:rPr lang="en-US" altLang="ja-JP" b="1" dirty="0">
                <a:solidFill>
                  <a:srgbClr val="FF0000"/>
                </a:solidFill>
                <a:latin typeface="Meiryo UI" panose="020B0604030504040204" pitchFamily="50" charset="-128"/>
                <a:ea typeface="Meiryo UI" panose="020B0604030504040204" pitchFamily="50" charset="-128"/>
                <a:cs typeface="ヒラギノ角ゴ Pro W6"/>
              </a:rPr>
              <a:t>5,007</a:t>
            </a:r>
            <a:r>
              <a:rPr lang="ja-JP" altLang="en-US" b="1" dirty="0">
                <a:solidFill>
                  <a:srgbClr val="FF0000"/>
                </a:solidFill>
                <a:latin typeface="Meiryo UI" panose="020B0604030504040204" pitchFamily="50" charset="-128"/>
                <a:ea typeface="Meiryo UI" panose="020B0604030504040204" pitchFamily="50" charset="-128"/>
                <a:cs typeface="ヒラギノ角ゴ Pro W6"/>
              </a:rPr>
              <a:t>万円</a:t>
            </a:r>
            <a:endParaRPr lang="en-US" altLang="ja-JP" b="1" dirty="0">
              <a:solidFill>
                <a:srgbClr val="FF0000"/>
              </a:solidFill>
              <a:latin typeface="Meiryo UI" panose="020B0604030504040204" pitchFamily="50" charset="-128"/>
              <a:ea typeface="Meiryo UI" panose="020B0604030504040204" pitchFamily="50" charset="-128"/>
              <a:cs typeface="ヒラギノ角ゴ Pro W6"/>
            </a:endParaRPr>
          </a:p>
          <a:p>
            <a:pPr algn="r" eaLnBrk="1" hangingPunct="1">
              <a:buFont typeface="Symbol" pitchFamily="18" charset="2"/>
              <a:buNone/>
              <a:defRPr/>
            </a:pPr>
            <a:endParaRPr lang="en-US" altLang="ja-JP" sz="500" b="1" dirty="0">
              <a:solidFill>
                <a:schemeClr val="tx1"/>
              </a:solidFill>
              <a:latin typeface="Meiryo UI" panose="020B0604030504040204" pitchFamily="50" charset="-128"/>
              <a:ea typeface="Meiryo UI" panose="020B0604030504040204" pitchFamily="50" charset="-128"/>
              <a:cs typeface="ヒラギノ角ゴ Pro W6"/>
            </a:endParaRPr>
          </a:p>
          <a:p>
            <a:pPr algn="r" eaLnBrk="1" hangingPunct="1">
              <a:buFont typeface="Symbol" pitchFamily="18" charset="2"/>
              <a:buNone/>
              <a:defRPr/>
            </a:pP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住宅金融支援機構「フラット</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35</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利用者調査」（</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2024</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年度）</a:t>
            </a:r>
            <a:endParaRPr lang="en-US" altLang="ja-JP" sz="1000"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defRPr/>
            </a:pPr>
            <a:endParaRPr lang="en-US" altLang="ja-JP" sz="1000" b="1" dirty="0">
              <a:latin typeface="Meiryo UI" panose="020B0604030504040204" pitchFamily="50" charset="-128"/>
              <a:ea typeface="Meiryo UI" panose="020B0604030504040204" pitchFamily="50" charset="-128"/>
              <a:cs typeface="ヒラギノ角ゴ Pro W6"/>
            </a:endParaRPr>
          </a:p>
        </p:txBody>
      </p:sp>
      <p:grpSp>
        <p:nvGrpSpPr>
          <p:cNvPr id="6" name="グループ化 5"/>
          <p:cNvGrpSpPr/>
          <p:nvPr/>
        </p:nvGrpSpPr>
        <p:grpSpPr>
          <a:xfrm>
            <a:off x="2377440" y="4079244"/>
            <a:ext cx="7068311" cy="1709172"/>
            <a:chOff x="2377440" y="4079244"/>
            <a:chExt cx="7068311" cy="1709172"/>
          </a:xfrm>
        </p:grpSpPr>
        <p:sp>
          <p:nvSpPr>
            <p:cNvPr id="23" name="コンテンツ プレースホルダー 1"/>
            <p:cNvSpPr txBox="1">
              <a:spLocks/>
            </p:cNvSpPr>
            <p:nvPr/>
          </p:nvSpPr>
          <p:spPr bwMode="auto">
            <a:xfrm>
              <a:off x="2377440" y="5178816"/>
              <a:ext cx="7068311" cy="609600"/>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A.</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3,000</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B.</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5,000</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C.</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7,000</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万円</a:t>
              </a:r>
              <a:endParaRPr lang="en-US" altLang="ja-JP" sz="2200" b="1" spc="-60"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5" name="コンテンツ プレースホルダー 1"/>
            <p:cNvSpPr txBox="1">
              <a:spLocks/>
            </p:cNvSpPr>
            <p:nvPr/>
          </p:nvSpPr>
          <p:spPr bwMode="auto">
            <a:xfrm>
              <a:off x="2790245" y="4079244"/>
              <a:ext cx="6180017" cy="1151124"/>
            </a:xfrm>
            <a:prstGeom prst="rect">
              <a:avLst/>
            </a:prstGeom>
            <a:solidFill>
              <a:schemeClr val="bg1"/>
            </a:solidFill>
            <a:ln w="31750">
              <a:solidFill>
                <a:schemeClr val="accent5">
                  <a:lumMod val="50000"/>
                </a:schemeClr>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lnSpc>
                  <a:spcPct val="80000"/>
                </a:lnSpc>
                <a:buFont typeface="Symbol" pitchFamily="18" charset="2"/>
                <a:buNone/>
              </a:pPr>
              <a:r>
                <a:rPr lang="en-US" altLang="ja-JP" sz="2000" b="1" dirty="0">
                  <a:solidFill>
                    <a:schemeClr val="tx1"/>
                  </a:solidFill>
                  <a:latin typeface="Meiryo UI" panose="020B0604030504040204" pitchFamily="50" charset="-128"/>
                  <a:ea typeface="Meiryo UI" panose="020B0604030504040204" pitchFamily="50" charset="-128"/>
                  <a:cs typeface="メイリオ" pitchFamily="50" charset="-128"/>
                </a:rPr>
                <a:t>【</a:t>
              </a:r>
              <a:r>
                <a:rPr lang="ja-JP" altLang="en-US" sz="2000" b="1" dirty="0">
                  <a:solidFill>
                    <a:schemeClr val="tx1"/>
                  </a:solidFill>
                  <a:latin typeface="Meiryo UI" panose="020B0604030504040204" pitchFamily="50" charset="-128"/>
                  <a:ea typeface="Meiryo UI" panose="020B0604030504040204" pitchFamily="50" charset="-128"/>
                  <a:cs typeface="メイリオ" pitchFamily="50" charset="-128"/>
                </a:rPr>
                <a:t>問題２</a:t>
              </a:r>
              <a:r>
                <a:rPr lang="en-US" altLang="ja-JP" sz="2000" b="1" dirty="0">
                  <a:solidFill>
                    <a:schemeClr val="tx1"/>
                  </a:solidFill>
                  <a:latin typeface="Meiryo UI" panose="020B0604030504040204" pitchFamily="50" charset="-128"/>
                  <a:ea typeface="Meiryo UI" panose="020B0604030504040204" pitchFamily="50" charset="-128"/>
                  <a:cs typeface="メイリオ"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メイリオ" pitchFamily="50" charset="-128"/>
                </a:rPr>
                <a:t>新築の土地付き注文住宅を購入</a:t>
              </a:r>
              <a:endParaRPr lang="en-US" altLang="ja-JP" sz="2000" b="1" dirty="0">
                <a:solidFill>
                  <a:schemeClr val="tx1"/>
                </a:solidFill>
                <a:latin typeface="Meiryo UI" panose="020B0604030504040204" pitchFamily="50" charset="-128"/>
                <a:ea typeface="Meiryo UI" panose="020B0604030504040204" pitchFamily="50" charset="-128"/>
                <a:cs typeface="メイリオ" pitchFamily="50" charset="-128"/>
              </a:endParaRPr>
            </a:p>
            <a:p>
              <a:pPr eaLnBrk="1" hangingPunct="1">
                <a:lnSpc>
                  <a:spcPct val="80000"/>
                </a:lnSpc>
                <a:buFont typeface="Symbol" pitchFamily="18" charset="2"/>
                <a:buNone/>
              </a:pPr>
              <a:r>
                <a:rPr lang="ja-JP" altLang="en-US" b="1" dirty="0">
                  <a:solidFill>
                    <a:schemeClr val="tx1"/>
                  </a:solidFill>
                  <a:latin typeface="Meiryo UI" panose="020B0604030504040204" pitchFamily="50" charset="-128"/>
                  <a:ea typeface="Meiryo UI" panose="020B0604030504040204" pitchFamily="50" charset="-128"/>
                  <a:cs typeface="メイリオ" pitchFamily="50" charset="-128"/>
                </a:rPr>
                <a:t>　　　　　 するのに必要な費用はどれくらい？</a:t>
              </a:r>
            </a:p>
            <a:p>
              <a:pPr eaLnBrk="1" hangingPunct="1">
                <a:buFont typeface="Symbol" pitchFamily="18" charset="2"/>
                <a:buNone/>
              </a:pPr>
              <a:r>
                <a:rPr lang="ja-JP" altLang="en-US" sz="1200" dirty="0">
                  <a:solidFill>
                    <a:schemeClr val="tx1"/>
                  </a:solidFill>
                  <a:latin typeface="Meiryo UI" panose="020B0604030504040204" pitchFamily="50" charset="-128"/>
                  <a:ea typeface="Meiryo UI" panose="020B0604030504040204" pitchFamily="50" charset="-128"/>
                  <a:cs typeface="メイリオ" pitchFamily="50" charset="-128"/>
                </a:rPr>
                <a:t>　注　建設費・土地取得費の平均金額</a:t>
              </a:r>
              <a:endParaRPr lang="en-US" altLang="ja-JP" sz="1200" dirty="0">
                <a:solidFill>
                  <a:schemeClr val="tx1"/>
                </a:solidFill>
                <a:latin typeface="Meiryo UI" panose="020B0604030504040204" pitchFamily="50" charset="-128"/>
                <a:ea typeface="Meiryo UI" panose="020B0604030504040204" pitchFamily="50" charset="-128"/>
                <a:cs typeface="メイリオ" pitchFamily="50" charset="-128"/>
              </a:endParaRPr>
            </a:p>
          </p:txBody>
        </p:sp>
      </p:grpSp>
      <p:pic>
        <p:nvPicPr>
          <p:cNvPr id="26" name="図 2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939" y="790664"/>
            <a:ext cx="3220077" cy="2504368"/>
          </a:xfrm>
          <a:prstGeom prst="rect">
            <a:avLst/>
          </a:prstGeom>
        </p:spPr>
      </p:pic>
      <p:sp>
        <p:nvSpPr>
          <p:cNvPr id="27" name="角丸四角形 26"/>
          <p:cNvSpPr/>
          <p:nvPr/>
        </p:nvSpPr>
        <p:spPr bwMode="gray">
          <a:xfrm>
            <a:off x="440539" y="3295463"/>
            <a:ext cx="2267107"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8" name="角丸四角形 27"/>
          <p:cNvSpPr/>
          <p:nvPr/>
        </p:nvSpPr>
        <p:spPr bwMode="gray">
          <a:xfrm>
            <a:off x="465152" y="3314941"/>
            <a:ext cx="2217881"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9" name="正方形/長方形 28"/>
          <p:cNvSpPr/>
          <p:nvPr/>
        </p:nvSpPr>
        <p:spPr bwMode="gray">
          <a:xfrm>
            <a:off x="611971" y="3305045"/>
            <a:ext cx="1924243" cy="40934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結婚</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6</a:t>
            </a:fld>
            <a:endParaRPr kumimoji="1" lang="ja-JP" altLang="en-US"/>
          </a:p>
        </p:txBody>
      </p:sp>
      <p:sp>
        <p:nvSpPr>
          <p:cNvPr id="7" name="正方形/長方形 6">
            <a:extLst>
              <a:ext uri="{FF2B5EF4-FFF2-40B4-BE49-F238E27FC236}">
                <a16:creationId xmlns:a16="http://schemas.microsoft.com/office/drawing/2014/main" id="{6C49AA0D-D594-B9BF-2221-2B8F014D0B75}"/>
              </a:ext>
            </a:extLst>
          </p:cNvPr>
          <p:cNvSpPr/>
          <p:nvPr/>
        </p:nvSpPr>
        <p:spPr>
          <a:xfrm>
            <a:off x="3896290" y="-4289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69A3BF8C-90A6-AE3B-AE86-D134E2C76196}"/>
              </a:ext>
            </a:extLst>
          </p:cNvPr>
          <p:cNvSpPr/>
          <p:nvPr/>
        </p:nvSpPr>
        <p:spPr>
          <a:xfrm>
            <a:off x="923590" y="3660601"/>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けっこん</a:t>
            </a:r>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E38B2C9D-C92E-A355-26E7-27FBE39BE0AB}"/>
              </a:ext>
            </a:extLst>
          </p:cNvPr>
          <p:cNvSpPr/>
          <p:nvPr/>
        </p:nvSpPr>
        <p:spPr>
          <a:xfrm>
            <a:off x="669971" y="6388165"/>
            <a:ext cx="18523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じゅうたくこうにゅう</a:t>
            </a:r>
            <a:endParaRPr kumimoji="1" lang="ja-JP" altLang="en-US" sz="1400" dirty="0">
              <a:solidFill>
                <a:schemeClr val="tx1"/>
              </a:solidFill>
            </a:endParaRPr>
          </a:p>
        </p:txBody>
      </p:sp>
      <p:sp>
        <p:nvSpPr>
          <p:cNvPr id="14" name="正方形/長方形 13">
            <a:extLst>
              <a:ext uri="{FF2B5EF4-FFF2-40B4-BE49-F238E27FC236}">
                <a16:creationId xmlns:a16="http://schemas.microsoft.com/office/drawing/2014/main" id="{885C5347-45D2-C19A-FA42-9BAC842E6363}"/>
              </a:ext>
            </a:extLst>
          </p:cNvPr>
          <p:cNvSpPr/>
          <p:nvPr/>
        </p:nvSpPr>
        <p:spPr>
          <a:xfrm>
            <a:off x="2620435" y="111265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もんだい</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11237DA2-01FE-B563-C85D-7FE7B111D0DF}"/>
              </a:ext>
            </a:extLst>
          </p:cNvPr>
          <p:cNvSpPr/>
          <p:nvPr/>
        </p:nvSpPr>
        <p:spPr>
          <a:xfrm>
            <a:off x="3685640" y="101520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けっこん</a:t>
            </a:r>
            <a:endParaRPr kumimoji="1" lang="ja-JP" altLang="en-US" sz="1400" dirty="0">
              <a:solidFill>
                <a:schemeClr val="tx1"/>
              </a:solidFill>
            </a:endParaRPr>
          </a:p>
        </p:txBody>
      </p:sp>
      <p:sp>
        <p:nvSpPr>
          <p:cNvPr id="16" name="正方形/長方形 15">
            <a:extLst>
              <a:ext uri="{FF2B5EF4-FFF2-40B4-BE49-F238E27FC236}">
                <a16:creationId xmlns:a16="http://schemas.microsoft.com/office/drawing/2014/main" id="{621E0A65-59B1-1474-C35C-1706BE351320}"/>
              </a:ext>
            </a:extLst>
          </p:cNvPr>
          <p:cNvSpPr/>
          <p:nvPr/>
        </p:nvSpPr>
        <p:spPr>
          <a:xfrm>
            <a:off x="5583715" y="101520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sp>
        <p:nvSpPr>
          <p:cNvPr id="18" name="正方形/長方形 17">
            <a:extLst>
              <a:ext uri="{FF2B5EF4-FFF2-40B4-BE49-F238E27FC236}">
                <a16:creationId xmlns:a16="http://schemas.microsoft.com/office/drawing/2014/main" id="{EC82CEAD-B8A2-7BCA-F62D-CD93805EAF8B}"/>
              </a:ext>
            </a:extLst>
          </p:cNvPr>
          <p:cNvSpPr/>
          <p:nvPr/>
        </p:nvSpPr>
        <p:spPr>
          <a:xfrm>
            <a:off x="2573725" y="2701446"/>
            <a:ext cx="109906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こた</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DD4F1BFB-DA87-BDBE-42A3-6BC1C384CF5A}"/>
              </a:ext>
            </a:extLst>
          </p:cNvPr>
          <p:cNvSpPr/>
          <p:nvPr/>
        </p:nvSpPr>
        <p:spPr>
          <a:xfrm>
            <a:off x="5816921" y="2642781"/>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へいきん</a:t>
            </a:r>
            <a:endParaRPr kumimoji="1" lang="ja-JP" altLang="en-US" sz="1400" dirty="0">
              <a:solidFill>
                <a:srgbClr val="FF0000"/>
              </a:solidFill>
            </a:endParaRPr>
          </a:p>
        </p:txBody>
      </p:sp>
      <p:sp>
        <p:nvSpPr>
          <p:cNvPr id="22" name="正方形/長方形 21">
            <a:extLst>
              <a:ext uri="{FF2B5EF4-FFF2-40B4-BE49-F238E27FC236}">
                <a16:creationId xmlns:a16="http://schemas.microsoft.com/office/drawing/2014/main" id="{E31D9290-D5D9-F9C3-4277-3CB46712B457}"/>
              </a:ext>
            </a:extLst>
          </p:cNvPr>
          <p:cNvSpPr/>
          <p:nvPr/>
        </p:nvSpPr>
        <p:spPr>
          <a:xfrm>
            <a:off x="2628599" y="397527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もんだい</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AA1B9134-BE31-56D4-FAD4-5E0E8637C4C3}"/>
              </a:ext>
            </a:extLst>
          </p:cNvPr>
          <p:cNvSpPr/>
          <p:nvPr/>
        </p:nvSpPr>
        <p:spPr>
          <a:xfrm>
            <a:off x="3784379" y="4001944"/>
            <a:ext cx="1036623" cy="259833"/>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しんちく</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36" name="正方形/長方形 35">
            <a:extLst>
              <a:ext uri="{FF2B5EF4-FFF2-40B4-BE49-F238E27FC236}">
                <a16:creationId xmlns:a16="http://schemas.microsoft.com/office/drawing/2014/main" id="{4B38D1BD-8BBE-2024-470F-3D0076354584}"/>
              </a:ext>
            </a:extLst>
          </p:cNvPr>
          <p:cNvSpPr/>
          <p:nvPr/>
        </p:nvSpPr>
        <p:spPr>
          <a:xfrm>
            <a:off x="7083226" y="3968455"/>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こうにゅう</a:t>
            </a:r>
            <a:endParaRPr kumimoji="1" lang="ja-JP" altLang="en-US" sz="1400" dirty="0">
              <a:solidFill>
                <a:schemeClr val="tx1"/>
              </a:solidFill>
            </a:endParaRPr>
          </a:p>
        </p:txBody>
      </p:sp>
      <p:sp>
        <p:nvSpPr>
          <p:cNvPr id="37" name="正方形/長方形 36">
            <a:extLst>
              <a:ext uri="{FF2B5EF4-FFF2-40B4-BE49-F238E27FC236}">
                <a16:creationId xmlns:a16="http://schemas.microsoft.com/office/drawing/2014/main" id="{F79CEC9B-F0A9-AFB8-4C6D-F529413422C3}"/>
              </a:ext>
            </a:extLst>
          </p:cNvPr>
          <p:cNvSpPr/>
          <p:nvPr/>
        </p:nvSpPr>
        <p:spPr>
          <a:xfrm>
            <a:off x="4763035" y="433022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400" dirty="0">
              <a:solidFill>
                <a:schemeClr val="tx1"/>
              </a:solidFill>
            </a:endParaRPr>
          </a:p>
        </p:txBody>
      </p:sp>
      <p:sp>
        <p:nvSpPr>
          <p:cNvPr id="38" name="正方形/長方形 37">
            <a:extLst>
              <a:ext uri="{FF2B5EF4-FFF2-40B4-BE49-F238E27FC236}">
                <a16:creationId xmlns:a16="http://schemas.microsoft.com/office/drawing/2014/main" id="{CE54864E-763F-7CF2-4F5B-EF0CB2CC4E62}"/>
              </a:ext>
            </a:extLst>
          </p:cNvPr>
          <p:cNvSpPr/>
          <p:nvPr/>
        </p:nvSpPr>
        <p:spPr>
          <a:xfrm>
            <a:off x="5569691" y="4337041"/>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50D4A19F-EFE2-1CA5-B888-BFA7BF86AC57}"/>
              </a:ext>
            </a:extLst>
          </p:cNvPr>
          <p:cNvSpPr/>
          <p:nvPr/>
        </p:nvSpPr>
        <p:spPr>
          <a:xfrm>
            <a:off x="2680163" y="5657493"/>
            <a:ext cx="109906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こた</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40" name="正方形/長方形 39">
            <a:extLst>
              <a:ext uri="{FF2B5EF4-FFF2-40B4-BE49-F238E27FC236}">
                <a16:creationId xmlns:a16="http://schemas.microsoft.com/office/drawing/2014/main" id="{D9304462-29BC-EF65-28D8-D8102571A39A}"/>
              </a:ext>
            </a:extLst>
          </p:cNvPr>
          <p:cNvSpPr/>
          <p:nvPr/>
        </p:nvSpPr>
        <p:spPr>
          <a:xfrm>
            <a:off x="6059035" y="563251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へいきん</a:t>
            </a:r>
            <a:endParaRPr kumimoji="1" lang="ja-JP" altLang="en-US" sz="1400" dirty="0">
              <a:solidFill>
                <a:srgbClr val="FF0000"/>
              </a:solidFill>
            </a:endParaRPr>
          </a:p>
        </p:txBody>
      </p:sp>
      <p:sp>
        <p:nvSpPr>
          <p:cNvPr id="3" name="正方形/長方形 2">
            <a:extLst>
              <a:ext uri="{FF2B5EF4-FFF2-40B4-BE49-F238E27FC236}">
                <a16:creationId xmlns:a16="http://schemas.microsoft.com/office/drawing/2014/main" id="{0DCE5398-FD5C-5F6B-4D1C-FB2A896E1EE8}"/>
              </a:ext>
            </a:extLst>
          </p:cNvPr>
          <p:cNvSpPr/>
          <p:nvPr/>
        </p:nvSpPr>
        <p:spPr>
          <a:xfrm>
            <a:off x="3047769" y="1752832"/>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きょしき　ひろうえん</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A0FC8181-43EE-FF9D-0E13-A474F17294AD}"/>
              </a:ext>
            </a:extLst>
          </p:cNvPr>
          <p:cNvSpPr/>
          <p:nvPr/>
        </p:nvSpPr>
        <p:spPr>
          <a:xfrm>
            <a:off x="5500254" y="1737950"/>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そうがく</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2" name="正方形/長方形 41">
            <a:extLst>
              <a:ext uri="{FF2B5EF4-FFF2-40B4-BE49-F238E27FC236}">
                <a16:creationId xmlns:a16="http://schemas.microsoft.com/office/drawing/2014/main" id="{6F44E275-1927-F3B1-C1F6-170830A80127}"/>
              </a:ext>
            </a:extLst>
          </p:cNvPr>
          <p:cNvSpPr/>
          <p:nvPr/>
        </p:nvSpPr>
        <p:spPr>
          <a:xfrm>
            <a:off x="2394724" y="1752832"/>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ちゅう</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grpSp>
        <p:nvGrpSpPr>
          <p:cNvPr id="49" name="グループ化 48">
            <a:extLst>
              <a:ext uri="{FF2B5EF4-FFF2-40B4-BE49-F238E27FC236}">
                <a16:creationId xmlns:a16="http://schemas.microsoft.com/office/drawing/2014/main" id="{B3B7BC5C-0940-5FC8-4A92-282508096692}"/>
              </a:ext>
            </a:extLst>
          </p:cNvPr>
          <p:cNvGrpSpPr/>
          <p:nvPr/>
        </p:nvGrpSpPr>
        <p:grpSpPr>
          <a:xfrm>
            <a:off x="328353" y="4099378"/>
            <a:ext cx="2365722" cy="2397388"/>
            <a:chOff x="382763" y="4145597"/>
            <a:chExt cx="2336236" cy="2320692"/>
          </a:xfrm>
        </p:grpSpPr>
        <p:pic>
          <p:nvPicPr>
            <p:cNvPr id="50" name="図 49">
              <a:extLst>
                <a:ext uri="{FF2B5EF4-FFF2-40B4-BE49-F238E27FC236}">
                  <a16:creationId xmlns:a16="http://schemas.microsoft.com/office/drawing/2014/main" id="{CA3B35B0-2CFA-5342-F837-3399E93320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2763" y="4145597"/>
              <a:ext cx="2238850" cy="1882294"/>
            </a:xfrm>
            <a:prstGeom prst="rect">
              <a:avLst/>
            </a:prstGeom>
          </p:spPr>
        </p:pic>
        <p:sp>
          <p:nvSpPr>
            <p:cNvPr id="51" name="角丸四角形 30">
              <a:extLst>
                <a:ext uri="{FF2B5EF4-FFF2-40B4-BE49-F238E27FC236}">
                  <a16:creationId xmlns:a16="http://schemas.microsoft.com/office/drawing/2014/main" id="{5D19AF7E-5FD0-B86E-7A01-4961BA2D357A}"/>
                </a:ext>
              </a:extLst>
            </p:cNvPr>
            <p:cNvSpPr/>
            <p:nvPr/>
          </p:nvSpPr>
          <p:spPr bwMode="gray">
            <a:xfrm>
              <a:off x="451892" y="6018151"/>
              <a:ext cx="2267107"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52" name="角丸四角形 31">
              <a:extLst>
                <a:ext uri="{FF2B5EF4-FFF2-40B4-BE49-F238E27FC236}">
                  <a16:creationId xmlns:a16="http://schemas.microsoft.com/office/drawing/2014/main" id="{7B8CD285-69C0-695C-66B0-1127D5B60285}"/>
                </a:ext>
              </a:extLst>
            </p:cNvPr>
            <p:cNvSpPr/>
            <p:nvPr/>
          </p:nvSpPr>
          <p:spPr bwMode="gray">
            <a:xfrm>
              <a:off x="476505" y="6037629"/>
              <a:ext cx="2217881"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dirty="0">
                <a:latin typeface="Meiryo UI" panose="020B0604030504040204" pitchFamily="50" charset="-128"/>
                <a:ea typeface="Meiryo UI" panose="020B0604030504040204" pitchFamily="50" charset="-128"/>
              </a:endParaRPr>
            </a:p>
          </p:txBody>
        </p:sp>
        <p:sp>
          <p:nvSpPr>
            <p:cNvPr id="53" name="正方形/長方形 52">
              <a:extLst>
                <a:ext uri="{FF2B5EF4-FFF2-40B4-BE49-F238E27FC236}">
                  <a16:creationId xmlns:a16="http://schemas.microsoft.com/office/drawing/2014/main" id="{894B5233-847A-E507-F90C-30D81844DE88}"/>
                </a:ext>
              </a:extLst>
            </p:cNvPr>
            <p:cNvSpPr/>
            <p:nvPr/>
          </p:nvSpPr>
          <p:spPr bwMode="gray">
            <a:xfrm>
              <a:off x="646415" y="5998523"/>
              <a:ext cx="1878060" cy="46776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住宅購入</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54" name="正方形/長方形 53">
            <a:extLst>
              <a:ext uri="{FF2B5EF4-FFF2-40B4-BE49-F238E27FC236}">
                <a16:creationId xmlns:a16="http://schemas.microsoft.com/office/drawing/2014/main" id="{BA45CFB3-6371-D70B-5EFA-6738C85AA67E}"/>
              </a:ext>
            </a:extLst>
          </p:cNvPr>
          <p:cNvSpPr/>
          <p:nvPr/>
        </p:nvSpPr>
        <p:spPr>
          <a:xfrm>
            <a:off x="4722444" y="4006969"/>
            <a:ext cx="1296000" cy="26845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とちつ</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55" name="正方形/長方形 54">
            <a:extLst>
              <a:ext uri="{FF2B5EF4-FFF2-40B4-BE49-F238E27FC236}">
                <a16:creationId xmlns:a16="http://schemas.microsoft.com/office/drawing/2014/main" id="{0BA1068C-70F9-CF55-2ECF-034D4A3AAE2C}"/>
              </a:ext>
            </a:extLst>
          </p:cNvPr>
          <p:cNvSpPr/>
          <p:nvPr/>
        </p:nvSpPr>
        <p:spPr>
          <a:xfrm>
            <a:off x="5749126" y="4006204"/>
            <a:ext cx="1594574" cy="29644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ちゅうもんじゅうたく</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56" name="テキスト ボックス 55">
            <a:extLst>
              <a:ext uri="{FF2B5EF4-FFF2-40B4-BE49-F238E27FC236}">
                <a16:creationId xmlns:a16="http://schemas.microsoft.com/office/drawing/2014/main" id="{CA2D1D01-6F6A-709C-AFF2-F38399C6BEF3}"/>
              </a:ext>
            </a:extLst>
          </p:cNvPr>
          <p:cNvSpPr txBox="1"/>
          <p:nvPr/>
        </p:nvSpPr>
        <p:spPr>
          <a:xfrm>
            <a:off x="2889030" y="4775533"/>
            <a:ext cx="5044009" cy="184666"/>
          </a:xfrm>
          <a:prstGeom prst="rect">
            <a:avLst/>
          </a:prstGeom>
          <a:noFill/>
        </p:spPr>
        <p:txBody>
          <a:bodyPr wrap="square" rtlCol="0">
            <a:spAutoFit/>
          </a:bodyPr>
          <a:lstStyle/>
          <a:p>
            <a:r>
              <a:rPr kumimoji="1" lang="ja-JP" altLang="en-US" sz="600" dirty="0">
                <a:latin typeface="BIZ UDPゴシック" panose="020B0400000000000000" pitchFamily="50" charset="-128"/>
                <a:ea typeface="BIZ UDPゴシック" panose="020B0400000000000000" pitchFamily="50" charset="-128"/>
              </a:rPr>
              <a:t> ちゅう　　けんちくひ　　　　　とちしゅとくひ　　　　　 へいきんきんがく</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53AC30EF-7250-F40E-161E-8D175E92EF4C}"/>
              </a:ext>
            </a:extLst>
          </p:cNvPr>
          <p:cNvSpPr/>
          <p:nvPr/>
        </p:nvSpPr>
        <p:spPr>
          <a:xfrm>
            <a:off x="3133862" y="2070054"/>
            <a:ext cx="5836402" cy="31811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やく　　　　　　　　　　　　　　　　　　　やく　　　　　　　　　　　　　　　　　　　 やく</a:t>
            </a:r>
            <a:endParaRPr kumimoji="1" lang="ja-JP" altLang="en-US" sz="1400" dirty="0">
              <a:solidFill>
                <a:schemeClr val="tx1"/>
              </a:solidFill>
            </a:endParaRPr>
          </a:p>
        </p:txBody>
      </p:sp>
      <p:sp>
        <p:nvSpPr>
          <p:cNvPr id="8" name="正方形/長方形 7">
            <a:extLst>
              <a:ext uri="{FF2B5EF4-FFF2-40B4-BE49-F238E27FC236}">
                <a16:creationId xmlns:a16="http://schemas.microsoft.com/office/drawing/2014/main" id="{2620198E-729B-B1F0-4818-E3A9626A5A13}"/>
              </a:ext>
            </a:extLst>
          </p:cNvPr>
          <p:cNvSpPr/>
          <p:nvPr/>
        </p:nvSpPr>
        <p:spPr>
          <a:xfrm>
            <a:off x="3924599" y="2664947"/>
            <a:ext cx="549176" cy="30840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やく</a:t>
            </a:r>
            <a:endParaRPr kumimoji="1" lang="ja-JP" altLang="en-US" sz="1400" dirty="0">
              <a:solidFill>
                <a:schemeClr val="tx1"/>
              </a:solidFill>
            </a:endParaRPr>
          </a:p>
        </p:txBody>
      </p:sp>
      <p:sp>
        <p:nvSpPr>
          <p:cNvPr id="12" name="正方形/長方形 11">
            <a:extLst>
              <a:ext uri="{FF2B5EF4-FFF2-40B4-BE49-F238E27FC236}">
                <a16:creationId xmlns:a16="http://schemas.microsoft.com/office/drawing/2014/main" id="{369031A6-E8A1-E918-65F8-BE0871D94AC1}"/>
              </a:ext>
            </a:extLst>
          </p:cNvPr>
          <p:cNvSpPr/>
          <p:nvPr/>
        </p:nvSpPr>
        <p:spPr>
          <a:xfrm>
            <a:off x="3100243" y="5150659"/>
            <a:ext cx="5836402" cy="31811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やく　　　　　　　　　　　　　　　　　　　 やく　　　　　　　　　　　　　　　　　　　 やく</a:t>
            </a:r>
            <a:endParaRPr kumimoji="1" lang="ja-JP" altLang="en-US" sz="1400" dirty="0">
              <a:solidFill>
                <a:schemeClr val="tx1"/>
              </a:solidFill>
            </a:endParaRPr>
          </a:p>
        </p:txBody>
      </p:sp>
      <p:sp>
        <p:nvSpPr>
          <p:cNvPr id="17" name="正方形/長方形 16">
            <a:extLst>
              <a:ext uri="{FF2B5EF4-FFF2-40B4-BE49-F238E27FC236}">
                <a16:creationId xmlns:a16="http://schemas.microsoft.com/office/drawing/2014/main" id="{AB458B3B-0441-8A0B-C080-2E62BC09D665}"/>
              </a:ext>
            </a:extLst>
          </p:cNvPr>
          <p:cNvSpPr/>
          <p:nvPr/>
        </p:nvSpPr>
        <p:spPr>
          <a:xfrm>
            <a:off x="3916435" y="5684173"/>
            <a:ext cx="549176" cy="30840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やく</a:t>
            </a:r>
            <a:endParaRPr kumimoji="1" lang="ja-JP" altLang="en-US" sz="1400" dirty="0">
              <a:solidFill>
                <a:schemeClr val="tx1"/>
              </a:solidFill>
            </a:endParaRPr>
          </a:p>
        </p:txBody>
      </p:sp>
    </p:spTree>
    <p:extLst>
      <p:ext uri="{BB962C8B-B14F-4D97-AF65-F5344CB8AC3E}">
        <p14:creationId xmlns:p14="http://schemas.microsoft.com/office/powerpoint/2010/main" val="244983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par>
                                <p:cTn id="63" presetID="10" presetClass="entr" presetSubtype="0" fill="hold" nodeType="with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500"/>
                                        <p:tgtEl>
                                          <p:spTgt spid="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fade">
                                      <p:cBhvr>
                                        <p:cTn id="68" dur="500"/>
                                        <p:tgtEl>
                                          <p:spTgt spid="5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6"/>
                                        </p:tgtEl>
                                        <p:attrNameLst>
                                          <p:attrName>style.visibility</p:attrName>
                                        </p:attrNameLst>
                                      </p:cBhvr>
                                      <p:to>
                                        <p:strVal val="visible"/>
                                      </p:to>
                                    </p:set>
                                    <p:animEffect transition="in" filter="fade">
                                      <p:cBhvr>
                                        <p:cTn id="80" dur="500"/>
                                        <p:tgtEl>
                                          <p:spTgt spid="5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500"/>
                                        <p:tgtEl>
                                          <p:spTgt spid="3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500"/>
                                        <p:tgtEl>
                                          <p:spTgt spid="3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500"/>
                                        <p:tgtEl>
                                          <p:spTgt spid="5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fade">
                                      <p:cBhvr>
                                        <p:cTn id="92" dur="500"/>
                                        <p:tgtEl>
                                          <p:spTgt spid="1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fade">
                                      <p:cBhvr>
                                        <p:cTn id="97" dur="500"/>
                                        <p:tgtEl>
                                          <p:spTgt spid="24"/>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9"/>
                                        </p:tgtEl>
                                        <p:attrNameLst>
                                          <p:attrName>style.visibility</p:attrName>
                                        </p:attrNameLst>
                                      </p:cBhvr>
                                      <p:to>
                                        <p:strVal val="visible"/>
                                      </p:to>
                                    </p:set>
                                    <p:animEffect transition="in" filter="fade">
                                      <p:cBhvr>
                                        <p:cTn id="100" dur="500"/>
                                        <p:tgtEl>
                                          <p:spTgt spid="3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500"/>
                                        <p:tgtEl>
                                          <p:spTgt spid="40"/>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7"/>
                                        </p:tgtEl>
                                        <p:attrNameLst>
                                          <p:attrName>style.visibility</p:attrName>
                                        </p:attrNameLst>
                                      </p:cBhvr>
                                      <p:to>
                                        <p:strVal val="visible"/>
                                      </p:to>
                                    </p:set>
                                    <p:animEffect transition="in" filter="fade">
                                      <p:cBhvr>
                                        <p:cTn id="10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7" grpId="0" animBg="1"/>
      <p:bldP spid="29" grpId="0"/>
      <p:bldP spid="9" grpId="0"/>
      <p:bldP spid="11" grpId="0"/>
      <p:bldP spid="14" grpId="0"/>
      <p:bldP spid="15" grpId="0"/>
      <p:bldP spid="16" grpId="0"/>
      <p:bldP spid="18" grpId="0"/>
      <p:bldP spid="19" grpId="0"/>
      <p:bldP spid="22" grpId="0"/>
      <p:bldP spid="35" grpId="0"/>
      <p:bldP spid="36" grpId="0"/>
      <p:bldP spid="37" grpId="0"/>
      <p:bldP spid="38" grpId="0"/>
      <p:bldP spid="39" grpId="0"/>
      <p:bldP spid="40" grpId="0"/>
      <p:bldP spid="3" grpId="0"/>
      <p:bldP spid="41" grpId="0"/>
      <p:bldP spid="42" grpId="0"/>
      <p:bldP spid="54" grpId="0"/>
      <p:bldP spid="55" grpId="0"/>
      <p:bldP spid="56" grpId="0"/>
      <p:bldP spid="5" grpId="0"/>
      <p:bldP spid="8" grpId="0"/>
      <p:bldP spid="12"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5" y="30760"/>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ライフイベントにかかる費用 </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grpSp>
        <p:nvGrpSpPr>
          <p:cNvPr id="4" name="グループ化 3">
            <a:extLst>
              <a:ext uri="{FF2B5EF4-FFF2-40B4-BE49-F238E27FC236}">
                <a16:creationId xmlns:a16="http://schemas.microsoft.com/office/drawing/2014/main" id="{919F4394-B9CC-4BBB-8896-D1F84B3222A0}"/>
              </a:ext>
            </a:extLst>
          </p:cNvPr>
          <p:cNvGrpSpPr/>
          <p:nvPr/>
        </p:nvGrpSpPr>
        <p:grpSpPr>
          <a:xfrm>
            <a:off x="476592" y="2620126"/>
            <a:ext cx="2267107" cy="428511"/>
            <a:chOff x="476592" y="2620126"/>
            <a:chExt cx="2267107" cy="428511"/>
          </a:xfrm>
        </p:grpSpPr>
        <p:sp>
          <p:nvSpPr>
            <p:cNvPr id="7" name="角丸四角形 6"/>
            <p:cNvSpPr/>
            <p:nvPr/>
          </p:nvSpPr>
          <p:spPr bwMode="gray">
            <a:xfrm>
              <a:off x="476592" y="2620126"/>
              <a:ext cx="2267107"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8" name="角丸四角形 7"/>
            <p:cNvSpPr/>
            <p:nvPr/>
          </p:nvSpPr>
          <p:spPr bwMode="gray">
            <a:xfrm>
              <a:off x="501205" y="2640290"/>
              <a:ext cx="2217881" cy="388183"/>
            </a:xfrm>
            <a:prstGeom prst="roundRect">
              <a:avLst>
                <a:gd name="adj" fmla="val 50000"/>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2" name="正方形/長方形 11"/>
            <p:cNvSpPr/>
            <p:nvPr/>
          </p:nvSpPr>
          <p:spPr bwMode="gray">
            <a:xfrm>
              <a:off x="661570" y="2629708"/>
              <a:ext cx="1897150" cy="40934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教育費</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14" name="コンテンツ プレースホルダー 1"/>
          <p:cNvSpPr txBox="1">
            <a:spLocks/>
          </p:cNvSpPr>
          <p:nvPr/>
        </p:nvSpPr>
        <p:spPr bwMode="auto">
          <a:xfrm>
            <a:off x="2904064" y="2605095"/>
            <a:ext cx="6201304" cy="641295"/>
          </a:xfrm>
          <a:prstGeom prst="rect">
            <a:avLst/>
          </a:prstGeom>
          <a:solidFill>
            <a:srgbClr val="FEFECD"/>
          </a:solidFill>
          <a:ln>
            <a:noFill/>
          </a:ln>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defRPr/>
            </a:pP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16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2300" b="1" dirty="0">
                <a:solidFill>
                  <a:schemeClr val="tx1"/>
                </a:solidFill>
                <a:latin typeface="Meiryo UI" panose="020B0604030504040204" pitchFamily="50" charset="-128"/>
                <a:ea typeface="Meiryo UI" panose="020B0604030504040204" pitchFamily="50" charset="-128"/>
                <a:cs typeface="ヒラギノ角ゴ Pro W6"/>
              </a:rPr>
              <a:t>C.</a:t>
            </a:r>
            <a:r>
              <a:rPr lang="ja-JP" altLang="en-US" sz="23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300" b="1" dirty="0">
                <a:solidFill>
                  <a:schemeClr val="tx1"/>
                </a:solidFill>
                <a:latin typeface="Meiryo UI" panose="020B0604030504040204" pitchFamily="50" charset="-128"/>
                <a:ea typeface="Meiryo UI" panose="020B0604030504040204" pitchFamily="50" charset="-128"/>
                <a:cs typeface="ヒラギノ角ゴ Pro W6"/>
              </a:rPr>
              <a:t>1,000</a:t>
            </a:r>
            <a:r>
              <a:rPr lang="ja-JP" altLang="en-US" sz="2300" b="1" dirty="0">
                <a:solidFill>
                  <a:schemeClr val="tx1"/>
                </a:solidFill>
                <a:latin typeface="Meiryo UI" panose="020B0604030504040204" pitchFamily="50" charset="-128"/>
                <a:ea typeface="Meiryo UI" panose="020B0604030504040204" pitchFamily="50" charset="-128"/>
                <a:cs typeface="ヒラギノ角ゴ Pro W6"/>
              </a:rPr>
              <a:t>万円⇒</a:t>
            </a:r>
            <a:r>
              <a:rPr lang="ja-JP" altLang="en-US" sz="2300" b="1" dirty="0">
                <a:solidFill>
                  <a:srgbClr val="FF0000"/>
                </a:solidFill>
                <a:latin typeface="Meiryo UI" panose="020B0604030504040204" pitchFamily="50" charset="-128"/>
                <a:ea typeface="Meiryo UI" panose="020B0604030504040204" pitchFamily="50" charset="-128"/>
                <a:cs typeface="ヒラギノ角ゴ Pro W6"/>
              </a:rPr>
              <a:t>（平均）</a:t>
            </a:r>
            <a:r>
              <a:rPr lang="en-US" altLang="ja-JP" sz="2300" b="1" dirty="0">
                <a:solidFill>
                  <a:srgbClr val="FF0000"/>
                </a:solidFill>
                <a:latin typeface="Meiryo UI" panose="020B0604030504040204" pitchFamily="50" charset="-128"/>
                <a:ea typeface="Meiryo UI" panose="020B0604030504040204" pitchFamily="50" charset="-128"/>
                <a:cs typeface="ヒラギノ角ゴ Pro W6"/>
              </a:rPr>
              <a:t>1,026</a:t>
            </a:r>
            <a:r>
              <a:rPr lang="ja-JP" altLang="en-US" sz="2300" b="1" dirty="0">
                <a:solidFill>
                  <a:srgbClr val="FF0000"/>
                </a:solidFill>
                <a:latin typeface="Meiryo UI" panose="020B0604030504040204" pitchFamily="50" charset="-128"/>
                <a:ea typeface="Meiryo UI" panose="020B0604030504040204" pitchFamily="50" charset="-128"/>
                <a:cs typeface="ヒラギノ角ゴ Pro W6"/>
              </a:rPr>
              <a:t>万円</a:t>
            </a:r>
            <a:endParaRPr lang="en-US" altLang="ja-JP" sz="2300" b="1" dirty="0">
              <a:solidFill>
                <a:srgbClr val="FF0000"/>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defRPr/>
            </a:pPr>
            <a:r>
              <a:rPr lang="ja-JP" altLang="en-US" sz="1100"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注　教育費とは別に養育費（食事、衣服費等）が必要</a:t>
            </a:r>
            <a:endParaRPr lang="en-US" altLang="ja-JP" sz="1000" dirty="0">
              <a:solidFill>
                <a:schemeClr val="tx1"/>
              </a:solidFill>
              <a:latin typeface="Meiryo UI" panose="020B0604030504040204" pitchFamily="50" charset="-128"/>
              <a:ea typeface="Meiryo UI" panose="020B0604030504040204" pitchFamily="50" charset="-128"/>
              <a:cs typeface="ヒラギノ角ゴ Pro W6"/>
            </a:endParaRPr>
          </a:p>
        </p:txBody>
      </p:sp>
      <p:grpSp>
        <p:nvGrpSpPr>
          <p:cNvPr id="5" name="グループ化 4"/>
          <p:cNvGrpSpPr/>
          <p:nvPr/>
        </p:nvGrpSpPr>
        <p:grpSpPr>
          <a:xfrm>
            <a:off x="2266186" y="755943"/>
            <a:ext cx="7154905" cy="1925723"/>
            <a:chOff x="2266186" y="755943"/>
            <a:chExt cx="7154905" cy="1925723"/>
          </a:xfrm>
        </p:grpSpPr>
        <p:sp>
          <p:nvSpPr>
            <p:cNvPr id="13" name="コンテンツ プレースホルダー 1"/>
            <p:cNvSpPr txBox="1">
              <a:spLocks/>
            </p:cNvSpPr>
            <p:nvPr/>
          </p:nvSpPr>
          <p:spPr bwMode="auto">
            <a:xfrm>
              <a:off x="2266186" y="1960941"/>
              <a:ext cx="7154905" cy="720725"/>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A.</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500</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B.</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750</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C.</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1,000</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万円</a:t>
              </a:r>
              <a:endParaRPr lang="en-US" altLang="ja-JP" sz="22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15" name="コンテンツ プレースホルダー 1"/>
            <p:cNvSpPr txBox="1">
              <a:spLocks/>
            </p:cNvSpPr>
            <p:nvPr/>
          </p:nvSpPr>
          <p:spPr bwMode="auto">
            <a:xfrm>
              <a:off x="2961593" y="755943"/>
              <a:ext cx="5949188" cy="1348548"/>
            </a:xfrm>
            <a:prstGeom prst="rect">
              <a:avLst/>
            </a:prstGeom>
            <a:solidFill>
              <a:schemeClr val="bg1"/>
            </a:solidFill>
            <a:ln w="31750">
              <a:solidFill>
                <a:srgbClr val="336600"/>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pP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solidFill>
                  <a:latin typeface="Meiryo UI" panose="020B0604030504040204" pitchFamily="50" charset="-128"/>
                  <a:ea typeface="Meiryo UI" panose="020B0604030504040204" pitchFamily="50" charset="-128"/>
                  <a:cs typeface="ヒラギノ角ゴ Pro W6"/>
                </a:rPr>
                <a:t>問題３</a:t>
              </a: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子ども一人にかかる教育費は</a:t>
              </a:r>
              <a:endParaRPr lang="en-US" altLang="ja-JP" sz="2800" b="1"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pP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　　　　 どれくらい？</a:t>
              </a:r>
              <a:endParaRPr lang="en-US" altLang="ja-JP" sz="2800" b="1"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pPr>
              <a:r>
                <a:rPr lang="ja-JP" altLang="en-US" sz="1100" dirty="0">
                  <a:solidFill>
                    <a:schemeClr val="tx1"/>
                  </a:solidFill>
                  <a:latin typeface="Meiryo UI" panose="020B0604030504040204" pitchFamily="50" charset="-128"/>
                  <a:ea typeface="Meiryo UI" panose="020B0604030504040204" pitchFamily="50" charset="-128"/>
                  <a:cs typeface="ヒラギノ角ゴ Pro W6"/>
                </a:rPr>
                <a:t>　　注</a:t>
              </a:r>
              <a:r>
                <a:rPr lang="en-US" altLang="ja-JP" sz="1100" dirty="0">
                  <a:solidFill>
                    <a:schemeClr val="tx1"/>
                  </a:solidFill>
                  <a:latin typeface="Meiryo UI" panose="020B0604030504040204" pitchFamily="50" charset="-128"/>
                  <a:ea typeface="Meiryo UI" panose="020B0604030504040204" pitchFamily="50" charset="-128"/>
                  <a:cs typeface="ヒラギノ角ゴ Pro W6"/>
                </a:rPr>
                <a:t>1</a:t>
              </a:r>
              <a:r>
                <a:rPr lang="ja-JP" altLang="en-US" sz="1100" dirty="0">
                  <a:solidFill>
                    <a:schemeClr val="tx1"/>
                  </a:solidFill>
                  <a:latin typeface="Meiryo UI" panose="020B0604030504040204" pitchFamily="50" charset="-128"/>
                  <a:ea typeface="Meiryo UI" panose="020B0604030504040204" pitchFamily="50" charset="-128"/>
                  <a:cs typeface="ヒラギノ角ゴ Pro W6"/>
                </a:rPr>
                <a:t>　幼稚園～高校は公立、大学は私立文系の場合　注</a:t>
              </a:r>
              <a:r>
                <a:rPr lang="en-US" altLang="ja-JP" sz="1100" dirty="0">
                  <a:solidFill>
                    <a:schemeClr val="tx1"/>
                  </a:solidFill>
                  <a:latin typeface="Meiryo UI" panose="020B0604030504040204" pitchFamily="50" charset="-128"/>
                  <a:ea typeface="Meiryo UI" panose="020B0604030504040204" pitchFamily="50" charset="-128"/>
                  <a:cs typeface="ヒラギノ角ゴ Pro W6"/>
                </a:rPr>
                <a:t>2</a:t>
              </a:r>
              <a:r>
                <a:rPr lang="ja-JP" altLang="en-US" sz="1100" dirty="0">
                  <a:solidFill>
                    <a:schemeClr val="tx1"/>
                  </a:solidFill>
                  <a:latin typeface="Meiryo UI" panose="020B0604030504040204" pitchFamily="50" charset="-128"/>
                  <a:ea typeface="Meiryo UI" panose="020B0604030504040204" pitchFamily="50" charset="-128"/>
                  <a:cs typeface="ヒラギノ角ゴ Pro W6"/>
                </a:rPr>
                <a:t>　授業料等を費用負担した場合</a:t>
              </a:r>
              <a:endParaRPr lang="en-US" altLang="ja-JP" sz="1100" dirty="0">
                <a:solidFill>
                  <a:schemeClr val="tx1"/>
                </a:solidFill>
                <a:latin typeface="Meiryo UI" panose="020B0604030504040204" pitchFamily="50" charset="-128"/>
                <a:ea typeface="Meiryo UI" panose="020B0604030504040204" pitchFamily="50" charset="-128"/>
                <a:cs typeface="ヒラギノ角ゴ Pro W6"/>
              </a:endParaRPr>
            </a:p>
          </p:txBody>
        </p:sp>
      </p:grpSp>
      <p:graphicFrame>
        <p:nvGraphicFramePr>
          <p:cNvPr id="16" name="表 15"/>
          <p:cNvGraphicFramePr>
            <a:graphicFrameLocks noGrp="1"/>
          </p:cNvGraphicFramePr>
          <p:nvPr>
            <p:extLst>
              <p:ext uri="{D42A27DB-BD31-4B8C-83A1-F6EECF244321}">
                <p14:modId xmlns:p14="http://schemas.microsoft.com/office/powerpoint/2010/main" val="2213861425"/>
              </p:ext>
            </p:extLst>
          </p:nvPr>
        </p:nvGraphicFramePr>
        <p:xfrm>
          <a:off x="438150" y="3494667"/>
          <a:ext cx="3971925" cy="2569076"/>
        </p:xfrm>
        <a:graphic>
          <a:graphicData uri="http://schemas.openxmlformats.org/drawingml/2006/table">
            <a:tbl>
              <a:tblPr firstRow="1" bandRow="1">
                <a:tableStyleId>{7DF18680-E054-41AD-8BC1-D1AEF772440D}</a:tableStyleId>
              </a:tblPr>
              <a:tblGrid>
                <a:gridCol w="1323975">
                  <a:extLst>
                    <a:ext uri="{9D8B030D-6E8A-4147-A177-3AD203B41FA5}">
                      <a16:colId xmlns:a16="http://schemas.microsoft.com/office/drawing/2014/main" val="20000"/>
                    </a:ext>
                  </a:extLst>
                </a:gridCol>
                <a:gridCol w="1323975">
                  <a:extLst>
                    <a:ext uri="{9D8B030D-6E8A-4147-A177-3AD203B41FA5}">
                      <a16:colId xmlns:a16="http://schemas.microsoft.com/office/drawing/2014/main" val="20001"/>
                    </a:ext>
                  </a:extLst>
                </a:gridCol>
                <a:gridCol w="1323975">
                  <a:extLst>
                    <a:ext uri="{9D8B030D-6E8A-4147-A177-3AD203B41FA5}">
                      <a16:colId xmlns:a16="http://schemas.microsoft.com/office/drawing/2014/main" val="20002"/>
                    </a:ext>
                  </a:extLst>
                </a:gridCol>
              </a:tblGrid>
              <a:tr h="409076">
                <a:tc>
                  <a:txBody>
                    <a:bodyPr/>
                    <a:lstStyle/>
                    <a:p>
                      <a:pPr algn="ctr"/>
                      <a:endParaRPr kumimoji="1" lang="ja-JP" altLang="en-US" sz="1600" b="1" i="0" dirty="0">
                        <a:solidFill>
                          <a:schemeClr val="tx1"/>
                        </a:solidFill>
                        <a:latin typeface="Meiryo UI" panose="020B0604030504040204" pitchFamily="50" charset="-128"/>
                        <a:ea typeface="Meiryo UI" panose="020B0604030504040204" pitchFamily="50" charset="-128"/>
                        <a:cs typeface="ヒラギノ角ゴ Pro W6"/>
                      </a:endParaRPr>
                    </a:p>
                  </a:txBody>
                  <a:tcPr anchor="ctr">
                    <a:solidFill>
                      <a:schemeClr val="accent4">
                        <a:lumMod val="75000"/>
                      </a:schemeClr>
                    </a:solidFill>
                  </a:tcPr>
                </a:tc>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公立</a:t>
                      </a:r>
                      <a:endParaRPr kumimoji="1" lang="ja-JP" altLang="en-US" sz="1600" b="1" i="0" dirty="0">
                        <a:solidFill>
                          <a:schemeClr val="tx1"/>
                        </a:solidFill>
                        <a:latin typeface="Meiryo UI" panose="020B0604030504040204" pitchFamily="50" charset="-128"/>
                        <a:ea typeface="Meiryo UI" panose="020B0604030504040204" pitchFamily="50" charset="-128"/>
                        <a:cs typeface="ヒラギノ角ゴ Pro W6"/>
                      </a:endParaRPr>
                    </a:p>
                  </a:txBody>
                  <a:tcPr anchor="ctr">
                    <a:solidFill>
                      <a:schemeClr val="accent4">
                        <a:lumMod val="75000"/>
                      </a:schemeClr>
                    </a:solidFill>
                  </a:tcPr>
                </a:tc>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私立</a:t>
                      </a:r>
                      <a:endParaRPr kumimoji="1" lang="ja-JP" altLang="en-US" sz="1600" b="1" i="0" dirty="0">
                        <a:solidFill>
                          <a:schemeClr val="tx1"/>
                        </a:solidFill>
                        <a:latin typeface="Meiryo UI" panose="020B0604030504040204" pitchFamily="50" charset="-128"/>
                        <a:ea typeface="Meiryo UI" panose="020B0604030504040204" pitchFamily="50" charset="-128"/>
                        <a:cs typeface="ヒラギノ角ゴ Pro W6"/>
                      </a:endParaRPr>
                    </a:p>
                  </a:txBody>
                  <a:tcPr anchor="ctr">
                    <a:solidFill>
                      <a:schemeClr val="accent4">
                        <a:lumMod val="75000"/>
                      </a:schemeClr>
                    </a:solidFill>
                  </a:tcPr>
                </a:tc>
                <a:extLst>
                  <a:ext uri="{0D108BD9-81ED-4DB2-BD59-A6C34878D82A}">
                    <a16:rowId xmlns:a16="http://schemas.microsoft.com/office/drawing/2014/main" val="10000"/>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幼稚園</a:t>
                      </a:r>
                      <a:endParaRPr kumimoji="1" lang="en-US" altLang="ja-JP" sz="1600" b="1" i="0" dirty="0">
                        <a:latin typeface="Meiryo UI" panose="020B0604030504040204" pitchFamily="50" charset="-128"/>
                        <a:ea typeface="Meiryo UI" panose="020B0604030504040204" pitchFamily="50" charset="-128"/>
                        <a:cs typeface="ヒラギノ角ゴ Pro W6"/>
                      </a:endParaRPr>
                    </a:p>
                    <a:p>
                      <a:pPr algn="ctr"/>
                      <a:r>
                        <a:rPr kumimoji="1" lang="ja-JP" altLang="en-US" sz="1200" b="1" i="0" dirty="0">
                          <a:latin typeface="Meiryo UI" panose="020B0604030504040204" pitchFamily="50" charset="-128"/>
                          <a:ea typeface="Meiryo UI" panose="020B0604030504040204" pitchFamily="50" charset="-128"/>
                          <a:cs typeface="ヒラギノ角ゴ Pro W6"/>
                        </a:rPr>
                        <a:t>（</a:t>
                      </a:r>
                      <a:r>
                        <a:rPr kumimoji="1" lang="en-US" altLang="ja-JP" sz="1200" b="1" i="0" dirty="0">
                          <a:latin typeface="Meiryo UI" panose="020B0604030504040204" pitchFamily="50" charset="-128"/>
                          <a:ea typeface="Meiryo UI" panose="020B0604030504040204" pitchFamily="50" charset="-128"/>
                          <a:cs typeface="ヒラギノ角ゴ Pro W6"/>
                        </a:rPr>
                        <a:t>3</a:t>
                      </a:r>
                      <a:r>
                        <a:rPr kumimoji="1" lang="ja-JP" altLang="en-US" sz="1200" b="1" i="0" dirty="0">
                          <a:latin typeface="Meiryo UI" panose="020B0604030504040204" pitchFamily="50" charset="-128"/>
                          <a:ea typeface="Meiryo UI" panose="020B0604030504040204" pitchFamily="50" charset="-128"/>
                          <a:cs typeface="ヒラギノ角ゴ Pro W6"/>
                        </a:rPr>
                        <a:t>年間）</a:t>
                      </a:r>
                    </a:p>
                  </a:txBody>
                  <a:tcPr anchor="ctr">
                    <a:solidFill>
                      <a:schemeClr val="accent4">
                        <a:lumMod val="40000"/>
                        <a:lumOff val="6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53</a:t>
                      </a:r>
                    </a:p>
                  </a:txBody>
                  <a:tcPr anchor="ctr">
                    <a:solidFill>
                      <a:schemeClr val="accent4">
                        <a:lumMod val="40000"/>
                        <a:lumOff val="6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104</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40000"/>
                        <a:lumOff val="60000"/>
                      </a:schemeClr>
                    </a:solidFill>
                  </a:tcPr>
                </a:tc>
                <a:extLst>
                  <a:ext uri="{0D108BD9-81ED-4DB2-BD59-A6C34878D82A}">
                    <a16:rowId xmlns:a16="http://schemas.microsoft.com/office/drawing/2014/main" val="10001"/>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小学校</a:t>
                      </a:r>
                    </a:p>
                  </a:txBody>
                  <a:tcPr anchor="ctr">
                    <a:solidFill>
                      <a:schemeClr val="accent4">
                        <a:lumMod val="20000"/>
                        <a:lumOff val="8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202</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20000"/>
                        <a:lumOff val="8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1,044</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20000"/>
                        <a:lumOff val="80000"/>
                      </a:schemeClr>
                    </a:solidFill>
                  </a:tcPr>
                </a:tc>
                <a:extLst>
                  <a:ext uri="{0D108BD9-81ED-4DB2-BD59-A6C34878D82A}">
                    <a16:rowId xmlns:a16="http://schemas.microsoft.com/office/drawing/2014/main" val="10002"/>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中学校</a:t>
                      </a:r>
                    </a:p>
                  </a:txBody>
                  <a:tcPr anchor="ctr">
                    <a:solidFill>
                      <a:schemeClr val="accent4">
                        <a:lumMod val="40000"/>
                        <a:lumOff val="6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163</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40000"/>
                        <a:lumOff val="6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468</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40000"/>
                        <a:lumOff val="60000"/>
                      </a:schemeClr>
                    </a:solidFill>
                  </a:tcPr>
                </a:tc>
                <a:extLst>
                  <a:ext uri="{0D108BD9-81ED-4DB2-BD59-A6C34878D82A}">
                    <a16:rowId xmlns:a16="http://schemas.microsoft.com/office/drawing/2014/main" val="10003"/>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高等学校</a:t>
                      </a:r>
                    </a:p>
                  </a:txBody>
                  <a:tcPr anchor="ctr">
                    <a:solidFill>
                      <a:schemeClr val="accent4">
                        <a:lumMod val="20000"/>
                        <a:lumOff val="8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179</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20000"/>
                        <a:lumOff val="8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354</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20000"/>
                        <a:lumOff val="80000"/>
                      </a:schemeClr>
                    </a:solidFill>
                  </a:tcPr>
                </a:tc>
                <a:extLst>
                  <a:ext uri="{0D108BD9-81ED-4DB2-BD59-A6C34878D82A}">
                    <a16:rowId xmlns:a16="http://schemas.microsoft.com/office/drawing/2014/main" val="10004"/>
                  </a:ext>
                </a:extLst>
              </a:tr>
            </a:tbl>
          </a:graphicData>
        </a:graphic>
      </p:graphicFrame>
      <p:sp>
        <p:nvSpPr>
          <p:cNvPr id="17" name="テキスト ボックス 16"/>
          <p:cNvSpPr txBox="1"/>
          <p:nvPr/>
        </p:nvSpPr>
        <p:spPr>
          <a:xfrm>
            <a:off x="3775728" y="3224126"/>
            <a:ext cx="952500"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ヒラギノ角ゴ Pro W6"/>
              </a:rPr>
              <a:t>（万円）</a:t>
            </a:r>
          </a:p>
        </p:txBody>
      </p:sp>
      <p:sp>
        <p:nvSpPr>
          <p:cNvPr id="18" name="テキスト ボックス 17"/>
          <p:cNvSpPr txBox="1"/>
          <p:nvPr/>
        </p:nvSpPr>
        <p:spPr>
          <a:xfrm>
            <a:off x="346349" y="6056693"/>
            <a:ext cx="4063726" cy="784830"/>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 文部科学省「子供の学習費調査」（令和</a:t>
            </a:r>
            <a:r>
              <a:rPr lang="en-US" altLang="ja-JP" sz="900" dirty="0">
                <a:latin typeface="Meiryo UI" panose="020B0604030504040204" pitchFamily="50" charset="-128"/>
                <a:ea typeface="Meiryo UI" panose="020B0604030504040204" pitchFamily="50" charset="-128"/>
              </a:rPr>
              <a:t>5</a:t>
            </a:r>
            <a:r>
              <a:rPr lang="ja-JP" altLang="en-US" sz="900" dirty="0">
                <a:latin typeface="Meiryo UI" panose="020B0604030504040204" pitchFamily="50" charset="-128"/>
                <a:ea typeface="Meiryo UI" panose="020B0604030504040204" pitchFamily="50" charset="-128"/>
              </a:rPr>
              <a:t>年度）</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注 ①</a:t>
            </a:r>
            <a:r>
              <a:rPr lang="en-US" altLang="ja-JP" sz="900" dirty="0">
                <a:latin typeface="Meiryo UI" panose="020B0604030504040204" pitchFamily="50" charset="-128"/>
                <a:ea typeface="Meiryo UI" panose="020B0604030504040204" pitchFamily="50" charset="-128"/>
              </a:rPr>
              <a:t>2019</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rPr>
              <a:t>月から</a:t>
            </a:r>
            <a:r>
              <a:rPr lang="en-US" altLang="ja-JP" sz="900" dirty="0">
                <a:latin typeface="Meiryo UI" panose="020B0604030504040204" pitchFamily="50" charset="-128"/>
                <a:ea typeface="Meiryo UI" panose="020B0604030504040204" pitchFamily="50" charset="-128"/>
              </a:rPr>
              <a:t>3</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5</a:t>
            </a:r>
            <a:r>
              <a:rPr lang="ja-JP" altLang="en-US" sz="900" dirty="0">
                <a:latin typeface="Meiryo UI" panose="020B0604030504040204" pitchFamily="50" charset="-128"/>
                <a:ea typeface="Meiryo UI" panose="020B0604030504040204" pitchFamily="50" charset="-128"/>
              </a:rPr>
              <a:t>歳までの子どもが利用する幼稚園・保育所の</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利用料は無料。</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②</a:t>
            </a:r>
            <a:r>
              <a:rPr lang="en-US" altLang="ja-JP" sz="900" dirty="0">
                <a:latin typeface="Meiryo UI" panose="020B0604030504040204" pitchFamily="50" charset="-128"/>
                <a:ea typeface="Meiryo UI" panose="020B0604030504040204" pitchFamily="50" charset="-128"/>
              </a:rPr>
              <a:t>2020</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4</a:t>
            </a:r>
            <a:r>
              <a:rPr lang="ja-JP" altLang="en-US" sz="900" dirty="0">
                <a:latin typeface="Meiryo UI" panose="020B0604030504040204" pitchFamily="50" charset="-128"/>
                <a:ea typeface="Meiryo UI" panose="020B0604030504040204" pitchFamily="50" charset="-128"/>
              </a:rPr>
              <a:t>月から公立・私立共に所得要件を満たした世帯を対象に</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授業料への支援金を給付。</a:t>
            </a:r>
          </a:p>
        </p:txBody>
      </p:sp>
      <p:graphicFrame>
        <p:nvGraphicFramePr>
          <p:cNvPr id="19" name="表 18"/>
          <p:cNvGraphicFramePr>
            <a:graphicFrameLocks noGrp="1"/>
          </p:cNvGraphicFramePr>
          <p:nvPr>
            <p:extLst>
              <p:ext uri="{D42A27DB-BD31-4B8C-83A1-F6EECF244321}">
                <p14:modId xmlns:p14="http://schemas.microsoft.com/office/powerpoint/2010/main" val="1032376420"/>
              </p:ext>
            </p:extLst>
          </p:nvPr>
        </p:nvGraphicFramePr>
        <p:xfrm>
          <a:off x="4667252" y="3495318"/>
          <a:ext cx="3973002" cy="2560734"/>
        </p:xfrm>
        <a:graphic>
          <a:graphicData uri="http://schemas.openxmlformats.org/drawingml/2006/table">
            <a:tbl>
              <a:tblPr firstRow="1" bandRow="1">
                <a:tableStyleId>{7DF18680-E054-41AD-8BC1-D1AEF772440D}</a:tableStyleId>
              </a:tblPr>
              <a:tblGrid>
                <a:gridCol w="1479548">
                  <a:extLst>
                    <a:ext uri="{9D8B030D-6E8A-4147-A177-3AD203B41FA5}">
                      <a16:colId xmlns:a16="http://schemas.microsoft.com/office/drawing/2014/main" val="20000"/>
                    </a:ext>
                  </a:extLst>
                </a:gridCol>
                <a:gridCol w="1169120">
                  <a:extLst>
                    <a:ext uri="{9D8B030D-6E8A-4147-A177-3AD203B41FA5}">
                      <a16:colId xmlns:a16="http://schemas.microsoft.com/office/drawing/2014/main" val="20001"/>
                    </a:ext>
                  </a:extLst>
                </a:gridCol>
                <a:gridCol w="1324334">
                  <a:extLst>
                    <a:ext uri="{9D8B030D-6E8A-4147-A177-3AD203B41FA5}">
                      <a16:colId xmlns:a16="http://schemas.microsoft.com/office/drawing/2014/main" val="20002"/>
                    </a:ext>
                  </a:extLst>
                </a:gridCol>
              </a:tblGrid>
              <a:tr h="400734">
                <a:tc>
                  <a:txBody>
                    <a:bodyPr/>
                    <a:lstStyle/>
                    <a:p>
                      <a:pPr algn="ctr"/>
                      <a:endParaRPr kumimoji="1" lang="ja-JP" altLang="en-US" sz="1600" b="1" i="0" dirty="0">
                        <a:solidFill>
                          <a:schemeClr val="tx1"/>
                        </a:solidFill>
                        <a:latin typeface="Meiryo UI" panose="020B0604030504040204" pitchFamily="50" charset="-128"/>
                        <a:ea typeface="Meiryo UI" panose="020B0604030504040204" pitchFamily="50" charset="-128"/>
                        <a:cs typeface="ヒラギノ角ゴ Pro W6"/>
                      </a:endParaRPr>
                    </a:p>
                  </a:txBody>
                  <a:tcPr anchor="ctr"/>
                </a:tc>
                <a:tc>
                  <a:txBody>
                    <a:bodyPr/>
                    <a:lstStyle/>
                    <a:p>
                      <a:pPr algn="ctr"/>
                      <a:r>
                        <a:rPr kumimoji="1" lang="ja-JP" altLang="en-US" sz="1600" b="1" i="0" dirty="0">
                          <a:solidFill>
                            <a:schemeClr val="bg1"/>
                          </a:solidFill>
                          <a:latin typeface="Meiryo UI" panose="020B0604030504040204" pitchFamily="50" charset="-128"/>
                          <a:ea typeface="Meiryo UI" panose="020B0604030504040204" pitchFamily="50" charset="-128"/>
                          <a:cs typeface="ヒラギノ角ゴ Pro W6"/>
                        </a:rPr>
                        <a:t>公立</a:t>
                      </a:r>
                    </a:p>
                  </a:txBody>
                  <a:tcPr anchor="ctr"/>
                </a:tc>
                <a:tc>
                  <a:txBody>
                    <a:bodyPr/>
                    <a:lstStyle/>
                    <a:p>
                      <a:pPr algn="ctr"/>
                      <a:r>
                        <a:rPr kumimoji="1" lang="ja-JP" altLang="en-US" sz="1600" b="1" i="0" dirty="0">
                          <a:solidFill>
                            <a:schemeClr val="bg1"/>
                          </a:solidFill>
                          <a:latin typeface="Meiryo UI" panose="020B0604030504040204" pitchFamily="50" charset="-128"/>
                          <a:ea typeface="Meiryo UI" panose="020B0604030504040204" pitchFamily="50" charset="-128"/>
                          <a:cs typeface="ヒラギノ角ゴ Pro W6"/>
                        </a:rPr>
                        <a:t>私立</a:t>
                      </a:r>
                    </a:p>
                  </a:txBody>
                  <a:tcPr anchor="ctr"/>
                </a:tc>
                <a:extLst>
                  <a:ext uri="{0D108BD9-81ED-4DB2-BD59-A6C34878D82A}">
                    <a16:rowId xmlns:a16="http://schemas.microsoft.com/office/drawing/2014/main" val="10000"/>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大学</a:t>
                      </a:r>
                      <a:endParaRPr kumimoji="1" lang="en-US" altLang="ja-JP" sz="1600" b="1" i="0" dirty="0">
                        <a:latin typeface="Meiryo UI" panose="020B0604030504040204" pitchFamily="50" charset="-128"/>
                        <a:ea typeface="Meiryo UI" panose="020B0604030504040204" pitchFamily="50" charset="-128"/>
                        <a:cs typeface="ヒラギノ角ゴ Pro W6"/>
                      </a:endParaRPr>
                    </a:p>
                    <a:p>
                      <a:pPr algn="ctr"/>
                      <a:r>
                        <a:rPr kumimoji="1" lang="ja-JP" altLang="en-US" sz="1200" b="1" i="0" dirty="0">
                          <a:latin typeface="Meiryo UI" panose="020B0604030504040204" pitchFamily="50" charset="-128"/>
                          <a:ea typeface="Meiryo UI" panose="020B0604030504040204" pitchFamily="50" charset="-128"/>
                          <a:cs typeface="ヒラギノ角ゴ Pro W6"/>
                        </a:rPr>
                        <a:t>（文系）</a:t>
                      </a:r>
                    </a:p>
                  </a:txBody>
                  <a:tcPr anchor="ctr"/>
                </a:tc>
                <a:tc rowSpan="2">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243</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411</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extLst>
                  <a:ext uri="{0D108BD9-81ED-4DB2-BD59-A6C34878D82A}">
                    <a16:rowId xmlns:a16="http://schemas.microsoft.com/office/drawing/2014/main" val="10001"/>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大学</a:t>
                      </a:r>
                      <a:endParaRPr kumimoji="1" lang="en-US" altLang="ja-JP" sz="1600" b="1" i="0" dirty="0">
                        <a:latin typeface="Meiryo UI" panose="020B0604030504040204" pitchFamily="50" charset="-128"/>
                        <a:ea typeface="Meiryo UI" panose="020B0604030504040204" pitchFamily="50" charset="-128"/>
                        <a:cs typeface="ヒラギノ角ゴ Pro W6"/>
                      </a:endParaRPr>
                    </a:p>
                    <a:p>
                      <a:pPr algn="ctr"/>
                      <a:r>
                        <a:rPr kumimoji="1" lang="ja-JP" altLang="en-US" sz="1200" b="1" i="0" dirty="0">
                          <a:latin typeface="Meiryo UI" panose="020B0604030504040204" pitchFamily="50" charset="-128"/>
                          <a:ea typeface="Meiryo UI" panose="020B0604030504040204" pitchFamily="50" charset="-128"/>
                          <a:cs typeface="ヒラギノ角ゴ Pro W6"/>
                        </a:rPr>
                        <a:t>（理系）</a:t>
                      </a:r>
                    </a:p>
                  </a:txBody>
                  <a:tcPr anchor="ctr"/>
                </a:tc>
                <a:tc vMerge="1">
                  <a:txBody>
                    <a:bodyPr/>
                    <a:lstStyle/>
                    <a:p>
                      <a:pPr algn="ct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542</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extLst>
                  <a:ext uri="{0D108BD9-81ED-4DB2-BD59-A6C34878D82A}">
                    <a16:rowId xmlns:a16="http://schemas.microsoft.com/office/drawing/2014/main" val="10002"/>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大学</a:t>
                      </a:r>
                      <a:endParaRPr kumimoji="1" lang="en-US" altLang="ja-JP" sz="1600" b="1" i="0" dirty="0">
                        <a:latin typeface="Meiryo UI" panose="020B0604030504040204" pitchFamily="50" charset="-128"/>
                        <a:ea typeface="Meiryo UI" panose="020B0604030504040204" pitchFamily="50" charset="-128"/>
                        <a:cs typeface="ヒラギノ角ゴ Pro W6"/>
                      </a:endParaRPr>
                    </a:p>
                    <a:p>
                      <a:pPr algn="ctr"/>
                      <a:r>
                        <a:rPr kumimoji="1" lang="ja-JP" altLang="en-US" sz="1200" b="1" i="0" dirty="0">
                          <a:latin typeface="Meiryo UI" panose="020B0604030504040204" pitchFamily="50" charset="-128"/>
                          <a:ea typeface="Meiryo UI" panose="020B0604030504040204" pitchFamily="50" charset="-128"/>
                          <a:cs typeface="ヒラギノ角ゴ Pro W6"/>
                        </a:rPr>
                        <a:t>（医歯系）</a:t>
                      </a:r>
                    </a:p>
                  </a:txBody>
                  <a:tcPr anchor="ct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350</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2,354</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extLst>
                  <a:ext uri="{0D108BD9-81ED-4DB2-BD59-A6C34878D82A}">
                    <a16:rowId xmlns:a16="http://schemas.microsoft.com/office/drawing/2014/main" val="10003"/>
                  </a:ext>
                </a:extLst>
              </a:tr>
              <a:tr h="5400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短期大学</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2</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年間）</a:t>
                      </a:r>
                    </a:p>
                  </a:txBody>
                  <a:tcPr anchor="ctr"/>
                </a:tc>
                <a:tc>
                  <a:txBody>
                    <a:bodyPr/>
                    <a:lstStyle/>
                    <a:p>
                      <a:pPr algn="ctr"/>
                      <a:r>
                        <a:rPr kumimoji="1" lang="en-US" altLang="ja-JP" sz="2200" b="0" i="0" dirty="0">
                          <a:solidFill>
                            <a:schemeClr val="tx1"/>
                          </a:solidFill>
                          <a:latin typeface="Meiryo UI" panose="020B0604030504040204" pitchFamily="50" charset="-128"/>
                          <a:ea typeface="Meiryo UI" panose="020B0604030504040204" pitchFamily="50" charset="-128"/>
                          <a:cs typeface="ヒラギノ角ゴ Pro W6"/>
                        </a:rPr>
                        <a:t>95</a:t>
                      </a:r>
                      <a:endParaRPr kumimoji="1" lang="ja-JP" altLang="en-US" sz="2200" b="0" i="0" dirty="0">
                        <a:solidFill>
                          <a:schemeClr val="tx1"/>
                        </a:solidFill>
                        <a:latin typeface="Meiryo UI" panose="020B0604030504040204" pitchFamily="50" charset="-128"/>
                        <a:ea typeface="Meiryo UI" panose="020B0604030504040204" pitchFamily="50" charset="-128"/>
                        <a:cs typeface="ヒラギノ角ゴ Pro W6"/>
                      </a:endParaRPr>
                    </a:p>
                  </a:txBody>
                  <a:tcPr anchor="ct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202</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extLst>
                  <a:ext uri="{0D108BD9-81ED-4DB2-BD59-A6C34878D82A}">
                    <a16:rowId xmlns:a16="http://schemas.microsoft.com/office/drawing/2014/main" val="10004"/>
                  </a:ext>
                </a:extLst>
              </a:tr>
            </a:tbl>
          </a:graphicData>
        </a:graphic>
      </p:graphicFrame>
      <p:sp>
        <p:nvSpPr>
          <p:cNvPr id="20" name="テキスト ボックス 19"/>
          <p:cNvSpPr txBox="1"/>
          <p:nvPr/>
        </p:nvSpPr>
        <p:spPr>
          <a:xfrm>
            <a:off x="7999556" y="3226364"/>
            <a:ext cx="911225"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ヒラギノ角ゴ Pro W6"/>
              </a:rPr>
              <a:t>（万円）</a:t>
            </a:r>
          </a:p>
        </p:txBody>
      </p:sp>
      <p:sp>
        <p:nvSpPr>
          <p:cNvPr id="21" name="テキスト ボックス 20"/>
          <p:cNvSpPr txBox="1"/>
          <p:nvPr/>
        </p:nvSpPr>
        <p:spPr>
          <a:xfrm>
            <a:off x="4591316" y="6056429"/>
            <a:ext cx="4133584" cy="784830"/>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＊国立・公立は、文部科学省令による標準額</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＊私立大学学費は、文部科学省「私立大学入学者に係る初年度学生納付金平均</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額調査」（令和</a:t>
            </a:r>
            <a:r>
              <a:rPr lang="en-US" altLang="ja-JP" sz="900" dirty="0">
                <a:latin typeface="Meiryo UI" panose="020B0604030504040204" pitchFamily="50" charset="-128"/>
                <a:ea typeface="Meiryo UI" panose="020B0604030504040204" pitchFamily="50" charset="-128"/>
              </a:rPr>
              <a:t>5</a:t>
            </a:r>
            <a:r>
              <a:rPr lang="ja-JP" altLang="en-US" sz="900" dirty="0">
                <a:latin typeface="Meiryo UI" panose="020B0604030504040204" pitchFamily="50" charset="-128"/>
                <a:ea typeface="Meiryo UI" panose="020B0604030504040204" pitchFamily="50" charset="-128"/>
              </a:rPr>
              <a:t>年度）をもとに生命保険文化センターが作成</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注 </a:t>
            </a:r>
            <a:r>
              <a:rPr lang="en-US" altLang="ja-JP" sz="900" dirty="0">
                <a:latin typeface="Meiryo UI" panose="020B0604030504040204" pitchFamily="50" charset="-128"/>
                <a:ea typeface="Meiryo UI" panose="020B0604030504040204" pitchFamily="50" charset="-128"/>
              </a:rPr>
              <a:t>2020</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4</a:t>
            </a:r>
            <a:r>
              <a:rPr lang="ja-JP" altLang="en-US" sz="900" dirty="0">
                <a:latin typeface="Meiryo UI" panose="020B0604030504040204" pitchFamily="50" charset="-128"/>
                <a:ea typeface="Meiryo UI" panose="020B0604030504040204" pitchFamily="50" charset="-128"/>
              </a:rPr>
              <a:t>月から「高等教育の修学支援新制度」の適用により、要件を満た</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す場合は授業料等の免除または減額。</a:t>
            </a: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7</a:t>
            </a:fld>
            <a:endParaRPr kumimoji="1" lang="ja-JP" altLang="en-US"/>
          </a:p>
        </p:txBody>
      </p:sp>
      <p:sp>
        <p:nvSpPr>
          <p:cNvPr id="3" name="正方形/長方形 2">
            <a:extLst>
              <a:ext uri="{FF2B5EF4-FFF2-40B4-BE49-F238E27FC236}">
                <a16:creationId xmlns:a16="http://schemas.microsoft.com/office/drawing/2014/main" id="{B5D2E1D6-5D2D-F7FA-3C50-5FE8958FB861}"/>
              </a:ext>
            </a:extLst>
          </p:cNvPr>
          <p:cNvSpPr/>
          <p:nvPr/>
        </p:nvSpPr>
        <p:spPr>
          <a:xfrm>
            <a:off x="3896290" y="-4289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71C07193-A9E5-6F02-90AD-DDE67303D473}"/>
              </a:ext>
            </a:extLst>
          </p:cNvPr>
          <p:cNvSpPr/>
          <p:nvPr/>
        </p:nvSpPr>
        <p:spPr>
          <a:xfrm>
            <a:off x="958705" y="297548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きょういくひ</a:t>
            </a:r>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1286392C-2EF5-DCF0-403F-2EE5EC97D359}"/>
              </a:ext>
            </a:extLst>
          </p:cNvPr>
          <p:cNvSpPr/>
          <p:nvPr/>
        </p:nvSpPr>
        <p:spPr>
          <a:xfrm>
            <a:off x="2784177" y="74258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もんだい</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EAE4911A-4126-FE0C-C13D-3AA3923007CF}"/>
              </a:ext>
            </a:extLst>
          </p:cNvPr>
          <p:cNvSpPr/>
          <p:nvPr/>
        </p:nvSpPr>
        <p:spPr>
          <a:xfrm>
            <a:off x="3602510" y="67351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a:t>
            </a:r>
            <a:endParaRPr kumimoji="1" lang="ja-JP" altLang="en-US" sz="1400" dirty="0">
              <a:solidFill>
                <a:schemeClr val="tx1"/>
              </a:solidFill>
            </a:endParaRPr>
          </a:p>
        </p:txBody>
      </p:sp>
      <p:sp>
        <p:nvSpPr>
          <p:cNvPr id="24" name="正方形/長方形 23">
            <a:extLst>
              <a:ext uri="{FF2B5EF4-FFF2-40B4-BE49-F238E27FC236}">
                <a16:creationId xmlns:a16="http://schemas.microsoft.com/office/drawing/2014/main" id="{A0E9B7AD-DCD7-A800-AF0F-00E54D58FE50}"/>
              </a:ext>
            </a:extLst>
          </p:cNvPr>
          <p:cNvSpPr/>
          <p:nvPr/>
        </p:nvSpPr>
        <p:spPr>
          <a:xfrm>
            <a:off x="4631675" y="688785"/>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ひとり</a:t>
            </a:r>
            <a:endParaRPr kumimoji="1" lang="ja-JP" altLang="en-US" sz="1400" dirty="0">
              <a:solidFill>
                <a:schemeClr val="tx1"/>
              </a:solidFill>
            </a:endParaRPr>
          </a:p>
        </p:txBody>
      </p:sp>
      <p:sp>
        <p:nvSpPr>
          <p:cNvPr id="25" name="正方形/長方形 24">
            <a:extLst>
              <a:ext uri="{FF2B5EF4-FFF2-40B4-BE49-F238E27FC236}">
                <a16:creationId xmlns:a16="http://schemas.microsoft.com/office/drawing/2014/main" id="{49AE5580-58F2-BB21-627B-9D7826F41514}"/>
              </a:ext>
            </a:extLst>
          </p:cNvPr>
          <p:cNvSpPr/>
          <p:nvPr/>
        </p:nvSpPr>
        <p:spPr>
          <a:xfrm>
            <a:off x="6775195" y="67493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きょういくひ</a:t>
            </a:r>
            <a:endParaRPr kumimoji="1" lang="ja-JP" altLang="en-US" sz="1400" dirty="0">
              <a:solidFill>
                <a:schemeClr val="tx1"/>
              </a:solidFill>
            </a:endParaRPr>
          </a:p>
        </p:txBody>
      </p:sp>
      <p:sp>
        <p:nvSpPr>
          <p:cNvPr id="26" name="正方形/長方形 25">
            <a:extLst>
              <a:ext uri="{FF2B5EF4-FFF2-40B4-BE49-F238E27FC236}">
                <a16:creationId xmlns:a16="http://schemas.microsoft.com/office/drawing/2014/main" id="{B9E0B9C5-DE8B-54B8-86FF-F661703EF2DA}"/>
              </a:ext>
            </a:extLst>
          </p:cNvPr>
          <p:cNvSpPr/>
          <p:nvPr/>
        </p:nvSpPr>
        <p:spPr>
          <a:xfrm>
            <a:off x="2766189" y="2440328"/>
            <a:ext cx="109906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こた</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B611EC9F-8F8B-06C4-CC38-7A9D8F10B86A}"/>
              </a:ext>
            </a:extLst>
          </p:cNvPr>
          <p:cNvSpPr/>
          <p:nvPr/>
        </p:nvSpPr>
        <p:spPr>
          <a:xfrm>
            <a:off x="6150979" y="243051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へいきん</a:t>
            </a:r>
            <a:endParaRPr kumimoji="1" lang="ja-JP" altLang="en-US" sz="1400" dirty="0">
              <a:solidFill>
                <a:srgbClr val="FF0000"/>
              </a:solidFill>
            </a:endParaRPr>
          </a:p>
        </p:txBody>
      </p:sp>
      <p:sp>
        <p:nvSpPr>
          <p:cNvPr id="28" name="正方形/長方形 27">
            <a:extLst>
              <a:ext uri="{FF2B5EF4-FFF2-40B4-BE49-F238E27FC236}">
                <a16:creationId xmlns:a16="http://schemas.microsoft.com/office/drawing/2014/main" id="{F95F311C-449F-396D-EDA3-342A1B53E278}"/>
              </a:ext>
            </a:extLst>
          </p:cNvPr>
          <p:cNvSpPr/>
          <p:nvPr/>
        </p:nvSpPr>
        <p:spPr>
          <a:xfrm>
            <a:off x="1774710" y="3396212"/>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こうりつ</a:t>
            </a:r>
            <a:endParaRPr kumimoji="1" lang="ja-JP" altLang="en-US" sz="900" dirty="0">
              <a:solidFill>
                <a:schemeClr val="bg1"/>
              </a:solidFill>
            </a:endParaRPr>
          </a:p>
        </p:txBody>
      </p:sp>
      <p:sp>
        <p:nvSpPr>
          <p:cNvPr id="29" name="正方形/長方形 28">
            <a:extLst>
              <a:ext uri="{FF2B5EF4-FFF2-40B4-BE49-F238E27FC236}">
                <a16:creationId xmlns:a16="http://schemas.microsoft.com/office/drawing/2014/main" id="{B41F9825-ED44-382C-DC84-81BA2A45DEDD}"/>
              </a:ext>
            </a:extLst>
          </p:cNvPr>
          <p:cNvSpPr/>
          <p:nvPr/>
        </p:nvSpPr>
        <p:spPr>
          <a:xfrm>
            <a:off x="3103907" y="339615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しりつ</a:t>
            </a:r>
            <a:endParaRPr kumimoji="1" lang="ja-JP" altLang="en-US" sz="900" dirty="0">
              <a:solidFill>
                <a:schemeClr val="bg1"/>
              </a:solidFill>
            </a:endParaRPr>
          </a:p>
        </p:txBody>
      </p:sp>
      <p:sp>
        <p:nvSpPr>
          <p:cNvPr id="30" name="正方形/長方形 29">
            <a:extLst>
              <a:ext uri="{FF2B5EF4-FFF2-40B4-BE49-F238E27FC236}">
                <a16:creationId xmlns:a16="http://schemas.microsoft.com/office/drawing/2014/main" id="{08C53119-E38D-3479-2553-0B73FA3914F5}"/>
              </a:ext>
            </a:extLst>
          </p:cNvPr>
          <p:cNvSpPr/>
          <p:nvPr/>
        </p:nvSpPr>
        <p:spPr>
          <a:xfrm>
            <a:off x="489818" y="376692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ようちえん</a:t>
            </a:r>
            <a:endParaRPr kumimoji="1" lang="ja-JP" altLang="en-US" sz="900" dirty="0">
              <a:solidFill>
                <a:schemeClr val="tx1"/>
              </a:solidFill>
            </a:endParaRPr>
          </a:p>
        </p:txBody>
      </p:sp>
      <p:sp>
        <p:nvSpPr>
          <p:cNvPr id="31" name="正方形/長方形 30">
            <a:extLst>
              <a:ext uri="{FF2B5EF4-FFF2-40B4-BE49-F238E27FC236}">
                <a16:creationId xmlns:a16="http://schemas.microsoft.com/office/drawing/2014/main" id="{D465F845-4008-A2C8-6C20-C395AA6616F4}"/>
              </a:ext>
            </a:extLst>
          </p:cNvPr>
          <p:cNvSpPr/>
          <p:nvPr/>
        </p:nvSpPr>
        <p:spPr>
          <a:xfrm>
            <a:off x="461965" y="437399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しょうがっこう</a:t>
            </a:r>
            <a:endParaRPr kumimoji="1" lang="ja-JP" altLang="en-US" sz="900" dirty="0">
              <a:solidFill>
                <a:schemeClr val="tx1"/>
              </a:solidFill>
            </a:endParaRPr>
          </a:p>
        </p:txBody>
      </p:sp>
      <p:sp>
        <p:nvSpPr>
          <p:cNvPr id="32" name="正方形/長方形 31">
            <a:extLst>
              <a:ext uri="{FF2B5EF4-FFF2-40B4-BE49-F238E27FC236}">
                <a16:creationId xmlns:a16="http://schemas.microsoft.com/office/drawing/2014/main" id="{50A4B8ED-9402-CB8E-B83E-FEAAAE54B934}"/>
              </a:ext>
            </a:extLst>
          </p:cNvPr>
          <p:cNvSpPr/>
          <p:nvPr/>
        </p:nvSpPr>
        <p:spPr>
          <a:xfrm>
            <a:off x="489818" y="489802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ちゅ</a:t>
            </a:r>
            <a:r>
              <a:rPr kumimoji="1" lang="ja-JP" altLang="en-US" sz="900" dirty="0">
                <a:solidFill>
                  <a:schemeClr val="tx1"/>
                </a:solidFill>
                <a:latin typeface="BIZ UDPゴシック" panose="020B0400000000000000" pitchFamily="50" charset="-128"/>
                <a:ea typeface="BIZ UDPゴシック" panose="020B0400000000000000" pitchFamily="50" charset="-128"/>
              </a:rPr>
              <a:t>うがっこう</a:t>
            </a:r>
            <a:endParaRPr kumimoji="1" lang="ja-JP" altLang="en-US" sz="900" dirty="0">
              <a:solidFill>
                <a:schemeClr val="tx1"/>
              </a:solidFill>
            </a:endParaRPr>
          </a:p>
        </p:txBody>
      </p:sp>
      <p:sp>
        <p:nvSpPr>
          <p:cNvPr id="33" name="正方形/長方形 32">
            <a:extLst>
              <a:ext uri="{FF2B5EF4-FFF2-40B4-BE49-F238E27FC236}">
                <a16:creationId xmlns:a16="http://schemas.microsoft.com/office/drawing/2014/main" id="{EC5EB573-5A8F-43A5-F192-215C57141C35}"/>
              </a:ext>
            </a:extLst>
          </p:cNvPr>
          <p:cNvSpPr/>
          <p:nvPr/>
        </p:nvSpPr>
        <p:spPr>
          <a:xfrm>
            <a:off x="476592" y="543624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こうとうがっこう</a:t>
            </a:r>
            <a:endParaRPr kumimoji="1" lang="ja-JP" altLang="en-US" sz="900" dirty="0">
              <a:solidFill>
                <a:schemeClr val="tx1"/>
              </a:solidFill>
            </a:endParaRPr>
          </a:p>
        </p:txBody>
      </p:sp>
      <p:sp>
        <p:nvSpPr>
          <p:cNvPr id="34" name="正方形/長方形 33">
            <a:extLst>
              <a:ext uri="{FF2B5EF4-FFF2-40B4-BE49-F238E27FC236}">
                <a16:creationId xmlns:a16="http://schemas.microsoft.com/office/drawing/2014/main" id="{EF827010-3802-3B1C-C2EC-57E68190A54E}"/>
              </a:ext>
            </a:extLst>
          </p:cNvPr>
          <p:cNvSpPr/>
          <p:nvPr/>
        </p:nvSpPr>
        <p:spPr>
          <a:xfrm>
            <a:off x="5006195" y="3746994"/>
            <a:ext cx="86561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だいがく</a:t>
            </a:r>
            <a:r>
              <a:rPr lang="ja-JP" altLang="en-US" sz="1100" dirty="0">
                <a:solidFill>
                  <a:schemeClr val="tx1"/>
                </a:solidFill>
                <a:latin typeface="BIZ UDPゴシック" panose="020B0400000000000000" pitchFamily="50" charset="-128"/>
                <a:ea typeface="BIZ UDPゴシック" panose="020B0400000000000000" pitchFamily="50" charset="-128"/>
              </a:rPr>
              <a:t>　　</a:t>
            </a:r>
            <a:endParaRPr kumimoji="1" lang="ja-JP" altLang="en-US" sz="1400" dirty="0">
              <a:solidFill>
                <a:schemeClr val="tx1"/>
              </a:solidFill>
            </a:endParaRPr>
          </a:p>
        </p:txBody>
      </p:sp>
      <p:sp>
        <p:nvSpPr>
          <p:cNvPr id="35" name="正方形/長方形 34">
            <a:extLst>
              <a:ext uri="{FF2B5EF4-FFF2-40B4-BE49-F238E27FC236}">
                <a16:creationId xmlns:a16="http://schemas.microsoft.com/office/drawing/2014/main" id="{BD7EA489-5B73-4F14-3217-C8F66DC55CCE}"/>
              </a:ext>
            </a:extLst>
          </p:cNvPr>
          <p:cNvSpPr/>
          <p:nvPr/>
        </p:nvSpPr>
        <p:spPr>
          <a:xfrm>
            <a:off x="4978028" y="4287806"/>
            <a:ext cx="86561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だいがく</a:t>
            </a:r>
            <a:r>
              <a:rPr lang="ja-JP" altLang="en-US" sz="1100" dirty="0">
                <a:solidFill>
                  <a:schemeClr val="tx1"/>
                </a:solidFill>
                <a:latin typeface="BIZ UDPゴシック" panose="020B0400000000000000" pitchFamily="50" charset="-128"/>
                <a:ea typeface="BIZ UDPゴシック" panose="020B0400000000000000" pitchFamily="50" charset="-128"/>
              </a:rPr>
              <a:t>　　</a:t>
            </a:r>
            <a:endParaRPr kumimoji="1" lang="ja-JP" altLang="en-US" sz="1400" dirty="0">
              <a:solidFill>
                <a:schemeClr val="tx1"/>
              </a:solidFill>
            </a:endParaRPr>
          </a:p>
        </p:txBody>
      </p:sp>
      <p:sp>
        <p:nvSpPr>
          <p:cNvPr id="36" name="正方形/長方形 35">
            <a:extLst>
              <a:ext uri="{FF2B5EF4-FFF2-40B4-BE49-F238E27FC236}">
                <a16:creationId xmlns:a16="http://schemas.microsoft.com/office/drawing/2014/main" id="{A005312D-9B97-BE2C-1DE5-0F912E04600F}"/>
              </a:ext>
            </a:extLst>
          </p:cNvPr>
          <p:cNvSpPr/>
          <p:nvPr/>
        </p:nvSpPr>
        <p:spPr>
          <a:xfrm>
            <a:off x="4978028" y="4818750"/>
            <a:ext cx="86561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だいがく</a:t>
            </a:r>
            <a:r>
              <a:rPr lang="ja-JP" altLang="en-US" sz="1100" dirty="0">
                <a:solidFill>
                  <a:schemeClr val="tx1"/>
                </a:solidFill>
                <a:latin typeface="BIZ UDPゴシック" panose="020B0400000000000000" pitchFamily="50" charset="-128"/>
                <a:ea typeface="BIZ UDPゴシック" panose="020B0400000000000000" pitchFamily="50" charset="-128"/>
              </a:rPr>
              <a:t>　　</a:t>
            </a:r>
            <a:endParaRPr kumimoji="1" lang="ja-JP" altLang="en-US" sz="1400" dirty="0">
              <a:solidFill>
                <a:schemeClr val="tx1"/>
              </a:solidFill>
            </a:endParaRPr>
          </a:p>
        </p:txBody>
      </p:sp>
      <p:sp>
        <p:nvSpPr>
          <p:cNvPr id="37" name="正方形/長方形 36">
            <a:extLst>
              <a:ext uri="{FF2B5EF4-FFF2-40B4-BE49-F238E27FC236}">
                <a16:creationId xmlns:a16="http://schemas.microsoft.com/office/drawing/2014/main" id="{A264581A-46DA-2ADF-B3AD-0AEA5C1BC137}"/>
              </a:ext>
            </a:extLst>
          </p:cNvPr>
          <p:cNvSpPr/>
          <p:nvPr/>
        </p:nvSpPr>
        <p:spPr>
          <a:xfrm>
            <a:off x="4675381" y="5365452"/>
            <a:ext cx="144502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たんきだいがく　</a:t>
            </a:r>
            <a:endParaRPr kumimoji="1" lang="ja-JP" altLang="en-US" sz="900" dirty="0">
              <a:solidFill>
                <a:schemeClr val="tx1"/>
              </a:solidFill>
            </a:endParaRPr>
          </a:p>
        </p:txBody>
      </p:sp>
      <p:sp>
        <p:nvSpPr>
          <p:cNvPr id="38" name="正方形/長方形 37">
            <a:extLst>
              <a:ext uri="{FF2B5EF4-FFF2-40B4-BE49-F238E27FC236}">
                <a16:creationId xmlns:a16="http://schemas.microsoft.com/office/drawing/2014/main" id="{8388D46C-69FE-2078-479F-6F777173527C}"/>
              </a:ext>
            </a:extLst>
          </p:cNvPr>
          <p:cNvSpPr/>
          <p:nvPr/>
        </p:nvSpPr>
        <p:spPr>
          <a:xfrm>
            <a:off x="6091688" y="339392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こうりつ</a:t>
            </a:r>
            <a:endParaRPr kumimoji="1" lang="ja-JP" altLang="en-US" sz="900" dirty="0">
              <a:solidFill>
                <a:schemeClr val="bg1"/>
              </a:solidFill>
            </a:endParaRPr>
          </a:p>
        </p:txBody>
      </p:sp>
      <p:sp>
        <p:nvSpPr>
          <p:cNvPr id="39" name="正方形/長方形 38">
            <a:extLst>
              <a:ext uri="{FF2B5EF4-FFF2-40B4-BE49-F238E27FC236}">
                <a16:creationId xmlns:a16="http://schemas.microsoft.com/office/drawing/2014/main" id="{9ADA3FB9-6EEF-70BE-E063-6C7568CC7476}"/>
              </a:ext>
            </a:extLst>
          </p:cNvPr>
          <p:cNvSpPr/>
          <p:nvPr/>
        </p:nvSpPr>
        <p:spPr>
          <a:xfrm>
            <a:off x="7331081" y="3393865"/>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しりつ</a:t>
            </a:r>
            <a:endParaRPr kumimoji="1" lang="ja-JP" altLang="en-US" sz="900" dirty="0">
              <a:solidFill>
                <a:schemeClr val="bg1"/>
              </a:solidFill>
            </a:endParaRPr>
          </a:p>
        </p:txBody>
      </p:sp>
      <p:sp>
        <p:nvSpPr>
          <p:cNvPr id="40" name="正方形/長方形 39">
            <a:extLst>
              <a:ext uri="{FF2B5EF4-FFF2-40B4-BE49-F238E27FC236}">
                <a16:creationId xmlns:a16="http://schemas.microsoft.com/office/drawing/2014/main" id="{47A0BDA4-CC41-4DF7-62A7-117FE53CFCD1}"/>
              </a:ext>
            </a:extLst>
          </p:cNvPr>
          <p:cNvSpPr/>
          <p:nvPr/>
        </p:nvSpPr>
        <p:spPr>
          <a:xfrm>
            <a:off x="5440703" y="4115655"/>
            <a:ext cx="86561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ぶんけい</a:t>
            </a:r>
            <a:r>
              <a:rPr lang="ja-JP" altLang="en-US" sz="900" dirty="0">
                <a:solidFill>
                  <a:schemeClr val="tx1"/>
                </a:solidFill>
                <a:latin typeface="BIZ UDPゴシック" panose="020B0400000000000000" pitchFamily="50" charset="-128"/>
                <a:ea typeface="BIZ UDPゴシック" panose="020B0400000000000000" pitchFamily="50" charset="-128"/>
              </a:rPr>
              <a:t>　</a:t>
            </a:r>
            <a:endParaRPr kumimoji="1" lang="ja-JP" altLang="en-US" sz="1050" dirty="0">
              <a:solidFill>
                <a:schemeClr val="tx1"/>
              </a:solidFill>
            </a:endParaRPr>
          </a:p>
        </p:txBody>
      </p:sp>
      <p:sp>
        <p:nvSpPr>
          <p:cNvPr id="41" name="正方形/長方形 40">
            <a:extLst>
              <a:ext uri="{FF2B5EF4-FFF2-40B4-BE49-F238E27FC236}">
                <a16:creationId xmlns:a16="http://schemas.microsoft.com/office/drawing/2014/main" id="{E6AD2D25-E620-50C3-B1E3-ABAB70D9C4D1}"/>
              </a:ext>
            </a:extLst>
          </p:cNvPr>
          <p:cNvSpPr/>
          <p:nvPr/>
        </p:nvSpPr>
        <p:spPr>
          <a:xfrm>
            <a:off x="5389762" y="4666743"/>
            <a:ext cx="86561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りけい</a:t>
            </a:r>
            <a:r>
              <a:rPr lang="ja-JP" altLang="en-US" sz="1100" dirty="0">
                <a:solidFill>
                  <a:schemeClr val="tx1"/>
                </a:solidFill>
                <a:latin typeface="BIZ UDPゴシック" panose="020B0400000000000000" pitchFamily="50" charset="-128"/>
                <a:ea typeface="BIZ UDPゴシック" panose="020B0400000000000000" pitchFamily="50" charset="-128"/>
              </a:rPr>
              <a:t>　</a:t>
            </a:r>
            <a:endParaRPr kumimoji="1" lang="ja-JP" altLang="en-US" sz="1400" dirty="0">
              <a:solidFill>
                <a:schemeClr val="tx1"/>
              </a:solidFill>
            </a:endParaRPr>
          </a:p>
        </p:txBody>
      </p:sp>
      <p:sp>
        <p:nvSpPr>
          <p:cNvPr id="42" name="正方形/長方形 41">
            <a:extLst>
              <a:ext uri="{FF2B5EF4-FFF2-40B4-BE49-F238E27FC236}">
                <a16:creationId xmlns:a16="http://schemas.microsoft.com/office/drawing/2014/main" id="{05BF9BBC-3229-9E5B-2367-A949B46C6035}"/>
              </a:ext>
            </a:extLst>
          </p:cNvPr>
          <p:cNvSpPr/>
          <p:nvPr/>
        </p:nvSpPr>
        <p:spPr>
          <a:xfrm>
            <a:off x="5389762" y="5190029"/>
            <a:ext cx="10449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いしけい</a:t>
            </a:r>
            <a:r>
              <a:rPr lang="ja-JP" altLang="en-US" sz="900" dirty="0">
                <a:solidFill>
                  <a:schemeClr val="tx1"/>
                </a:solidFill>
                <a:latin typeface="BIZ UDPゴシック" panose="020B0400000000000000" pitchFamily="50" charset="-128"/>
                <a:ea typeface="BIZ UDPゴシック" panose="020B0400000000000000" pitchFamily="50" charset="-128"/>
              </a:rPr>
              <a:t>　</a:t>
            </a:r>
            <a:endParaRPr kumimoji="1" lang="ja-JP" altLang="en-US" sz="1050" dirty="0">
              <a:solidFill>
                <a:schemeClr val="tx1"/>
              </a:solidFill>
            </a:endParaRPr>
          </a:p>
        </p:txBody>
      </p:sp>
      <p:sp>
        <p:nvSpPr>
          <p:cNvPr id="43" name="正方形/長方形 42">
            <a:extLst>
              <a:ext uri="{FF2B5EF4-FFF2-40B4-BE49-F238E27FC236}">
                <a16:creationId xmlns:a16="http://schemas.microsoft.com/office/drawing/2014/main" id="{32D9BC75-C89B-8017-BB2A-FCF2E2B850D3}"/>
              </a:ext>
            </a:extLst>
          </p:cNvPr>
          <p:cNvSpPr/>
          <p:nvPr/>
        </p:nvSpPr>
        <p:spPr>
          <a:xfrm>
            <a:off x="2979870" y="1611369"/>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ようちえん</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919E5CC0-452D-61CF-3136-A32CD30B3A2A}"/>
              </a:ext>
            </a:extLst>
          </p:cNvPr>
          <p:cNvSpPr/>
          <p:nvPr/>
        </p:nvSpPr>
        <p:spPr>
          <a:xfrm>
            <a:off x="3682783" y="1612532"/>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こうこう　こうりつ</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68E5C7FB-C1F0-3BBD-828D-1EC65E24B4B2}"/>
              </a:ext>
            </a:extLst>
          </p:cNvPr>
          <p:cNvSpPr/>
          <p:nvPr/>
        </p:nvSpPr>
        <p:spPr>
          <a:xfrm>
            <a:off x="4307845" y="1621333"/>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、だいがく</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3DBE92E0-328E-4A60-2842-CEF3295E6985}"/>
              </a:ext>
            </a:extLst>
          </p:cNvPr>
          <p:cNvSpPr/>
          <p:nvPr/>
        </p:nvSpPr>
        <p:spPr>
          <a:xfrm>
            <a:off x="4874538" y="1628007"/>
            <a:ext cx="15056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しりつぶんけい　　　　</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7" name="正方形/長方形 46">
            <a:extLst>
              <a:ext uri="{FF2B5EF4-FFF2-40B4-BE49-F238E27FC236}">
                <a16:creationId xmlns:a16="http://schemas.microsoft.com/office/drawing/2014/main" id="{35B39F80-BDCE-997C-4459-10F36F030C1B}"/>
              </a:ext>
            </a:extLst>
          </p:cNvPr>
          <p:cNvSpPr/>
          <p:nvPr/>
        </p:nvSpPr>
        <p:spPr>
          <a:xfrm>
            <a:off x="5414893" y="1620668"/>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ばあい</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8" name="正方形/長方形 47">
            <a:extLst>
              <a:ext uri="{FF2B5EF4-FFF2-40B4-BE49-F238E27FC236}">
                <a16:creationId xmlns:a16="http://schemas.microsoft.com/office/drawing/2014/main" id="{06D645E4-B718-D10E-A3FA-49CB235B6172}"/>
              </a:ext>
            </a:extLst>
          </p:cNvPr>
          <p:cNvSpPr/>
          <p:nvPr/>
        </p:nvSpPr>
        <p:spPr>
          <a:xfrm>
            <a:off x="6351160" y="1620003"/>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じゅぎょうりょうなど</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9" name="正方形/長方形 48">
            <a:extLst>
              <a:ext uri="{FF2B5EF4-FFF2-40B4-BE49-F238E27FC236}">
                <a16:creationId xmlns:a16="http://schemas.microsoft.com/office/drawing/2014/main" id="{0B39B94F-AF77-7795-F5E0-3C3987A8C9A0}"/>
              </a:ext>
            </a:extLst>
          </p:cNvPr>
          <p:cNvSpPr/>
          <p:nvPr/>
        </p:nvSpPr>
        <p:spPr>
          <a:xfrm>
            <a:off x="7331081" y="1620668"/>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ひようふたん　ばあい</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50" name="正方形/長方形 49">
            <a:extLst>
              <a:ext uri="{FF2B5EF4-FFF2-40B4-BE49-F238E27FC236}">
                <a16:creationId xmlns:a16="http://schemas.microsoft.com/office/drawing/2014/main" id="{3F8A7020-AD1E-2C7C-8FD2-B585E04D3AC3}"/>
              </a:ext>
            </a:extLst>
          </p:cNvPr>
          <p:cNvSpPr/>
          <p:nvPr/>
        </p:nvSpPr>
        <p:spPr>
          <a:xfrm>
            <a:off x="5717795" y="1612532"/>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ちゅう</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51" name="正方形/長方形 50">
            <a:extLst>
              <a:ext uri="{FF2B5EF4-FFF2-40B4-BE49-F238E27FC236}">
                <a16:creationId xmlns:a16="http://schemas.microsoft.com/office/drawing/2014/main" id="{29E7F0F0-0D2C-E02F-1DDB-4A9F90AB6C5B}"/>
              </a:ext>
            </a:extLst>
          </p:cNvPr>
          <p:cNvSpPr/>
          <p:nvPr/>
        </p:nvSpPr>
        <p:spPr>
          <a:xfrm>
            <a:off x="2523250" y="1612532"/>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ちゅう</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52" name="正方形/長方形 51">
            <a:extLst>
              <a:ext uri="{FF2B5EF4-FFF2-40B4-BE49-F238E27FC236}">
                <a16:creationId xmlns:a16="http://schemas.microsoft.com/office/drawing/2014/main" id="{789AD3B0-02B7-BEBD-5506-7C1CFA622A8F}"/>
              </a:ext>
            </a:extLst>
          </p:cNvPr>
          <p:cNvSpPr/>
          <p:nvPr/>
        </p:nvSpPr>
        <p:spPr>
          <a:xfrm>
            <a:off x="427341" y="4222620"/>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ねんかん</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53" name="正方形/長方形 52">
            <a:extLst>
              <a:ext uri="{FF2B5EF4-FFF2-40B4-BE49-F238E27FC236}">
                <a16:creationId xmlns:a16="http://schemas.microsoft.com/office/drawing/2014/main" id="{D78C5C17-83F6-3696-9964-FC7485E82CF2}"/>
              </a:ext>
            </a:extLst>
          </p:cNvPr>
          <p:cNvSpPr/>
          <p:nvPr/>
        </p:nvSpPr>
        <p:spPr>
          <a:xfrm>
            <a:off x="4728228" y="5822792"/>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ねんかん</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pic>
        <p:nvPicPr>
          <p:cNvPr id="55" name="図 54">
            <a:extLst>
              <a:ext uri="{FF2B5EF4-FFF2-40B4-BE49-F238E27FC236}">
                <a16:creationId xmlns:a16="http://schemas.microsoft.com/office/drawing/2014/main" id="{A5FF9109-0820-8F8B-E8E5-60BCED123F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632" y="435848"/>
            <a:ext cx="2933824" cy="2245818"/>
          </a:xfrm>
          <a:prstGeom prst="rect">
            <a:avLst/>
          </a:prstGeom>
        </p:spPr>
      </p:pic>
      <p:sp>
        <p:nvSpPr>
          <p:cNvPr id="6" name="正方形/長方形 5">
            <a:extLst>
              <a:ext uri="{FF2B5EF4-FFF2-40B4-BE49-F238E27FC236}">
                <a16:creationId xmlns:a16="http://schemas.microsoft.com/office/drawing/2014/main" id="{2ECE25CF-FB1D-4513-867D-FE8151BFF472}"/>
              </a:ext>
            </a:extLst>
          </p:cNvPr>
          <p:cNvSpPr/>
          <p:nvPr/>
        </p:nvSpPr>
        <p:spPr>
          <a:xfrm>
            <a:off x="3228152" y="2330040"/>
            <a:ext cx="5836402" cy="31811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やく　　　　　　　　　　　　　　　　　やく　　　　　　　　　　　　　　　　　 やく</a:t>
            </a:r>
            <a:endParaRPr kumimoji="1" lang="ja-JP" altLang="en-US" sz="1400" dirty="0">
              <a:solidFill>
                <a:schemeClr val="tx1"/>
              </a:solidFill>
            </a:endParaRPr>
          </a:p>
        </p:txBody>
      </p:sp>
      <p:sp>
        <p:nvSpPr>
          <p:cNvPr id="54" name="正方形/長方形 53">
            <a:extLst>
              <a:ext uri="{FF2B5EF4-FFF2-40B4-BE49-F238E27FC236}">
                <a16:creationId xmlns:a16="http://schemas.microsoft.com/office/drawing/2014/main" id="{8EC285E9-462E-63EE-FFC6-21FC29A91414}"/>
              </a:ext>
            </a:extLst>
          </p:cNvPr>
          <p:cNvSpPr/>
          <p:nvPr/>
        </p:nvSpPr>
        <p:spPr>
          <a:xfrm>
            <a:off x="4080177" y="2457562"/>
            <a:ext cx="549176" cy="30840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やく</a:t>
            </a:r>
            <a:endParaRPr kumimoji="1" lang="ja-JP" altLang="en-US" sz="1400" dirty="0">
              <a:solidFill>
                <a:schemeClr val="tx1"/>
              </a:solidFill>
            </a:endParaRPr>
          </a:p>
        </p:txBody>
      </p:sp>
    </p:spTree>
    <p:extLst>
      <p:ext uri="{BB962C8B-B14F-4D97-AF65-F5344CB8AC3E}">
        <p14:creationId xmlns:p14="http://schemas.microsoft.com/office/powerpoint/2010/main" val="256288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childTnLst>
                                </p:cTn>
                              </p:par>
                              <p:par>
                                <p:cTn id="47" presetID="10"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500"/>
                                        <p:tgtEl>
                                          <p:spTgt spid="5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500"/>
                                        <p:tgtEl>
                                          <p:spTgt spid="1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500"/>
                                        <p:tgtEl>
                                          <p:spTgt spid="2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500"/>
                                        <p:tgtEl>
                                          <p:spTgt spid="2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500"/>
                                        <p:tgtEl>
                                          <p:spTgt spid="1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500"/>
                                        <p:tgtEl>
                                          <p:spTgt spid="32"/>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500"/>
                                        <p:tgtEl>
                                          <p:spTgt spid="3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500"/>
                                        <p:tgtEl>
                                          <p:spTgt spid="3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fade">
                                      <p:cBhvr>
                                        <p:cTn id="95" dur="500"/>
                                        <p:tgtEl>
                                          <p:spTgt spid="3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fade">
                                      <p:cBhvr>
                                        <p:cTn id="98" dur="500"/>
                                        <p:tgtEl>
                                          <p:spTgt spid="5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500"/>
                                        <p:tgtEl>
                                          <p:spTgt spid="3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fade">
                                      <p:cBhvr>
                                        <p:cTn id="104" dur="500"/>
                                        <p:tgtEl>
                                          <p:spTgt spid="4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500"/>
                                        <p:tgtEl>
                                          <p:spTgt spid="35"/>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1"/>
                                        </p:tgtEl>
                                        <p:attrNameLst>
                                          <p:attrName>style.visibility</p:attrName>
                                        </p:attrNameLst>
                                      </p:cBhvr>
                                      <p:to>
                                        <p:strVal val="visible"/>
                                      </p:to>
                                    </p:set>
                                    <p:animEffect transition="in" filter="fade">
                                      <p:cBhvr>
                                        <p:cTn id="110" dur="500"/>
                                        <p:tgtEl>
                                          <p:spTgt spid="41"/>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fade">
                                      <p:cBhvr>
                                        <p:cTn id="113" dur="500"/>
                                        <p:tgtEl>
                                          <p:spTgt spid="36"/>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42"/>
                                        </p:tgtEl>
                                        <p:attrNameLst>
                                          <p:attrName>style.visibility</p:attrName>
                                        </p:attrNameLst>
                                      </p:cBhvr>
                                      <p:to>
                                        <p:strVal val="visible"/>
                                      </p:to>
                                    </p:set>
                                    <p:animEffect transition="in" filter="fade">
                                      <p:cBhvr>
                                        <p:cTn id="116" dur="500"/>
                                        <p:tgtEl>
                                          <p:spTgt spid="42"/>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500"/>
                                        <p:tgtEl>
                                          <p:spTgt spid="37"/>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fade">
                                      <p:cBhvr>
                                        <p:cTn id="122" dur="500"/>
                                        <p:tgtEl>
                                          <p:spTgt spid="53"/>
                                        </p:tgtEl>
                                      </p:cBhvr>
                                    </p:animEffect>
                                  </p:childTnLst>
                                </p:cTn>
                              </p:par>
                              <p:par>
                                <p:cTn id="123" presetID="10" presetClass="entr" presetSubtype="0" fill="hold" nodeType="withEffect">
                                  <p:stCondLst>
                                    <p:cond delay="0"/>
                                  </p:stCondLst>
                                  <p:childTnLst>
                                    <p:set>
                                      <p:cBhvr>
                                        <p:cTn id="124" dur="1" fill="hold">
                                          <p:stCondLst>
                                            <p:cond delay="0"/>
                                          </p:stCondLst>
                                        </p:cTn>
                                        <p:tgtEl>
                                          <p:spTgt spid="19"/>
                                        </p:tgtEl>
                                        <p:attrNameLst>
                                          <p:attrName>style.visibility</p:attrName>
                                        </p:attrNameLst>
                                      </p:cBhvr>
                                      <p:to>
                                        <p:strVal val="visible"/>
                                      </p:to>
                                    </p:set>
                                    <p:animEffect transition="in" filter="fade">
                                      <p:cBhvr>
                                        <p:cTn id="125" dur="500"/>
                                        <p:tgtEl>
                                          <p:spTgt spid="19"/>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38"/>
                                        </p:tgtEl>
                                        <p:attrNameLst>
                                          <p:attrName>style.visibility</p:attrName>
                                        </p:attrNameLst>
                                      </p:cBhvr>
                                      <p:to>
                                        <p:strVal val="visible"/>
                                      </p:to>
                                    </p:set>
                                    <p:animEffect transition="in" filter="fade">
                                      <p:cBhvr>
                                        <p:cTn id="128" dur="500"/>
                                        <p:tgtEl>
                                          <p:spTgt spid="38"/>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39"/>
                                        </p:tgtEl>
                                        <p:attrNameLst>
                                          <p:attrName>style.visibility</p:attrName>
                                        </p:attrNameLst>
                                      </p:cBhvr>
                                      <p:to>
                                        <p:strVal val="visible"/>
                                      </p:to>
                                    </p:set>
                                    <p:animEffect transition="in" filter="fade">
                                      <p:cBhvr>
                                        <p:cTn id="131" dur="500"/>
                                        <p:tgtEl>
                                          <p:spTgt spid="39"/>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500"/>
                                        <p:tgtEl>
                                          <p:spTgt spid="18"/>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21"/>
                                        </p:tgtEl>
                                        <p:attrNameLst>
                                          <p:attrName>style.visibility</p:attrName>
                                        </p:attrNameLst>
                                      </p:cBhvr>
                                      <p:to>
                                        <p:strVal val="visible"/>
                                      </p:to>
                                    </p:set>
                                    <p:animEffect transition="in" filter="fade">
                                      <p:cBhvr>
                                        <p:cTn id="137" dur="500"/>
                                        <p:tgtEl>
                                          <p:spTgt spid="21"/>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500"/>
                                        <p:tgtEl>
                                          <p:spTgt spid="17"/>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20"/>
                                        </p:tgtEl>
                                        <p:attrNameLst>
                                          <p:attrName>style.visibility</p:attrName>
                                        </p:attrNameLst>
                                      </p:cBhvr>
                                      <p:to>
                                        <p:strVal val="visible"/>
                                      </p:to>
                                    </p:set>
                                    <p:animEffect transition="in" filter="fade">
                                      <p:cBhvr>
                                        <p:cTn id="1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8" grpId="0"/>
      <p:bldP spid="20" grpId="0"/>
      <p:bldP spid="21" grpId="0"/>
      <p:bldP spid="9" grpId="0"/>
      <p:bldP spid="11"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6" grpId="0"/>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47099CA-D043-BCC7-9FA4-7E26FA8BCAFC}"/>
              </a:ext>
            </a:extLst>
          </p:cNvPr>
          <p:cNvSpPr/>
          <p:nvPr/>
        </p:nvSpPr>
        <p:spPr>
          <a:xfrm>
            <a:off x="5881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8</a:t>
            </a:fld>
            <a:endParaRPr lang="ja-JP" altLang="en-US" dirty="0"/>
          </a:p>
        </p:txBody>
      </p:sp>
      <p:sp>
        <p:nvSpPr>
          <p:cNvPr id="10" name="正方形/長方形 9"/>
          <p:cNvSpPr/>
          <p:nvPr/>
        </p:nvSpPr>
        <p:spPr bwMode="white">
          <a:xfrm>
            <a:off x="22572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収入と支出のバランスを考える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6" name="テキスト ボックス 5">
            <a:extLst>
              <a:ext uri="{FF2B5EF4-FFF2-40B4-BE49-F238E27FC236}">
                <a16:creationId xmlns:a16="http://schemas.microsoft.com/office/drawing/2014/main" id="{E9C1DD1A-27EC-1055-9036-A750C7B21D90}"/>
              </a:ext>
            </a:extLst>
          </p:cNvPr>
          <p:cNvSpPr txBox="1"/>
          <p:nvPr/>
        </p:nvSpPr>
        <p:spPr>
          <a:xfrm>
            <a:off x="58813" y="3452566"/>
            <a:ext cx="9280964" cy="523220"/>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rPr>
              <a:t>〇社会人の例（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人以上勤労者世帯・月額）</a:t>
            </a:r>
            <a:endParaRPr lang="en-US" altLang="ja-JP" sz="2800" b="1" dirty="0">
              <a:latin typeface="Meiryo UI" panose="020B0604030504040204" pitchFamily="50" charset="-128"/>
              <a:ea typeface="Meiryo UI" panose="020B0604030504040204" pitchFamily="50" charset="-128"/>
            </a:endParaRPr>
          </a:p>
        </p:txBody>
      </p:sp>
      <p:graphicFrame>
        <p:nvGraphicFramePr>
          <p:cNvPr id="7" name="表 6">
            <a:extLst>
              <a:ext uri="{FF2B5EF4-FFF2-40B4-BE49-F238E27FC236}">
                <a16:creationId xmlns:a16="http://schemas.microsoft.com/office/drawing/2014/main" id="{13CBC630-C191-3D04-0C67-A2E4778E0C8C}"/>
              </a:ext>
            </a:extLst>
          </p:cNvPr>
          <p:cNvGraphicFramePr>
            <a:graphicFrameLocks noGrp="1"/>
          </p:cNvGraphicFramePr>
          <p:nvPr>
            <p:extLst>
              <p:ext uri="{D42A27DB-BD31-4B8C-83A1-F6EECF244321}">
                <p14:modId xmlns:p14="http://schemas.microsoft.com/office/powerpoint/2010/main" val="2654066166"/>
              </p:ext>
            </p:extLst>
          </p:nvPr>
        </p:nvGraphicFramePr>
        <p:xfrm>
          <a:off x="461665" y="4067840"/>
          <a:ext cx="8475260" cy="690352"/>
        </p:xfrm>
        <a:graphic>
          <a:graphicData uri="http://schemas.openxmlformats.org/drawingml/2006/table">
            <a:tbl>
              <a:tblPr firstRow="1" bandRow="1">
                <a:tableStyleId>{5C22544A-7EE6-4342-B048-85BDC9FD1C3A}</a:tableStyleId>
              </a:tblPr>
              <a:tblGrid>
                <a:gridCol w="8475260">
                  <a:extLst>
                    <a:ext uri="{9D8B030D-6E8A-4147-A177-3AD203B41FA5}">
                      <a16:colId xmlns:a16="http://schemas.microsoft.com/office/drawing/2014/main" val="1667086604"/>
                    </a:ext>
                  </a:extLst>
                </a:gridCol>
              </a:tblGrid>
              <a:tr h="690352">
                <a:tc>
                  <a:txBody>
                    <a:bodyPr/>
                    <a:lstStyle/>
                    <a:p>
                      <a:pPr algn="ctr"/>
                      <a:r>
                        <a:rPr kumimoji="1" lang="ja-JP" altLang="en-US" dirty="0">
                          <a:solidFill>
                            <a:schemeClr val="tx1"/>
                          </a:solidFill>
                          <a:latin typeface="Meiryo UI" panose="020B0604030504040204" pitchFamily="50" charset="-128"/>
                          <a:ea typeface="Meiryo UI" panose="020B0604030504040204" pitchFamily="50" charset="-128"/>
                        </a:rPr>
                        <a:t>勤め先（可処分所得）</a:t>
                      </a:r>
                      <a:endParaRPr kumimoji="1" lang="en-US" altLang="ja-JP" dirty="0">
                        <a:solidFill>
                          <a:schemeClr val="tx1"/>
                        </a:solidFill>
                        <a:latin typeface="Meiryo UI" panose="020B0604030504040204" pitchFamily="50" charset="-128"/>
                        <a:ea typeface="Meiryo UI" panose="020B0604030504040204" pitchFamily="50" charset="-128"/>
                      </a:endParaRPr>
                    </a:p>
                    <a:p>
                      <a:pPr algn="ctr"/>
                      <a:r>
                        <a:rPr kumimoji="1" lang="en-US" altLang="ja-JP" dirty="0">
                          <a:solidFill>
                            <a:schemeClr val="tx1"/>
                          </a:solidFill>
                          <a:latin typeface="Meiryo UI" panose="020B0604030504040204" pitchFamily="50" charset="-128"/>
                          <a:ea typeface="Meiryo UI" panose="020B0604030504040204" pitchFamily="50" charset="-128"/>
                        </a:rPr>
                        <a:t>495,531</a:t>
                      </a:r>
                      <a:r>
                        <a:rPr kumimoji="1" lang="ja-JP" altLang="en-US" dirty="0">
                          <a:solidFill>
                            <a:schemeClr val="tx1"/>
                          </a:solidFill>
                          <a:latin typeface="Meiryo UI" panose="020B0604030504040204" pitchFamily="50" charset="-128"/>
                          <a:ea typeface="Meiryo UI" panose="020B0604030504040204" pitchFamily="50" charset="-128"/>
                        </a:rPr>
                        <a:t>円（世帯主＋世帯主以外）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DD3"/>
                    </a:solidFill>
                  </a:tcPr>
                </a:tc>
                <a:extLst>
                  <a:ext uri="{0D108BD9-81ED-4DB2-BD59-A6C34878D82A}">
                    <a16:rowId xmlns:a16="http://schemas.microsoft.com/office/drawing/2014/main" val="338879775"/>
                  </a:ext>
                </a:extLst>
              </a:tr>
            </a:tbl>
          </a:graphicData>
        </a:graphic>
      </p:graphicFrame>
      <p:sp>
        <p:nvSpPr>
          <p:cNvPr id="11" name="テキスト ボックス 10">
            <a:extLst>
              <a:ext uri="{FF2B5EF4-FFF2-40B4-BE49-F238E27FC236}">
                <a16:creationId xmlns:a16="http://schemas.microsoft.com/office/drawing/2014/main" id="{EEDA43D9-DDF7-FB8D-CE15-9FD34320A1AE}"/>
              </a:ext>
            </a:extLst>
          </p:cNvPr>
          <p:cNvSpPr txBox="1"/>
          <p:nvPr/>
        </p:nvSpPr>
        <p:spPr>
          <a:xfrm>
            <a:off x="57191" y="4161363"/>
            <a:ext cx="461665" cy="615274"/>
          </a:xfrm>
          <a:prstGeom prst="rect">
            <a:avLst/>
          </a:prstGeom>
          <a:noFill/>
        </p:spPr>
        <p:txBody>
          <a:bodyPr vert="eaVert" wrap="square" rtlCol="0">
            <a:spAutoFit/>
          </a:bodyPr>
          <a:lstStyle/>
          <a:p>
            <a:r>
              <a:rPr kumimoji="1" lang="ja-JP" altLang="en-US" dirty="0">
                <a:latin typeface="Meiryo UI" panose="020B0604030504040204" pitchFamily="50" charset="-128"/>
                <a:ea typeface="Meiryo UI" panose="020B0604030504040204" pitchFamily="50" charset="-128"/>
              </a:rPr>
              <a:t>収入</a:t>
            </a:r>
          </a:p>
        </p:txBody>
      </p:sp>
      <p:sp>
        <p:nvSpPr>
          <p:cNvPr id="12" name="テキスト ボックス 11">
            <a:extLst>
              <a:ext uri="{FF2B5EF4-FFF2-40B4-BE49-F238E27FC236}">
                <a16:creationId xmlns:a16="http://schemas.microsoft.com/office/drawing/2014/main" id="{F9187D03-532D-1528-A686-FA2F544222AE}"/>
              </a:ext>
            </a:extLst>
          </p:cNvPr>
          <p:cNvSpPr txBox="1"/>
          <p:nvPr/>
        </p:nvSpPr>
        <p:spPr>
          <a:xfrm>
            <a:off x="68545" y="5006796"/>
            <a:ext cx="461665" cy="615274"/>
          </a:xfrm>
          <a:prstGeom prst="rect">
            <a:avLst/>
          </a:prstGeom>
          <a:noFill/>
        </p:spPr>
        <p:txBody>
          <a:bodyPr vert="eaVert" wrap="square" rtlCol="0">
            <a:spAutoFit/>
          </a:bodyPr>
          <a:lstStyle/>
          <a:p>
            <a:r>
              <a:rPr lang="ja-JP" altLang="en-US" dirty="0">
                <a:latin typeface="Meiryo UI" panose="020B0604030504040204" pitchFamily="50" charset="-128"/>
                <a:ea typeface="Meiryo UI" panose="020B0604030504040204" pitchFamily="50" charset="-128"/>
              </a:rPr>
              <a:t>支出</a:t>
            </a:r>
            <a:endParaRPr kumimoji="1" lang="ja-JP" altLang="en-US"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F2D7173B-5B6F-52A1-EE7A-513C88E6666C}"/>
              </a:ext>
            </a:extLst>
          </p:cNvPr>
          <p:cNvSpPr txBox="1"/>
          <p:nvPr/>
        </p:nvSpPr>
        <p:spPr>
          <a:xfrm>
            <a:off x="58810" y="788227"/>
            <a:ext cx="9280964" cy="523220"/>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rPr>
              <a:t>〇高校生の例</a:t>
            </a:r>
            <a:endParaRPr lang="en-US" altLang="ja-JP" sz="2800" b="1" dirty="0">
              <a:latin typeface="Meiryo UI" panose="020B0604030504040204" pitchFamily="50" charset="-128"/>
              <a:ea typeface="Meiryo UI" panose="020B0604030504040204" pitchFamily="50" charset="-128"/>
            </a:endParaRPr>
          </a:p>
        </p:txBody>
      </p:sp>
      <p:graphicFrame>
        <p:nvGraphicFramePr>
          <p:cNvPr id="14" name="表 13">
            <a:extLst>
              <a:ext uri="{FF2B5EF4-FFF2-40B4-BE49-F238E27FC236}">
                <a16:creationId xmlns:a16="http://schemas.microsoft.com/office/drawing/2014/main" id="{3D4CB951-33C9-DFF9-9C62-91164FFC871A}"/>
              </a:ext>
            </a:extLst>
          </p:cNvPr>
          <p:cNvGraphicFramePr>
            <a:graphicFrameLocks noGrp="1"/>
          </p:cNvGraphicFramePr>
          <p:nvPr>
            <p:extLst>
              <p:ext uri="{D42A27DB-BD31-4B8C-83A1-F6EECF244321}">
                <p14:modId xmlns:p14="http://schemas.microsoft.com/office/powerpoint/2010/main" val="325295516"/>
              </p:ext>
            </p:extLst>
          </p:nvPr>
        </p:nvGraphicFramePr>
        <p:xfrm>
          <a:off x="468136" y="1405156"/>
          <a:ext cx="6155733" cy="690352"/>
        </p:xfrm>
        <a:graphic>
          <a:graphicData uri="http://schemas.openxmlformats.org/drawingml/2006/table">
            <a:tbl>
              <a:tblPr firstRow="1" bandRow="1">
                <a:tableStyleId>{5C22544A-7EE6-4342-B048-85BDC9FD1C3A}</a:tableStyleId>
              </a:tblPr>
              <a:tblGrid>
                <a:gridCol w="6155733">
                  <a:extLst>
                    <a:ext uri="{9D8B030D-6E8A-4147-A177-3AD203B41FA5}">
                      <a16:colId xmlns:a16="http://schemas.microsoft.com/office/drawing/2014/main" val="1667086604"/>
                    </a:ext>
                  </a:extLst>
                </a:gridCol>
              </a:tblGrid>
              <a:tr h="690352">
                <a:tc>
                  <a:txBody>
                    <a:bodyPr/>
                    <a:lstStyle/>
                    <a:p>
                      <a:pPr algn="ctr"/>
                      <a:r>
                        <a:rPr kumimoji="1" lang="ja-JP" altLang="en-US" dirty="0">
                          <a:solidFill>
                            <a:schemeClr val="tx1"/>
                          </a:solidFill>
                          <a:latin typeface="Meiryo UI" panose="020B0604030504040204" pitchFamily="50" charset="-128"/>
                          <a:ea typeface="Meiryo UI" panose="020B0604030504040204" pitchFamily="50" charset="-128"/>
                        </a:rPr>
                        <a:t>毎月のお小遣い</a:t>
                      </a:r>
                      <a:endParaRPr kumimoji="1" lang="en-US" altLang="ja-JP" dirty="0">
                        <a:solidFill>
                          <a:schemeClr val="tx1"/>
                        </a:solidFill>
                        <a:latin typeface="Meiryo UI" panose="020B0604030504040204" pitchFamily="50" charset="-128"/>
                        <a:ea typeface="Meiryo UI" panose="020B0604030504040204" pitchFamily="50" charset="-128"/>
                      </a:endParaRPr>
                    </a:p>
                    <a:p>
                      <a:pPr algn="ctr"/>
                      <a:r>
                        <a:rPr kumimoji="1" lang="en-US" altLang="ja-JP" dirty="0">
                          <a:solidFill>
                            <a:schemeClr val="tx1"/>
                          </a:solidFill>
                          <a:latin typeface="Meiryo UI" panose="020B0604030504040204" pitchFamily="50" charset="-128"/>
                          <a:ea typeface="Meiryo UI" panose="020B0604030504040204" pitchFamily="50" charset="-128"/>
                        </a:rPr>
                        <a:t>6,000</a:t>
                      </a:r>
                      <a:r>
                        <a:rPr kumimoji="1" lang="ja-JP" altLang="en-US" dirty="0">
                          <a:solidFill>
                            <a:schemeClr val="tx1"/>
                          </a:solidFill>
                          <a:latin typeface="Meiryo UI" panose="020B0604030504040204" pitchFamily="50" charset="-128"/>
                          <a:ea typeface="Meiryo UI" panose="020B0604030504040204" pitchFamily="50" charset="-128"/>
                        </a:rPr>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DD3"/>
                    </a:solidFill>
                  </a:tcPr>
                </a:tc>
                <a:extLst>
                  <a:ext uri="{0D108BD9-81ED-4DB2-BD59-A6C34878D82A}">
                    <a16:rowId xmlns:a16="http://schemas.microsoft.com/office/drawing/2014/main" val="338879775"/>
                  </a:ext>
                </a:extLst>
              </a:tr>
            </a:tbl>
          </a:graphicData>
        </a:graphic>
      </p:graphicFrame>
      <p:graphicFrame>
        <p:nvGraphicFramePr>
          <p:cNvPr id="16" name="表 15">
            <a:extLst>
              <a:ext uri="{FF2B5EF4-FFF2-40B4-BE49-F238E27FC236}">
                <a16:creationId xmlns:a16="http://schemas.microsoft.com/office/drawing/2014/main" id="{F958154B-12A6-0635-B0D4-9863E316AB9C}"/>
              </a:ext>
            </a:extLst>
          </p:cNvPr>
          <p:cNvGraphicFramePr>
            <a:graphicFrameLocks noGrp="1"/>
          </p:cNvGraphicFramePr>
          <p:nvPr>
            <p:extLst>
              <p:ext uri="{D42A27DB-BD31-4B8C-83A1-F6EECF244321}">
                <p14:modId xmlns:p14="http://schemas.microsoft.com/office/powerpoint/2010/main" val="1474671745"/>
              </p:ext>
            </p:extLst>
          </p:nvPr>
        </p:nvGraphicFramePr>
        <p:xfrm>
          <a:off x="468135" y="2234900"/>
          <a:ext cx="6155732" cy="690352"/>
        </p:xfrm>
        <a:graphic>
          <a:graphicData uri="http://schemas.openxmlformats.org/drawingml/2006/table">
            <a:tbl>
              <a:tblPr firstRow="1" bandRow="1">
                <a:tableStyleId>{5C22544A-7EE6-4342-B048-85BDC9FD1C3A}</a:tableStyleId>
              </a:tblPr>
              <a:tblGrid>
                <a:gridCol w="1538933">
                  <a:extLst>
                    <a:ext uri="{9D8B030D-6E8A-4147-A177-3AD203B41FA5}">
                      <a16:colId xmlns:a16="http://schemas.microsoft.com/office/drawing/2014/main" val="2056101785"/>
                    </a:ext>
                  </a:extLst>
                </a:gridCol>
                <a:gridCol w="1538933">
                  <a:extLst>
                    <a:ext uri="{9D8B030D-6E8A-4147-A177-3AD203B41FA5}">
                      <a16:colId xmlns:a16="http://schemas.microsoft.com/office/drawing/2014/main" val="3334024200"/>
                    </a:ext>
                  </a:extLst>
                </a:gridCol>
                <a:gridCol w="1538933">
                  <a:extLst>
                    <a:ext uri="{9D8B030D-6E8A-4147-A177-3AD203B41FA5}">
                      <a16:colId xmlns:a16="http://schemas.microsoft.com/office/drawing/2014/main" val="3395197321"/>
                    </a:ext>
                  </a:extLst>
                </a:gridCol>
                <a:gridCol w="1538933">
                  <a:extLst>
                    <a:ext uri="{9D8B030D-6E8A-4147-A177-3AD203B41FA5}">
                      <a16:colId xmlns:a16="http://schemas.microsoft.com/office/drawing/2014/main" val="2286991834"/>
                    </a:ext>
                  </a:extLst>
                </a:gridCol>
              </a:tblGrid>
              <a:tr h="690352">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友達との交際費</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r>
                        <a:rPr kumimoji="1" lang="en-US" altLang="ja-JP" sz="1600" dirty="0">
                          <a:solidFill>
                            <a:schemeClr val="tx1"/>
                          </a:solidFill>
                          <a:latin typeface="Meiryo UI" panose="020B0604030504040204" pitchFamily="50" charset="-128"/>
                          <a:ea typeface="Meiryo UI" panose="020B0604030504040204" pitchFamily="50" charset="-128"/>
                        </a:rPr>
                        <a:t>2,500</a:t>
                      </a:r>
                      <a:r>
                        <a:rPr kumimoji="1" lang="ja-JP" altLang="en-US" sz="1600" dirty="0">
                          <a:solidFill>
                            <a:schemeClr val="tx1"/>
                          </a:solidFill>
                          <a:latin typeface="Meiryo UI" panose="020B0604030504040204" pitchFamily="50" charset="-128"/>
                          <a:ea typeface="Meiryo UI" panose="020B0604030504040204" pitchFamily="50" charset="-128"/>
                        </a:rPr>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趣味</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r>
                        <a:rPr kumimoji="1" lang="en-US" altLang="ja-JP" sz="1600" dirty="0">
                          <a:solidFill>
                            <a:schemeClr val="tx1"/>
                          </a:solidFill>
                          <a:latin typeface="Meiryo UI" panose="020B0604030504040204" pitchFamily="50" charset="-128"/>
                          <a:ea typeface="Meiryo UI" panose="020B0604030504040204" pitchFamily="50" charset="-128"/>
                        </a:rPr>
                        <a:t>1,500</a:t>
                      </a:r>
                      <a:r>
                        <a:rPr kumimoji="1" lang="ja-JP" altLang="en-US" sz="1600" dirty="0">
                          <a:solidFill>
                            <a:schemeClr val="tx1"/>
                          </a:solidFill>
                          <a:latin typeface="Meiryo UI" panose="020B0604030504040204" pitchFamily="50" charset="-128"/>
                          <a:ea typeface="Meiryo UI" panose="020B0604030504040204" pitchFamily="50" charset="-128"/>
                        </a:rPr>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娯楽費</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r>
                        <a:rPr kumimoji="1" lang="en-US" altLang="ja-JP" sz="1600" dirty="0">
                          <a:solidFill>
                            <a:schemeClr val="tx1"/>
                          </a:solidFill>
                          <a:latin typeface="Meiryo UI" panose="020B0604030504040204" pitchFamily="50" charset="-128"/>
                          <a:ea typeface="Meiryo UI" panose="020B0604030504040204" pitchFamily="50" charset="-128"/>
                        </a:rPr>
                        <a:t>1,000</a:t>
                      </a:r>
                      <a:r>
                        <a:rPr kumimoji="1" lang="ja-JP" altLang="en-US" sz="1600" dirty="0">
                          <a:solidFill>
                            <a:schemeClr val="tx1"/>
                          </a:solidFill>
                          <a:latin typeface="Meiryo UI" panose="020B0604030504040204" pitchFamily="50" charset="-128"/>
                          <a:ea typeface="Meiryo UI" panose="020B0604030504040204" pitchFamily="50" charset="-128"/>
                        </a:rPr>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黒字</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r>
                        <a:rPr kumimoji="1" lang="en-US" altLang="ja-JP" sz="1600" dirty="0">
                          <a:solidFill>
                            <a:schemeClr val="tx1"/>
                          </a:solidFill>
                          <a:latin typeface="Meiryo UI" panose="020B0604030504040204" pitchFamily="50" charset="-128"/>
                          <a:ea typeface="Meiryo UI" panose="020B0604030504040204" pitchFamily="50" charset="-128"/>
                        </a:rPr>
                        <a:t>1,000</a:t>
                      </a:r>
                      <a:r>
                        <a:rPr kumimoji="1" lang="ja-JP" altLang="en-US" sz="1600" dirty="0">
                          <a:solidFill>
                            <a:schemeClr val="tx1"/>
                          </a:solidFill>
                          <a:latin typeface="Meiryo UI" panose="020B0604030504040204" pitchFamily="50" charset="-128"/>
                          <a:ea typeface="Meiryo UI" panose="020B0604030504040204" pitchFamily="50" charset="-128"/>
                        </a:rPr>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547101253"/>
                  </a:ext>
                </a:extLst>
              </a:tr>
            </a:tbl>
          </a:graphicData>
        </a:graphic>
      </p:graphicFrame>
      <p:sp>
        <p:nvSpPr>
          <p:cNvPr id="17" name="テキスト ボックス 16">
            <a:extLst>
              <a:ext uri="{FF2B5EF4-FFF2-40B4-BE49-F238E27FC236}">
                <a16:creationId xmlns:a16="http://schemas.microsoft.com/office/drawing/2014/main" id="{46511ED9-623B-8B0F-FE96-8909B0AD002C}"/>
              </a:ext>
            </a:extLst>
          </p:cNvPr>
          <p:cNvSpPr txBox="1"/>
          <p:nvPr/>
        </p:nvSpPr>
        <p:spPr>
          <a:xfrm>
            <a:off x="6471" y="1442695"/>
            <a:ext cx="461665" cy="615274"/>
          </a:xfrm>
          <a:prstGeom prst="rect">
            <a:avLst/>
          </a:prstGeom>
          <a:noFill/>
        </p:spPr>
        <p:txBody>
          <a:bodyPr vert="eaVert" wrap="square" rtlCol="0">
            <a:spAutoFit/>
          </a:bodyPr>
          <a:lstStyle/>
          <a:p>
            <a:r>
              <a:rPr kumimoji="1" lang="ja-JP" altLang="en-US" dirty="0">
                <a:latin typeface="Meiryo UI" panose="020B0604030504040204" pitchFamily="50" charset="-128"/>
                <a:ea typeface="Meiryo UI" panose="020B0604030504040204" pitchFamily="50" charset="-128"/>
              </a:rPr>
              <a:t>収入</a:t>
            </a:r>
          </a:p>
        </p:txBody>
      </p:sp>
      <p:sp>
        <p:nvSpPr>
          <p:cNvPr id="18" name="テキスト ボックス 17">
            <a:extLst>
              <a:ext uri="{FF2B5EF4-FFF2-40B4-BE49-F238E27FC236}">
                <a16:creationId xmlns:a16="http://schemas.microsoft.com/office/drawing/2014/main" id="{7884D57E-3F53-4569-7A6D-B7CAF9958FBA}"/>
              </a:ext>
            </a:extLst>
          </p:cNvPr>
          <p:cNvSpPr txBox="1"/>
          <p:nvPr/>
        </p:nvSpPr>
        <p:spPr>
          <a:xfrm>
            <a:off x="6471" y="2277646"/>
            <a:ext cx="461665" cy="615274"/>
          </a:xfrm>
          <a:prstGeom prst="rect">
            <a:avLst/>
          </a:prstGeom>
          <a:noFill/>
        </p:spPr>
        <p:txBody>
          <a:bodyPr vert="eaVert" wrap="square" rtlCol="0">
            <a:spAutoFit/>
          </a:bodyPr>
          <a:lstStyle/>
          <a:p>
            <a:r>
              <a:rPr lang="ja-JP" altLang="en-US" dirty="0">
                <a:latin typeface="Meiryo UI" panose="020B0604030504040204" pitchFamily="50" charset="-128"/>
                <a:ea typeface="Meiryo UI" panose="020B0604030504040204" pitchFamily="50" charset="-128"/>
              </a:rPr>
              <a:t>支出</a:t>
            </a:r>
            <a:endParaRPr kumimoji="1" lang="ja-JP" altLang="en-US"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4E02FF79-9D0F-F512-EEDC-E7FD9B88AD77}"/>
              </a:ext>
            </a:extLst>
          </p:cNvPr>
          <p:cNvSpPr txBox="1"/>
          <p:nvPr/>
        </p:nvSpPr>
        <p:spPr>
          <a:xfrm>
            <a:off x="5353381" y="6584275"/>
            <a:ext cx="4133584"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＊生命保険文化センター「ライフプラン情報ブック（</a:t>
            </a:r>
            <a:r>
              <a:rPr lang="en-US" altLang="ja-JP" sz="900" dirty="0">
                <a:latin typeface="Meiryo UI" panose="020B0604030504040204" pitchFamily="50" charset="-128"/>
                <a:ea typeface="Meiryo UI" panose="020B0604030504040204" pitchFamily="50" charset="-128"/>
              </a:rPr>
              <a:t>2026</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2</a:t>
            </a:r>
            <a:r>
              <a:rPr lang="ja-JP" altLang="en-US" sz="900" dirty="0">
                <a:latin typeface="Meiryo UI" panose="020B0604030504040204" pitchFamily="50" charset="-128"/>
                <a:ea typeface="Meiryo UI" panose="020B0604030504040204" pitchFamily="50" charset="-128"/>
              </a:rPr>
              <a:t>月）」</a:t>
            </a:r>
            <a:endParaRPr lang="en-US" altLang="ja-JP" sz="9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C5FF9C17-4114-99DD-E6DE-93DE64F6EE4D}"/>
              </a:ext>
            </a:extLst>
          </p:cNvPr>
          <p:cNvSpPr txBox="1"/>
          <p:nvPr/>
        </p:nvSpPr>
        <p:spPr>
          <a:xfrm>
            <a:off x="3932509" y="3014674"/>
            <a:ext cx="5211491"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2025</a:t>
            </a:r>
            <a:r>
              <a:rPr lang="ja-JP" altLang="en-US" sz="900" dirty="0">
                <a:latin typeface="Meiryo UI" panose="020B0604030504040204" pitchFamily="50" charset="-128"/>
                <a:ea typeface="Meiryo UI" panose="020B0604030504040204" pitchFamily="50" charset="-128"/>
              </a:rPr>
              <a:t>年度「高校生の消費生活と生活設計に関するアンケート調査」をもとに生命保険文化センターが作成</a:t>
            </a:r>
            <a:endParaRPr lang="en-US" altLang="ja-JP" sz="900" dirty="0">
              <a:latin typeface="Meiryo UI" panose="020B0604030504040204" pitchFamily="50" charset="-128"/>
              <a:ea typeface="Meiryo UI" panose="020B0604030504040204" pitchFamily="50" charset="-128"/>
            </a:endParaRPr>
          </a:p>
        </p:txBody>
      </p:sp>
      <p:sp>
        <p:nvSpPr>
          <p:cNvPr id="4" name="吹き出し: 円形 3">
            <a:extLst>
              <a:ext uri="{FF2B5EF4-FFF2-40B4-BE49-F238E27FC236}">
                <a16:creationId xmlns:a16="http://schemas.microsoft.com/office/drawing/2014/main" id="{EBC41CAD-C090-67AA-7150-4D1CB2EAC538}"/>
              </a:ext>
            </a:extLst>
          </p:cNvPr>
          <p:cNvSpPr/>
          <p:nvPr/>
        </p:nvSpPr>
        <p:spPr>
          <a:xfrm>
            <a:off x="7010400" y="3734988"/>
            <a:ext cx="1745286" cy="615274"/>
          </a:xfrm>
          <a:prstGeom prst="wedgeEllipseCallout">
            <a:avLst>
              <a:gd name="adj1" fmla="val 32083"/>
              <a:gd name="adj2" fmla="val 126091"/>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ライフイベント</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rPr>
              <a:t>に備</a:t>
            </a:r>
            <a:r>
              <a:rPr kumimoji="1" lang="ja-JP" altLang="en-US" sz="800" dirty="0">
                <a:solidFill>
                  <a:schemeClr val="tx1"/>
                </a:solidFill>
                <a:latin typeface="Meiryo UI" panose="020B0604030504040204" pitchFamily="50" charset="-128"/>
                <a:ea typeface="Meiryo UI" panose="020B0604030504040204" pitchFamily="50" charset="-128"/>
              </a:rPr>
              <a:t>（そな）</a:t>
            </a:r>
            <a:r>
              <a:rPr kumimoji="1" lang="ja-JP" altLang="en-US" sz="1400" dirty="0">
                <a:solidFill>
                  <a:schemeClr val="tx1"/>
                </a:solidFill>
                <a:latin typeface="Meiryo UI" panose="020B0604030504040204" pitchFamily="50" charset="-128"/>
                <a:ea typeface="Meiryo UI" panose="020B0604030504040204" pitchFamily="50" charset="-128"/>
              </a:rPr>
              <a:t>える</a:t>
            </a:r>
          </a:p>
        </p:txBody>
      </p:sp>
      <p:sp>
        <p:nvSpPr>
          <p:cNvPr id="15" name="フローチャート: 処理 14">
            <a:extLst>
              <a:ext uri="{FF2B5EF4-FFF2-40B4-BE49-F238E27FC236}">
                <a16:creationId xmlns:a16="http://schemas.microsoft.com/office/drawing/2014/main" id="{3EB3E144-D90C-9F9E-3953-644AFFCCEB17}"/>
              </a:ext>
            </a:extLst>
          </p:cNvPr>
          <p:cNvSpPr/>
          <p:nvPr/>
        </p:nvSpPr>
        <p:spPr>
          <a:xfrm>
            <a:off x="5098615" y="2242141"/>
            <a:ext cx="1502661" cy="690352"/>
          </a:xfrm>
          <a:prstGeom prst="flowChartProcess">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4651AA60-3402-D14E-DE9A-83FF0B26A7AC}"/>
              </a:ext>
            </a:extLst>
          </p:cNvPr>
          <p:cNvSpPr/>
          <p:nvPr/>
        </p:nvSpPr>
        <p:spPr>
          <a:xfrm>
            <a:off x="225724" y="-42890"/>
            <a:ext cx="5523503" cy="27147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しゅうにゅう　　　　　 ししゅつ　　　　　　　　　　　　　　　　　　　　　　　かんが</a:t>
            </a:r>
            <a:endParaRPr kumimoji="1" lang="ja-JP" altLang="en-US" sz="1400" dirty="0">
              <a:solidFill>
                <a:schemeClr val="bg1"/>
              </a:solidFill>
            </a:endParaRPr>
          </a:p>
        </p:txBody>
      </p:sp>
      <p:sp>
        <p:nvSpPr>
          <p:cNvPr id="19" name="正方形/長方形 18">
            <a:extLst>
              <a:ext uri="{FF2B5EF4-FFF2-40B4-BE49-F238E27FC236}">
                <a16:creationId xmlns:a16="http://schemas.microsoft.com/office/drawing/2014/main" id="{80356725-B77A-95BC-33A1-8E39E599EEB0}"/>
              </a:ext>
            </a:extLst>
          </p:cNvPr>
          <p:cNvSpPr/>
          <p:nvPr/>
        </p:nvSpPr>
        <p:spPr>
          <a:xfrm>
            <a:off x="548560" y="644693"/>
            <a:ext cx="2438915" cy="27931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こうこうせい　　　　　 れい</a:t>
            </a:r>
            <a:endParaRPr kumimoji="1" lang="ja-JP" altLang="en-US" sz="1400" dirty="0">
              <a:solidFill>
                <a:schemeClr val="tx1"/>
              </a:solidFill>
            </a:endParaRPr>
          </a:p>
        </p:txBody>
      </p:sp>
      <p:sp>
        <p:nvSpPr>
          <p:cNvPr id="22" name="正方形/長方形 21">
            <a:extLst>
              <a:ext uri="{FF2B5EF4-FFF2-40B4-BE49-F238E27FC236}">
                <a16:creationId xmlns:a16="http://schemas.microsoft.com/office/drawing/2014/main" id="{82E00F90-983B-AB1E-50AC-113AD7D8D948}"/>
              </a:ext>
            </a:extLst>
          </p:cNvPr>
          <p:cNvSpPr/>
          <p:nvPr/>
        </p:nvSpPr>
        <p:spPr>
          <a:xfrm>
            <a:off x="2713051" y="1196171"/>
            <a:ext cx="2438915" cy="27931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900" dirty="0">
                <a:solidFill>
                  <a:schemeClr val="tx1"/>
                </a:solidFill>
                <a:latin typeface="BIZ UDPゴシック" panose="020B0400000000000000" pitchFamily="50" charset="-128"/>
                <a:ea typeface="BIZ UDPゴシック" panose="020B0400000000000000" pitchFamily="50" charset="-128"/>
              </a:rPr>
              <a:t>まいつき　　　　　　こづか</a:t>
            </a:r>
            <a:endParaRPr kumimoji="1" lang="ja-JP" altLang="en-US" sz="900" dirty="0">
              <a:solidFill>
                <a:schemeClr val="tx1"/>
              </a:solidFill>
            </a:endParaRPr>
          </a:p>
        </p:txBody>
      </p:sp>
      <p:sp>
        <p:nvSpPr>
          <p:cNvPr id="24" name="正方形/長方形 23">
            <a:extLst>
              <a:ext uri="{FF2B5EF4-FFF2-40B4-BE49-F238E27FC236}">
                <a16:creationId xmlns:a16="http://schemas.microsoft.com/office/drawing/2014/main" id="{8E201032-051B-21E2-B758-4396F1A86C62}"/>
              </a:ext>
            </a:extLst>
          </p:cNvPr>
          <p:cNvSpPr/>
          <p:nvPr/>
        </p:nvSpPr>
        <p:spPr>
          <a:xfrm>
            <a:off x="461666" y="2021351"/>
            <a:ext cx="4283330" cy="29873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000" dirty="0">
                <a:solidFill>
                  <a:schemeClr val="tx1"/>
                </a:solidFill>
                <a:latin typeface="BIZ UDPゴシック" panose="020B0400000000000000" pitchFamily="50" charset="-128"/>
                <a:ea typeface="BIZ UDPゴシック" panose="020B0400000000000000" pitchFamily="50" charset="-128"/>
              </a:rPr>
              <a:t>ともだち　　　こうさいひ　　　　　　　　 しゅみ　　　　　　　　　　　 　 ごらくひ</a:t>
            </a:r>
            <a:endParaRPr kumimoji="1" lang="ja-JP" altLang="en-US" sz="1000" dirty="0">
              <a:solidFill>
                <a:schemeClr val="tx1"/>
              </a:solidFill>
            </a:endParaRPr>
          </a:p>
        </p:txBody>
      </p:sp>
      <p:sp>
        <p:nvSpPr>
          <p:cNvPr id="27" name="正方形/長方形 26">
            <a:extLst>
              <a:ext uri="{FF2B5EF4-FFF2-40B4-BE49-F238E27FC236}">
                <a16:creationId xmlns:a16="http://schemas.microsoft.com/office/drawing/2014/main" id="{EBF39E35-9BE5-ADE5-0641-04A3E1C1C9A4}"/>
              </a:ext>
            </a:extLst>
          </p:cNvPr>
          <p:cNvSpPr/>
          <p:nvPr/>
        </p:nvSpPr>
        <p:spPr>
          <a:xfrm>
            <a:off x="5618225" y="2046167"/>
            <a:ext cx="631616" cy="28227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000" dirty="0">
                <a:solidFill>
                  <a:schemeClr val="tx1"/>
                </a:solidFill>
                <a:latin typeface="BIZ UDPゴシック" panose="020B0400000000000000" pitchFamily="50" charset="-128"/>
                <a:ea typeface="BIZ UDPゴシック" panose="020B0400000000000000" pitchFamily="50" charset="-128"/>
              </a:rPr>
              <a:t>くろじ</a:t>
            </a:r>
            <a:endParaRPr kumimoji="1" lang="ja-JP" altLang="en-US" sz="1000" dirty="0">
              <a:solidFill>
                <a:schemeClr val="tx1"/>
              </a:solidFill>
            </a:endParaRPr>
          </a:p>
        </p:txBody>
      </p:sp>
      <p:sp>
        <p:nvSpPr>
          <p:cNvPr id="30" name="正方形/長方形 29">
            <a:extLst>
              <a:ext uri="{FF2B5EF4-FFF2-40B4-BE49-F238E27FC236}">
                <a16:creationId xmlns:a16="http://schemas.microsoft.com/office/drawing/2014/main" id="{C81FE3EE-A86C-4BB6-A688-7ED86398E431}"/>
              </a:ext>
            </a:extLst>
          </p:cNvPr>
          <p:cNvSpPr/>
          <p:nvPr/>
        </p:nvSpPr>
        <p:spPr>
          <a:xfrm>
            <a:off x="548560" y="3289332"/>
            <a:ext cx="2438915" cy="27931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しゃかいじん　　　　　 れい</a:t>
            </a:r>
            <a:endParaRPr kumimoji="1" lang="ja-JP" altLang="en-US" sz="1400" dirty="0">
              <a:solidFill>
                <a:schemeClr val="tx1"/>
              </a:solidFill>
            </a:endParaRPr>
          </a:p>
        </p:txBody>
      </p:sp>
      <p:sp>
        <p:nvSpPr>
          <p:cNvPr id="32" name="正方形/長方形 31">
            <a:extLst>
              <a:ext uri="{FF2B5EF4-FFF2-40B4-BE49-F238E27FC236}">
                <a16:creationId xmlns:a16="http://schemas.microsoft.com/office/drawing/2014/main" id="{2D7B229E-522A-436C-6DAE-A47DF12F03FF}"/>
              </a:ext>
            </a:extLst>
          </p:cNvPr>
          <p:cNvSpPr/>
          <p:nvPr/>
        </p:nvSpPr>
        <p:spPr>
          <a:xfrm>
            <a:off x="2598866" y="3320150"/>
            <a:ext cx="4411534" cy="248498"/>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ふたり　　いじょう　　きんろうしゃ　　　　せたい　　　　　げつがく</a:t>
            </a:r>
            <a:endParaRPr kumimoji="1" lang="ja-JP" altLang="en-US" sz="1400" dirty="0">
              <a:solidFill>
                <a:schemeClr val="tx1"/>
              </a:solidFill>
            </a:endParaRPr>
          </a:p>
        </p:txBody>
      </p:sp>
      <p:sp>
        <p:nvSpPr>
          <p:cNvPr id="33" name="正方形/長方形 32">
            <a:extLst>
              <a:ext uri="{FF2B5EF4-FFF2-40B4-BE49-F238E27FC236}">
                <a16:creationId xmlns:a16="http://schemas.microsoft.com/office/drawing/2014/main" id="{69B37DA8-DA06-3FFF-0889-3578E0E1E3D5}"/>
              </a:ext>
            </a:extLst>
          </p:cNvPr>
          <p:cNvSpPr/>
          <p:nvPr/>
        </p:nvSpPr>
        <p:spPr>
          <a:xfrm>
            <a:off x="3507475" y="3847146"/>
            <a:ext cx="2438915" cy="27931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900" dirty="0">
                <a:solidFill>
                  <a:schemeClr val="tx1"/>
                </a:solidFill>
                <a:latin typeface="BIZ UDPゴシック" panose="020B0400000000000000" pitchFamily="50" charset="-128"/>
                <a:ea typeface="BIZ UDPゴシック" panose="020B0400000000000000" pitchFamily="50" charset="-128"/>
              </a:rPr>
              <a:t>つとめ　さき　　　　　かしょぶんしょとく</a:t>
            </a:r>
            <a:endParaRPr kumimoji="1" lang="ja-JP" altLang="en-US" sz="900" dirty="0">
              <a:solidFill>
                <a:schemeClr val="tx1"/>
              </a:solidFill>
            </a:endParaRPr>
          </a:p>
        </p:txBody>
      </p:sp>
      <p:sp>
        <p:nvSpPr>
          <p:cNvPr id="34" name="正方形/長方形 33">
            <a:extLst>
              <a:ext uri="{FF2B5EF4-FFF2-40B4-BE49-F238E27FC236}">
                <a16:creationId xmlns:a16="http://schemas.microsoft.com/office/drawing/2014/main" id="{9314331E-4D43-CCFD-9F13-D5561490347F}"/>
              </a:ext>
            </a:extLst>
          </p:cNvPr>
          <p:cNvSpPr/>
          <p:nvPr/>
        </p:nvSpPr>
        <p:spPr>
          <a:xfrm>
            <a:off x="4344716" y="4254004"/>
            <a:ext cx="2826262" cy="27931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800" dirty="0">
                <a:solidFill>
                  <a:schemeClr val="tx1"/>
                </a:solidFill>
                <a:latin typeface="BIZ UDPゴシック" panose="020B0400000000000000" pitchFamily="50" charset="-128"/>
                <a:ea typeface="BIZ UDPゴシック" panose="020B0400000000000000" pitchFamily="50" charset="-128"/>
              </a:rPr>
              <a:t>せたいぬし　　　　　　せたいぬしいがい</a:t>
            </a:r>
          </a:p>
        </p:txBody>
      </p:sp>
      <p:sp>
        <p:nvSpPr>
          <p:cNvPr id="41" name="正方形/長方形 40">
            <a:extLst>
              <a:ext uri="{FF2B5EF4-FFF2-40B4-BE49-F238E27FC236}">
                <a16:creationId xmlns:a16="http://schemas.microsoft.com/office/drawing/2014/main" id="{A39BB841-D075-FF47-673C-74D428CA0682}"/>
              </a:ext>
            </a:extLst>
          </p:cNvPr>
          <p:cNvSpPr/>
          <p:nvPr/>
        </p:nvSpPr>
        <p:spPr>
          <a:xfrm>
            <a:off x="7299691" y="5950999"/>
            <a:ext cx="631616" cy="28227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800" dirty="0">
              <a:solidFill>
                <a:schemeClr val="tx1"/>
              </a:solidFill>
            </a:endParaRPr>
          </a:p>
        </p:txBody>
      </p:sp>
      <p:sp>
        <p:nvSpPr>
          <p:cNvPr id="42" name="テキスト ボックス 41">
            <a:extLst>
              <a:ext uri="{FF2B5EF4-FFF2-40B4-BE49-F238E27FC236}">
                <a16:creationId xmlns:a16="http://schemas.microsoft.com/office/drawing/2014/main" id="{AF86D35F-B94B-13A8-35BF-3E164E6A1893}"/>
              </a:ext>
            </a:extLst>
          </p:cNvPr>
          <p:cNvSpPr txBox="1"/>
          <p:nvPr/>
        </p:nvSpPr>
        <p:spPr>
          <a:xfrm>
            <a:off x="-69222" y="1400572"/>
            <a:ext cx="307777" cy="715332"/>
          </a:xfrm>
          <a:prstGeom prst="rect">
            <a:avLst/>
          </a:prstGeom>
          <a:noFill/>
        </p:spPr>
        <p:txBody>
          <a:bodyPr vert="eaVert" wrap="square" rtlCol="0">
            <a:spAutoFit/>
          </a:bodyPr>
          <a:lstStyle/>
          <a:p>
            <a:r>
              <a:rPr kumimoji="1" lang="ja-JP" altLang="en-US" sz="800" dirty="0">
                <a:latin typeface="Meiryo UI" panose="020B0604030504040204" pitchFamily="50" charset="-128"/>
                <a:ea typeface="Meiryo UI" panose="020B0604030504040204" pitchFamily="50" charset="-128"/>
              </a:rPr>
              <a:t>しゅうにゅう</a:t>
            </a:r>
          </a:p>
        </p:txBody>
      </p:sp>
      <p:sp>
        <p:nvSpPr>
          <p:cNvPr id="43" name="テキスト ボックス 42">
            <a:extLst>
              <a:ext uri="{FF2B5EF4-FFF2-40B4-BE49-F238E27FC236}">
                <a16:creationId xmlns:a16="http://schemas.microsoft.com/office/drawing/2014/main" id="{BA18529D-8988-A2DF-FAA6-41AB95BE58D0}"/>
              </a:ext>
            </a:extLst>
          </p:cNvPr>
          <p:cNvSpPr txBox="1"/>
          <p:nvPr/>
        </p:nvSpPr>
        <p:spPr>
          <a:xfrm>
            <a:off x="-95076" y="2300644"/>
            <a:ext cx="307777" cy="615274"/>
          </a:xfrm>
          <a:prstGeom prst="rect">
            <a:avLst/>
          </a:prstGeom>
          <a:noFill/>
        </p:spPr>
        <p:txBody>
          <a:bodyPr vert="eaVert" wrap="square" rtlCol="0">
            <a:spAutoFit/>
          </a:bodyPr>
          <a:lstStyle/>
          <a:p>
            <a:r>
              <a:rPr kumimoji="1" lang="ja-JP" altLang="en-US" sz="800" dirty="0">
                <a:latin typeface="Meiryo UI" panose="020B0604030504040204" pitchFamily="50" charset="-128"/>
                <a:ea typeface="Meiryo UI" panose="020B0604030504040204" pitchFamily="50" charset="-128"/>
              </a:rPr>
              <a:t>ししゅつ</a:t>
            </a:r>
          </a:p>
        </p:txBody>
      </p:sp>
      <p:sp>
        <p:nvSpPr>
          <p:cNvPr id="44" name="テキスト ボックス 43">
            <a:extLst>
              <a:ext uri="{FF2B5EF4-FFF2-40B4-BE49-F238E27FC236}">
                <a16:creationId xmlns:a16="http://schemas.microsoft.com/office/drawing/2014/main" id="{D1F90454-A531-A929-7DD3-14ABE2586979}"/>
              </a:ext>
            </a:extLst>
          </p:cNvPr>
          <p:cNvSpPr txBox="1"/>
          <p:nvPr/>
        </p:nvSpPr>
        <p:spPr>
          <a:xfrm>
            <a:off x="-49900" y="4083172"/>
            <a:ext cx="307777" cy="715332"/>
          </a:xfrm>
          <a:prstGeom prst="rect">
            <a:avLst/>
          </a:prstGeom>
          <a:noFill/>
        </p:spPr>
        <p:txBody>
          <a:bodyPr vert="eaVert" wrap="square" rtlCol="0">
            <a:spAutoFit/>
          </a:bodyPr>
          <a:lstStyle/>
          <a:p>
            <a:r>
              <a:rPr kumimoji="1" lang="ja-JP" altLang="en-US" sz="800" dirty="0">
                <a:latin typeface="Meiryo UI" panose="020B0604030504040204" pitchFamily="50" charset="-128"/>
                <a:ea typeface="Meiryo UI" panose="020B0604030504040204" pitchFamily="50" charset="-128"/>
              </a:rPr>
              <a:t>しゅうにゅう</a:t>
            </a:r>
          </a:p>
        </p:txBody>
      </p:sp>
      <p:sp>
        <p:nvSpPr>
          <p:cNvPr id="46" name="テキスト ボックス 45">
            <a:extLst>
              <a:ext uri="{FF2B5EF4-FFF2-40B4-BE49-F238E27FC236}">
                <a16:creationId xmlns:a16="http://schemas.microsoft.com/office/drawing/2014/main" id="{5607273F-5D09-5A10-7E3E-612CF0C69239}"/>
              </a:ext>
            </a:extLst>
          </p:cNvPr>
          <p:cNvSpPr txBox="1"/>
          <p:nvPr/>
        </p:nvSpPr>
        <p:spPr>
          <a:xfrm>
            <a:off x="-43145" y="5058476"/>
            <a:ext cx="307777" cy="615274"/>
          </a:xfrm>
          <a:prstGeom prst="rect">
            <a:avLst/>
          </a:prstGeom>
          <a:noFill/>
        </p:spPr>
        <p:txBody>
          <a:bodyPr vert="eaVert" wrap="square" rtlCol="0">
            <a:spAutoFit/>
          </a:bodyPr>
          <a:lstStyle/>
          <a:p>
            <a:r>
              <a:rPr kumimoji="1" lang="ja-JP" altLang="en-US" sz="800" dirty="0">
                <a:latin typeface="Meiryo UI" panose="020B0604030504040204" pitchFamily="50" charset="-128"/>
                <a:ea typeface="Meiryo UI" panose="020B0604030504040204" pitchFamily="50" charset="-128"/>
              </a:rPr>
              <a:t>ししゅつ</a:t>
            </a:r>
          </a:p>
        </p:txBody>
      </p:sp>
      <p:graphicFrame>
        <p:nvGraphicFramePr>
          <p:cNvPr id="25" name="表 24">
            <a:extLst>
              <a:ext uri="{FF2B5EF4-FFF2-40B4-BE49-F238E27FC236}">
                <a16:creationId xmlns:a16="http://schemas.microsoft.com/office/drawing/2014/main" id="{71F3F056-A76E-0753-F23E-B48A3FA1C60B}"/>
              </a:ext>
            </a:extLst>
          </p:cNvPr>
          <p:cNvGraphicFramePr>
            <a:graphicFrameLocks noGrp="1"/>
          </p:cNvGraphicFramePr>
          <p:nvPr>
            <p:extLst>
              <p:ext uri="{D42A27DB-BD31-4B8C-83A1-F6EECF244321}">
                <p14:modId xmlns:p14="http://schemas.microsoft.com/office/powerpoint/2010/main" val="2641728590"/>
              </p:ext>
            </p:extLst>
          </p:nvPr>
        </p:nvGraphicFramePr>
        <p:xfrm>
          <a:off x="468135" y="4924449"/>
          <a:ext cx="8496717" cy="731520"/>
        </p:xfrm>
        <a:graphic>
          <a:graphicData uri="http://schemas.openxmlformats.org/drawingml/2006/table">
            <a:tbl>
              <a:tblPr firstRow="1" bandRow="1">
                <a:tableStyleId>{5C22544A-7EE6-4342-B048-85BDC9FD1C3A}</a:tableStyleId>
              </a:tblPr>
              <a:tblGrid>
                <a:gridCol w="896640">
                  <a:extLst>
                    <a:ext uri="{9D8B030D-6E8A-4147-A177-3AD203B41FA5}">
                      <a16:colId xmlns:a16="http://schemas.microsoft.com/office/drawing/2014/main" val="3955446033"/>
                    </a:ext>
                  </a:extLst>
                </a:gridCol>
                <a:gridCol w="859809">
                  <a:extLst>
                    <a:ext uri="{9D8B030D-6E8A-4147-A177-3AD203B41FA5}">
                      <a16:colId xmlns:a16="http://schemas.microsoft.com/office/drawing/2014/main" val="1460020157"/>
                    </a:ext>
                  </a:extLst>
                </a:gridCol>
                <a:gridCol w="904674">
                  <a:extLst>
                    <a:ext uri="{9D8B030D-6E8A-4147-A177-3AD203B41FA5}">
                      <a16:colId xmlns:a16="http://schemas.microsoft.com/office/drawing/2014/main" val="3570029091"/>
                    </a:ext>
                  </a:extLst>
                </a:gridCol>
                <a:gridCol w="814944">
                  <a:extLst>
                    <a:ext uri="{9D8B030D-6E8A-4147-A177-3AD203B41FA5}">
                      <a16:colId xmlns:a16="http://schemas.microsoft.com/office/drawing/2014/main" val="2426588479"/>
                    </a:ext>
                  </a:extLst>
                </a:gridCol>
                <a:gridCol w="900752">
                  <a:extLst>
                    <a:ext uri="{9D8B030D-6E8A-4147-A177-3AD203B41FA5}">
                      <a16:colId xmlns:a16="http://schemas.microsoft.com/office/drawing/2014/main" val="3072860433"/>
                    </a:ext>
                  </a:extLst>
                </a:gridCol>
                <a:gridCol w="877379">
                  <a:extLst>
                    <a:ext uri="{9D8B030D-6E8A-4147-A177-3AD203B41FA5}">
                      <a16:colId xmlns:a16="http://schemas.microsoft.com/office/drawing/2014/main" val="707330112"/>
                    </a:ext>
                  </a:extLst>
                </a:gridCol>
                <a:gridCol w="1037229">
                  <a:extLst>
                    <a:ext uri="{9D8B030D-6E8A-4147-A177-3AD203B41FA5}">
                      <a16:colId xmlns:a16="http://schemas.microsoft.com/office/drawing/2014/main" val="2460981207"/>
                    </a:ext>
                  </a:extLst>
                </a:gridCol>
                <a:gridCol w="985400">
                  <a:extLst>
                    <a:ext uri="{9D8B030D-6E8A-4147-A177-3AD203B41FA5}">
                      <a16:colId xmlns:a16="http://schemas.microsoft.com/office/drawing/2014/main" val="3808877154"/>
                    </a:ext>
                  </a:extLst>
                </a:gridCol>
                <a:gridCol w="1219890">
                  <a:extLst>
                    <a:ext uri="{9D8B030D-6E8A-4147-A177-3AD203B41FA5}">
                      <a16:colId xmlns:a16="http://schemas.microsoft.com/office/drawing/2014/main" val="2411677746"/>
                    </a:ext>
                  </a:extLst>
                </a:gridCol>
              </a:tblGrid>
              <a:tr h="255404">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食料費</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en-US" altLang="ja-JP" sz="1400" dirty="0">
                          <a:solidFill>
                            <a:schemeClr val="tx1"/>
                          </a:solidFill>
                          <a:latin typeface="Meiryo UI" panose="020B0604030504040204" pitchFamily="50" charset="-128"/>
                          <a:ea typeface="Meiryo UI" panose="020B0604030504040204" pitchFamily="50" charset="-128"/>
                        </a:rPr>
                        <a:t>26.5%</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交通</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rPr>
                        <a:t>通信費</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en-US" altLang="ja-JP" sz="1400" dirty="0">
                          <a:solidFill>
                            <a:schemeClr val="tx1"/>
                          </a:solidFill>
                          <a:latin typeface="Meiryo UI" panose="020B0604030504040204" pitchFamily="50" charset="-128"/>
                          <a:ea typeface="Meiryo UI" panose="020B0604030504040204" pitchFamily="50" charset="-128"/>
                        </a:rPr>
                        <a:t>16.3%</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教養</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rPr>
                        <a:t>娯楽費</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en-US" altLang="ja-JP" sz="1400" dirty="0">
                          <a:solidFill>
                            <a:schemeClr val="tx1"/>
                          </a:solidFill>
                          <a:latin typeface="Meiryo UI" panose="020B0604030504040204" pitchFamily="50" charset="-128"/>
                          <a:ea typeface="Meiryo UI" panose="020B0604030504040204" pitchFamily="50" charset="-128"/>
                        </a:rPr>
                        <a:t>10.0%</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交際費</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en-US" altLang="ja-JP" sz="1400" dirty="0">
                          <a:solidFill>
                            <a:schemeClr val="tx1"/>
                          </a:solidFill>
                          <a:latin typeface="Meiryo UI" panose="020B0604030504040204" pitchFamily="50" charset="-128"/>
                          <a:ea typeface="Meiryo UI" panose="020B0604030504040204" pitchFamily="50" charset="-128"/>
                        </a:rPr>
                        <a:t>3.2%</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被服費</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en-US" altLang="ja-JP" sz="1400" dirty="0">
                          <a:solidFill>
                            <a:schemeClr val="tx1"/>
                          </a:solidFill>
                          <a:latin typeface="Meiryo UI" panose="020B0604030504040204" pitchFamily="50" charset="-128"/>
                          <a:ea typeface="Meiryo UI" panose="020B0604030504040204" pitchFamily="50" charset="-128"/>
                        </a:rPr>
                        <a:t>3.8%</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住宅</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en-US" altLang="ja-JP" sz="1400" dirty="0">
                          <a:solidFill>
                            <a:schemeClr val="tx1"/>
                          </a:solidFill>
                          <a:latin typeface="Meiryo UI" panose="020B0604030504040204" pitchFamily="50" charset="-128"/>
                          <a:ea typeface="Meiryo UI" panose="020B0604030504040204" pitchFamily="50" charset="-128"/>
                        </a:rPr>
                        <a:t>11.6%</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保険医療</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en-US" altLang="ja-JP" sz="1400" dirty="0">
                          <a:solidFill>
                            <a:schemeClr val="tx1"/>
                          </a:solidFill>
                          <a:latin typeface="Meiryo UI" panose="020B0604030504040204" pitchFamily="50" charset="-128"/>
                          <a:ea typeface="Meiryo UI" panose="020B0604030504040204" pitchFamily="50" charset="-128"/>
                        </a:rPr>
                        <a:t>4.6%</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その他</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en-US" altLang="ja-JP" sz="1400" dirty="0">
                          <a:solidFill>
                            <a:schemeClr val="tx1"/>
                          </a:solidFill>
                          <a:latin typeface="Meiryo UI" panose="020B0604030504040204" pitchFamily="50" charset="-128"/>
                          <a:ea typeface="Meiryo UI" panose="020B0604030504040204" pitchFamily="50" charset="-128"/>
                        </a:rPr>
                        <a:t>23.9%</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黒字</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en-US" altLang="ja-JP" sz="1400" dirty="0">
                          <a:solidFill>
                            <a:schemeClr val="tx1"/>
                          </a:solidFill>
                          <a:latin typeface="Meiryo UI" panose="020B0604030504040204" pitchFamily="50" charset="-128"/>
                          <a:ea typeface="Meiryo UI" panose="020B0604030504040204" pitchFamily="50" charset="-128"/>
                        </a:rPr>
                        <a:t>224,383</a:t>
                      </a:r>
                      <a:r>
                        <a:rPr kumimoji="1" lang="ja-JP" altLang="en-US" sz="1400" dirty="0">
                          <a:solidFill>
                            <a:schemeClr val="tx1"/>
                          </a:solidFill>
                          <a:latin typeface="Meiryo UI" panose="020B0604030504040204" pitchFamily="50" charset="-128"/>
                          <a:ea typeface="Meiryo UI" panose="020B0604030504040204" pitchFamily="50" charset="-128"/>
                        </a:rPr>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063887260"/>
                  </a:ext>
                </a:extLst>
              </a:tr>
            </a:tbl>
          </a:graphicData>
        </a:graphic>
      </p:graphicFrame>
      <p:sp>
        <p:nvSpPr>
          <p:cNvPr id="26" name="右中かっこ 25">
            <a:extLst>
              <a:ext uri="{FF2B5EF4-FFF2-40B4-BE49-F238E27FC236}">
                <a16:creationId xmlns:a16="http://schemas.microsoft.com/office/drawing/2014/main" id="{0A8ED0B8-C341-F7FD-0A8F-ECBB2E316DE9}"/>
              </a:ext>
            </a:extLst>
          </p:cNvPr>
          <p:cNvSpPr/>
          <p:nvPr/>
        </p:nvSpPr>
        <p:spPr>
          <a:xfrm rot="5400000">
            <a:off x="4006740" y="2533377"/>
            <a:ext cx="397651" cy="6710586"/>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50FB2188-0DC0-F944-63E6-652A54F0C8BE}"/>
              </a:ext>
            </a:extLst>
          </p:cNvPr>
          <p:cNvSpPr txBox="1"/>
          <p:nvPr/>
        </p:nvSpPr>
        <p:spPr>
          <a:xfrm>
            <a:off x="3287165" y="6120973"/>
            <a:ext cx="1836800" cy="646331"/>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消費支出</a:t>
            </a:r>
            <a:endParaRPr kumimoji="1" lang="en-US" altLang="ja-JP" b="1" dirty="0">
              <a:latin typeface="Meiryo UI" panose="020B0604030504040204" pitchFamily="50" charset="-128"/>
              <a:ea typeface="Meiryo UI" panose="020B0604030504040204" pitchFamily="50" charset="-128"/>
            </a:endParaRPr>
          </a:p>
          <a:p>
            <a:pPr algn="ctr"/>
            <a:r>
              <a:rPr lang="en-US" altLang="ja-JP" b="1" dirty="0">
                <a:latin typeface="Meiryo UI" panose="020B0604030504040204" pitchFamily="50" charset="-128"/>
                <a:ea typeface="Meiryo UI" panose="020B0604030504040204" pitchFamily="50" charset="-128"/>
              </a:rPr>
              <a:t>271,148</a:t>
            </a:r>
            <a:r>
              <a:rPr lang="ja-JP" altLang="en-US" b="1" dirty="0">
                <a:latin typeface="Meiryo UI" panose="020B0604030504040204" pitchFamily="50" charset="-128"/>
                <a:ea typeface="Meiryo UI" panose="020B0604030504040204" pitchFamily="50" charset="-128"/>
              </a:rPr>
              <a:t>円</a:t>
            </a:r>
            <a:endParaRPr kumimoji="1" lang="ja-JP" altLang="en-US" b="1" dirty="0">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D24D36C3-2887-1CE1-4548-18EA25D9688A}"/>
              </a:ext>
            </a:extLst>
          </p:cNvPr>
          <p:cNvSpPr txBox="1"/>
          <p:nvPr/>
        </p:nvSpPr>
        <p:spPr>
          <a:xfrm>
            <a:off x="6470" y="6092778"/>
            <a:ext cx="3501005" cy="461665"/>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若年夫婦は、世帯主が</a:t>
            </a:r>
            <a:r>
              <a:rPr lang="en-US" altLang="ja-JP" sz="1200" dirty="0">
                <a:latin typeface="Meiryo UI" panose="020B0604030504040204" pitchFamily="50" charset="-128"/>
                <a:ea typeface="Meiryo UI" panose="020B0604030504040204" pitchFamily="50" charset="-128"/>
              </a:rPr>
              <a:t>34</a:t>
            </a:r>
            <a:r>
              <a:rPr lang="ja-JP" altLang="en-US" sz="1200" dirty="0">
                <a:latin typeface="Meiryo UI" panose="020B0604030504040204" pitchFamily="50" charset="-128"/>
                <a:ea typeface="Meiryo UI" panose="020B0604030504040204" pitchFamily="50" charset="-128"/>
              </a:rPr>
              <a:t>歳以下の二人以上世帯のうち勤労者世帯を指す</a:t>
            </a:r>
            <a:endParaRPr lang="en-US" altLang="ja-JP" sz="1200" dirty="0">
              <a:latin typeface="Meiryo UI" panose="020B0604030504040204" pitchFamily="50" charset="-128"/>
              <a:ea typeface="Meiryo UI" panose="020B0604030504040204" pitchFamily="50" charset="-128"/>
            </a:endParaRPr>
          </a:p>
        </p:txBody>
      </p:sp>
      <p:sp>
        <p:nvSpPr>
          <p:cNvPr id="2" name="フローチャート: 処理 1">
            <a:extLst>
              <a:ext uri="{FF2B5EF4-FFF2-40B4-BE49-F238E27FC236}">
                <a16:creationId xmlns:a16="http://schemas.microsoft.com/office/drawing/2014/main" id="{7114C316-5ABD-0F8B-E1C8-B3A4116F63D2}"/>
              </a:ext>
            </a:extLst>
          </p:cNvPr>
          <p:cNvSpPr/>
          <p:nvPr/>
        </p:nvSpPr>
        <p:spPr>
          <a:xfrm>
            <a:off x="7726186" y="4948733"/>
            <a:ext cx="1238666" cy="690352"/>
          </a:xfrm>
          <a:prstGeom prst="flowChartProcess">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159EEE40-D97A-0D4E-561A-A3E1D5918960}"/>
              </a:ext>
            </a:extLst>
          </p:cNvPr>
          <p:cNvSpPr/>
          <p:nvPr/>
        </p:nvSpPr>
        <p:spPr>
          <a:xfrm>
            <a:off x="548560" y="4736564"/>
            <a:ext cx="8475260" cy="24138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しょくりょうひ　　　　　こうつう　　　　　　　きょうよう　　　　　こうさいひ　　　　　　 ひふくひ　　　　　　　じゅうたく　　　　　　ほけんいりょう　　　　　　　　　　  た　　 　　　　　　　　　くろじ</a:t>
            </a:r>
            <a:endParaRPr kumimoji="1" lang="ja-JP" altLang="en-US" sz="800" dirty="0">
              <a:solidFill>
                <a:schemeClr val="tx1"/>
              </a:solidFill>
            </a:endParaRPr>
          </a:p>
        </p:txBody>
      </p:sp>
      <p:sp>
        <p:nvSpPr>
          <p:cNvPr id="47" name="正方形/長方形 46">
            <a:extLst>
              <a:ext uri="{FF2B5EF4-FFF2-40B4-BE49-F238E27FC236}">
                <a16:creationId xmlns:a16="http://schemas.microsoft.com/office/drawing/2014/main" id="{1FBD78C5-1032-5F56-EBBB-51B6F7550CC5}"/>
              </a:ext>
            </a:extLst>
          </p:cNvPr>
          <p:cNvSpPr/>
          <p:nvPr/>
        </p:nvSpPr>
        <p:spPr>
          <a:xfrm>
            <a:off x="1489791" y="5060689"/>
            <a:ext cx="2314107" cy="24138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つうしんひ　　　　　　ごらくひ</a:t>
            </a:r>
            <a:endParaRPr kumimoji="1" lang="ja-JP" altLang="en-US" sz="800" dirty="0">
              <a:solidFill>
                <a:schemeClr val="tx1"/>
              </a:solidFill>
            </a:endParaRPr>
          </a:p>
        </p:txBody>
      </p:sp>
      <p:sp>
        <p:nvSpPr>
          <p:cNvPr id="48" name="正方形/長方形 47">
            <a:extLst>
              <a:ext uri="{FF2B5EF4-FFF2-40B4-BE49-F238E27FC236}">
                <a16:creationId xmlns:a16="http://schemas.microsoft.com/office/drawing/2014/main" id="{6DFCFDFA-EDC4-60E9-EF44-DECBED42A411}"/>
              </a:ext>
            </a:extLst>
          </p:cNvPr>
          <p:cNvSpPr/>
          <p:nvPr/>
        </p:nvSpPr>
        <p:spPr>
          <a:xfrm>
            <a:off x="3732731" y="5982557"/>
            <a:ext cx="1223971" cy="29925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900" dirty="0">
                <a:solidFill>
                  <a:schemeClr val="tx1"/>
                </a:solidFill>
                <a:latin typeface="BIZ UDPゴシック" panose="020B0400000000000000" pitchFamily="50" charset="-128"/>
                <a:ea typeface="BIZ UDPゴシック" panose="020B0400000000000000" pitchFamily="50" charset="-128"/>
              </a:rPr>
              <a:t>しょうひししゅつ</a:t>
            </a:r>
            <a:endParaRPr kumimoji="1" lang="ja-JP" altLang="en-US" sz="900" dirty="0">
              <a:solidFill>
                <a:schemeClr val="tx1"/>
              </a:solidFill>
            </a:endParaRPr>
          </a:p>
        </p:txBody>
      </p:sp>
    </p:spTree>
    <p:extLst>
      <p:ext uri="{BB962C8B-B14F-4D97-AF65-F5344CB8AC3E}">
        <p14:creationId xmlns:p14="http://schemas.microsoft.com/office/powerpoint/2010/main" val="249892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41"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 </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9</a:t>
            </a:fld>
            <a:endParaRPr kumimoji="1" lang="ja-JP" altLang="en-US"/>
          </a:p>
        </p:txBody>
      </p:sp>
      <p:grpSp>
        <p:nvGrpSpPr>
          <p:cNvPr id="8" name="グループ化 7"/>
          <p:cNvGrpSpPr/>
          <p:nvPr/>
        </p:nvGrpSpPr>
        <p:grpSpPr>
          <a:xfrm>
            <a:off x="95048" y="1064915"/>
            <a:ext cx="8953904" cy="870051"/>
            <a:chOff x="190095" y="976721"/>
            <a:chExt cx="8953904" cy="870051"/>
          </a:xfrm>
        </p:grpSpPr>
        <p:sp>
          <p:nvSpPr>
            <p:cNvPr id="9" name="正方形/長方形 8"/>
            <p:cNvSpPr/>
            <p:nvPr/>
          </p:nvSpPr>
          <p:spPr>
            <a:xfrm>
              <a:off x="610248" y="1121590"/>
              <a:ext cx="853375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生活設計</a:t>
              </a:r>
              <a:r>
                <a:rPr lang="ja-JP" altLang="en-US" sz="3600" b="1" dirty="0">
                  <a:solidFill>
                    <a:schemeClr val="tx1"/>
                  </a:solidFill>
                  <a:latin typeface="Meiryo UI" panose="020B0604030504040204" pitchFamily="50" charset="-128"/>
                  <a:ea typeface="Meiryo UI" panose="020B0604030504040204" pitchFamily="50" charset="-128"/>
                  <a:cs typeface="ヒラギノ丸ゴ Pro W4"/>
                </a:rPr>
                <a:t>と</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資金計画</a:t>
              </a:r>
              <a:r>
                <a:rPr lang="ja-JP" altLang="en-US" sz="3600" b="1" dirty="0">
                  <a:solidFill>
                    <a:schemeClr val="tx1"/>
                  </a:solidFill>
                  <a:latin typeface="Meiryo UI" panose="020B0604030504040204" pitchFamily="50" charset="-128"/>
                  <a:ea typeface="Meiryo UI" panose="020B0604030504040204" pitchFamily="50" charset="-128"/>
                  <a:cs typeface="ヒラギノ丸ゴ Pro W4"/>
                </a:rPr>
                <a:t>は、セットで考える必要がある。</a:t>
              </a:r>
              <a:endParaRPr lang="en-US" altLang="ja-JP" sz="3600" b="1" dirty="0">
                <a:solidFill>
                  <a:schemeClr val="tx1"/>
                </a:solidFill>
                <a:latin typeface="Meiryo UI" panose="020B0604030504040204" pitchFamily="50" charset="-128"/>
                <a:ea typeface="Meiryo UI" panose="020B0604030504040204" pitchFamily="50" charset="-128"/>
                <a:cs typeface="ヒラギノ丸ゴ Pro W4"/>
              </a:endParaRPr>
            </a:p>
          </p:txBody>
        </p:sp>
        <p:sp>
          <p:nvSpPr>
            <p:cNvPr id="13" name="正方形/長方形 12"/>
            <p:cNvSpPr/>
            <p:nvPr/>
          </p:nvSpPr>
          <p:spPr>
            <a:xfrm>
              <a:off x="190095" y="976721"/>
              <a:ext cx="543739" cy="523220"/>
            </a:xfrm>
            <a:prstGeom prst="rect">
              <a:avLst/>
            </a:prstGeom>
          </p:spPr>
          <p:txBody>
            <a:bodyPr wrap="non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cs typeface="ヒラギノ丸ゴ Pro W4"/>
                </a:rPr>
                <a:t>①</a:t>
              </a:r>
              <a:endParaRPr lang="ja-JP" altLang="en-US" sz="2800" dirty="0">
                <a:solidFill>
                  <a:schemeClr val="tx2">
                    <a:lumMod val="75000"/>
                  </a:schemeClr>
                </a:solidFill>
              </a:endParaRPr>
            </a:p>
          </p:txBody>
        </p:sp>
      </p:grpSp>
      <p:sp>
        <p:nvSpPr>
          <p:cNvPr id="16" name="矢印: 下 15">
            <a:extLst>
              <a:ext uri="{FF2B5EF4-FFF2-40B4-BE49-F238E27FC236}">
                <a16:creationId xmlns:a16="http://schemas.microsoft.com/office/drawing/2014/main" id="{80C4D503-9C2B-D46C-673C-04B8A8E3A8A1}"/>
              </a:ext>
            </a:extLst>
          </p:cNvPr>
          <p:cNvSpPr/>
          <p:nvPr/>
        </p:nvSpPr>
        <p:spPr>
          <a:xfrm>
            <a:off x="4105048" y="4064074"/>
            <a:ext cx="736979" cy="698423"/>
          </a:xfrm>
          <a:prstGeom prst="downArrow">
            <a:avLst/>
          </a:prstGeom>
          <a:solidFill>
            <a:schemeClr val="tx1"/>
          </a:solid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09522ABD-FC7F-C4D9-55D0-5F1FC8AE4928}"/>
              </a:ext>
            </a:extLst>
          </p:cNvPr>
          <p:cNvSpPr txBox="1"/>
          <p:nvPr/>
        </p:nvSpPr>
        <p:spPr>
          <a:xfrm>
            <a:off x="180114" y="2878606"/>
            <a:ext cx="9280964" cy="1077218"/>
          </a:xfrm>
          <a:prstGeom prst="rect">
            <a:avLst/>
          </a:prstGeom>
          <a:noFill/>
        </p:spPr>
        <p:txBody>
          <a:bodyPr wrap="square" rtlCol="0">
            <a:spAutoFit/>
          </a:bodyPr>
          <a:lstStyle/>
          <a:p>
            <a:r>
              <a:rPr lang="en-US" altLang="ja-JP" sz="3200" b="1" dirty="0">
                <a:latin typeface="Meiryo UI" panose="020B0604030504040204" pitchFamily="50" charset="-128"/>
                <a:ea typeface="Meiryo UI" panose="020B0604030504040204" pitchFamily="50" charset="-128"/>
              </a:rPr>
              <a:t>【</a:t>
            </a:r>
            <a:r>
              <a:rPr lang="ja-JP" altLang="en-US" sz="3200" b="1" dirty="0">
                <a:latin typeface="Meiryo UI" panose="020B0604030504040204" pitchFamily="50" charset="-128"/>
                <a:ea typeface="Meiryo UI" panose="020B0604030504040204" pitchFamily="50" charset="-128"/>
              </a:rPr>
              <a:t>参考</a:t>
            </a:r>
            <a:r>
              <a:rPr lang="en-US" altLang="ja-JP" sz="3200" b="1" dirty="0">
                <a:latin typeface="Meiryo UI" panose="020B0604030504040204" pitchFamily="50" charset="-128"/>
                <a:ea typeface="Meiryo UI" panose="020B0604030504040204" pitchFamily="50" charset="-128"/>
              </a:rPr>
              <a:t>】</a:t>
            </a:r>
          </a:p>
          <a:p>
            <a:r>
              <a:rPr lang="ja-JP" altLang="en-US" sz="3200" b="1" dirty="0">
                <a:latin typeface="Meiryo UI" panose="020B0604030504040204" pitchFamily="50" charset="-128"/>
                <a:ea typeface="Meiryo UI" panose="020B0604030504040204" pitchFamily="50" charset="-128"/>
              </a:rPr>
              <a:t>社会人になると生活自体の出費などにお金がかかる。</a:t>
            </a:r>
          </a:p>
        </p:txBody>
      </p:sp>
      <p:sp>
        <p:nvSpPr>
          <p:cNvPr id="11" name="テキスト ボックス 10">
            <a:extLst>
              <a:ext uri="{FF2B5EF4-FFF2-40B4-BE49-F238E27FC236}">
                <a16:creationId xmlns:a16="http://schemas.microsoft.com/office/drawing/2014/main" id="{E5E7343D-CE1F-E78A-6958-A142B5E5F1B9}"/>
              </a:ext>
            </a:extLst>
          </p:cNvPr>
          <p:cNvSpPr txBox="1"/>
          <p:nvPr/>
        </p:nvSpPr>
        <p:spPr>
          <a:xfrm>
            <a:off x="180114" y="4856062"/>
            <a:ext cx="8907358" cy="1077218"/>
          </a:xfrm>
          <a:prstGeom prst="rect">
            <a:avLst/>
          </a:prstGeom>
          <a:noFill/>
        </p:spPr>
        <p:txBody>
          <a:bodyPr wrap="square" rtlCol="0">
            <a:spAutoFit/>
          </a:bodyPr>
          <a:lstStyle/>
          <a:p>
            <a:r>
              <a:rPr lang="ja-JP" altLang="en-US" sz="3200" b="1" dirty="0">
                <a:latin typeface="Meiryo UI" panose="020B0604030504040204" pitchFamily="50" charset="-128"/>
                <a:ea typeface="Meiryo UI" panose="020B0604030504040204" pitchFamily="50" charset="-128"/>
              </a:rPr>
              <a:t>働くなど収入を確保することが、自立した生活を設計する大切な要素となる。</a:t>
            </a:r>
            <a:endParaRPr lang="en-US" altLang="ja-JP" sz="3200" b="1"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EBAFDAA-4D0B-467C-0144-25F6979C7754}"/>
              </a:ext>
            </a:extLst>
          </p:cNvPr>
          <p:cNvSpPr txBox="1"/>
          <p:nvPr/>
        </p:nvSpPr>
        <p:spPr>
          <a:xfrm>
            <a:off x="515200" y="716948"/>
            <a:ext cx="8628799" cy="369332"/>
          </a:xfrm>
          <a:prstGeom prst="rect">
            <a:avLst/>
          </a:prstGeom>
          <a:noFill/>
        </p:spPr>
        <p:txBody>
          <a:bodyPr wrap="square" rtlCol="0">
            <a:spAutoFit/>
          </a:bodyPr>
          <a:lstStyle/>
          <a:p>
            <a:r>
              <a:rPr kumimoji="1" lang="ja-JP" altLang="en-US" dirty="0">
                <a:solidFill>
                  <a:srgbClr val="FF0000"/>
                </a:solidFill>
                <a:latin typeface="BIZ UDPゴシック" panose="020B0400000000000000" pitchFamily="50" charset="-128"/>
                <a:ea typeface="BIZ UDPゴシック" panose="020B0400000000000000" pitchFamily="50" charset="-128"/>
              </a:rPr>
              <a:t>せいかつせっけい　　　 しきんけいかく                            </a:t>
            </a:r>
            <a:r>
              <a:rPr kumimoji="1" lang="ja-JP" altLang="en-US" dirty="0">
                <a:latin typeface="BIZ UDPゴシック" panose="020B0400000000000000" pitchFamily="50" charset="-128"/>
                <a:ea typeface="BIZ UDPゴシック" panose="020B0400000000000000" pitchFamily="50" charset="-128"/>
              </a:rPr>
              <a:t>かんが</a:t>
            </a:r>
            <a:r>
              <a:rPr kumimoji="1" lang="ja-JP" altLang="en-US" dirty="0">
                <a:solidFill>
                  <a:srgbClr val="FF0000"/>
                </a:solidFill>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ひつよう</a:t>
            </a:r>
            <a:endParaRPr kumimoji="1" lang="ja-JP" altLang="en-US"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B1041F1E-09FF-C94D-E9D1-18C9B6B6612D}"/>
              </a:ext>
            </a:extLst>
          </p:cNvPr>
          <p:cNvSpPr txBox="1"/>
          <p:nvPr/>
        </p:nvSpPr>
        <p:spPr>
          <a:xfrm>
            <a:off x="394944" y="2641123"/>
            <a:ext cx="1190386"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さんこう</a:t>
            </a:r>
          </a:p>
        </p:txBody>
      </p:sp>
      <p:sp>
        <p:nvSpPr>
          <p:cNvPr id="5" name="テキスト ボックス 4">
            <a:extLst>
              <a:ext uri="{FF2B5EF4-FFF2-40B4-BE49-F238E27FC236}">
                <a16:creationId xmlns:a16="http://schemas.microsoft.com/office/drawing/2014/main" id="{B73B7524-06DF-6E5F-A6DE-969DD86B0EDD}"/>
              </a:ext>
            </a:extLst>
          </p:cNvPr>
          <p:cNvSpPr txBox="1"/>
          <p:nvPr/>
        </p:nvSpPr>
        <p:spPr>
          <a:xfrm>
            <a:off x="394944" y="3290500"/>
            <a:ext cx="8628799"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しゃかいじん　　　　　　　　　　　　　　　　　　　　せいかつじたい　　　　　　　　　しゅっぴ　　　　　　　　　　　　　　　　 かね</a:t>
            </a:r>
          </a:p>
        </p:txBody>
      </p:sp>
      <p:sp>
        <p:nvSpPr>
          <p:cNvPr id="6" name="テキスト ボックス 5">
            <a:extLst>
              <a:ext uri="{FF2B5EF4-FFF2-40B4-BE49-F238E27FC236}">
                <a16:creationId xmlns:a16="http://schemas.microsoft.com/office/drawing/2014/main" id="{22A626B5-4ED6-F757-AC68-F383B99E6F11}"/>
              </a:ext>
            </a:extLst>
          </p:cNvPr>
          <p:cNvSpPr txBox="1"/>
          <p:nvPr/>
        </p:nvSpPr>
        <p:spPr>
          <a:xfrm>
            <a:off x="180114" y="4725257"/>
            <a:ext cx="8628799"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はたら　　　　　　　　　 しゅうにゅう　　　　　　かくほ　　　　　　　　　　　　　　　　　　　　　　　　　 じりつ　　　　　　　　　　せいかつ　　　　　　せっけい</a:t>
            </a:r>
          </a:p>
        </p:txBody>
      </p:sp>
      <p:sp>
        <p:nvSpPr>
          <p:cNvPr id="14" name="テキスト ボックス 13">
            <a:extLst>
              <a:ext uri="{FF2B5EF4-FFF2-40B4-BE49-F238E27FC236}">
                <a16:creationId xmlns:a16="http://schemas.microsoft.com/office/drawing/2014/main" id="{59063E82-B554-93B2-5FE6-5006CE7F445C}"/>
              </a:ext>
            </a:extLst>
          </p:cNvPr>
          <p:cNvSpPr txBox="1"/>
          <p:nvPr/>
        </p:nvSpPr>
        <p:spPr>
          <a:xfrm>
            <a:off x="990137" y="5263866"/>
            <a:ext cx="2269997"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たいせつ　　　　　　　 ようそ</a:t>
            </a:r>
          </a:p>
        </p:txBody>
      </p:sp>
    </p:spTree>
    <p:extLst>
      <p:ext uri="{BB962C8B-B14F-4D97-AF65-F5344CB8AC3E}">
        <p14:creationId xmlns:p14="http://schemas.microsoft.com/office/powerpoint/2010/main" val="95728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p:bldP spid="6"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7|15.3|23|11.1"/>
</p:tagLst>
</file>

<file path=ppt/tags/tag2.xml><?xml version="1.0" encoding="utf-8"?>
<p:tagLst xmlns:a="http://schemas.openxmlformats.org/drawingml/2006/main" xmlns:r="http://schemas.openxmlformats.org/officeDocument/2006/relationships" xmlns:p="http://schemas.openxmlformats.org/presentationml/2006/main">
  <p:tag name="TIMING" val="|11.7|15.3|23|11.1"/>
</p:tagLst>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4470</Words>
  <Application>Microsoft Office PowerPoint</Application>
  <PresentationFormat>画面に合わせる (4:3)</PresentationFormat>
  <Paragraphs>1166</Paragraphs>
  <Slides>30</Slides>
  <Notes>9</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30</vt:i4>
      </vt:variant>
    </vt:vector>
  </HeadingPairs>
  <TitlesOfParts>
    <vt:vector size="39" baseType="lpstr">
      <vt:lpstr>BIZ UDPゴシック</vt:lpstr>
      <vt:lpstr>Meiryo UI</vt:lpstr>
      <vt:lpstr>ヒラギノ角ゴ Pro W3</vt:lpstr>
      <vt:lpstr>ヒラギノ角ゴ Pro W6</vt:lpstr>
      <vt:lpstr>ヒラギノ丸ゴ Pro W4</vt:lpstr>
      <vt:lpstr>Arial</vt:lpstr>
      <vt:lpstr>Calibri</vt:lpstr>
      <vt:lpstr>Symbol</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2018-03-06T07:59:55Z</dcterms:created>
  <dcterms:modified xsi:type="dcterms:W3CDTF">2026-03-06T00:30:30Z</dcterms:modified>
</cp:coreProperties>
</file>