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2"/>
  </p:notesMasterIdLst>
  <p:sldIdLst>
    <p:sldId id="256" r:id="rId2"/>
    <p:sldId id="257" r:id="rId3"/>
    <p:sldId id="258" r:id="rId4"/>
    <p:sldId id="288" r:id="rId5"/>
    <p:sldId id="260" r:id="rId6"/>
    <p:sldId id="261" r:id="rId7"/>
    <p:sldId id="262" r:id="rId8"/>
    <p:sldId id="428" r:id="rId9"/>
    <p:sldId id="263" r:id="rId10"/>
    <p:sldId id="264" r:id="rId11"/>
    <p:sldId id="265" r:id="rId12"/>
    <p:sldId id="266" r:id="rId13"/>
    <p:sldId id="267" r:id="rId14"/>
    <p:sldId id="268" r:id="rId15"/>
    <p:sldId id="269" r:id="rId16"/>
    <p:sldId id="270" r:id="rId17"/>
    <p:sldId id="271" r:id="rId18"/>
    <p:sldId id="286" r:id="rId19"/>
    <p:sldId id="294" r:id="rId20"/>
    <p:sldId id="355" r:id="rId21"/>
    <p:sldId id="296" r:id="rId22"/>
    <p:sldId id="454" r:id="rId23"/>
    <p:sldId id="422" r:id="rId24"/>
    <p:sldId id="423" r:id="rId25"/>
    <p:sldId id="424" r:id="rId26"/>
    <p:sldId id="304" r:id="rId27"/>
    <p:sldId id="292" r:id="rId28"/>
    <p:sldId id="281" r:id="rId29"/>
    <p:sldId id="282" r:id="rId30"/>
    <p:sldId id="289" r:id="rId31"/>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C"/>
    <a:srgbClr val="F8FDD3"/>
    <a:srgbClr val="339966"/>
    <a:srgbClr val="5381B6"/>
    <a:srgbClr val="EA8C78"/>
    <a:srgbClr val="E2E9F0"/>
    <a:srgbClr val="FDEDE6"/>
    <a:srgbClr val="EBEFF6"/>
    <a:srgbClr val="FDF3EE"/>
    <a:srgbClr val="8A87B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4786" autoAdjust="0"/>
  </p:normalViewPr>
  <p:slideViewPr>
    <p:cSldViewPr snapToGrid="0" snapToObjects="1">
      <p:cViewPr varScale="1">
        <p:scale>
          <a:sx n="47" d="100"/>
          <a:sy n="47" d="100"/>
        </p:scale>
        <p:origin x="1836" y="4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44" d="100"/>
          <a:sy n="44" d="100"/>
        </p:scale>
        <p:origin x="2860"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www.mhlw.go.jp/toukei/saikin/hw/life/life24/index.html" TargetMode="External"/><Relationship Id="rId3" Type="http://schemas.openxmlformats.org/officeDocument/2006/relationships/hyperlink" Target="https://www.jili.or.jp/lifeplan/lifesecurity/1224.html" TargetMode="External"/><Relationship Id="rId7" Type="http://schemas.openxmlformats.org/officeDocument/2006/relationships/hyperlink" Target="https://www.mhlw.go.jp/toukei/saikin/hw/iryosd/24/"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npa.go.jp/news/release/2025/20250227jiko-2.html" TargetMode="External"/><Relationship Id="rId5" Type="http://schemas.openxmlformats.org/officeDocument/2006/relationships/hyperlink" Target="https://www.jili.or.jp/lifeplan/lifesecurity/1227.html" TargetMode="External"/><Relationship Id="rId4" Type="http://schemas.openxmlformats.org/officeDocument/2006/relationships/hyperlink" Target="https://www.jili.or.jp/lifeplan/lifesecurity/1213.html"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onpo.or.jp/report/publish/gyokai/0003.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www.jili.or.jp/lifeplan/lifesecurity/8808.html" TargetMode="External"/><Relationship Id="rId3" Type="http://schemas.openxmlformats.org/officeDocument/2006/relationships/hyperlink" Target="https://www.jili.or.jp/lifeplan/lifesecurity/1041.html" TargetMode="External"/><Relationship Id="rId7" Type="http://schemas.openxmlformats.org/officeDocument/2006/relationships/hyperlink" Target="https://www.jili.or.jp/lifeplan/lifesecurity/8789.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jili.or.jp/lifeplan/lifesecurity/1134.html" TargetMode="External"/><Relationship Id="rId5" Type="http://schemas.openxmlformats.org/officeDocument/2006/relationships/hyperlink" Target="https://www.jili.or.jp/lifeplan/lifesecurity/8455.html" TargetMode="External"/><Relationship Id="rId4" Type="http://schemas.openxmlformats.org/officeDocument/2006/relationships/hyperlink" Target="https://www.jili.or.jp/lifeplan/lifesecurity/8755.html" TargetMode="External"/><Relationship Id="rId9" Type="http://schemas.openxmlformats.org/officeDocument/2006/relationships/hyperlink" Target="https://www.jili.or.jp/lifeplan/lifesecurity/1110.htm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jili.or.jp/tebiki/chapter3.htm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jili.or.jp/knows_learns/basic/change/101.html"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lifeplan/lifeevent/810.html"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jhf.go.jp/about/research/loan_flat35.html" TargetMode="External"/><Relationship Id="rId5" Type="http://schemas.openxmlformats.org/officeDocument/2006/relationships/hyperlink" Target="https://souken.zexy.net/research_news/trend.html" TargetMode="External"/><Relationship Id="rId4" Type="http://schemas.openxmlformats.org/officeDocument/2006/relationships/hyperlink" Target="https://www.jili.or.jp/lifeplan/lifeevent/714.html"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mext.go.jp/b_menu/toukei/chousa03/gakushuuhi/1268091.htm" TargetMode="External"/><Relationship Id="rId3" Type="http://schemas.openxmlformats.org/officeDocument/2006/relationships/hyperlink" Target="https://www.jili.or.jp/lifeplan/lifeevent/791.html" TargetMode="External"/><Relationship Id="rId7" Type="http://schemas.openxmlformats.org/officeDocument/2006/relationships/hyperlink" Target="https://www.jili.or.jp/lifeplan/lifeevent/764.html"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jili.or.jp/lifeplan/lifeevent/771.html" TargetMode="External"/><Relationship Id="rId5" Type="http://schemas.openxmlformats.org/officeDocument/2006/relationships/hyperlink" Target="https://www.jili.or.jp/lifeplan/lifeevent/788.html" TargetMode="External"/><Relationship Id="rId4" Type="http://schemas.openxmlformats.org/officeDocument/2006/relationships/hyperlink" Target="https://www.jili.or.jp/lifeplan/lifeevent/790.html" TargetMode="External"/><Relationship Id="rId9" Type="http://schemas.openxmlformats.org/officeDocument/2006/relationships/hyperlink" Target="https://www.mext.go.jp/a_menu/koutou/shinkou/mext_02654.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ili.or.jp/school/questionnair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3619505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2793907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152323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交通事故や災害で亡くなる人はどれくらいいる？｜リスクに備えるための生活設計｜ひと目でわかる生活設計情報｜公益財団法人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どのくらいの人が病気やケガで入院しているの？｜リスクに備えるための生活設計｜ひと目でわかる生活設計情報｜公益財団法人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万一の恐れは、どれくらいの割合である？｜リスクに備えるための生活設計｜ひと目でわかる生活設計情報｜公益財団法人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6"/>
              </a:rPr>
              <a:t>令和６年における交通事故の発生状況等について｜警察庁</a:t>
            </a:r>
            <a:r>
              <a:rPr lang="en-US" altLang="ja-JP" dirty="0">
                <a:hlinkClick r:id="rId6"/>
              </a:rPr>
              <a:t>Web</a:t>
            </a:r>
            <a:r>
              <a:rPr lang="ja-JP" altLang="en-US" dirty="0">
                <a:hlinkClick r:id="rId6"/>
              </a:rPr>
              <a:t>サイト</a:t>
            </a:r>
            <a:endParaRPr kumimoji="1" lang="en-US" altLang="ja-JP" dirty="0"/>
          </a:p>
          <a:p>
            <a:endParaRPr kumimoji="1" lang="en-US" altLang="ja-JP" dirty="0"/>
          </a:p>
          <a:p>
            <a:r>
              <a:rPr lang="ja-JP" altLang="en-US" dirty="0">
                <a:hlinkClick r:id="rId7"/>
              </a:rPr>
              <a:t>令和６</a:t>
            </a:r>
            <a:r>
              <a:rPr lang="en-US" altLang="ja-JP" dirty="0">
                <a:hlinkClick r:id="rId7"/>
              </a:rPr>
              <a:t>(2024)</a:t>
            </a:r>
            <a:r>
              <a:rPr lang="ja-JP" altLang="en-US" dirty="0">
                <a:hlinkClick r:id="rId7"/>
              </a:rPr>
              <a:t>年医療施設（動態）調査・病院報告の概況｜厚生労働省</a:t>
            </a:r>
            <a:endParaRPr lang="en-US" altLang="ja-JP" dirty="0"/>
          </a:p>
          <a:p>
            <a:endParaRPr kumimoji="1" lang="en-US" altLang="ja-JP" dirty="0"/>
          </a:p>
          <a:p>
            <a:r>
              <a:rPr lang="ja-JP" altLang="en-US" dirty="0">
                <a:hlinkClick r:id="rId8"/>
              </a:rPr>
              <a:t>令和６年簡易生命表の概況｜厚生労働省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154604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日本の損害保険－ファクトブック｜日本損害保険協会</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13</a:t>
            </a:fld>
            <a:endParaRPr kumimoji="1" lang="ja-JP" altLang="en-US"/>
          </a:p>
        </p:txBody>
      </p:sp>
    </p:spTree>
    <p:extLst>
      <p:ext uri="{BB962C8B-B14F-4D97-AF65-F5344CB8AC3E}">
        <p14:creationId xmlns:p14="http://schemas.microsoft.com/office/powerpoint/2010/main" val="1371240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3833194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15</a:t>
            </a:fld>
            <a:endParaRPr kumimoji="1" lang="ja-JP" altLang="en-US"/>
          </a:p>
        </p:txBody>
      </p:sp>
    </p:spTree>
    <p:extLst>
      <p:ext uri="{BB962C8B-B14F-4D97-AF65-F5344CB8AC3E}">
        <p14:creationId xmlns:p14="http://schemas.microsoft.com/office/powerpoint/2010/main" val="1082937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16</a:t>
            </a:fld>
            <a:endParaRPr kumimoji="1" lang="ja-JP" altLang="en-US"/>
          </a:p>
        </p:txBody>
      </p:sp>
    </p:spTree>
    <p:extLst>
      <p:ext uri="{BB962C8B-B14F-4D97-AF65-F5344CB8AC3E}">
        <p14:creationId xmlns:p14="http://schemas.microsoft.com/office/powerpoint/2010/main" val="243125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公的な遺族年金の仕組みについて知りたい｜リスクに備えるための生活設計｜ひと目でわかる生活設計情報｜公益財団法人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4"/>
              </a:rPr>
              <a:t>働けなくなったときなどの公的保障（傷病手当金、障害年金）について知りたい｜リスクに備えるための生活設計｜ひと目でわかる生活設計情報｜公益財団法人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高額療養費制度について知りたい｜リスクに備えるための生活設計｜ひと目でわかる生活設計情報｜公益財団法人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公的年金はいくらくらい受け取れる？｜リスクに備えるための生活設計｜ひと目でわかる生活設計情報｜公益財団法人　生命保険文化センター</a:t>
            </a:r>
            <a:endParaRPr lang="en-US" altLang="ja-JP" dirty="0"/>
          </a:p>
          <a:p>
            <a:endParaRPr kumimoji="1" lang="en-US" altLang="ja-JP" dirty="0"/>
          </a:p>
          <a:p>
            <a:r>
              <a:rPr lang="ja-JP" altLang="en-US" dirty="0">
                <a:hlinkClick r:id="rId7"/>
              </a:rPr>
              <a:t>公的年金の将来の年金額を知りたいときは？｜リスクに備えるための生活設計｜ひと目でわかる生活設計情報｜公益財団法人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8"/>
              </a:rPr>
              <a:t>公的介護保険への加入はいつから？　保険料はどのように負担する？｜リスクに備えるための生活設計｜ひと目でわかる生活設計情報｜公益財団法人　生命保険文化センター</a:t>
            </a:r>
            <a:endParaRPr kumimoji="1" lang="en-US" altLang="ja-JP" dirty="0"/>
          </a:p>
          <a:p>
            <a:endParaRPr kumimoji="1" lang="en-US" altLang="ja-JP" dirty="0"/>
          </a:p>
          <a:p>
            <a:r>
              <a:rPr lang="ja-JP" altLang="en-US" dirty="0">
                <a:hlinkClick r:id="rId9"/>
              </a:rPr>
              <a:t>公的介護保険で受けられるサービスの内容は？｜リスクに備えるための生活設計｜ひと目でわかる生活設計情報｜公益財団法人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17</a:t>
            </a:fld>
            <a:endParaRPr kumimoji="1" lang="ja-JP" altLang="en-US"/>
          </a:p>
        </p:txBody>
      </p:sp>
    </p:spTree>
    <p:extLst>
      <p:ext uri="{BB962C8B-B14F-4D97-AF65-F5344CB8AC3E}">
        <p14:creationId xmlns:p14="http://schemas.microsoft.com/office/powerpoint/2010/main" val="223358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18</a:t>
            </a:fld>
            <a:endParaRPr kumimoji="1" lang="ja-JP" altLang="en-US"/>
          </a:p>
        </p:txBody>
      </p:sp>
    </p:spTree>
    <p:extLst>
      <p:ext uri="{BB962C8B-B14F-4D97-AF65-F5344CB8AC3E}">
        <p14:creationId xmlns:p14="http://schemas.microsoft.com/office/powerpoint/2010/main" val="3981025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19</a:t>
            </a:fld>
            <a:endParaRPr kumimoji="1" lang="ja-JP" altLang="en-US"/>
          </a:p>
        </p:txBody>
      </p:sp>
    </p:spTree>
    <p:extLst>
      <p:ext uri="{BB962C8B-B14F-4D97-AF65-F5344CB8AC3E}">
        <p14:creationId xmlns:p14="http://schemas.microsoft.com/office/powerpoint/2010/main" val="326191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1212371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834846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21</a:t>
            </a:fld>
            <a:endParaRPr kumimoji="1" lang="ja-JP" altLang="en-US"/>
          </a:p>
        </p:txBody>
      </p:sp>
    </p:spTree>
    <p:extLst>
      <p:ext uri="{BB962C8B-B14F-4D97-AF65-F5344CB8AC3E}">
        <p14:creationId xmlns:p14="http://schemas.microsoft.com/office/powerpoint/2010/main" val="2295211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22</a:t>
            </a:fld>
            <a:endParaRPr kumimoji="1" lang="ja-JP" altLang="en-US"/>
          </a:p>
        </p:txBody>
      </p:sp>
    </p:spTree>
    <p:extLst>
      <p:ext uri="{BB962C8B-B14F-4D97-AF65-F5344CB8AC3E}">
        <p14:creationId xmlns:p14="http://schemas.microsoft.com/office/powerpoint/2010/main" val="2279581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23</a:t>
            </a:fld>
            <a:endParaRPr kumimoji="1" lang="ja-JP" altLang="en-US"/>
          </a:p>
        </p:txBody>
      </p:sp>
    </p:spTree>
    <p:extLst>
      <p:ext uri="{BB962C8B-B14F-4D97-AF65-F5344CB8AC3E}">
        <p14:creationId xmlns:p14="http://schemas.microsoft.com/office/powerpoint/2010/main" val="939152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24</a:t>
            </a:fld>
            <a:endParaRPr kumimoji="1" lang="ja-JP" altLang="en-US"/>
          </a:p>
        </p:txBody>
      </p:sp>
    </p:spTree>
    <p:extLst>
      <p:ext uri="{BB962C8B-B14F-4D97-AF65-F5344CB8AC3E}">
        <p14:creationId xmlns:p14="http://schemas.microsoft.com/office/powerpoint/2010/main" val="3731602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25</a:t>
            </a:fld>
            <a:endParaRPr kumimoji="1" lang="ja-JP" altLang="en-US"/>
          </a:p>
        </p:txBody>
      </p:sp>
    </p:spTree>
    <p:extLst>
      <p:ext uri="{BB962C8B-B14F-4D97-AF65-F5344CB8AC3E}">
        <p14:creationId xmlns:p14="http://schemas.microsoft.com/office/powerpoint/2010/main" val="1797833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26</a:t>
            </a:fld>
            <a:endParaRPr kumimoji="1" lang="ja-JP" altLang="en-US"/>
          </a:p>
        </p:txBody>
      </p:sp>
    </p:spTree>
    <p:extLst>
      <p:ext uri="{BB962C8B-B14F-4D97-AF65-F5344CB8AC3E}">
        <p14:creationId xmlns:p14="http://schemas.microsoft.com/office/powerpoint/2010/main" val="6039074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endParaRPr kumimoji="1" lang="ja-JP" altLang="en-US" dirty="0"/>
          </a:p>
          <a:p>
            <a:r>
              <a:rPr lang="ja-JP" altLang="en-US" dirty="0">
                <a:hlinkClick r:id="rId3"/>
              </a:rPr>
              <a:t>その３：</a:t>
            </a:r>
            <a:r>
              <a:rPr lang="en-US" altLang="ja-JP" dirty="0">
                <a:hlinkClick r:id="rId3"/>
              </a:rPr>
              <a:t>【</a:t>
            </a:r>
            <a:r>
              <a:rPr lang="ja-JP" altLang="en-US" dirty="0">
                <a:hlinkClick r:id="rId3"/>
              </a:rPr>
              <a:t>既に保険を契約している皆さま</a:t>
            </a:r>
            <a:r>
              <a:rPr lang="en-US" altLang="ja-JP" dirty="0">
                <a:hlinkClick r:id="rId3"/>
              </a:rPr>
              <a:t>】 </a:t>
            </a:r>
            <a:r>
              <a:rPr lang="ja-JP" altLang="en-US" dirty="0">
                <a:hlinkClick r:id="rId3"/>
              </a:rPr>
              <a:t>生命保険の「見直し方法」と留意点を確認しましょう｜生命保険の契約にあたっての手引｜公益財団法人　生命保険文化センター</a:t>
            </a:r>
            <a:endParaRPr lang="en-US" altLang="ja-JP" dirty="0"/>
          </a:p>
          <a:p>
            <a:endParaRPr kumimoji="1" lang="en-US" altLang="ja-JP" dirty="0"/>
          </a:p>
          <a:p>
            <a:pPr defTabSz="461178">
              <a:defRPr/>
            </a:pPr>
            <a:r>
              <a:rPr lang="ja-JP" altLang="en-US" dirty="0">
                <a:hlinkClick r:id="rId4"/>
              </a:rPr>
              <a:t>転換制度｜保障内容の変更と対応方法｜知っておきたい生命保険の基礎知識｜生命保険を知る・学ぶ｜公益財団法人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1221302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21523886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29</a:t>
            </a:fld>
            <a:endParaRPr kumimoji="1" lang="ja-JP" altLang="en-US"/>
          </a:p>
        </p:txBody>
      </p:sp>
    </p:spTree>
    <p:extLst>
      <p:ext uri="{BB962C8B-B14F-4D97-AF65-F5344CB8AC3E}">
        <p14:creationId xmlns:p14="http://schemas.microsoft.com/office/powerpoint/2010/main" val="98356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1597284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4042659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357089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3266643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結婚にかかる費用はどれくらい？｜ライフイベントから見る生活設計｜ひと目でわかる生活設計情報｜公益財団法人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4"/>
              </a:rPr>
              <a:t>住宅の平均購入価格はいくらくらい？｜ライフイベントから見る生活設計｜ひと目でわかる生活設計情報｜公益財団法人　生命保険文化センター</a:t>
            </a:r>
            <a:endParaRPr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5"/>
              </a:rPr>
              <a:t>結婚・結婚式｜マーケットを読む・調査データ｜リクルート　ブライダル総研</a:t>
            </a:r>
            <a:endParaRPr lang="en-US" altLang="ja-JP" dirty="0"/>
          </a:p>
          <a:p>
            <a:endParaRPr kumimoji="1" lang="en-US" altLang="ja-JP" dirty="0"/>
          </a:p>
          <a:p>
            <a:r>
              <a:rPr lang="ja-JP" altLang="en-US" dirty="0">
                <a:hlinkClick r:id="rId6"/>
              </a:rPr>
              <a:t>フラット</a:t>
            </a:r>
            <a:r>
              <a:rPr lang="en-US" altLang="ja-JP" dirty="0">
                <a:hlinkClick r:id="rId6"/>
              </a:rPr>
              <a:t>35</a:t>
            </a:r>
            <a:r>
              <a:rPr lang="ja-JP" altLang="en-US" dirty="0">
                <a:hlinkClick r:id="rId6"/>
              </a:rPr>
              <a:t>利用者調査：住宅金融支援機構（旧住宅金融公庫）</a:t>
            </a:r>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2324229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小学生にかかる教育費はどれくらい？｜ライフイベントから見る生活設計｜ひと目でわかる生活設計情報｜公益財団法人　生命保険文化センター</a:t>
            </a:r>
            <a:endParaRPr lang="en-US" altLang="ja-JP" dirty="0"/>
          </a:p>
          <a:p>
            <a:endParaRPr kumimoji="1" lang="en-US" altLang="ja-JP" dirty="0"/>
          </a:p>
          <a:p>
            <a:r>
              <a:rPr lang="ja-JP" altLang="en-US" dirty="0">
                <a:hlinkClick r:id="rId4"/>
              </a:rPr>
              <a:t>中学生にかかる教育費はどれくらい？｜ライフイベントから見る生活設計｜ひと目でわかる生活設計情報｜公益財団法人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5"/>
              </a:rPr>
              <a:t>高校生にかかる教育費はどれくらい？｜ライフイベントから見る生活設計｜ひと目でわかる生活設計情報｜公益財団法人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6"/>
              </a:rPr>
              <a:t>大学生にかかる教育費はどれくらい？｜ライフイベントから見る生活設計｜ひと目でわかる生活設計情報｜公益財団法人　生命保険文化センター</a:t>
            </a:r>
            <a:endParaRPr kumimoji="1" lang="en-US" altLang="ja-JP" dirty="0"/>
          </a:p>
          <a:p>
            <a:endParaRPr kumimoji="1" lang="en-US" altLang="ja-JP" dirty="0"/>
          </a:p>
          <a:p>
            <a:r>
              <a:rPr lang="ja-JP" altLang="en-US" dirty="0">
                <a:hlinkClick r:id="rId7"/>
              </a:rPr>
              <a:t>大学受験から入学までにかかる費用はどれくらい？｜ライフイベントから見る生活設計｜ひと目でわかる生活設計情報｜公益財団法人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8"/>
              </a:rPr>
              <a:t>子供の学習費調査：文部科学省</a:t>
            </a:r>
            <a:endParaRPr lang="en-US" altLang="ja-JP" dirty="0"/>
          </a:p>
          <a:p>
            <a:endParaRPr kumimoji="1" lang="en-US" altLang="ja-JP" dirty="0"/>
          </a:p>
          <a:p>
            <a:r>
              <a:rPr lang="ja-JP" altLang="en-US" dirty="0">
                <a:hlinkClick r:id="rId9"/>
              </a:rPr>
              <a:t>私立大学等の入学者に係る学生納付金等調査結果について：文部科学省</a:t>
            </a:r>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28998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1178">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高校生の消費生活と生活設計に関するアンケート調査｜学校教育活動｜公益財団法人　生命保険文化センター</a:t>
            </a:r>
            <a:endParaRPr lang="en-US" altLang="ja-JP" dirty="0"/>
          </a:p>
        </p:txBody>
      </p:sp>
    </p:spTree>
    <p:extLst>
      <p:ext uri="{BB962C8B-B14F-4D97-AF65-F5344CB8AC3E}">
        <p14:creationId xmlns:p14="http://schemas.microsoft.com/office/powerpoint/2010/main" val="3411755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9</a:t>
            </a:fld>
            <a:endParaRPr kumimoji="1" lang="ja-JP" altLang="en-US"/>
          </a:p>
        </p:txBody>
      </p:sp>
    </p:spTree>
    <p:extLst>
      <p:ext uri="{BB962C8B-B14F-4D97-AF65-F5344CB8AC3E}">
        <p14:creationId xmlns:p14="http://schemas.microsoft.com/office/powerpoint/2010/main" val="1715599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DFEF97A-8E32-46E6-AE81-7A3FF97C811B}" type="datetime1">
              <a:rPr kumimoji="1" lang="ja-JP" altLang="en-US" smtClean="0"/>
              <a:t>2026/3/3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solidFill>
                  <a:schemeClr val="tx1">
                    <a:lumMod val="65000"/>
                    <a:lumOff val="35000"/>
                  </a:schemeClr>
                </a:solidFill>
                <a:latin typeface="Calibri" panose="020F0502020204030204" pitchFamily="34" charset="0"/>
                <a:cs typeface="Calibri" panose="020F0502020204030204" pitchFamily="34" charset="0"/>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41D9C82-83C5-4611-8A9D-B586AD02594D}" type="datetime1">
              <a:rPr kumimoji="1" lang="ja-JP" altLang="en-US" smtClean="0"/>
              <a:t>2026/3/3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401413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6867B61-4C22-460E-BB81-03AE7339A533}" type="datetime1">
              <a:rPr kumimoji="1" lang="ja-JP" altLang="en-US" smtClean="0"/>
              <a:t>2026/3/3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782340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3125399-B0A4-4069-B8ED-BC7DCF577931}" type="datetime1">
              <a:rPr kumimoji="1" lang="ja-JP" altLang="en-US" smtClean="0"/>
              <a:t>2026/3/3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3134951-D0CD-40FA-A8D8-6210438971B3}" type="datetime1">
              <a:rPr kumimoji="1" lang="ja-JP" altLang="en-US" smtClean="0"/>
              <a:t>2026/3/3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557527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D6152-4B2A-4077-B767-04179073FE12}" type="datetime1">
              <a:rPr kumimoji="1" lang="ja-JP" altLang="en-US" smtClean="0"/>
              <a:t>2026/3/3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64262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9B1A76-794F-469A-AE3F-F08D47ECBC55}" type="datetime1">
              <a:rPr kumimoji="1" lang="ja-JP" altLang="en-US" smtClean="0"/>
              <a:t>2026/3/3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90435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89AEF7F-D0C5-4963-858B-CD465BD12098}" type="datetime1">
              <a:rPr kumimoji="1" lang="ja-JP" altLang="en-US" smtClean="0"/>
              <a:t>2026/3/3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1334832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E49E0A7-7401-42A8-839F-3E7BF772676B}" type="datetime1">
              <a:rPr kumimoji="1" lang="ja-JP" altLang="en-US" smtClean="0"/>
              <a:t>2026/3/3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20350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A73162B-DE5A-4A90-88C6-0EE05FE552AC}" type="datetime1">
              <a:rPr kumimoji="1" lang="ja-JP" altLang="en-US" smtClean="0"/>
              <a:t>2026/3/3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960607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EAD0952-C2CC-479A-9464-067F9135CB59}" type="datetime1">
              <a:rPr kumimoji="1" lang="ja-JP" altLang="en-US" smtClean="0"/>
              <a:t>2026/3/3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76553B-32E2-D644-9CD0-56FDA882EB90}" type="slidenum">
              <a:rPr kumimoji="1" lang="ja-JP" altLang="en-US" smtClean="0"/>
              <a:t>‹#›</a:t>
            </a:fld>
            <a:endParaRPr kumimoji="1" lang="ja-JP" altLang="en-US"/>
          </a:p>
        </p:txBody>
      </p:sp>
    </p:spTree>
    <p:extLst>
      <p:ext uri="{BB962C8B-B14F-4D97-AF65-F5344CB8AC3E}">
        <p14:creationId xmlns:p14="http://schemas.microsoft.com/office/powerpoint/2010/main" val="327242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D26CF-4CE1-4741-9060-60C66DE01164}" type="datetime1">
              <a:rPr kumimoji="1" lang="ja-JP" altLang="en-US" smtClean="0"/>
              <a:t>2026/3/3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6134"/>
            <a:ext cx="2133600" cy="365125"/>
          </a:xfrm>
          <a:prstGeom prst="rect">
            <a:avLst/>
          </a:prstGeom>
        </p:spPr>
        <p:txBody>
          <a:bodyPr vert="horz" lIns="91440" tIns="45720" rIns="91440" bIns="45720" rtlCol="0" anchor="ctr"/>
          <a:lstStyle>
            <a:lvl1pPr algn="r">
              <a:defRPr sz="1800">
                <a:solidFill>
                  <a:schemeClr val="tx1">
                    <a:lumMod val="65000"/>
                    <a:lumOff val="35000"/>
                  </a:schemeClr>
                </a:solidFill>
                <a:latin typeface="+mn-lt"/>
              </a:defRPr>
            </a:lvl1pPr>
          </a:lstStyle>
          <a:p>
            <a:fld id="{7B76553B-32E2-D644-9CD0-56FDA882EB90}"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フレーム 8"/>
          <p:cNvSpPr/>
          <p:nvPr/>
        </p:nvSpPr>
        <p:spPr>
          <a:xfrm>
            <a:off x="0" y="1"/>
            <a:ext cx="9144000" cy="6874074"/>
          </a:xfrm>
          <a:prstGeom prst="frame">
            <a:avLst>
              <a:gd name="adj1" fmla="val 13704"/>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角丸四角形 9"/>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5" name="正方形/長方形 4"/>
          <p:cNvSpPr/>
          <p:nvPr/>
        </p:nvSpPr>
        <p:spPr bwMode="gray">
          <a:xfrm>
            <a:off x="290453" y="1529811"/>
            <a:ext cx="8580026" cy="1015663"/>
          </a:xfrm>
          <a:prstGeom prst="rect">
            <a:avLst/>
          </a:prstGeom>
        </p:spPr>
        <p:txBody>
          <a:bodyPr wrap="square">
            <a:spAutoFit/>
          </a:bodyPr>
          <a:lstStyle/>
          <a:p>
            <a:pPr algn="ctr" eaLnBrk="1" hangingPunct="1">
              <a:spcBef>
                <a:spcPct val="50000"/>
              </a:spcBef>
              <a:buFontTx/>
              <a:buNone/>
              <a:defRPr/>
            </a:pPr>
            <a:r>
              <a:rPr lang="ja-JP" altLang="en-US" sz="5800" b="1" dirty="0">
                <a:ln w="18415" cmpd="sng">
                  <a:solidFill>
                    <a:srgbClr val="FFFFFF"/>
                  </a:solidFill>
                  <a:prstDash val="solid"/>
                </a:ln>
                <a:latin typeface="Meiryo UI" panose="020B0604030504040204" pitchFamily="50" charset="-128"/>
                <a:ea typeface="Meiryo UI" panose="020B0604030504040204" pitchFamily="50" charset="-128"/>
                <a:cs typeface="ヒラギノ角ゴ Std W8"/>
              </a:rPr>
              <a:t>生活設計とリスクへの備え</a:t>
            </a:r>
          </a:p>
        </p:txBody>
      </p:sp>
      <p:sp>
        <p:nvSpPr>
          <p:cNvPr id="6" name="正方形/長方形 5"/>
          <p:cNvSpPr/>
          <p:nvPr/>
        </p:nvSpPr>
        <p:spPr bwMode="gray">
          <a:xfrm>
            <a:off x="2205170" y="3489337"/>
            <a:ext cx="4650449" cy="17361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１</a:t>
            </a:r>
            <a:r>
              <a:rPr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生活設計とお金</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２</a:t>
            </a:r>
            <a:r>
              <a:rPr kumimoji="1"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kumimoji="1" lang="ja-JP" altLang="en-US" sz="3200" b="1" dirty="0">
                <a:solidFill>
                  <a:schemeClr val="tx1"/>
                </a:solidFill>
                <a:latin typeface="Meiryo UI" panose="020B0604030504040204" pitchFamily="50" charset="-128"/>
                <a:ea typeface="Meiryo UI" panose="020B0604030504040204" pitchFamily="50" charset="-128"/>
                <a:cs typeface="ヒラギノ角ゴ ProN W6"/>
              </a:rPr>
              <a:t>リスクへの備え</a:t>
            </a:r>
            <a:endParaRPr kumimoji="1"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３</a:t>
            </a:r>
            <a:r>
              <a:rPr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公的保障と私的保障</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N W6"/>
            </a:endParaRPr>
          </a:p>
          <a:p>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４</a:t>
            </a:r>
            <a:r>
              <a:rPr kumimoji="1" lang="en-US" altLang="ja-JP" sz="3200" b="1" dirty="0">
                <a:solidFill>
                  <a:schemeClr val="tx1"/>
                </a:solidFill>
                <a:latin typeface="Meiryo UI" panose="020B0604030504040204" pitchFamily="50" charset="-128"/>
                <a:ea typeface="Meiryo UI" panose="020B0604030504040204" pitchFamily="50" charset="-128"/>
                <a:cs typeface="ヒラギノ角ゴ ProN W6"/>
              </a:rPr>
              <a:t>. </a:t>
            </a:r>
            <a:r>
              <a:rPr lang="ja-JP" altLang="en-US" sz="3200" b="1" dirty="0">
                <a:solidFill>
                  <a:schemeClr val="tx1"/>
                </a:solidFill>
                <a:latin typeface="Meiryo UI" panose="020B0604030504040204" pitchFamily="50" charset="-128"/>
                <a:ea typeface="Meiryo UI" panose="020B0604030504040204" pitchFamily="50" charset="-128"/>
                <a:cs typeface="ヒラギノ角ゴ ProN W6"/>
              </a:rPr>
              <a:t>まとめ</a:t>
            </a: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7" name="角丸四角形 6"/>
          <p:cNvSpPr/>
          <p:nvPr/>
        </p:nvSpPr>
        <p:spPr>
          <a:xfrm>
            <a:off x="2359951" y="2843389"/>
            <a:ext cx="4340888" cy="458749"/>
          </a:xfrm>
          <a:prstGeom prst="round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2568956" y="2690046"/>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7665" y="5808208"/>
            <a:ext cx="3725603" cy="281478"/>
          </a:xfrm>
          <a:prstGeom prst="rect">
            <a:avLst/>
          </a:prstGeom>
        </p:spPr>
      </p:pic>
      <p:sp>
        <p:nvSpPr>
          <p:cNvPr id="13" name="スライド番号プレースホルダー 12"/>
          <p:cNvSpPr>
            <a:spLocks noGrp="1"/>
          </p:cNvSpPr>
          <p:nvPr>
            <p:ph type="sldNum" sz="quarter" idx="12"/>
          </p:nvPr>
        </p:nvSpPr>
        <p:spPr/>
        <p:txBody>
          <a:bodyPr/>
          <a:lstStyle/>
          <a:p>
            <a:fld id="{7B76553B-32E2-D644-9CD0-56FDA882EB90}" type="slidenum">
              <a:rPr kumimoji="1" lang="ja-JP" altLang="en-US" smtClean="0"/>
              <a:t>1</a:t>
            </a:fld>
            <a:endParaRPr kumimoji="1" lang="ja-JP" altLang="en-US"/>
          </a:p>
        </p:txBody>
      </p:sp>
    </p:spTree>
    <p:extLst>
      <p:ext uri="{BB962C8B-B14F-4D97-AF65-F5344CB8AC3E}">
        <p14:creationId xmlns:p14="http://schemas.microsoft.com/office/powerpoint/2010/main" val="2540953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614937"/>
            <a:ext cx="8547100" cy="1815882"/>
          </a:xfrm>
          <a:prstGeom prst="rect">
            <a:avLst/>
          </a:prstGeom>
          <a:noFill/>
        </p:spPr>
        <p:txBody>
          <a:bodyPr wrap="square" rtlCol="0">
            <a:spAutoFit/>
          </a:bodyPr>
          <a:lstStyle/>
          <a:p>
            <a:pPr algn="ctr"/>
            <a:r>
              <a:rPr lang="ja-JP" altLang="en-US" sz="6600" b="1" dirty="0">
                <a:latin typeface="Meiryo UI" panose="020B0604030504040204" pitchFamily="50" charset="-128"/>
                <a:ea typeface="Meiryo UI" panose="020B0604030504040204" pitchFamily="50" charset="-128"/>
                <a:cs typeface="ヒラギノ角ゴ Pro W6"/>
              </a:rPr>
              <a:t>２</a:t>
            </a:r>
            <a:r>
              <a:rPr lang="en-US" altLang="ja-JP" sz="6600" b="1" dirty="0">
                <a:latin typeface="Meiryo UI" panose="020B0604030504040204" pitchFamily="50" charset="-128"/>
                <a:ea typeface="Meiryo UI" panose="020B0604030504040204" pitchFamily="50" charset="-128"/>
                <a:cs typeface="ヒラギノ角ゴ Pro W6"/>
              </a:rPr>
              <a:t>. </a:t>
            </a:r>
            <a:r>
              <a:rPr lang="ja-JP" altLang="en-US" sz="6600" b="1" dirty="0">
                <a:latin typeface="Meiryo UI" panose="020B0604030504040204" pitchFamily="50" charset="-128"/>
                <a:ea typeface="Meiryo UI" panose="020B0604030504040204" pitchFamily="50" charset="-128"/>
                <a:cs typeface="ヒラギノ角ゴ Pro W6"/>
              </a:rPr>
              <a:t>リスクへの備え</a:t>
            </a:r>
            <a:endParaRPr lang="en-US" altLang="ja-JP" sz="6600" b="1" dirty="0">
              <a:latin typeface="Meiryo UI" panose="020B0604030504040204" pitchFamily="50" charset="-128"/>
              <a:ea typeface="Meiryo UI" panose="020B0604030504040204" pitchFamily="50" charset="-128"/>
              <a:cs typeface="ヒラギノ角ゴ Pro W6"/>
            </a:endParaRPr>
          </a:p>
          <a:p>
            <a:pPr algn="ctr">
              <a:spcBef>
                <a:spcPts val="1200"/>
              </a:spcBef>
            </a:pPr>
            <a:r>
              <a:rPr lang="ja-JP" altLang="en-US" sz="3600" b="1" dirty="0">
                <a:latin typeface="Meiryo UI" panose="020B0604030504040204" pitchFamily="50" charset="-128"/>
                <a:ea typeface="Meiryo UI" panose="020B0604030504040204" pitchFamily="50" charset="-128"/>
                <a:cs typeface="ヒラギノ角ゴ Pro W6"/>
              </a:rPr>
              <a:t>～３つの保障を理解しよう～</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10</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3200" b="1" dirty="0">
                <a:solidFill>
                  <a:srgbClr val="17375E"/>
                </a:solidFill>
                <a:latin typeface="Meiryo UI" panose="020B0604030504040204" pitchFamily="50" charset="-128"/>
                <a:ea typeface="Meiryo UI" panose="020B0604030504040204" pitchFamily="50" charset="-128"/>
                <a:cs typeface="ヒラギノ丸ゴ Pro W4"/>
              </a:rPr>
              <a:t>リスクとは</a:t>
            </a:r>
            <a:r>
              <a:rPr lang="en-US" altLang="ja-JP" sz="3200" b="1" dirty="0">
                <a:solidFill>
                  <a:srgbClr val="17375E"/>
                </a:solidFill>
                <a:latin typeface="Meiryo UI" panose="020B0604030504040204" pitchFamily="50" charset="-128"/>
                <a:ea typeface="Meiryo UI" panose="020B0604030504040204" pitchFamily="50" charset="-128"/>
                <a:cs typeface="ヒラギノ丸ゴ Pro W4"/>
              </a:rPr>
              <a:t>…</a:t>
            </a: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678059"/>
            <a:ext cx="2493818" cy="2306022"/>
            <a:chOff x="5018363" y="4266919"/>
            <a:chExt cx="2493818" cy="2306022"/>
          </a:xfrm>
        </p:grpSpPr>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4" name="グループ化 33">
            <a:extLst>
              <a:ext uri="{FF2B5EF4-FFF2-40B4-BE49-F238E27FC236}">
                <a16:creationId xmlns:a16="http://schemas.microsoft.com/office/drawing/2014/main" id="{9A9D589F-85AC-4AD7-B684-539BB32F85D4}"/>
              </a:ext>
            </a:extLst>
          </p:cNvPr>
          <p:cNvGrpSpPr/>
          <p:nvPr/>
        </p:nvGrpSpPr>
        <p:grpSpPr>
          <a:xfrm>
            <a:off x="4802660" y="4120025"/>
            <a:ext cx="2734676" cy="2476477"/>
            <a:chOff x="1458541" y="4113397"/>
            <a:chExt cx="2734676" cy="2476477"/>
          </a:xfrm>
        </p:grpSpPr>
        <p:pic>
          <p:nvPicPr>
            <p:cNvPr id="2" name="図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068292"/>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1942276"/>
            <a:ext cx="2493818" cy="2008988"/>
            <a:chOff x="547664" y="1942276"/>
            <a:chExt cx="2493818" cy="2008988"/>
          </a:xfrm>
        </p:grpSpPr>
        <p:pic>
          <p:nvPicPr>
            <p:cNvPr id="5" name="図 4"/>
            <p:cNvPicPr>
              <a:picLocks noChangeAspect="1"/>
            </p:cNvPicPr>
            <p:nvPr/>
          </p:nvPicPr>
          <p:blipFill>
            <a:blip r:embed="rId5"/>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185158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6"/>
            <a:srcRect/>
            <a:stretch/>
          </p:blipFill>
          <p:spPr>
            <a:xfrm>
              <a:off x="6648015" y="1851580"/>
              <a:ext cx="1558669" cy="1548429"/>
            </a:xfrm>
            <a:prstGeom prst="rect">
              <a:avLst/>
            </a:prstGeom>
          </p:spPr>
        </p:pic>
      </p:grpSp>
      <p:sp>
        <p:nvSpPr>
          <p:cNvPr id="30" name="正方形/長方形 29"/>
          <p:cNvSpPr/>
          <p:nvPr/>
        </p:nvSpPr>
        <p:spPr>
          <a:xfrm>
            <a:off x="188483" y="1306059"/>
            <a:ext cx="9153873" cy="51435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400"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起きてほしくないことで、起きるとお金がかかること</a:t>
            </a:r>
          </a:p>
        </p:txBody>
      </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11</a:t>
            </a:fld>
            <a:endParaRPr kumimoji="1" lang="ja-JP" altLang="en-US"/>
          </a:p>
        </p:txBody>
      </p:sp>
      <p:pic>
        <p:nvPicPr>
          <p:cNvPr id="46" name="図 45">
            <a:extLst>
              <a:ext uri="{FF2B5EF4-FFF2-40B4-BE49-F238E27FC236}">
                <a16:creationId xmlns:a16="http://schemas.microsoft.com/office/drawing/2014/main" id="{F5234709-0C9C-A072-4AB4-B1AB0510F467}"/>
              </a:ext>
            </a:extLst>
          </p:cNvPr>
          <p:cNvPicPr>
            <a:picLocks noChangeAspect="1"/>
          </p:cNvPicPr>
          <p:nvPr/>
        </p:nvPicPr>
        <p:blipFill>
          <a:blip r:embed="rId7"/>
          <a:stretch>
            <a:fillRect/>
          </a:stretch>
        </p:blipFill>
        <p:spPr>
          <a:xfrm>
            <a:off x="1942355" y="4251781"/>
            <a:ext cx="1826584" cy="1857427"/>
          </a:xfrm>
          <a:prstGeom prst="rect">
            <a:avLst/>
          </a:prstGeom>
        </p:spPr>
      </p:pic>
      <p:grpSp>
        <p:nvGrpSpPr>
          <p:cNvPr id="24" name="グループ化 23">
            <a:extLst>
              <a:ext uri="{FF2B5EF4-FFF2-40B4-BE49-F238E27FC236}">
                <a16:creationId xmlns:a16="http://schemas.microsoft.com/office/drawing/2014/main" id="{D072938B-157B-4B6A-858E-EF40F1642582}"/>
              </a:ext>
            </a:extLst>
          </p:cNvPr>
          <p:cNvGrpSpPr/>
          <p:nvPr/>
        </p:nvGrpSpPr>
        <p:grpSpPr>
          <a:xfrm>
            <a:off x="1608688" y="6067434"/>
            <a:ext cx="2493818" cy="487293"/>
            <a:chOff x="3324736" y="3463575"/>
            <a:chExt cx="2493818" cy="487293"/>
          </a:xfrm>
        </p:grpSpPr>
        <p:sp>
          <p:nvSpPr>
            <p:cNvPr id="12" name="角丸四角形 11"/>
            <p:cNvSpPr/>
            <p:nvPr/>
          </p:nvSpPr>
          <p:spPr bwMode="gray">
            <a:xfrm>
              <a:off x="3324736" y="3463575"/>
              <a:ext cx="2493818" cy="48729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3" name="角丸四角形 12"/>
            <p:cNvSpPr/>
            <p:nvPr/>
          </p:nvSpPr>
          <p:spPr bwMode="white">
            <a:xfrm>
              <a:off x="3353022" y="3494747"/>
              <a:ext cx="2439669" cy="442993"/>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4" name="正方形/長方形 13"/>
            <p:cNvSpPr/>
            <p:nvPr/>
          </p:nvSpPr>
          <p:spPr bwMode="white">
            <a:xfrm>
              <a:off x="3517644" y="3514786"/>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生活設計に重大な影響を与えるリスク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5" name="表 24"/>
          <p:cNvGraphicFramePr>
            <a:graphicFrameLocks noGrp="1"/>
          </p:cNvGraphicFramePr>
          <p:nvPr>
            <p:extLst>
              <p:ext uri="{D42A27DB-BD31-4B8C-83A1-F6EECF244321}">
                <p14:modId xmlns:p14="http://schemas.microsoft.com/office/powerpoint/2010/main" val="1601289830"/>
              </p:ext>
            </p:extLst>
          </p:nvPr>
        </p:nvGraphicFramePr>
        <p:xfrm>
          <a:off x="263100" y="840042"/>
          <a:ext cx="8617800" cy="5806948"/>
        </p:xfrm>
        <a:graphic>
          <a:graphicData uri="http://schemas.openxmlformats.org/drawingml/2006/table">
            <a:tbl>
              <a:tblPr firstRow="1" bandRow="1">
                <a:tableStyleId>{2D5ABB26-0587-4C30-8999-92F81FD0307C}</a:tableStyleId>
              </a:tblPr>
              <a:tblGrid>
                <a:gridCol w="2794470">
                  <a:extLst>
                    <a:ext uri="{9D8B030D-6E8A-4147-A177-3AD203B41FA5}">
                      <a16:colId xmlns:a16="http://schemas.microsoft.com/office/drawing/2014/main" val="20000"/>
                    </a:ext>
                  </a:extLst>
                </a:gridCol>
                <a:gridCol w="2922668">
                  <a:extLst>
                    <a:ext uri="{9D8B030D-6E8A-4147-A177-3AD203B41FA5}">
                      <a16:colId xmlns:a16="http://schemas.microsoft.com/office/drawing/2014/main" val="20001"/>
                    </a:ext>
                  </a:extLst>
                </a:gridCol>
                <a:gridCol w="2900662">
                  <a:extLst>
                    <a:ext uri="{9D8B030D-6E8A-4147-A177-3AD203B41FA5}">
                      <a16:colId xmlns:a16="http://schemas.microsoft.com/office/drawing/2014/main" val="20002"/>
                    </a:ext>
                  </a:extLst>
                </a:gridCol>
              </a:tblGrid>
              <a:tr h="5806948">
                <a:tc>
                  <a:txBody>
                    <a:bodyPr/>
                    <a:lstStyle/>
                    <a:p>
                      <a:endParaRPr kumimoji="1" lang="ja-JP" altLang="en-US" dirty="0"/>
                    </a:p>
                  </a:txBody>
                  <a:tcPr>
                    <a:lnL w="3810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C9E4EF"/>
                    </a:solidFill>
                  </a:tcPr>
                </a:tc>
                <a:tc>
                  <a:txBody>
                    <a:bodyPr/>
                    <a:lstStyle/>
                    <a:p>
                      <a:pPr algn="ctr"/>
                      <a:r>
                        <a:rPr kumimoji="1" lang="ja-JP" altLang="en-US" b="0" i="0" dirty="0">
                          <a:solidFill>
                            <a:srgbClr val="FF0000"/>
                          </a:solidFill>
                          <a:latin typeface="ヒラギノ角ゴ Pro W6"/>
                          <a:ea typeface="ヒラギノ角ゴ Pro W6"/>
                          <a:cs typeface="ヒラギノ角ゴ Pro W6"/>
                        </a:rPr>
                        <a:t>　</a:t>
                      </a:r>
                      <a:endParaRPr kumimoji="1" lang="en-US" altLang="ja-JP" sz="800" b="0" i="0" dirty="0">
                        <a:solidFill>
                          <a:schemeClr val="tx1"/>
                        </a:solidFill>
                        <a:latin typeface="ヒラギノ角ゴ Pro W3"/>
                        <a:ea typeface="ヒラギノ角ゴ Pro W3"/>
                        <a:cs typeface="ヒラギノ角ゴ Pro W3"/>
                      </a:endParaRPr>
                    </a:p>
                  </a:txBody>
                  <a:tcPr>
                    <a:lnL w="57150" cap="flat" cmpd="sng" algn="ctr">
                      <a:solidFill>
                        <a:prstClr val="white"/>
                      </a:solidFill>
                      <a:prstDash val="solid"/>
                      <a:round/>
                      <a:headEnd type="none" w="med" len="med"/>
                      <a:tailEnd type="none" w="med" len="med"/>
                    </a:lnL>
                    <a:lnR w="5715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F4D3D4"/>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kumimoji="1" lang="en-US" altLang="ja-JP" sz="800" b="0" i="0" dirty="0">
                        <a:solidFill>
                          <a:schemeClr val="tx1"/>
                        </a:solidFill>
                        <a:latin typeface="ヒラギノ角ゴ Pro W3"/>
                        <a:ea typeface="ヒラギノ角ゴ Pro W3"/>
                        <a:cs typeface="ヒラギノ角ゴ Pro W3"/>
                      </a:endParaRPr>
                    </a:p>
                    <a:p>
                      <a:pPr algn="ctr"/>
                      <a:endParaRPr kumimoji="1" lang="ja-JP" altLang="en-US" sz="1200" b="0" i="0" dirty="0">
                        <a:solidFill>
                          <a:srgbClr val="FF0000"/>
                        </a:solidFill>
                        <a:latin typeface="ヒラギノ角ゴ Pro W6"/>
                        <a:ea typeface="ヒラギノ角ゴ Pro W6"/>
                        <a:cs typeface="ヒラギノ角ゴ Pro W6"/>
                      </a:endParaRPr>
                    </a:p>
                  </a:txBody>
                  <a:tcPr>
                    <a:lnL w="57150" cap="flat" cmpd="sng" algn="ctr">
                      <a:solidFill>
                        <a:prstClr val="white"/>
                      </a:solidFill>
                      <a:prstDash val="solid"/>
                      <a:round/>
                      <a:headEnd type="none" w="med" len="med"/>
                      <a:tailEnd type="none" w="med" len="med"/>
                    </a:lnL>
                    <a:lnR w="38100" cap="flat" cmpd="sng" algn="ctr">
                      <a:solidFill>
                        <a:prstClr val="white"/>
                      </a:solidFill>
                      <a:prstDash val="solid"/>
                      <a:round/>
                      <a:headEnd type="none" w="med" len="med"/>
                      <a:tailEnd type="none" w="med" len="med"/>
                    </a:lnR>
                    <a:lnT w="38100" cap="flat" cmpd="sng" algn="ctr">
                      <a:solidFill>
                        <a:prstClr val="white"/>
                      </a:solidFill>
                      <a:prstDash val="solid"/>
                      <a:round/>
                      <a:headEnd type="none" w="med" len="med"/>
                      <a:tailEnd type="none" w="med" len="med"/>
                    </a:lnT>
                    <a:lnB w="38100" cap="flat" cmpd="sng" algn="ctr">
                      <a:solidFill>
                        <a:prstClr val="white"/>
                      </a:solidFill>
                      <a:prstDash val="solid"/>
                      <a:round/>
                      <a:headEnd type="none" w="med" len="med"/>
                      <a:tailEnd type="none" w="med" len="med"/>
                    </a:lnB>
                    <a:solidFill>
                      <a:srgbClr val="DCD3B8"/>
                    </a:solidFill>
                  </a:tcPr>
                </a:tc>
                <a:extLst>
                  <a:ext uri="{0D108BD9-81ED-4DB2-BD59-A6C34878D82A}">
                    <a16:rowId xmlns:a16="http://schemas.microsoft.com/office/drawing/2014/main" val="10000"/>
                  </a:ext>
                </a:extLst>
              </a:tr>
            </a:tbl>
          </a:graphicData>
        </a:graphic>
      </p:graphicFrame>
      <p:grpSp>
        <p:nvGrpSpPr>
          <p:cNvPr id="9" name="グループ化 8">
            <a:extLst>
              <a:ext uri="{FF2B5EF4-FFF2-40B4-BE49-F238E27FC236}">
                <a16:creationId xmlns:a16="http://schemas.microsoft.com/office/drawing/2014/main" id="{E3F871B6-1FC9-4E7F-8571-B16B8B4B6859}"/>
              </a:ext>
            </a:extLst>
          </p:cNvPr>
          <p:cNvGrpSpPr/>
          <p:nvPr/>
        </p:nvGrpSpPr>
        <p:grpSpPr>
          <a:xfrm>
            <a:off x="416090" y="947382"/>
            <a:ext cx="2493818" cy="743762"/>
            <a:chOff x="555668" y="947382"/>
            <a:chExt cx="2493818" cy="743762"/>
          </a:xfrm>
        </p:grpSpPr>
        <p:sp>
          <p:nvSpPr>
            <p:cNvPr id="6" name="角丸四角形 5"/>
            <p:cNvSpPr/>
            <p:nvPr/>
          </p:nvSpPr>
          <p:spPr bwMode="gray">
            <a:xfrm>
              <a:off x="555668"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white">
            <a:xfrm>
              <a:off x="582743"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8576" y="1036661"/>
              <a:ext cx="2108002" cy="56520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12" name="図 11"/>
          <p:cNvPicPr>
            <a:picLocks noChangeAspect="1"/>
          </p:cNvPicPr>
          <p:nvPr/>
        </p:nvPicPr>
        <p:blipFill>
          <a:blip r:embed="rId3"/>
          <a:srcRect/>
          <a:stretch/>
        </p:blipFill>
        <p:spPr>
          <a:xfrm>
            <a:off x="330439" y="2143540"/>
            <a:ext cx="2412773" cy="1517446"/>
          </a:xfrm>
          <a:prstGeom prst="rect">
            <a:avLst/>
          </a:prstGeom>
        </p:spPr>
      </p:pic>
      <p:grpSp>
        <p:nvGrpSpPr>
          <p:cNvPr id="22" name="グループ化 21">
            <a:extLst>
              <a:ext uri="{FF2B5EF4-FFF2-40B4-BE49-F238E27FC236}">
                <a16:creationId xmlns:a16="http://schemas.microsoft.com/office/drawing/2014/main" id="{167D819D-0D3F-489F-892E-F4D19B0BA3A7}"/>
              </a:ext>
            </a:extLst>
          </p:cNvPr>
          <p:cNvGrpSpPr/>
          <p:nvPr/>
        </p:nvGrpSpPr>
        <p:grpSpPr>
          <a:xfrm>
            <a:off x="3291015" y="947382"/>
            <a:ext cx="2493818" cy="743762"/>
            <a:chOff x="3425282" y="947382"/>
            <a:chExt cx="2493818" cy="743762"/>
          </a:xfrm>
        </p:grpSpPr>
        <p:sp>
          <p:nvSpPr>
            <p:cNvPr id="14" name="角丸四角形 13"/>
            <p:cNvSpPr/>
            <p:nvPr/>
          </p:nvSpPr>
          <p:spPr bwMode="gray">
            <a:xfrm>
              <a:off x="3425282" y="94738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5" name="角丸四角形 14"/>
            <p:cNvSpPr/>
            <p:nvPr/>
          </p:nvSpPr>
          <p:spPr bwMode="white">
            <a:xfrm>
              <a:off x="3452357" y="98118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正方形/長方形 15"/>
            <p:cNvSpPr/>
            <p:nvPr/>
          </p:nvSpPr>
          <p:spPr bwMode="white">
            <a:xfrm>
              <a:off x="3510093" y="1111949"/>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23" name="グループ化 22">
            <a:extLst>
              <a:ext uri="{FF2B5EF4-FFF2-40B4-BE49-F238E27FC236}">
                <a16:creationId xmlns:a16="http://schemas.microsoft.com/office/drawing/2014/main" id="{3EC041FA-566B-4313-B112-01CB304C6FD1}"/>
              </a:ext>
            </a:extLst>
          </p:cNvPr>
          <p:cNvGrpSpPr/>
          <p:nvPr/>
        </p:nvGrpSpPr>
        <p:grpSpPr>
          <a:xfrm>
            <a:off x="6192354" y="954192"/>
            <a:ext cx="2493818" cy="743762"/>
            <a:chOff x="6358081" y="954192"/>
            <a:chExt cx="2493818" cy="743762"/>
          </a:xfrm>
        </p:grpSpPr>
        <p:sp>
          <p:nvSpPr>
            <p:cNvPr id="17" name="角丸四角形 16"/>
            <p:cNvSpPr/>
            <p:nvPr/>
          </p:nvSpPr>
          <p:spPr bwMode="gray">
            <a:xfrm>
              <a:off x="6358081" y="954192"/>
              <a:ext cx="2493818" cy="74376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8" name="角丸四角形 17"/>
            <p:cNvSpPr/>
            <p:nvPr/>
          </p:nvSpPr>
          <p:spPr bwMode="white">
            <a:xfrm>
              <a:off x="6385156" y="987999"/>
              <a:ext cx="2439669" cy="676148"/>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white">
            <a:xfrm>
              <a:off x="6442892" y="1055067"/>
              <a:ext cx="2324197" cy="59476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一家の働き手が</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80000"/>
                </a:lnSpc>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亡くなった</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11" name="テキスト ボックス 10"/>
          <p:cNvSpPr txBox="1"/>
          <p:nvPr/>
        </p:nvSpPr>
        <p:spPr>
          <a:xfrm>
            <a:off x="311507" y="3825430"/>
            <a:ext cx="2702984" cy="1446550"/>
          </a:xfrm>
          <a:prstGeom prst="rect">
            <a:avLst/>
          </a:prstGeom>
          <a:noFill/>
        </p:spPr>
        <p:txBody>
          <a:bodyPr wrap="none" rtlCol="0">
            <a:spAutoFit/>
          </a:bodyPr>
          <a:lstStyle/>
          <a:p>
            <a:pPr algn="ctr"/>
            <a:r>
              <a:rPr lang="en-US" altLang="ja-JP" sz="2800" b="1" dirty="0">
                <a:latin typeface="Meiryo UI" panose="020B0604030504040204" pitchFamily="50" charset="-128"/>
                <a:ea typeface="Meiryo UI" panose="020B0604030504040204" pitchFamily="50" charset="-128"/>
                <a:cs typeface="ヒラギノ角ゴ Pro W6"/>
              </a:rPr>
              <a:t>A.</a:t>
            </a:r>
            <a:r>
              <a:rPr lang="ja-JP" altLang="en-US" sz="2800" b="1" dirty="0">
                <a:latin typeface="Meiryo UI" panose="020B0604030504040204" pitchFamily="50" charset="-128"/>
                <a:ea typeface="Meiryo UI" panose="020B0604030504040204" pitchFamily="50" charset="-128"/>
                <a:cs typeface="ヒラギノ角ゴ Pro W6"/>
              </a:rPr>
              <a:t> 交通事故の</a:t>
            </a:r>
            <a:endParaRPr lang="en-US" altLang="ja-JP" sz="2800" b="1" dirty="0">
              <a:latin typeface="Meiryo UI" panose="020B0604030504040204" pitchFamily="50" charset="-128"/>
              <a:ea typeface="Meiryo UI" panose="020B0604030504040204" pitchFamily="50" charset="-128"/>
              <a:cs typeface="ヒラギノ角ゴ Pro W6"/>
            </a:endParaRPr>
          </a:p>
          <a:p>
            <a:pPr algn="ctr"/>
            <a:r>
              <a:rPr lang="ja-JP" altLang="en-US" sz="2800" b="1" dirty="0">
                <a:latin typeface="Meiryo UI" panose="020B0604030504040204" pitchFamily="50" charset="-128"/>
                <a:ea typeface="Meiryo UI" panose="020B0604030504040204" pitchFamily="50" charset="-128"/>
                <a:cs typeface="ヒラギノ角ゴ Pro W6"/>
              </a:rPr>
              <a:t>年間発生件数</a:t>
            </a:r>
            <a:endParaRPr lang="en-US" altLang="ja-JP" sz="2800" b="1" dirty="0">
              <a:latin typeface="Meiryo UI" panose="020B0604030504040204" pitchFamily="50" charset="-128"/>
              <a:ea typeface="Meiryo UI" panose="020B0604030504040204" pitchFamily="50" charset="-128"/>
              <a:cs typeface="ヒラギノ角ゴ Pro W6"/>
            </a:endParaRPr>
          </a:p>
          <a:p>
            <a:pPr algn="ctr"/>
            <a:endParaRPr lang="en-US" altLang="ja-JP" sz="400" b="1" dirty="0">
              <a:latin typeface="Meiryo UI" panose="020B0604030504040204" pitchFamily="50" charset="-128"/>
              <a:ea typeface="Meiryo UI" panose="020B0604030504040204" pitchFamily="50" charset="-128"/>
              <a:cs typeface="ヒラギノ角ゴ Pro W6"/>
            </a:endParaRPr>
          </a:p>
          <a:p>
            <a:pPr algn="ctr"/>
            <a:r>
              <a:rPr lang="en-US" altLang="ja-JP" sz="2800" b="1" dirty="0">
                <a:latin typeface="Meiryo UI" panose="020B0604030504040204" pitchFamily="50" charset="-128"/>
                <a:ea typeface="Meiryo UI" panose="020B0604030504040204" pitchFamily="50" charset="-128"/>
                <a:cs typeface="ヒラギノ角ゴ Pro W6"/>
              </a:rPr>
              <a:t>290,895</a:t>
            </a:r>
            <a:r>
              <a:rPr lang="ja-JP" altLang="en-US" sz="2800" b="1" dirty="0">
                <a:latin typeface="Meiryo UI" panose="020B0604030504040204" pitchFamily="50" charset="-128"/>
                <a:ea typeface="Meiryo UI" panose="020B0604030504040204" pitchFamily="50" charset="-128"/>
                <a:cs typeface="ヒラギノ角ゴ Pro W6"/>
              </a:rPr>
              <a:t>件</a:t>
            </a:r>
            <a:r>
              <a:rPr lang="en-US" altLang="ja-JP" sz="2800" b="1" dirty="0">
                <a:latin typeface="Meiryo UI" panose="020B0604030504040204" pitchFamily="50" charset="-128"/>
                <a:ea typeface="Meiryo UI" panose="020B0604030504040204" pitchFamily="50" charset="-128"/>
                <a:cs typeface="ヒラギノ角ゴ Pro W6"/>
              </a:rPr>
              <a:t>/</a:t>
            </a:r>
            <a:r>
              <a:rPr lang="ja-JP" altLang="en-US" sz="2800" b="1" dirty="0">
                <a:latin typeface="Meiryo UI" panose="020B0604030504040204" pitchFamily="50" charset="-128"/>
                <a:ea typeface="Meiryo UI" panose="020B0604030504040204" pitchFamily="50" charset="-128"/>
                <a:cs typeface="ヒラギノ角ゴ Pro W6"/>
              </a:rPr>
              <a:t>年</a:t>
            </a:r>
            <a:endParaRPr lang="ja-JP" altLang="en-US" sz="2000" b="1" dirty="0">
              <a:latin typeface="Meiryo UI" panose="020B0604030504040204" pitchFamily="50" charset="-128"/>
              <a:ea typeface="Meiryo UI" panose="020B0604030504040204" pitchFamily="50" charset="-128"/>
              <a:cs typeface="ヒラギノ角ゴ Pro W6"/>
            </a:endParaRPr>
          </a:p>
        </p:txBody>
      </p:sp>
      <p:sp>
        <p:nvSpPr>
          <p:cNvPr id="24" name="テキスト ボックス 23"/>
          <p:cNvSpPr txBox="1"/>
          <p:nvPr/>
        </p:nvSpPr>
        <p:spPr>
          <a:xfrm>
            <a:off x="3308260" y="3825430"/>
            <a:ext cx="2459328" cy="1446550"/>
          </a:xfrm>
          <a:prstGeom prst="rect">
            <a:avLst/>
          </a:prstGeom>
          <a:noFill/>
        </p:spPr>
        <p:txBody>
          <a:bodyPr wrap="none" rtlCol="0">
            <a:spAutoFit/>
          </a:bodyPr>
          <a:lstStyle/>
          <a:p>
            <a:pPr algn="ctr">
              <a:defRPr/>
            </a:pPr>
            <a:r>
              <a:rPr lang="en-US" altLang="ja-JP" sz="2800" b="1" dirty="0">
                <a:latin typeface="Meiryo UI" panose="020B0604030504040204" pitchFamily="50" charset="-128"/>
                <a:ea typeface="Meiryo UI" panose="020B0604030504040204" pitchFamily="50" charset="-128"/>
                <a:cs typeface="ヒラギノ角ゴ Pro W6"/>
              </a:rPr>
              <a:t>B.</a:t>
            </a:r>
            <a:r>
              <a:rPr lang="ja-JP" altLang="en-US" sz="2800" b="1" dirty="0">
                <a:latin typeface="Meiryo UI" panose="020B0604030504040204" pitchFamily="50" charset="-128"/>
                <a:ea typeface="Meiryo UI" panose="020B0604030504040204" pitchFamily="50" charset="-128"/>
                <a:cs typeface="ヒラギノ角ゴ Pro W6"/>
              </a:rPr>
              <a:t> </a:t>
            </a:r>
            <a:r>
              <a:rPr lang="en-US" altLang="ja-JP" sz="2800" b="1" dirty="0">
                <a:latin typeface="Meiryo UI" panose="020B0604030504040204" pitchFamily="50" charset="-128"/>
                <a:ea typeface="Meiryo UI" panose="020B0604030504040204" pitchFamily="50" charset="-128"/>
                <a:cs typeface="ヒラギノ角ゴ Pro W6"/>
              </a:rPr>
              <a:t>1</a:t>
            </a:r>
            <a:r>
              <a:rPr lang="ja-JP" altLang="en-US" sz="2800" b="1" dirty="0">
                <a:latin typeface="Meiryo UI" panose="020B0604030504040204" pitchFamily="50" charset="-128"/>
                <a:ea typeface="Meiryo UI" panose="020B0604030504040204" pitchFamily="50" charset="-128"/>
                <a:cs typeface="ヒラギノ角ゴ Pro W6"/>
              </a:rPr>
              <a:t>日平均</a:t>
            </a:r>
            <a:endParaRPr lang="en-US" altLang="ja-JP" sz="2800" b="1" dirty="0">
              <a:latin typeface="Meiryo UI" panose="020B0604030504040204" pitchFamily="50" charset="-128"/>
              <a:ea typeface="Meiryo UI" panose="020B0604030504040204" pitchFamily="50" charset="-128"/>
              <a:cs typeface="ヒラギノ角ゴ Pro W6"/>
            </a:endParaRPr>
          </a:p>
          <a:p>
            <a:pPr algn="ctr">
              <a:defRPr/>
            </a:pPr>
            <a:r>
              <a:rPr lang="ja-JP" altLang="en-US" sz="2800" b="1" dirty="0">
                <a:latin typeface="Meiryo UI" panose="020B0604030504040204" pitchFamily="50" charset="-128"/>
                <a:ea typeface="Meiryo UI" panose="020B0604030504040204" pitchFamily="50" charset="-128"/>
                <a:cs typeface="ヒラギノ角ゴ Pro W6"/>
              </a:rPr>
              <a:t>新入院患者数</a:t>
            </a:r>
            <a:endParaRPr lang="en-US" altLang="ja-JP" sz="2800" b="1" dirty="0">
              <a:latin typeface="Meiryo UI" panose="020B0604030504040204" pitchFamily="50" charset="-128"/>
              <a:ea typeface="Meiryo UI" panose="020B0604030504040204" pitchFamily="50" charset="-128"/>
              <a:cs typeface="ヒラギノ角ゴ Pro W6"/>
            </a:endParaRPr>
          </a:p>
          <a:p>
            <a:pPr algn="ctr"/>
            <a:endParaRPr lang="en-US" altLang="ja-JP" sz="400" b="1" dirty="0">
              <a:latin typeface="Meiryo UI" panose="020B0604030504040204" pitchFamily="50" charset="-128"/>
              <a:ea typeface="Meiryo UI" panose="020B0604030504040204" pitchFamily="50" charset="-128"/>
              <a:cs typeface="ヒラギノ角ゴ Pro W6"/>
            </a:endParaRPr>
          </a:p>
          <a:p>
            <a:pPr algn="ctr"/>
            <a:r>
              <a:rPr lang="en-US" altLang="ja-JP" sz="2800" b="1" dirty="0">
                <a:latin typeface="Meiryo UI" panose="020B0604030504040204" pitchFamily="50" charset="-128"/>
                <a:ea typeface="Meiryo UI" panose="020B0604030504040204" pitchFamily="50" charset="-128"/>
                <a:cs typeface="ヒラギノ角ゴ Pro W6"/>
              </a:rPr>
              <a:t>44,210</a:t>
            </a:r>
            <a:r>
              <a:rPr lang="ja-JP" altLang="en-US" sz="2800" b="1" dirty="0">
                <a:latin typeface="Meiryo UI" panose="020B0604030504040204" pitchFamily="50" charset="-128"/>
                <a:ea typeface="Meiryo UI" panose="020B0604030504040204" pitchFamily="50" charset="-128"/>
                <a:cs typeface="ヒラギノ角ゴ Pro W6"/>
              </a:rPr>
              <a:t>人</a:t>
            </a:r>
            <a:r>
              <a:rPr lang="en-US" altLang="ja-JP" sz="2800" b="1" dirty="0">
                <a:latin typeface="Meiryo UI" panose="020B0604030504040204" pitchFamily="50" charset="-128"/>
                <a:ea typeface="Meiryo UI" panose="020B0604030504040204" pitchFamily="50" charset="-128"/>
                <a:cs typeface="ヒラギノ角ゴ Pro W6"/>
              </a:rPr>
              <a:t>/</a:t>
            </a:r>
            <a:r>
              <a:rPr lang="ja-JP" altLang="en-US" sz="2800" b="1" dirty="0">
                <a:latin typeface="Meiryo UI" panose="020B0604030504040204" pitchFamily="50" charset="-128"/>
                <a:ea typeface="Meiryo UI" panose="020B0604030504040204" pitchFamily="50" charset="-128"/>
                <a:cs typeface="ヒラギノ角ゴ Pro W6"/>
              </a:rPr>
              <a:t>日</a:t>
            </a:r>
          </a:p>
        </p:txBody>
      </p:sp>
      <p:sp>
        <p:nvSpPr>
          <p:cNvPr id="28" name="テキスト ボックス 27"/>
          <p:cNvSpPr txBox="1"/>
          <p:nvPr/>
        </p:nvSpPr>
        <p:spPr>
          <a:xfrm>
            <a:off x="6056513" y="3825430"/>
            <a:ext cx="2765501" cy="954107"/>
          </a:xfrm>
          <a:prstGeom prst="rect">
            <a:avLst/>
          </a:prstGeom>
          <a:noFill/>
        </p:spPr>
        <p:txBody>
          <a:bodyPr wrap="none" rtlCol="0">
            <a:spAutoFit/>
          </a:bodyPr>
          <a:lstStyle/>
          <a:p>
            <a:pPr algn="ctr">
              <a:defRPr/>
            </a:pPr>
            <a:r>
              <a:rPr lang="en-US" altLang="ja-JP" sz="2800" b="1" dirty="0">
                <a:latin typeface="Meiryo UI" panose="020B0604030504040204" pitchFamily="50" charset="-128"/>
                <a:ea typeface="Meiryo UI" panose="020B0604030504040204" pitchFamily="50" charset="-128"/>
                <a:cs typeface="ヒラギノ角ゴ Pro W6"/>
              </a:rPr>
              <a:t>C.</a:t>
            </a:r>
            <a:r>
              <a:rPr lang="ja-JP" altLang="en-US" sz="2800" b="1" dirty="0">
                <a:latin typeface="Meiryo UI" panose="020B0604030504040204" pitchFamily="50" charset="-128"/>
                <a:ea typeface="Meiryo UI" panose="020B0604030504040204" pitchFamily="50" charset="-128"/>
                <a:cs typeface="ヒラギノ角ゴ Pro W6"/>
              </a:rPr>
              <a:t> </a:t>
            </a:r>
            <a:r>
              <a:rPr lang="en-US" altLang="ja-JP" sz="2800" b="1" dirty="0">
                <a:latin typeface="Meiryo UI" panose="020B0604030504040204" pitchFamily="50" charset="-128"/>
                <a:ea typeface="Meiryo UI" panose="020B0604030504040204" pitchFamily="50" charset="-128"/>
                <a:cs typeface="ヒラギノ角ゴ Pro W6"/>
              </a:rPr>
              <a:t>65</a:t>
            </a:r>
            <a:r>
              <a:rPr lang="ja-JP" altLang="en-US" sz="2800" b="1" dirty="0">
                <a:latin typeface="Meiryo UI" panose="020B0604030504040204" pitchFamily="50" charset="-128"/>
                <a:ea typeface="Meiryo UI" panose="020B0604030504040204" pitchFamily="50" charset="-128"/>
                <a:cs typeface="ヒラギノ角ゴ Pro W6"/>
              </a:rPr>
              <a:t>歳までに</a:t>
            </a:r>
            <a:endParaRPr lang="en-US" altLang="ja-JP" sz="2800" b="1" dirty="0">
              <a:latin typeface="Meiryo UI" panose="020B0604030504040204" pitchFamily="50" charset="-128"/>
              <a:ea typeface="Meiryo UI" panose="020B0604030504040204" pitchFamily="50" charset="-128"/>
              <a:cs typeface="ヒラギノ角ゴ Pro W6"/>
            </a:endParaRPr>
          </a:p>
          <a:p>
            <a:pPr algn="ctr">
              <a:defRPr/>
            </a:pPr>
            <a:r>
              <a:rPr lang="ja-JP" altLang="en-US" sz="2800" b="1" dirty="0">
                <a:latin typeface="Meiryo UI" panose="020B0604030504040204" pitchFamily="50" charset="-128"/>
                <a:ea typeface="Meiryo UI" panose="020B0604030504040204" pitchFamily="50" charset="-128"/>
                <a:cs typeface="ヒラギノ角ゴ Pro W6"/>
              </a:rPr>
              <a:t>亡くなる人の割合</a:t>
            </a:r>
            <a:endParaRPr lang="en-US" altLang="ja-JP" sz="2800" b="1" dirty="0">
              <a:latin typeface="Meiryo UI" panose="020B0604030504040204" pitchFamily="50" charset="-128"/>
              <a:ea typeface="Meiryo UI" panose="020B0604030504040204" pitchFamily="50" charset="-128"/>
              <a:cs typeface="ヒラギノ角ゴ Pro W6"/>
            </a:endParaRPr>
          </a:p>
        </p:txBody>
      </p:sp>
      <p:grpSp>
        <p:nvGrpSpPr>
          <p:cNvPr id="13" name="図形グループ 12"/>
          <p:cNvGrpSpPr/>
          <p:nvPr/>
        </p:nvGrpSpPr>
        <p:grpSpPr>
          <a:xfrm>
            <a:off x="292718" y="5496909"/>
            <a:ext cx="2793314" cy="523220"/>
            <a:chOff x="557578" y="5518053"/>
            <a:chExt cx="2793314" cy="523220"/>
          </a:xfrm>
        </p:grpSpPr>
        <p:cxnSp>
          <p:nvCxnSpPr>
            <p:cNvPr id="31" name="直線矢印コネクタ 30"/>
            <p:cNvCxnSpPr/>
            <p:nvPr/>
          </p:nvCxnSpPr>
          <p:spPr>
            <a:xfrm>
              <a:off x="557578" y="5779327"/>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822635" y="5518053"/>
              <a:ext cx="2528257"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件</a:t>
              </a:r>
            </a:p>
          </p:txBody>
        </p:sp>
      </p:grpSp>
      <p:grpSp>
        <p:nvGrpSpPr>
          <p:cNvPr id="32" name="図形グループ 31"/>
          <p:cNvGrpSpPr/>
          <p:nvPr/>
        </p:nvGrpSpPr>
        <p:grpSpPr>
          <a:xfrm>
            <a:off x="3348341" y="5487025"/>
            <a:ext cx="2379166" cy="523220"/>
            <a:chOff x="568185" y="5508169"/>
            <a:chExt cx="2379166" cy="523220"/>
          </a:xfrm>
        </p:grpSpPr>
        <p:cxnSp>
          <p:nvCxnSpPr>
            <p:cNvPr id="34" name="直線矢印コネクタ 33"/>
            <p:cNvCxnSpPr/>
            <p:nvPr/>
          </p:nvCxnSpPr>
          <p:spPr>
            <a:xfrm>
              <a:off x="568185" y="5769779"/>
              <a:ext cx="338223" cy="0"/>
            </a:xfrm>
            <a:prstGeom prst="straightConnector1">
              <a:avLst/>
            </a:prstGeom>
            <a:ln w="635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テキスト ボックス 34"/>
            <p:cNvSpPr txBox="1"/>
            <p:nvPr/>
          </p:nvSpPr>
          <p:spPr>
            <a:xfrm>
              <a:off x="906408" y="5508169"/>
              <a:ext cx="2040943" cy="523220"/>
            </a:xfrm>
            <a:prstGeom prst="rect">
              <a:avLst/>
            </a:prstGeom>
            <a:noFill/>
          </p:spPr>
          <p:txBody>
            <a:bodyPr wrap="none" rtlCol="0">
              <a:spAutoFit/>
            </a:bodyPr>
            <a:lstStyle/>
            <a:p>
              <a:pPr algn="ct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2</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秒に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p:txBody>
        </p:sp>
      </p:grpSp>
      <p:sp>
        <p:nvSpPr>
          <p:cNvPr id="20" name="テキスト ボックス 19"/>
          <p:cNvSpPr txBox="1"/>
          <p:nvPr/>
        </p:nvSpPr>
        <p:spPr>
          <a:xfrm>
            <a:off x="5927684" y="4776343"/>
            <a:ext cx="3023158" cy="1553246"/>
          </a:xfrm>
          <a:prstGeom prst="rect">
            <a:avLst/>
          </a:prstGeom>
          <a:noFill/>
        </p:spPr>
        <p:txBody>
          <a:bodyPr wrap="square" rtlCol="0">
            <a:spAutoFit/>
          </a:bodyPr>
          <a:lstStyle/>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男性約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10</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latin typeface="Meiryo UI" panose="020B0604030504040204" pitchFamily="50" charset="-128"/>
                <a:ea typeface="Meiryo UI" panose="020B0604030504040204" pitchFamily="50" charset="-128"/>
                <a:cs typeface="ヒラギノ角ゴ Pro W6"/>
              </a:rPr>
              <a:t>（</a:t>
            </a:r>
            <a:r>
              <a:rPr lang="en-US" altLang="ja-JP" sz="2400" b="1" dirty="0">
                <a:latin typeface="Meiryo UI" panose="020B0604030504040204" pitchFamily="50" charset="-128"/>
                <a:ea typeface="Meiryo UI" panose="020B0604030504040204" pitchFamily="50" charset="-128"/>
                <a:cs typeface="ヒラギノ角ゴ Pro W6"/>
              </a:rPr>
              <a:t>10.4</a:t>
            </a:r>
            <a:r>
              <a:rPr lang="ja-JP" altLang="en-US" sz="2400" b="1" dirty="0">
                <a:latin typeface="Meiryo UI" panose="020B0604030504040204" pitchFamily="50" charset="-128"/>
                <a:ea typeface="Meiryo UI" panose="020B0604030504040204" pitchFamily="50" charset="-128"/>
                <a:cs typeface="ヒラギノ角ゴ Pro W6"/>
              </a:rPr>
              <a:t>％）</a:t>
            </a:r>
            <a:endParaRPr lang="en-US" altLang="ja-JP" sz="2400" b="1" dirty="0">
              <a:latin typeface="Meiryo UI" panose="020B0604030504040204" pitchFamily="50" charset="-128"/>
              <a:ea typeface="Meiryo UI" panose="020B0604030504040204" pitchFamily="50" charset="-128"/>
              <a:cs typeface="ヒラギノ角ゴ Pro W6"/>
            </a:endParaRPr>
          </a:p>
          <a:p>
            <a:pPr algn="ctr">
              <a:lnSpc>
                <a:spcPct val="110000"/>
              </a:lnSpc>
            </a:pP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女性約</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18</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人に</a:t>
            </a:r>
            <a:r>
              <a:rPr lang="en-US" altLang="ja-JP" sz="2800" b="1" dirty="0">
                <a:solidFill>
                  <a:srgbClr val="FF0000"/>
                </a:solidFill>
                <a:latin typeface="Meiryo UI" panose="020B0604030504040204" pitchFamily="50" charset="-128"/>
                <a:ea typeface="Meiryo UI" panose="020B0604030504040204" pitchFamily="50" charset="-128"/>
                <a:cs typeface="ヒラギノ角ゴ Pro W6"/>
              </a:rPr>
              <a:t>1</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人</a:t>
            </a:r>
            <a:endParaRPr lang="en-US" altLang="ja-JP" sz="2800" b="1" dirty="0">
              <a:solidFill>
                <a:srgbClr val="FF0000"/>
              </a:solidFill>
              <a:latin typeface="Meiryo UI" panose="020B0604030504040204" pitchFamily="50" charset="-128"/>
              <a:ea typeface="Meiryo UI" panose="020B0604030504040204" pitchFamily="50" charset="-128"/>
              <a:cs typeface="ヒラギノ角ゴ Pro W6"/>
            </a:endParaRPr>
          </a:p>
          <a:p>
            <a:pPr algn="ctr">
              <a:lnSpc>
                <a:spcPts val="2000"/>
              </a:lnSpc>
            </a:pPr>
            <a:r>
              <a:rPr lang="ja-JP" altLang="en-US" sz="2400" b="1" dirty="0">
                <a:latin typeface="Meiryo UI" panose="020B0604030504040204" pitchFamily="50" charset="-128"/>
                <a:ea typeface="Meiryo UI" panose="020B0604030504040204" pitchFamily="50" charset="-128"/>
                <a:cs typeface="ヒラギノ角ゴ Pro W6"/>
              </a:rPr>
              <a:t>（</a:t>
            </a:r>
            <a:r>
              <a:rPr lang="en-US" altLang="ja-JP" sz="2400" b="1" dirty="0">
                <a:latin typeface="Meiryo UI" panose="020B0604030504040204" pitchFamily="50" charset="-128"/>
                <a:ea typeface="Meiryo UI" panose="020B0604030504040204" pitchFamily="50" charset="-128"/>
                <a:cs typeface="ヒラギノ角ゴ Pro W6"/>
              </a:rPr>
              <a:t>5.6</a:t>
            </a:r>
            <a:r>
              <a:rPr lang="ja-JP" altLang="en-US" sz="2400" b="1" dirty="0">
                <a:latin typeface="Meiryo UI" panose="020B0604030504040204" pitchFamily="50" charset="-128"/>
                <a:ea typeface="Meiryo UI" panose="020B0604030504040204" pitchFamily="50" charset="-128"/>
                <a:cs typeface="ヒラギノ角ゴ Pro W6"/>
              </a:rPr>
              <a:t>％）</a:t>
            </a:r>
          </a:p>
        </p:txBody>
      </p:sp>
      <p:sp>
        <p:nvSpPr>
          <p:cNvPr id="42" name="テキスト ボックス 41"/>
          <p:cNvSpPr txBox="1"/>
          <p:nvPr/>
        </p:nvSpPr>
        <p:spPr>
          <a:xfrm>
            <a:off x="391406" y="6372357"/>
            <a:ext cx="2648691" cy="246221"/>
          </a:xfrm>
          <a:prstGeom prst="rect">
            <a:avLst/>
          </a:prstGeom>
          <a:noFill/>
        </p:spPr>
        <p:txBody>
          <a:bodyPr wrap="square" rtlCol="0">
            <a:spAutoFit/>
          </a:bodyPr>
          <a:lstStyle/>
          <a:p>
            <a:pPr algn="ctr">
              <a:defRPr/>
            </a:pPr>
            <a:r>
              <a:rPr lang="ja-JP" altLang="en-US" sz="1000" dirty="0">
                <a:latin typeface="Meiryo UI" panose="020B0604030504040204" pitchFamily="50" charset="-128"/>
                <a:ea typeface="Meiryo UI" panose="020B0604030504040204" pitchFamily="50" charset="-128"/>
                <a:cs typeface="ヒラギノ角ゴ Pro W3"/>
              </a:rPr>
              <a:t>＊警察庁「交通事故発生状況」</a:t>
            </a:r>
            <a:r>
              <a:rPr lang="en-US" altLang="ja-JP" sz="1000" dirty="0">
                <a:latin typeface="Meiryo UI" panose="020B0604030504040204" pitchFamily="50" charset="-128"/>
                <a:ea typeface="Meiryo UI" panose="020B0604030504040204" pitchFamily="50" charset="-128"/>
                <a:cs typeface="ヒラギノ角ゴ Pro W3"/>
              </a:rPr>
              <a:t>(</a:t>
            </a:r>
            <a:r>
              <a:rPr lang="ja-JP" altLang="en-US" sz="1000" dirty="0">
                <a:latin typeface="Meiryo UI" panose="020B0604030504040204" pitchFamily="50" charset="-128"/>
                <a:ea typeface="Meiryo UI" panose="020B0604030504040204" pitchFamily="50" charset="-128"/>
                <a:cs typeface="ヒラギノ角ゴ Pro W3"/>
              </a:rPr>
              <a:t>令和</a:t>
            </a:r>
            <a:r>
              <a:rPr lang="en-US" altLang="ja-JP" sz="1000" dirty="0">
                <a:latin typeface="Meiryo UI" panose="020B0604030504040204" pitchFamily="50" charset="-128"/>
                <a:ea typeface="Meiryo UI" panose="020B0604030504040204" pitchFamily="50" charset="-128"/>
                <a:cs typeface="ヒラギノ角ゴ Pro W3"/>
              </a:rPr>
              <a:t>6</a:t>
            </a:r>
            <a:r>
              <a:rPr lang="ja-JP" altLang="en-US" sz="1000" dirty="0">
                <a:latin typeface="Meiryo UI" panose="020B0604030504040204" pitchFamily="50" charset="-128"/>
                <a:ea typeface="Meiryo UI" panose="020B0604030504040204" pitchFamily="50" charset="-128"/>
                <a:cs typeface="ヒラギノ角ゴ Pro W3"/>
              </a:rPr>
              <a:t>年</a:t>
            </a:r>
            <a:r>
              <a:rPr lang="en-US" altLang="ja-JP" sz="1000" dirty="0">
                <a:latin typeface="Meiryo UI" panose="020B0604030504040204" pitchFamily="50" charset="-128"/>
                <a:ea typeface="Meiryo UI" panose="020B0604030504040204" pitchFamily="50" charset="-128"/>
                <a:cs typeface="ヒラギノ角ゴ Pro W3"/>
              </a:rPr>
              <a:t>)</a:t>
            </a:r>
          </a:p>
        </p:txBody>
      </p:sp>
      <p:sp>
        <p:nvSpPr>
          <p:cNvPr id="43" name="テキスト ボックス 42"/>
          <p:cNvSpPr txBox="1"/>
          <p:nvPr/>
        </p:nvSpPr>
        <p:spPr>
          <a:xfrm>
            <a:off x="3327792" y="6249267"/>
            <a:ext cx="2755724" cy="400110"/>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cs typeface="ヒラギノ角ゴ Pro W3"/>
              </a:rPr>
              <a:t>＊厚生労働省「医療施設（動態）調査</a:t>
            </a:r>
            <a:endParaRPr lang="en-US" altLang="ja-JP" sz="1000" dirty="0">
              <a:latin typeface="Meiryo UI" panose="020B0604030504040204" pitchFamily="50" charset="-128"/>
              <a:ea typeface="Meiryo UI" panose="020B0604030504040204" pitchFamily="50" charset="-128"/>
              <a:cs typeface="ヒラギノ角ゴ Pro W3"/>
            </a:endParaRPr>
          </a:p>
          <a:p>
            <a:pPr algn="r"/>
            <a:r>
              <a:rPr lang="ja-JP" altLang="en-US" sz="1000" dirty="0">
                <a:latin typeface="Meiryo UI" panose="020B0604030504040204" pitchFamily="50" charset="-128"/>
                <a:ea typeface="Meiryo UI" panose="020B0604030504040204" pitchFamily="50" charset="-128"/>
                <a:cs typeface="ヒラギノ角ゴ Pro W3"/>
              </a:rPr>
              <a:t>・病院報告」（令和</a:t>
            </a:r>
            <a:r>
              <a:rPr lang="en-US" altLang="ja-JP" sz="1000" dirty="0">
                <a:latin typeface="Meiryo UI" panose="020B0604030504040204" pitchFamily="50" charset="-128"/>
                <a:ea typeface="Meiryo UI" panose="020B0604030504040204" pitchFamily="50" charset="-128"/>
                <a:cs typeface="ヒラギノ角ゴ Pro W3"/>
              </a:rPr>
              <a:t>6</a:t>
            </a:r>
            <a:r>
              <a:rPr lang="ja-JP" altLang="en-US" sz="1000" dirty="0">
                <a:latin typeface="Meiryo UI" panose="020B0604030504040204" pitchFamily="50" charset="-128"/>
                <a:ea typeface="Meiryo UI" panose="020B0604030504040204" pitchFamily="50" charset="-128"/>
                <a:cs typeface="ヒラギノ角ゴ Pro W3"/>
              </a:rPr>
              <a:t>年）</a:t>
            </a:r>
            <a:endParaRPr lang="en-US" altLang="ja-JP" sz="1000" dirty="0">
              <a:latin typeface="Meiryo UI" panose="020B0604030504040204" pitchFamily="50" charset="-128"/>
              <a:ea typeface="Meiryo UI" panose="020B0604030504040204" pitchFamily="50" charset="-128"/>
              <a:cs typeface="ヒラギノ角ゴ Pro W3"/>
            </a:endParaRPr>
          </a:p>
        </p:txBody>
      </p:sp>
      <p:sp>
        <p:nvSpPr>
          <p:cNvPr id="44" name="テキスト ボックス 43"/>
          <p:cNvSpPr txBox="1"/>
          <p:nvPr/>
        </p:nvSpPr>
        <p:spPr>
          <a:xfrm>
            <a:off x="6236592" y="6372357"/>
            <a:ext cx="2765614" cy="246221"/>
          </a:xfrm>
          <a:prstGeom prst="rect">
            <a:avLst/>
          </a:prstGeom>
          <a:noFill/>
        </p:spPr>
        <p:txBody>
          <a:bodyPr wrap="square" rtlCol="0">
            <a:spAutoFit/>
          </a:bodyPr>
          <a:lstStyle/>
          <a:p>
            <a:pPr algn="ctr"/>
            <a:r>
              <a:rPr lang="zh-TW" altLang="en-US" sz="1000" dirty="0">
                <a:latin typeface="Meiryo UI" panose="020B0604030504040204" pitchFamily="50" charset="-128"/>
                <a:ea typeface="Meiryo UI" panose="020B0604030504040204" pitchFamily="50" charset="-128"/>
                <a:cs typeface="ヒラギノ角ゴ Pro W3"/>
              </a:rPr>
              <a:t>＊厚生労働省「簡易生命表」</a:t>
            </a:r>
            <a:r>
              <a:rPr lang="en-US" altLang="zh-TW" sz="1000" dirty="0">
                <a:latin typeface="Meiryo UI" panose="020B0604030504040204" pitchFamily="50" charset="-128"/>
                <a:ea typeface="Meiryo UI" panose="020B0604030504040204" pitchFamily="50" charset="-128"/>
                <a:cs typeface="ヒラギノ角ゴ Pro W3"/>
              </a:rPr>
              <a:t>(</a:t>
            </a:r>
            <a:r>
              <a:rPr lang="zh-TW" altLang="en-US" sz="1000" dirty="0">
                <a:latin typeface="Meiryo UI" panose="020B0604030504040204" pitchFamily="50" charset="-128"/>
                <a:ea typeface="Meiryo UI" panose="020B0604030504040204" pitchFamily="50" charset="-128"/>
                <a:cs typeface="ヒラギノ角ゴ Pro W3"/>
              </a:rPr>
              <a:t>令和</a:t>
            </a:r>
            <a:r>
              <a:rPr lang="en-US" altLang="zh-TW" sz="1000" dirty="0">
                <a:latin typeface="Meiryo UI" panose="020B0604030504040204" pitchFamily="50" charset="-128"/>
                <a:ea typeface="Meiryo UI" panose="020B0604030504040204" pitchFamily="50" charset="-128"/>
                <a:cs typeface="ヒラギノ角ゴ Pro W3"/>
              </a:rPr>
              <a:t>6</a:t>
            </a:r>
            <a:r>
              <a:rPr lang="zh-TW" altLang="en-US" sz="1000" dirty="0">
                <a:latin typeface="Meiryo UI" panose="020B0604030504040204" pitchFamily="50" charset="-128"/>
                <a:ea typeface="Meiryo UI" panose="020B0604030504040204" pitchFamily="50" charset="-128"/>
                <a:cs typeface="ヒラギノ角ゴ Pro W3"/>
              </a:rPr>
              <a:t>年</a:t>
            </a:r>
            <a:r>
              <a:rPr lang="en-US" altLang="zh-TW" sz="1000" dirty="0">
                <a:latin typeface="Meiryo UI" panose="020B0604030504040204" pitchFamily="50" charset="-128"/>
                <a:ea typeface="Meiryo UI" panose="020B0604030504040204" pitchFamily="50" charset="-128"/>
                <a:cs typeface="ヒラギノ角ゴ Pro W3"/>
              </a:rPr>
              <a:t>)</a:t>
            </a:r>
            <a:endParaRPr lang="en-US" altLang="ja-JP" sz="1000" dirty="0">
              <a:latin typeface="Meiryo UI" panose="020B0604030504040204" pitchFamily="50" charset="-128"/>
              <a:ea typeface="Meiryo UI" panose="020B0604030504040204" pitchFamily="50" charset="-128"/>
              <a:cs typeface="ヒラギノ角ゴ Pro W3"/>
            </a:endParaRPr>
          </a:p>
        </p:txBody>
      </p:sp>
      <p:pic>
        <p:nvPicPr>
          <p:cNvPr id="21" name="図 20">
            <a:extLst>
              <a:ext uri="{FF2B5EF4-FFF2-40B4-BE49-F238E27FC236}">
                <a16:creationId xmlns:a16="http://schemas.microsoft.com/office/drawing/2014/main" id="{A7161817-3256-4D7C-9D8C-32A433E764DD}"/>
              </a:ext>
            </a:extLst>
          </p:cNvPr>
          <p:cNvPicPr>
            <a:picLocks noChangeAspect="1"/>
          </p:cNvPicPr>
          <p:nvPr/>
        </p:nvPicPr>
        <p:blipFill>
          <a:blip r:embed="rId4"/>
          <a:stretch>
            <a:fillRect/>
          </a:stretch>
        </p:blipFill>
        <p:spPr>
          <a:xfrm>
            <a:off x="6013071" y="1845509"/>
            <a:ext cx="2852384" cy="1835271"/>
          </a:xfrm>
          <a:prstGeom prst="rect">
            <a:avLst/>
          </a:prstGeom>
        </p:spPr>
      </p:pic>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42850" y="1641918"/>
            <a:ext cx="2590148" cy="2357595"/>
          </a:xfrm>
          <a:prstGeom prst="rect">
            <a:avLst/>
          </a:prstGeom>
        </p:spPr>
      </p:pic>
      <p:sp>
        <p:nvSpPr>
          <p:cNvPr id="5" name="スライド番号プレースホルダー 4"/>
          <p:cNvSpPr>
            <a:spLocks noGrp="1"/>
          </p:cNvSpPr>
          <p:nvPr>
            <p:ph type="sldNum" sz="quarter" idx="12"/>
          </p:nvPr>
        </p:nvSpPr>
        <p:spPr/>
        <p:txBody>
          <a:bodyPr/>
          <a:lstStyle/>
          <a:p>
            <a:fld id="{7B76553B-32E2-D644-9CD0-56FDA882EB90}" type="slidenum">
              <a:rPr kumimoji="1" lang="ja-JP" altLang="en-US" smtClean="0"/>
              <a:t>12</a:t>
            </a:fld>
            <a:endParaRPr kumimoji="1" lang="ja-JP" altLang="en-US" dirty="0"/>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リスクに直面した高校生の事例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5331526" y="3462098"/>
            <a:ext cx="3155701" cy="100754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9,266</a:t>
            </a:r>
            <a:r>
              <a:rPr lang="ja-JP" altLang="en-US"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rPr>
              <a:t>万円</a:t>
            </a:r>
            <a:endParaRPr lang="en-US" altLang="ja-JP" sz="4800" b="1" spc="-170" dirty="0">
              <a:solidFill>
                <a:schemeClr val="tx1">
                  <a:lumMod val="75000"/>
                  <a:lumOff val="25000"/>
                </a:schemeClr>
              </a:solidFill>
              <a:latin typeface="Meiryo UI" panose="020B0604030504040204" pitchFamily="50" charset="-128"/>
              <a:ea typeface="Meiryo UI" panose="020B0604030504040204" pitchFamily="50" charset="-128"/>
              <a:cs typeface="ヒラギノ角ゴ Std W8"/>
            </a:endParaRPr>
          </a:p>
        </p:txBody>
      </p:sp>
      <p:cxnSp>
        <p:nvCxnSpPr>
          <p:cNvPr id="12" name="直線矢印コネクタ 11"/>
          <p:cNvCxnSpPr/>
          <p:nvPr/>
        </p:nvCxnSpPr>
        <p:spPr>
          <a:xfrm>
            <a:off x="4603405" y="3949395"/>
            <a:ext cx="599183" cy="0"/>
          </a:xfrm>
          <a:prstGeom prst="straightConnector1">
            <a:avLst/>
          </a:prstGeom>
          <a:ln w="127000" cmpd="sng">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2" name="図形グループ 1"/>
          <p:cNvGrpSpPr/>
          <p:nvPr/>
        </p:nvGrpSpPr>
        <p:grpSpPr>
          <a:xfrm>
            <a:off x="341743" y="3537693"/>
            <a:ext cx="4261662" cy="914401"/>
            <a:chOff x="573070" y="3344345"/>
            <a:chExt cx="3866895" cy="914401"/>
          </a:xfrm>
        </p:grpSpPr>
        <p:sp>
          <p:nvSpPr>
            <p:cNvPr id="6" name="正方形/長方形 5"/>
            <p:cNvSpPr/>
            <p:nvPr/>
          </p:nvSpPr>
          <p:spPr>
            <a:xfrm>
              <a:off x="573070" y="3344345"/>
              <a:ext cx="1824035" cy="91440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r>
                <a:rPr lang="ja-JP" altLang="en-US"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賠償額</a:t>
              </a:r>
              <a:endParaRPr lang="en-US" altLang="ja-JP" sz="4400" b="1"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endParaRPr>
            </a:p>
          </p:txBody>
        </p:sp>
        <p:sp>
          <p:nvSpPr>
            <p:cNvPr id="7" name="正方形/長方形 6"/>
            <p:cNvSpPr/>
            <p:nvPr/>
          </p:nvSpPr>
          <p:spPr>
            <a:xfrm>
              <a:off x="2181751" y="3456535"/>
              <a:ext cx="2258214" cy="690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rPr>
                <a:t>被害者の損害に対して、加害者が支払わなければならない金額</a:t>
              </a:r>
              <a:endParaRPr lang="en-US" altLang="ja-JP" b="1" dirty="0">
                <a:solidFill>
                  <a:schemeClr val="tx1">
                    <a:lumMod val="75000"/>
                    <a:lumOff val="25000"/>
                  </a:schemeClr>
                </a:solidFill>
                <a:latin typeface="Meiryo UI" panose="020B0604030504040204" pitchFamily="50" charset="-128"/>
                <a:ea typeface="Meiryo UI" panose="020B0604030504040204" pitchFamily="50" charset="-128"/>
                <a:cs typeface="ヒラギノ丸ゴ Pro W4"/>
              </a:endParaRPr>
            </a:p>
          </p:txBody>
        </p:sp>
      </p:grpSp>
      <p:pic>
        <p:nvPicPr>
          <p:cNvPr id="4" name="図 3"/>
          <p:cNvPicPr>
            <a:picLocks noChangeAspect="1"/>
          </p:cNvPicPr>
          <p:nvPr/>
        </p:nvPicPr>
        <p:blipFill>
          <a:blip r:embed="rId3"/>
          <a:srcRect/>
          <a:stretch/>
        </p:blipFill>
        <p:spPr>
          <a:xfrm>
            <a:off x="1936386" y="4438524"/>
            <a:ext cx="5306014" cy="2223717"/>
          </a:xfrm>
          <a:prstGeom prst="rect">
            <a:avLst/>
          </a:prstGeom>
        </p:spPr>
      </p:pic>
      <p:grpSp>
        <p:nvGrpSpPr>
          <p:cNvPr id="19" name="グループ化 18"/>
          <p:cNvGrpSpPr/>
          <p:nvPr/>
        </p:nvGrpSpPr>
        <p:grpSpPr>
          <a:xfrm>
            <a:off x="182880" y="855572"/>
            <a:ext cx="8778240" cy="2474629"/>
            <a:chOff x="514973" y="868131"/>
            <a:chExt cx="7960722" cy="2474629"/>
          </a:xfrm>
        </p:grpSpPr>
        <p:sp>
          <p:nvSpPr>
            <p:cNvPr id="11" name="正方形/長方形 10"/>
            <p:cNvSpPr/>
            <p:nvPr/>
          </p:nvSpPr>
          <p:spPr>
            <a:xfrm>
              <a:off x="514973" y="927936"/>
              <a:ext cx="7844301" cy="24148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3360"/>
                </a:lnSpc>
              </a:pPr>
              <a:r>
                <a:rPr lang="ja-JP" altLang="en-US" sz="3000" dirty="0">
                  <a:solidFill>
                    <a:schemeClr val="tx1"/>
                  </a:solidFill>
                  <a:latin typeface="Meiryo UI" panose="020B0604030504040204" pitchFamily="50" charset="-128"/>
                  <a:ea typeface="Meiryo UI" panose="020B0604030504040204" pitchFamily="50" charset="-128"/>
                  <a:cs typeface="ヒラギノ丸ゴ Pro W4"/>
                </a:rPr>
                <a:t>男子高校生が昼間、交通ルールを守らずに自転車で車道を斜めに横断していたところ、対向車線を自転車で走っていた男性会社員と衝突してしまい、男性会社員に重大な障害（言語機能の喪失等）を負わせてしまった。</a:t>
              </a:r>
              <a:endParaRPr lang="en-US" altLang="ja-JP" sz="500" dirty="0">
                <a:solidFill>
                  <a:schemeClr val="tx1"/>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（東京地方裁判所、</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2008</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年</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6</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月</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5</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日判決）</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a:p>
              <a:pPr algn="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a:p>
              <a:pPr algn="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＊一般社団法人日本損害保険協会「ファクトブック</a:t>
              </a:r>
              <a:r>
                <a:rPr lang="en-US" altLang="ja-JP" sz="1200" dirty="0">
                  <a:solidFill>
                    <a:schemeClr val="tx1"/>
                  </a:solidFill>
                  <a:latin typeface="Meiryo UI" panose="020B0604030504040204" pitchFamily="50" charset="-128"/>
                  <a:ea typeface="Meiryo UI" panose="020B0604030504040204" pitchFamily="50" charset="-128"/>
                  <a:cs typeface="ヒラギノ丸ゴ Pro W4"/>
                </a:rPr>
                <a:t>2025</a:t>
              </a:r>
              <a:r>
                <a:rPr lang="ja-JP" altLang="en-US" sz="1200" dirty="0">
                  <a:solidFill>
                    <a:schemeClr val="tx1"/>
                  </a:solidFill>
                  <a:latin typeface="Meiryo UI" panose="020B0604030504040204" pitchFamily="50" charset="-128"/>
                  <a:ea typeface="Meiryo UI" panose="020B0604030504040204" pitchFamily="50" charset="-128"/>
                  <a:cs typeface="ヒラギノ丸ゴ Pro W4"/>
                </a:rPr>
                <a:t>」をもとに生命保険文化センターが作成</a:t>
              </a:r>
              <a:endParaRPr lang="en-US" altLang="ja-JP" sz="1200"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5" name="角丸四角形 4"/>
            <p:cNvSpPr/>
            <p:nvPr/>
          </p:nvSpPr>
          <p:spPr>
            <a:xfrm>
              <a:off x="514973" y="868131"/>
              <a:ext cx="7960722" cy="2422243"/>
            </a:xfrm>
            <a:prstGeom prst="roundRect">
              <a:avLst>
                <a:gd name="adj" fmla="val 6590"/>
              </a:avLst>
            </a:prstGeom>
            <a:no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82326"/>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latin typeface="Meiryo UI" panose="020B0604030504040204" pitchFamily="50" charset="-128"/>
              <a:ea typeface="Meiryo UI" panose="020B0604030504040204" pitchFamily="50" charset="-128"/>
              <a:cs typeface="ヒラギノ丸ゴ Pro W4"/>
            </a:endParaRPr>
          </a:p>
          <a:p>
            <a:pPr algn="ctr"/>
            <a:r>
              <a:rPr lang="en-US" altLang="ja-JP" sz="2800" b="1" dirty="0">
                <a:latin typeface="Meiryo UI" panose="020B0604030504040204" pitchFamily="50" charset="-128"/>
                <a:ea typeface="Meiryo UI" panose="020B0604030504040204" pitchFamily="50" charset="-128"/>
                <a:cs typeface="ヒラギノ丸ゴ Pro W4"/>
              </a:rPr>
              <a:t>(</a:t>
            </a:r>
            <a:r>
              <a:rPr lang="ja-JP" altLang="en-US" sz="2800" b="1" dirty="0">
                <a:latin typeface="Meiryo UI" panose="020B0604030504040204" pitchFamily="50" charset="-128"/>
                <a:ea typeface="Meiryo UI" panose="020B0604030504040204" pitchFamily="50" charset="-128"/>
                <a:cs typeface="ヒラギノ丸ゴ Pro W4"/>
              </a:rPr>
              <a:t>社会保険等</a:t>
            </a:r>
            <a:r>
              <a:rPr lang="en-US" altLang="ja-JP" sz="2800" b="1" dirty="0">
                <a:latin typeface="Meiryo UI" panose="020B0604030504040204" pitchFamily="50" charset="-128"/>
                <a:ea typeface="Meiryo UI" panose="020B0604030504040204" pitchFamily="50" charset="-128"/>
                <a:cs typeface="ヒラギノ丸ゴ Pro W4"/>
              </a:rPr>
              <a:t>)</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預貯金</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民間保険</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私的保障</a:t>
            </a: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0" name="ホームベース 29"/>
          <p:cNvSpPr/>
          <p:nvPr/>
        </p:nvSpPr>
        <p:spPr>
          <a:xfrm rot="10800000">
            <a:off x="1449446" y="2207429"/>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14</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6" grpId="0" animBg="1"/>
      <p:bldP spid="37" grpId="0" animBg="1"/>
      <p:bldP spid="38" grpId="0" animBg="1"/>
      <p:bldP spid="30"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tx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15</a:t>
            </a:fld>
            <a:endParaRPr kumimoji="1" lang="ja-JP" altLang="en-US"/>
          </a:p>
        </p:txBody>
      </p:sp>
      <p:grpSp>
        <p:nvGrpSpPr>
          <p:cNvPr id="16" name="グループ化 15"/>
          <p:cNvGrpSpPr/>
          <p:nvPr/>
        </p:nvGrpSpPr>
        <p:grpSpPr>
          <a:xfrm>
            <a:off x="128048" y="925501"/>
            <a:ext cx="895390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19" name="グループ化 18"/>
          <p:cNvGrpSpPr/>
          <p:nvPr/>
        </p:nvGrpSpPr>
        <p:grpSpPr>
          <a:xfrm>
            <a:off x="113825" y="2229929"/>
            <a:ext cx="8865774" cy="1007227"/>
            <a:chOff x="186322" y="2177113"/>
            <a:chExt cx="8865774" cy="1007227"/>
          </a:xfrm>
        </p:grpSpPr>
        <p:sp>
          <p:nvSpPr>
            <p:cNvPr id="20" name="正方形/長方形 19"/>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1"/>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1" name="正方形/長方形 20"/>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22" name="グループ化 21"/>
          <p:cNvGrpSpPr/>
          <p:nvPr/>
        </p:nvGrpSpPr>
        <p:grpSpPr>
          <a:xfrm>
            <a:off x="113825" y="3754757"/>
            <a:ext cx="9032179" cy="1083980"/>
            <a:chOff x="240626" y="3414553"/>
            <a:chExt cx="9032179" cy="1083980"/>
          </a:xfrm>
        </p:grpSpPr>
        <p:sp>
          <p:nvSpPr>
            <p:cNvPr id="23" name="正方形/長方形 22"/>
            <p:cNvSpPr/>
            <p:nvPr/>
          </p:nvSpPr>
          <p:spPr>
            <a:xfrm>
              <a:off x="643804"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4" name="正方形/長方形 23"/>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Tree>
    <p:extLst>
      <p:ext uri="{BB962C8B-B14F-4D97-AF65-F5344CB8AC3E}">
        <p14:creationId xmlns:p14="http://schemas.microsoft.com/office/powerpoint/2010/main" val="2828602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レーム 7"/>
          <p:cNvSpPr/>
          <p:nvPr/>
        </p:nvSpPr>
        <p:spPr>
          <a:xfrm>
            <a:off x="0" y="1"/>
            <a:ext cx="9144000" cy="6874074"/>
          </a:xfrm>
          <a:prstGeom prst="frame">
            <a:avLst>
              <a:gd name="adj1" fmla="val 13704"/>
            </a:avLst>
          </a:prstGeom>
          <a:solidFill>
            <a:srgbClr val="3399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 name="角丸四角形 4"/>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79400" y="2409547"/>
            <a:ext cx="8562759" cy="1378839"/>
          </a:xfrm>
          <a:prstGeom prst="rect">
            <a:avLst/>
          </a:prstGeom>
          <a:noFill/>
        </p:spPr>
        <p:txBody>
          <a:bodyPr wrap="square" rtlCol="0">
            <a:spAutoFit/>
          </a:bodyPr>
          <a:lstStyle/>
          <a:p>
            <a:pPr algn="ctr">
              <a:lnSpc>
                <a:spcPct val="80000"/>
              </a:lnSpc>
            </a:pPr>
            <a:r>
              <a:rPr lang="ja-JP" altLang="en-US" sz="6000" b="1" dirty="0">
                <a:latin typeface="Meiryo UI" panose="020B0604030504040204" pitchFamily="50" charset="-128"/>
                <a:ea typeface="Meiryo UI" panose="020B0604030504040204" pitchFamily="50" charset="-128"/>
                <a:cs typeface="ヒラギノ角ゴ Pro W6"/>
              </a:rPr>
              <a:t>３</a:t>
            </a:r>
            <a:r>
              <a:rPr lang="en-US" altLang="ja-JP" sz="6000" b="1" dirty="0">
                <a:latin typeface="Meiryo UI" panose="020B0604030504040204" pitchFamily="50" charset="-128"/>
                <a:ea typeface="Meiryo UI" panose="020B0604030504040204" pitchFamily="50" charset="-128"/>
                <a:cs typeface="ヒラギノ角ゴ Pro W6"/>
              </a:rPr>
              <a:t>. </a:t>
            </a:r>
            <a:r>
              <a:rPr lang="ja-JP" altLang="en-US" sz="6000" b="1" dirty="0">
                <a:latin typeface="Meiryo UI" panose="020B0604030504040204" pitchFamily="50" charset="-128"/>
                <a:ea typeface="Meiryo UI" panose="020B0604030504040204" pitchFamily="50" charset="-128"/>
                <a:cs typeface="ヒラギノ角ゴ Pro W6"/>
              </a:rPr>
              <a:t>公的保障と私的保障</a:t>
            </a:r>
            <a:endParaRPr lang="en-US" altLang="ja-JP" sz="6000" b="1" dirty="0">
              <a:latin typeface="Meiryo UI" panose="020B0604030504040204" pitchFamily="50" charset="-128"/>
              <a:ea typeface="Meiryo UI" panose="020B0604030504040204" pitchFamily="50" charset="-128"/>
              <a:cs typeface="ヒラギノ角ゴ Pro W6"/>
            </a:endParaRPr>
          </a:p>
          <a:p>
            <a:pPr algn="ctr">
              <a:lnSpc>
                <a:spcPct val="80000"/>
              </a:lnSpc>
              <a:spcBef>
                <a:spcPts val="1200"/>
              </a:spcBef>
            </a:pPr>
            <a:r>
              <a:rPr lang="ja-JP" altLang="en-US" sz="3200" b="1" dirty="0">
                <a:latin typeface="Meiryo UI" panose="020B0604030504040204" pitchFamily="50" charset="-128"/>
                <a:ea typeface="Meiryo UI" panose="020B0604030504040204" pitchFamily="50" charset="-128"/>
                <a:cs typeface="ヒラギノ角ゴ Pro W6"/>
              </a:rPr>
              <a:t>～国からのサポートと自分たちで準備するもの～</a:t>
            </a:r>
            <a:endParaRPr kumimoji="1" lang="ja-JP" altLang="en-US" sz="3200" b="1" dirty="0">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16</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8"/>
          <p:cNvSpPr txBox="1">
            <a:spLocks noChangeArrowheads="1"/>
          </p:cNvSpPr>
          <p:nvPr/>
        </p:nvSpPr>
        <p:spPr bwMode="auto">
          <a:xfrm>
            <a:off x="5290344" y="158413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200" b="1" dirty="0">
                <a:latin typeface="Meiryo UI" panose="020B0604030504040204" pitchFamily="50" charset="-128"/>
                <a:ea typeface="Meiryo UI" panose="020B0604030504040204" pitchFamily="50" charset="-128"/>
                <a:cs typeface="ヒラギノ角ゴ Pro W6"/>
              </a:rPr>
              <a:t>や</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200" b="1" dirty="0">
                <a:latin typeface="Meiryo UI" panose="020B0604030504040204" pitchFamily="50" charset="-128"/>
                <a:ea typeface="Meiryo UI" panose="020B0604030504040204" pitchFamily="50" charset="-128"/>
                <a:cs typeface="ヒラギノ角ゴ Pro W6"/>
              </a:rPr>
              <a:t>にかかる治療費</a:t>
            </a:r>
          </a:p>
        </p:txBody>
      </p:sp>
      <p:sp>
        <p:nvSpPr>
          <p:cNvPr id="47" name="正方形/長方形 4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社会保障制度の概要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テキスト ボックス 31"/>
          <p:cNvSpPr txBox="1">
            <a:spLocks noChangeArrowheads="1"/>
          </p:cNvSpPr>
          <p:nvPr/>
        </p:nvSpPr>
        <p:spPr bwMode="gray">
          <a:xfrm>
            <a:off x="2279534" y="1008372"/>
            <a:ext cx="2380143" cy="400110"/>
          </a:xfrm>
          <a:prstGeom prst="rect">
            <a:avLst/>
          </a:prstGeom>
          <a:solidFill>
            <a:srgbClr val="50AF86"/>
          </a:solidFill>
          <a:ln w="19050" cmpd="sng">
            <a:solidFill>
              <a:srgbClr val="50AF86"/>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3421856"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200" b="1" dirty="0">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200" b="1" dirty="0">
                <a:latin typeface="Meiryo UI" panose="020B0604030504040204" pitchFamily="50" charset="-128"/>
                <a:ea typeface="Meiryo UI" panose="020B0604030504040204" pitchFamily="50" charset="-128"/>
                <a:cs typeface="ヒラギノ角ゴ Pro W6"/>
              </a:rPr>
              <a:t>費用</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200" b="1" dirty="0">
                <a:latin typeface="Meiryo UI" panose="020B0604030504040204" pitchFamily="50" charset="-128"/>
                <a:ea typeface="Meiryo UI" panose="020B0604030504040204" pitchFamily="50" charset="-128"/>
                <a:cs typeface="ヒラギノ角ゴ Pro W6"/>
              </a:rPr>
              <a:t>(</a:t>
            </a:r>
            <a:r>
              <a:rPr lang="ja-JP" altLang="en-US" sz="2200" b="1" dirty="0">
                <a:latin typeface="Meiryo UI" panose="020B0604030504040204" pitchFamily="50" charset="-128"/>
                <a:ea typeface="Meiryo UI" panose="020B0604030504040204" pitchFamily="50" charset="-128"/>
                <a:cs typeface="ヒラギノ角ゴ Pro W6"/>
              </a:rPr>
              <a:t>訪問介護など</a:t>
            </a:r>
            <a:r>
              <a:rPr lang="en-US" altLang="ja-JP" sz="2200" b="1" dirty="0">
                <a:latin typeface="Meiryo UI" panose="020B0604030504040204" pitchFamily="50" charset="-128"/>
                <a:ea typeface="Meiryo UI" panose="020B0604030504040204" pitchFamily="50" charset="-128"/>
                <a:cs typeface="ヒラギノ角ゴ Pro W6"/>
              </a:rPr>
              <a:t>)</a:t>
            </a:r>
            <a:endParaRPr lang="ja-JP" altLang="en-US" sz="2200" b="1" dirty="0">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3431381"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200" b="1" dirty="0">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2.</a:t>
            </a:r>
            <a:r>
              <a:rPr lang="ja-JP" altLang="en-US" sz="2400" b="1" dirty="0">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4.</a:t>
            </a:r>
            <a:r>
              <a:rPr lang="ja-JP" altLang="en-US" sz="2400" b="1" dirty="0">
                <a:latin typeface="Meiryo UI" panose="020B0604030504040204" pitchFamily="50" charset="-128"/>
                <a:ea typeface="Meiryo UI" panose="020B0604030504040204" pitchFamily="50" charset="-128"/>
                <a:cs typeface="ヒラギノ角ゴ Pro W6"/>
              </a:rPr>
              <a:t>労働者</a:t>
            </a:r>
            <a:endParaRPr lang="en-US" altLang="ja-JP" sz="24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latin typeface="Meiryo UI" panose="020B0604030504040204" pitchFamily="50" charset="-128"/>
                <a:ea typeface="Meiryo UI" panose="020B0604030504040204" pitchFamily="50" charset="-128"/>
                <a:cs typeface="ヒラギノ角ゴ Pro W6"/>
              </a:rPr>
              <a:t>　 災害補償保険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3.</a:t>
            </a:r>
            <a:r>
              <a:rPr lang="ja-JP" altLang="en-US" sz="2400" b="1" dirty="0">
                <a:latin typeface="Meiryo UI" panose="020B0604030504040204" pitchFamily="50" charset="-128"/>
                <a:ea typeface="Meiryo UI" panose="020B0604030504040204" pitchFamily="50" charset="-128"/>
                <a:cs typeface="ヒラギノ角ゴ Pro W6"/>
              </a:rPr>
              <a:t>公的介護保険</a:t>
            </a:r>
            <a:endParaRPr lang="en-US" altLang="ja-JP" sz="2400" b="1" dirty="0">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5.</a:t>
            </a:r>
            <a:r>
              <a:rPr lang="ja-JP" altLang="en-US" sz="2400" b="1" dirty="0">
                <a:latin typeface="Meiryo UI" panose="020B0604030504040204" pitchFamily="50" charset="-128"/>
                <a:ea typeface="Meiryo UI" panose="020B0604030504040204" pitchFamily="50" charset="-128"/>
                <a:cs typeface="ヒラギノ角ゴ Pro W6"/>
              </a:rPr>
              <a:t>雇用保険</a:t>
            </a:r>
            <a:endParaRPr lang="en-US" altLang="ja-JP" sz="2400" b="1" dirty="0">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955800" y="4074802"/>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rgbClr val="50AF86"/>
            </a:solidFill>
          </a:ln>
        </p:spPr>
        <p:style>
          <a:lnRef idx="1">
            <a:schemeClr val="accent1"/>
          </a:lnRef>
          <a:fillRef idx="0">
            <a:schemeClr val="accent1"/>
          </a:fillRef>
          <a:effectRef idx="0">
            <a:schemeClr val="accent1"/>
          </a:effectRef>
          <a:fontRef idx="minor">
            <a:schemeClr val="tx1"/>
          </a:fontRef>
        </p:style>
      </p:cxnSp>
      <p:sp>
        <p:nvSpPr>
          <p:cNvPr id="2" name="角丸四角形 1"/>
          <p:cNvSpPr>
            <a:spLocks/>
          </p:cNvSpPr>
          <p:nvPr/>
        </p:nvSpPr>
        <p:spPr bwMode="gray">
          <a:xfrm>
            <a:off x="441588" y="1569282"/>
            <a:ext cx="1152000" cy="1080000"/>
          </a:xfrm>
          <a:prstGeom prst="roundRect">
            <a:avLst/>
          </a:prstGeom>
          <a:solidFill>
            <a:srgbClr val="50AF86"/>
          </a:solidFill>
          <a:ln w="3810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37" name="角丸四角形 36"/>
          <p:cNvSpPr>
            <a:spLocks/>
          </p:cNvSpPr>
          <p:nvPr/>
        </p:nvSpPr>
        <p:spPr>
          <a:xfrm>
            <a:off x="454288" y="2864798"/>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8" name="角丸四角形 37"/>
          <p:cNvSpPr>
            <a:spLocks/>
          </p:cNvSpPr>
          <p:nvPr/>
        </p:nvSpPr>
        <p:spPr>
          <a:xfrm>
            <a:off x="454288" y="4020614"/>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9" name="角丸四角形 38"/>
          <p:cNvSpPr>
            <a:spLocks/>
          </p:cNvSpPr>
          <p:nvPr/>
        </p:nvSpPr>
        <p:spPr>
          <a:xfrm>
            <a:off x="454288" y="5176429"/>
            <a:ext cx="1152000" cy="1080000"/>
          </a:xfrm>
          <a:prstGeom prst="roundRect">
            <a:avLst/>
          </a:prstGeom>
          <a:solidFill>
            <a:srgbClr val="9374A4"/>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7" name="正方形/長方形 6"/>
          <p:cNvSpPr/>
          <p:nvPr/>
        </p:nvSpPr>
        <p:spPr bwMode="white">
          <a:xfrm>
            <a:off x="529514" y="2949077"/>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8" name="正方形/長方形 7"/>
          <p:cNvSpPr/>
          <p:nvPr/>
        </p:nvSpPr>
        <p:spPr bwMode="white">
          <a:xfrm>
            <a:off x="529514" y="4103686"/>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12" name="正方形/長方形 11"/>
          <p:cNvSpPr/>
          <p:nvPr/>
        </p:nvSpPr>
        <p:spPr bwMode="white">
          <a:xfrm>
            <a:off x="330200" y="5223370"/>
            <a:ext cx="1371600"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spc="-120" dirty="0">
                <a:solidFill>
                  <a:srgbClr val="FFFFFF"/>
                </a:solidFill>
                <a:latin typeface="Meiryo UI" panose="020B0604030504040204" pitchFamily="50" charset="-128"/>
                <a:ea typeface="Meiryo UI" panose="020B0604030504040204" pitchFamily="50" charset="-128"/>
                <a:cs typeface="ヒラギノ角ゴ Pro W6"/>
              </a:rPr>
              <a:t>公衆衛生</a:t>
            </a:r>
            <a:endParaRPr lang="en-US" altLang="ja-JP" sz="2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endParaRPr lang="en-US" altLang="ja-JP" sz="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2200" b="1" dirty="0">
                <a:solidFill>
                  <a:srgbClr val="FFFFFF"/>
                </a:solidFill>
                <a:latin typeface="Meiryo UI" panose="020B0604030504040204" pitchFamily="50" charset="-128"/>
                <a:ea typeface="Meiryo UI" panose="020B0604030504040204" pitchFamily="50" charset="-128"/>
                <a:cs typeface="ヒラギノ角ゴ Pro W6"/>
              </a:rPr>
              <a:t>医療</a:t>
            </a:r>
            <a:endParaRPr kumimoji="1" lang="en-US" altLang="ja-JP" sz="22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41" name="角丸四角形 40"/>
          <p:cNvSpPr>
            <a:spLocks/>
          </p:cNvSpPr>
          <p:nvPr/>
        </p:nvSpPr>
        <p:spPr>
          <a:xfrm>
            <a:off x="2279533" y="1623282"/>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latin typeface="Meiryo UI" panose="020B0604030504040204" pitchFamily="50" charset="-128"/>
                <a:ea typeface="Meiryo UI" panose="020B0604030504040204" pitchFamily="50" charset="-128"/>
                <a:cs typeface="ヒラギノ角ゴ Pro W6"/>
              </a:rPr>
              <a:t>1.</a:t>
            </a:r>
            <a:r>
              <a:rPr lang="ja-JP" altLang="en-US" sz="2400" b="1" dirty="0">
                <a:latin typeface="Meiryo UI" panose="020B0604030504040204" pitchFamily="50" charset="-128"/>
                <a:ea typeface="Meiryo UI" panose="020B0604030504040204" pitchFamily="50" charset="-128"/>
                <a:cs typeface="ヒラギノ角ゴ Pro W6"/>
              </a:rPr>
              <a:t>公的医療保険</a:t>
            </a:r>
          </a:p>
        </p:txBody>
      </p:sp>
      <p:grpSp>
        <p:nvGrpSpPr>
          <p:cNvPr id="5" name="グループ化 4">
            <a:extLst>
              <a:ext uri="{FF2B5EF4-FFF2-40B4-BE49-F238E27FC236}">
                <a16:creationId xmlns:a16="http://schemas.microsoft.com/office/drawing/2014/main" id="{F020EC8F-A522-43A4-A786-A4EC546F1587}"/>
              </a:ext>
            </a:extLst>
          </p:cNvPr>
          <p:cNvGrpSpPr/>
          <p:nvPr/>
        </p:nvGrpSpPr>
        <p:grpSpPr>
          <a:xfrm>
            <a:off x="5280819" y="2574856"/>
            <a:ext cx="3457279" cy="972000"/>
            <a:chOff x="5280819" y="2574856"/>
            <a:chExt cx="3457279" cy="972000"/>
          </a:xfrm>
        </p:grpSpPr>
        <p:sp>
          <p:nvSpPr>
            <p:cNvPr id="15" name="テキスト ボックス 3"/>
            <p:cNvSpPr txBox="1">
              <a:spLocks noChangeArrowheads="1"/>
            </p:cNvSpPr>
            <p:nvPr/>
          </p:nvSpPr>
          <p:spPr bwMode="auto">
            <a:xfrm>
              <a:off x="5280819" y="2574856"/>
              <a:ext cx="3431381"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・老後</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200" b="1" dirty="0">
                  <a:latin typeface="Meiryo UI" panose="020B0604030504040204" pitchFamily="50" charset="-128"/>
                  <a:ea typeface="Meiryo UI" panose="020B0604030504040204" pitchFamily="50" charset="-128"/>
                  <a:cs typeface="ヒラギノ角ゴ Pro W6"/>
                </a:rPr>
                <a:t>状態時</a:t>
              </a:r>
              <a:endParaRPr lang="en-US" altLang="ja-JP" sz="2200" b="1" dirty="0">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a:t>
              </a:r>
              <a:r>
                <a:rPr lang="ja-JP" altLang="en-US" sz="22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22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4" name="右中かっこ 3">
              <a:extLst>
                <a:ext uri="{FF2B5EF4-FFF2-40B4-BE49-F238E27FC236}">
                  <a16:creationId xmlns:a16="http://schemas.microsoft.com/office/drawing/2014/main" id="{F86C3B79-96BF-4E9F-877C-16A96FFA64E5}"/>
                </a:ext>
              </a:extLst>
            </p:cNvPr>
            <p:cNvSpPr/>
            <p:nvPr/>
          </p:nvSpPr>
          <p:spPr>
            <a:xfrm>
              <a:off x="6837744"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200" b="1" dirty="0">
                  <a:latin typeface="Meiryo UI" panose="020B0604030504040204" pitchFamily="50" charset="-128"/>
                  <a:ea typeface="Meiryo UI" panose="020B0604030504040204" pitchFamily="50" charset="-128"/>
                  <a:cs typeface="ヒラギノ角ゴ Pro W6"/>
                </a:rPr>
                <a:t>の生活費など</a:t>
              </a:r>
            </a:p>
          </p:txBody>
        </p:sp>
      </p:grpSp>
      <p:sp>
        <p:nvSpPr>
          <p:cNvPr id="9" name="スライド番号プレースホルダー 8"/>
          <p:cNvSpPr>
            <a:spLocks noGrp="1"/>
          </p:cNvSpPr>
          <p:nvPr>
            <p:ph type="sldNum" sz="quarter" idx="12"/>
          </p:nvPr>
        </p:nvSpPr>
        <p:spPr/>
        <p:txBody>
          <a:bodyPr/>
          <a:lstStyle/>
          <a:p>
            <a:fld id="{7B76553B-32E2-D644-9CD0-56FDA882EB90}" type="slidenum">
              <a:rPr kumimoji="1" lang="ja-JP" altLang="en-US" smtClean="0"/>
              <a:t>17</a:t>
            </a:fld>
            <a:endParaRPr kumimoji="1" lang="ja-JP" altLang="en-US"/>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8" grpId="0" animBg="1"/>
      <p:bldP spid="19" grpId="0" animBg="1"/>
      <p:bldP spid="20" grpId="0" animBg="1"/>
      <p:bldP spid="21" grpId="0" animBg="1"/>
      <p:bldP spid="22" grpId="0" animBg="1"/>
      <p:bldP spid="23"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正方形/長方形 9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06400" y="50451"/>
            <a:ext cx="895350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困ったときに受けられる公的保障を考えてみよう</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226539" y="629658"/>
            <a:ext cx="96104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a:solidFill>
                  <a:schemeClr val="tx1"/>
                </a:solidFill>
                <a:latin typeface="Meiryo UI" panose="020B0604030504040204" pitchFamily="50" charset="-128"/>
                <a:ea typeface="Meiryo UI" panose="020B0604030504040204" pitchFamily="50" charset="-128"/>
                <a:cs typeface="ヒラギノ丸ゴ Pro W4"/>
              </a:rPr>
              <a:t>それぞれの状況で、どの社会保険から保障が受けられるか線で結んでみよう</a:t>
            </a:r>
            <a:endParaRPr lang="en-US" altLang="ja-JP" sz="22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9" name="角丸四角形 28"/>
          <p:cNvSpPr/>
          <p:nvPr/>
        </p:nvSpPr>
        <p:spPr>
          <a:xfrm>
            <a:off x="5752746" y="1196264"/>
            <a:ext cx="3098800" cy="381490"/>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0" name="正方形/長方形 29"/>
          <p:cNvSpPr/>
          <p:nvPr/>
        </p:nvSpPr>
        <p:spPr bwMode="white">
          <a:xfrm>
            <a:off x="5930546" y="1181459"/>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制　度</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58" name="円/楕円 57"/>
          <p:cNvSpPr/>
          <p:nvPr/>
        </p:nvSpPr>
        <p:spPr>
          <a:xfrm>
            <a:off x="444815" y="1710659"/>
            <a:ext cx="831273"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9" name="円/楕円 58"/>
          <p:cNvSpPr/>
          <p:nvPr/>
        </p:nvSpPr>
        <p:spPr>
          <a:xfrm>
            <a:off x="1096027" y="2500494"/>
            <a:ext cx="1092537" cy="75570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0" name="円/楕円 59"/>
          <p:cNvSpPr/>
          <p:nvPr/>
        </p:nvSpPr>
        <p:spPr>
          <a:xfrm>
            <a:off x="159078" y="3194197"/>
            <a:ext cx="1106281" cy="725182"/>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1" name="円/楕円 60"/>
          <p:cNvSpPr/>
          <p:nvPr/>
        </p:nvSpPr>
        <p:spPr>
          <a:xfrm>
            <a:off x="658261" y="3956637"/>
            <a:ext cx="1317434"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3" name="円/楕円 62"/>
          <p:cNvSpPr/>
          <p:nvPr/>
        </p:nvSpPr>
        <p:spPr>
          <a:xfrm>
            <a:off x="397391" y="4841747"/>
            <a:ext cx="1108222"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5" name="円/楕円 64"/>
          <p:cNvSpPr/>
          <p:nvPr/>
        </p:nvSpPr>
        <p:spPr>
          <a:xfrm>
            <a:off x="1214868" y="5716115"/>
            <a:ext cx="1058669" cy="831273"/>
          </a:xfrm>
          <a:prstGeom prst="ellipse">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6" name="正方形/長方形 65"/>
          <p:cNvSpPr/>
          <p:nvPr/>
        </p:nvSpPr>
        <p:spPr>
          <a:xfrm>
            <a:off x="749300" y="1655939"/>
            <a:ext cx="2832100" cy="60357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7" name="正方形/長方形 66"/>
          <p:cNvSpPr/>
          <p:nvPr/>
        </p:nvSpPr>
        <p:spPr>
          <a:xfrm>
            <a:off x="1553647" y="2466362"/>
            <a:ext cx="2027753" cy="601033"/>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8" name="正方形/長方形 67"/>
          <p:cNvSpPr/>
          <p:nvPr/>
        </p:nvSpPr>
        <p:spPr>
          <a:xfrm>
            <a:off x="825500" y="3372871"/>
            <a:ext cx="27559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9" name="正方形/長方形 68"/>
          <p:cNvSpPr/>
          <p:nvPr/>
        </p:nvSpPr>
        <p:spPr>
          <a:xfrm>
            <a:off x="1790700" y="4066318"/>
            <a:ext cx="1790700" cy="621640"/>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0" name="正方形/長方形 69"/>
          <p:cNvSpPr/>
          <p:nvPr/>
        </p:nvSpPr>
        <p:spPr>
          <a:xfrm>
            <a:off x="749300" y="5087097"/>
            <a:ext cx="2844800" cy="48663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1" name="正方形/長方形 70"/>
          <p:cNvSpPr/>
          <p:nvPr/>
        </p:nvSpPr>
        <p:spPr>
          <a:xfrm>
            <a:off x="1507999" y="5839471"/>
            <a:ext cx="2118088" cy="630096"/>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069" y="1605186"/>
            <a:ext cx="691889" cy="1013999"/>
          </a:xfrm>
          <a:prstGeom prst="rect">
            <a:avLst/>
          </a:prstGeom>
        </p:spPr>
      </p:pic>
      <p:sp>
        <p:nvSpPr>
          <p:cNvPr id="36" name="テキスト ボックス 3"/>
          <p:cNvSpPr txBox="1">
            <a:spLocks noChangeArrowheads="1"/>
          </p:cNvSpPr>
          <p:nvPr/>
        </p:nvSpPr>
        <p:spPr bwMode="auto">
          <a:xfrm>
            <a:off x="1365677" y="1625044"/>
            <a:ext cx="2146965"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定年退職して老後の</a:t>
            </a:r>
            <a:endParaRPr lang="en-US" altLang="ja-JP" sz="18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収入が無くなった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47" name="テキスト ボックス 21"/>
          <p:cNvSpPr txBox="1">
            <a:spLocks noChangeArrowheads="1"/>
          </p:cNvSpPr>
          <p:nvPr/>
        </p:nvSpPr>
        <p:spPr bwMode="auto">
          <a:xfrm>
            <a:off x="2014520" y="2479078"/>
            <a:ext cx="1511198"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会社が倒産し、</a:t>
            </a:r>
            <a:endParaRPr lang="en-US" altLang="ja-JP" sz="1800" b="1" dirty="0">
              <a:latin typeface="Meiryo UI" panose="020B0604030504040204" pitchFamily="50" charset="-128"/>
              <a:ea typeface="Meiryo UI" panose="020B0604030504040204" pitchFamily="50" charset="-128"/>
              <a:cs typeface="ヒラギノ角ゴ Pro W6"/>
            </a:endParaRPr>
          </a:p>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失業した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38" name="テキスト ボックス 19"/>
          <p:cNvSpPr txBox="1">
            <a:spLocks noChangeArrowheads="1"/>
          </p:cNvSpPr>
          <p:nvPr/>
        </p:nvSpPr>
        <p:spPr bwMode="auto">
          <a:xfrm>
            <a:off x="802962" y="3430628"/>
            <a:ext cx="2811906"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介護が必要な状態になった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40" name="テキスト ボックス 18"/>
          <p:cNvSpPr txBox="1">
            <a:spLocks noChangeArrowheads="1"/>
          </p:cNvSpPr>
          <p:nvPr/>
        </p:nvSpPr>
        <p:spPr bwMode="auto">
          <a:xfrm>
            <a:off x="1731340" y="4028859"/>
            <a:ext cx="188108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一家の働き手が亡くなった</a:t>
            </a:r>
          </a:p>
        </p:txBody>
      </p:sp>
      <p:sp>
        <p:nvSpPr>
          <p:cNvPr id="42" name="テキスト ボックス 18"/>
          <p:cNvSpPr txBox="1">
            <a:spLocks noChangeArrowheads="1"/>
          </p:cNvSpPr>
          <p:nvPr/>
        </p:nvSpPr>
        <p:spPr bwMode="auto">
          <a:xfrm>
            <a:off x="1731340" y="5147053"/>
            <a:ext cx="1873354" cy="369332"/>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病気で入院した</a:t>
            </a:r>
            <a:endParaRPr lang="en-US" altLang="ja-JP" sz="1800" b="1" dirty="0">
              <a:latin typeface="Meiryo UI" panose="020B0604030504040204" pitchFamily="50" charset="-128"/>
              <a:ea typeface="Meiryo UI" panose="020B0604030504040204" pitchFamily="50" charset="-128"/>
              <a:cs typeface="ヒラギノ角ゴ Pro W6"/>
            </a:endParaRPr>
          </a:p>
        </p:txBody>
      </p:sp>
      <p:sp>
        <p:nvSpPr>
          <p:cNvPr id="44" name="テキスト ボックス 20"/>
          <p:cNvSpPr txBox="1">
            <a:spLocks noChangeArrowheads="1"/>
          </p:cNvSpPr>
          <p:nvPr/>
        </p:nvSpPr>
        <p:spPr bwMode="auto">
          <a:xfrm>
            <a:off x="1962312" y="5839471"/>
            <a:ext cx="1655064" cy="646331"/>
          </a:xfrm>
          <a:prstGeom prst="rect">
            <a:avLst/>
          </a:prstGeom>
          <a:noFill/>
          <a:ln w="19050">
            <a:noFill/>
            <a:miter lim="800000"/>
            <a:headEnd/>
            <a:tailEnd/>
          </a:ln>
        </p:spPr>
        <p:txBody>
          <a:bodyPr wrap="square">
            <a:spAutoFit/>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fontAlgn="base">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r">
              <a:spcBef>
                <a:spcPct val="0"/>
              </a:spcBef>
              <a:buFontTx/>
              <a:buNone/>
            </a:pPr>
            <a:r>
              <a:rPr lang="ja-JP" altLang="en-US" sz="1800" b="1" dirty="0">
                <a:latin typeface="Meiryo UI" panose="020B0604030504040204" pitchFamily="50" charset="-128"/>
                <a:ea typeface="Meiryo UI" panose="020B0604030504040204" pitchFamily="50" charset="-128"/>
                <a:cs typeface="ヒラギノ角ゴ Pro W6"/>
              </a:rPr>
              <a:t>会社員が仕事でケガをした</a:t>
            </a:r>
          </a:p>
        </p:txBody>
      </p:sp>
      <p:sp>
        <p:nvSpPr>
          <p:cNvPr id="73" name="円/楕円 72"/>
          <p:cNvSpPr/>
          <p:nvPr/>
        </p:nvSpPr>
        <p:spPr>
          <a:xfrm>
            <a:off x="5322505" y="21900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5" name="円/楕円 74"/>
          <p:cNvSpPr/>
          <p:nvPr/>
        </p:nvSpPr>
        <p:spPr>
          <a:xfrm>
            <a:off x="5322505" y="3198167"/>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7" name="円/楕円 76"/>
          <p:cNvSpPr/>
          <p:nvPr/>
        </p:nvSpPr>
        <p:spPr>
          <a:xfrm>
            <a:off x="5322505" y="413256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79" name="円/楕円 78"/>
          <p:cNvSpPr/>
          <p:nvPr/>
        </p:nvSpPr>
        <p:spPr>
          <a:xfrm>
            <a:off x="5322505" y="5103911"/>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1" name="円/楕円 80"/>
          <p:cNvSpPr/>
          <p:nvPr/>
        </p:nvSpPr>
        <p:spPr>
          <a:xfrm>
            <a:off x="5322505" y="6015343"/>
            <a:ext cx="72342" cy="76944"/>
          </a:xfrm>
          <a:prstGeom prst="ellipse">
            <a:avLst/>
          </a:prstGeom>
          <a:solidFill>
            <a:srgbClr val="50AF86"/>
          </a:solidFill>
          <a:ln>
            <a:solidFill>
              <a:srgbClr val="50A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2" name="円/楕円 81"/>
          <p:cNvSpPr/>
          <p:nvPr/>
        </p:nvSpPr>
        <p:spPr>
          <a:xfrm>
            <a:off x="3760405" y="19741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3" name="円/楕円 82"/>
          <p:cNvSpPr/>
          <p:nvPr/>
        </p:nvSpPr>
        <p:spPr>
          <a:xfrm>
            <a:off x="3760405" y="2753667"/>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4" name="円/楕円 83"/>
          <p:cNvSpPr/>
          <p:nvPr/>
        </p:nvSpPr>
        <p:spPr>
          <a:xfrm>
            <a:off x="3760405" y="356106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5" name="円/楕円 84"/>
          <p:cNvSpPr/>
          <p:nvPr/>
        </p:nvSpPr>
        <p:spPr>
          <a:xfrm>
            <a:off x="3760405" y="4354611"/>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6" name="円/楕円 85"/>
          <p:cNvSpPr/>
          <p:nvPr/>
        </p:nvSpPr>
        <p:spPr>
          <a:xfrm>
            <a:off x="3760405" y="5266043"/>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87" name="円/楕円 86"/>
          <p:cNvSpPr/>
          <p:nvPr/>
        </p:nvSpPr>
        <p:spPr>
          <a:xfrm>
            <a:off x="3773105" y="6109375"/>
            <a:ext cx="72342" cy="76944"/>
          </a:xfrm>
          <a:prstGeom prst="ellipse">
            <a:avLst/>
          </a:prstGeom>
          <a:solidFill>
            <a:srgbClr val="C0504D"/>
          </a:solidFill>
          <a:ln>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cs typeface="ヒラギノ角ゴ Pro W6"/>
            </a:endParaRPr>
          </a:p>
        </p:txBody>
      </p:sp>
      <p:sp>
        <p:nvSpPr>
          <p:cNvPr id="90" name="角丸四角形 89"/>
          <p:cNvSpPr/>
          <p:nvPr/>
        </p:nvSpPr>
        <p:spPr>
          <a:xfrm>
            <a:off x="5582847" y="1929333"/>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1" name="角丸四角形 90"/>
          <p:cNvSpPr/>
          <p:nvPr/>
        </p:nvSpPr>
        <p:spPr>
          <a:xfrm>
            <a:off x="5592811" y="2888086"/>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2" name="角丸四角形 91"/>
          <p:cNvSpPr/>
          <p:nvPr/>
        </p:nvSpPr>
        <p:spPr>
          <a:xfrm>
            <a:off x="5603129" y="3846839"/>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3" name="角丸四角形 92"/>
          <p:cNvSpPr/>
          <p:nvPr/>
        </p:nvSpPr>
        <p:spPr>
          <a:xfrm>
            <a:off x="5591989" y="4805592"/>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94" name="角丸四角形 93"/>
          <p:cNvSpPr/>
          <p:nvPr/>
        </p:nvSpPr>
        <p:spPr>
          <a:xfrm>
            <a:off x="5539630" y="5787259"/>
            <a:ext cx="3207054" cy="624548"/>
          </a:xfrm>
          <a:prstGeom prst="round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2" name="テキスト ボックス 71"/>
          <p:cNvSpPr txBox="1"/>
          <p:nvPr/>
        </p:nvSpPr>
        <p:spPr>
          <a:xfrm>
            <a:off x="5770942" y="2933766"/>
            <a:ext cx="3186772" cy="523220"/>
          </a:xfrm>
          <a:prstGeom prst="rect">
            <a:avLst/>
          </a:prstGeom>
          <a:noFill/>
          <a:ln w="38100" cmpd="sng">
            <a:noFill/>
            <a:miter lim="800000"/>
          </a:ln>
        </p:spPr>
        <p:txBody>
          <a:bodyPr wrap="square" rtlCol="0" anchor="ctr">
            <a:spAutoFit/>
          </a:bodyPr>
          <a:lstStyle/>
          <a:p>
            <a:pPr algn="ctr"/>
            <a:r>
              <a:rPr kumimoji="1" lang="ja-JP" altLang="en-US" sz="2800" b="1" dirty="0">
                <a:latin typeface="Meiryo UI" panose="020B0604030504040204" pitchFamily="50" charset="-128"/>
                <a:ea typeface="Meiryo UI" panose="020B0604030504040204" pitchFamily="50" charset="-128"/>
                <a:cs typeface="ヒラギノ角ゴ Pro W6"/>
              </a:rPr>
              <a:t>公的年金保険</a:t>
            </a:r>
            <a:endParaRPr kumimoji="1" lang="ja-JP" altLang="en-US" sz="2000" b="1" dirty="0">
              <a:latin typeface="Meiryo UI" panose="020B0604030504040204" pitchFamily="50" charset="-128"/>
              <a:ea typeface="Meiryo UI" panose="020B0604030504040204" pitchFamily="50" charset="-128"/>
              <a:cs typeface="ヒラギノ角ゴ Pro W6"/>
            </a:endParaRPr>
          </a:p>
        </p:txBody>
      </p:sp>
      <p:sp>
        <p:nvSpPr>
          <p:cNvPr id="74" name="テキスト ボックス 73"/>
          <p:cNvSpPr txBox="1"/>
          <p:nvPr/>
        </p:nvSpPr>
        <p:spPr>
          <a:xfrm>
            <a:off x="5752746" y="1996590"/>
            <a:ext cx="3186772"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公的医療保険</a:t>
            </a:r>
            <a:endParaRPr lang="ja-JP" altLang="en-US" b="1" dirty="0">
              <a:latin typeface="Meiryo UI" panose="020B0604030504040204" pitchFamily="50" charset="-128"/>
              <a:ea typeface="Meiryo UI" panose="020B0604030504040204" pitchFamily="50" charset="-128"/>
              <a:cs typeface="ヒラギノ角ゴ Pro W6"/>
            </a:endParaRPr>
          </a:p>
        </p:txBody>
      </p:sp>
      <p:sp>
        <p:nvSpPr>
          <p:cNvPr id="76" name="テキスト ボックス 75"/>
          <p:cNvSpPr txBox="1"/>
          <p:nvPr/>
        </p:nvSpPr>
        <p:spPr>
          <a:xfrm>
            <a:off x="5752746" y="3892410"/>
            <a:ext cx="3186772"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公的介護保険</a:t>
            </a:r>
            <a:endParaRPr lang="ja-JP" altLang="en-US" b="1" dirty="0">
              <a:latin typeface="Meiryo UI" panose="020B0604030504040204" pitchFamily="50" charset="-128"/>
              <a:ea typeface="Meiryo UI" panose="020B0604030504040204" pitchFamily="50" charset="-128"/>
              <a:cs typeface="ヒラギノ角ゴ Pro W6"/>
            </a:endParaRPr>
          </a:p>
        </p:txBody>
      </p:sp>
      <p:sp>
        <p:nvSpPr>
          <p:cNvPr id="78" name="テキスト ボックス 77"/>
          <p:cNvSpPr txBox="1"/>
          <p:nvPr/>
        </p:nvSpPr>
        <p:spPr>
          <a:xfrm>
            <a:off x="5529311" y="4854643"/>
            <a:ext cx="3485380"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労働者災害補償保険</a:t>
            </a:r>
            <a:endParaRPr lang="ja-JP" altLang="en-US" b="1" dirty="0">
              <a:latin typeface="Meiryo UI" panose="020B0604030504040204" pitchFamily="50" charset="-128"/>
              <a:ea typeface="Meiryo UI" panose="020B0604030504040204" pitchFamily="50" charset="-128"/>
              <a:cs typeface="ヒラギノ角ゴ Pro W6"/>
            </a:endParaRPr>
          </a:p>
        </p:txBody>
      </p:sp>
      <p:sp>
        <p:nvSpPr>
          <p:cNvPr id="95" name="角丸四角形 94"/>
          <p:cNvSpPr/>
          <p:nvPr/>
        </p:nvSpPr>
        <p:spPr>
          <a:xfrm>
            <a:off x="5594045" y="5764345"/>
            <a:ext cx="3420645" cy="624548"/>
          </a:xfrm>
          <a:prstGeom prst="roundRect">
            <a:avLst/>
          </a:prstGeom>
          <a:solidFill>
            <a:srgbClr val="E0F1E6"/>
          </a:solidFill>
          <a:ln w="31750">
            <a:solidFill>
              <a:srgbClr val="50AF8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5715289" y="5816878"/>
            <a:ext cx="3186772" cy="523220"/>
          </a:xfrm>
          <a:prstGeom prst="rect">
            <a:avLst/>
          </a:prstGeom>
          <a:noFill/>
          <a:ln w="38100" cmpd="sng">
            <a:noFill/>
            <a:miter lim="800000"/>
          </a:ln>
        </p:spPr>
        <p:txBody>
          <a:bodyPr wrap="square" rtlCol="0" anchor="ctr">
            <a:spAutoFit/>
          </a:bodyPr>
          <a:lstStyle/>
          <a:p>
            <a:pPr algn="ctr"/>
            <a:r>
              <a:rPr lang="ja-JP" altLang="en-US" sz="2800" b="1" dirty="0">
                <a:latin typeface="Meiryo UI" panose="020B0604030504040204" pitchFamily="50" charset="-128"/>
                <a:ea typeface="Meiryo UI" panose="020B0604030504040204" pitchFamily="50" charset="-128"/>
                <a:cs typeface="ヒラギノ角ゴ Pro W6"/>
              </a:rPr>
              <a:t>雇用保険</a:t>
            </a:r>
            <a:endParaRPr lang="ja-JP" altLang="en-US" b="1" dirty="0">
              <a:latin typeface="Meiryo UI" panose="020B0604030504040204" pitchFamily="50" charset="-128"/>
              <a:ea typeface="Meiryo UI" panose="020B0604030504040204" pitchFamily="50" charset="-128"/>
              <a:cs typeface="ヒラギノ角ゴ Pro W6"/>
            </a:endParaRPr>
          </a:p>
        </p:txBody>
      </p:sp>
      <p:cxnSp>
        <p:nvCxnSpPr>
          <p:cNvPr id="62" name="直線コネクタ 61"/>
          <p:cNvCxnSpPr>
            <a:stCxn id="82" idx="2"/>
            <a:endCxn id="75" idx="5"/>
          </p:cNvCxnSpPr>
          <p:nvPr/>
        </p:nvCxnSpPr>
        <p:spPr>
          <a:xfrm>
            <a:off x="3760405" y="2012635"/>
            <a:ext cx="1623848" cy="12512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a:stCxn id="83" idx="1"/>
            <a:endCxn id="81" idx="5"/>
          </p:cNvCxnSpPr>
          <p:nvPr/>
        </p:nvCxnSpPr>
        <p:spPr>
          <a:xfrm>
            <a:off x="3770999" y="2764935"/>
            <a:ext cx="1613254" cy="33160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a:stCxn id="84" idx="1"/>
            <a:endCxn id="77" idx="6"/>
          </p:cNvCxnSpPr>
          <p:nvPr/>
        </p:nvCxnSpPr>
        <p:spPr>
          <a:xfrm>
            <a:off x="3770999" y="3572331"/>
            <a:ext cx="1623848" cy="5987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a:stCxn id="85" idx="3"/>
            <a:endCxn id="75" idx="6"/>
          </p:cNvCxnSpPr>
          <p:nvPr/>
        </p:nvCxnSpPr>
        <p:spPr>
          <a:xfrm flipV="1">
            <a:off x="3770999" y="3236639"/>
            <a:ext cx="1623848" cy="118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a:stCxn id="86" idx="3"/>
            <a:endCxn id="73" idx="7"/>
          </p:cNvCxnSpPr>
          <p:nvPr/>
        </p:nvCxnSpPr>
        <p:spPr>
          <a:xfrm flipV="1">
            <a:off x="3770999" y="2201331"/>
            <a:ext cx="1613254" cy="31303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a:stCxn id="87" idx="2"/>
            <a:endCxn id="79" idx="7"/>
          </p:cNvCxnSpPr>
          <p:nvPr/>
        </p:nvCxnSpPr>
        <p:spPr>
          <a:xfrm flipV="1">
            <a:off x="3773105" y="5115179"/>
            <a:ext cx="1611148" cy="10326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角丸四角形 1"/>
          <p:cNvSpPr/>
          <p:nvPr/>
        </p:nvSpPr>
        <p:spPr>
          <a:xfrm>
            <a:off x="571500" y="1200140"/>
            <a:ext cx="3098800" cy="350326"/>
          </a:xfrm>
          <a:prstGeom prst="roundRect">
            <a:avLst/>
          </a:prstGeom>
          <a:solidFill>
            <a:schemeClr val="tx1">
              <a:lumMod val="50000"/>
              <a:lumOff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49300" y="1154145"/>
            <a:ext cx="2679700" cy="42092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状　況</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116" y="2065898"/>
            <a:ext cx="1283723" cy="1196924"/>
          </a:xfrm>
          <a:prstGeom prst="rect">
            <a:avLst/>
          </a:prstGeom>
        </p:spPr>
      </p:pic>
      <p:pic>
        <p:nvPicPr>
          <p:cNvPr id="7" name="図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521" y="2988241"/>
            <a:ext cx="1053377" cy="977867"/>
          </a:xfrm>
          <a:prstGeom prst="rect">
            <a:avLst/>
          </a:prstGeom>
        </p:spPr>
      </p:pic>
      <p:pic>
        <p:nvPicPr>
          <p:cNvPr id="56" name="図 5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5391" y="4683509"/>
            <a:ext cx="1076066" cy="1068657"/>
          </a:xfrm>
          <a:prstGeom prst="rect">
            <a:avLst/>
          </a:prstGeom>
        </p:spPr>
      </p:pic>
      <p:pic>
        <p:nvPicPr>
          <p:cNvPr id="57" name="図 5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15887" y="5495954"/>
            <a:ext cx="853941" cy="1233471"/>
          </a:xfrm>
          <a:prstGeom prst="rect">
            <a:avLst/>
          </a:prstGeom>
        </p:spPr>
      </p:pic>
      <p:pic>
        <p:nvPicPr>
          <p:cNvPr id="100" name="図 99" descr="シャツ が含まれている画像&#10;&#10;自動的に生成された説明">
            <a:extLst>
              <a:ext uri="{FF2B5EF4-FFF2-40B4-BE49-F238E27FC236}">
                <a16:creationId xmlns:a16="http://schemas.microsoft.com/office/drawing/2014/main" id="{63248484-64C5-4DD8-A9D1-08E064D9912B}"/>
              </a:ext>
            </a:extLst>
          </p:cNvPr>
          <p:cNvPicPr>
            <a:picLocks noChangeAspect="1"/>
          </p:cNvPicPr>
          <p:nvPr/>
        </p:nvPicPr>
        <p:blipFill>
          <a:blip r:embed="rId8"/>
          <a:stretch>
            <a:fillRect/>
          </a:stretch>
        </p:blipFill>
        <p:spPr>
          <a:xfrm>
            <a:off x="406400" y="3880858"/>
            <a:ext cx="1402289" cy="902256"/>
          </a:xfrm>
          <a:prstGeom prst="rect">
            <a:avLst/>
          </a:prstGeom>
        </p:spPr>
      </p:pic>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18</a:t>
            </a:fld>
            <a:endParaRPr kumimoji="1" lang="ja-JP" altLang="en-US"/>
          </a:p>
        </p:txBody>
      </p:sp>
    </p:spTree>
    <p:extLst>
      <p:ext uri="{BB962C8B-B14F-4D97-AF65-F5344CB8AC3E}">
        <p14:creationId xmlns:p14="http://schemas.microsoft.com/office/powerpoint/2010/main" val="1657548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left)">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6"/>
                                        </p:tgtEl>
                                        <p:attrNameLst>
                                          <p:attrName>style.visibility</p:attrName>
                                        </p:attrNameLst>
                                      </p:cBhvr>
                                      <p:to>
                                        <p:strVal val="visible"/>
                                      </p:to>
                                    </p:set>
                                    <p:animEffect transition="in" filter="wipe(left)">
                                      <p:cBhvr>
                                        <p:cTn id="27" dur="500"/>
                                        <p:tgtEl>
                                          <p:spTgt spid="9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正方形/長方形 38"/>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3113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リスクに備える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3</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つの保障</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378434" y="76913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保障：もしものときに生活を守るもの</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cxnSp>
        <p:nvCxnSpPr>
          <p:cNvPr id="13" name="直線コネクタ 12"/>
          <p:cNvCxnSpPr/>
          <p:nvPr/>
        </p:nvCxnSpPr>
        <p:spPr>
          <a:xfrm>
            <a:off x="4305935" y="2659454"/>
            <a:ext cx="439214"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4303554" y="3906661"/>
            <a:ext cx="41258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301819" y="5292615"/>
            <a:ext cx="219607"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507786" y="5768176"/>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07786" y="4901284"/>
            <a:ext cx="210729"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525542" y="4882912"/>
            <a:ext cx="2219" cy="900138"/>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ltGray">
          <a:xfrm>
            <a:off x="4754682" y="2126092"/>
            <a:ext cx="3179650" cy="954107"/>
          </a:xfrm>
          <a:prstGeom prst="rect">
            <a:avLst/>
          </a:prstGeom>
          <a:solidFill>
            <a:schemeClr val="bg1">
              <a:lumMod val="95000"/>
            </a:schemeClr>
          </a:solidFill>
          <a:ln w="57150">
            <a:solidFill>
              <a:schemeClr val="accent6">
                <a:lumMod val="75000"/>
              </a:schemeClr>
            </a:solidFill>
            <a:miter lim="800000"/>
          </a:ln>
        </p:spPr>
        <p:txBody>
          <a:bodyPr wrap="square" rtlCol="0">
            <a:spAutoFit/>
          </a:bodyPr>
          <a:lstStyle/>
          <a:p>
            <a:pPr algn="ctr"/>
            <a:r>
              <a:rPr kumimoji="1" lang="ja-JP" altLang="en-US" sz="2800" b="1" dirty="0">
                <a:latin typeface="Meiryo UI" panose="020B0604030504040204" pitchFamily="50" charset="-128"/>
                <a:ea typeface="Meiryo UI" panose="020B0604030504040204" pitchFamily="50" charset="-128"/>
                <a:cs typeface="ヒラギノ丸ゴ Pro W4"/>
              </a:rPr>
              <a:t>社会保障制度</a:t>
            </a:r>
            <a:endParaRPr kumimoji="1" lang="en-US" altLang="ja-JP" sz="2800" b="1" dirty="0">
              <a:latin typeface="Meiryo UI" panose="020B0604030504040204" pitchFamily="50" charset="-128"/>
              <a:ea typeface="Meiryo UI" panose="020B0604030504040204" pitchFamily="50" charset="-128"/>
              <a:cs typeface="ヒラギノ丸ゴ Pro W4"/>
            </a:endParaRPr>
          </a:p>
          <a:p>
            <a:pPr algn="ctr"/>
            <a:r>
              <a:rPr lang="en-US" altLang="ja-JP" sz="2800" b="1" dirty="0">
                <a:latin typeface="Meiryo UI" panose="020B0604030504040204" pitchFamily="50" charset="-128"/>
                <a:ea typeface="Meiryo UI" panose="020B0604030504040204" pitchFamily="50" charset="-128"/>
                <a:cs typeface="ヒラギノ丸ゴ Pro W4"/>
              </a:rPr>
              <a:t>(</a:t>
            </a:r>
            <a:r>
              <a:rPr lang="ja-JP" altLang="en-US" sz="2800" b="1" dirty="0">
                <a:latin typeface="Meiryo UI" panose="020B0604030504040204" pitchFamily="50" charset="-128"/>
                <a:ea typeface="Meiryo UI" panose="020B0604030504040204" pitchFamily="50" charset="-128"/>
                <a:cs typeface="ヒラギノ丸ゴ Pro W4"/>
              </a:rPr>
              <a:t>社会保険等</a:t>
            </a:r>
            <a:r>
              <a:rPr lang="en-US" altLang="ja-JP" sz="2800" b="1" dirty="0">
                <a:latin typeface="Meiryo UI" panose="020B0604030504040204" pitchFamily="50" charset="-128"/>
                <a:ea typeface="Meiryo UI" panose="020B0604030504040204" pitchFamily="50" charset="-128"/>
                <a:cs typeface="ヒラギノ丸ゴ Pro W4"/>
              </a:rPr>
              <a:t>)</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0" name="テキスト ボックス 19"/>
          <p:cNvSpPr txBox="1"/>
          <p:nvPr/>
        </p:nvSpPr>
        <p:spPr bwMode="ltGray">
          <a:xfrm>
            <a:off x="4754681" y="3617324"/>
            <a:ext cx="3179650" cy="523220"/>
          </a:xfrm>
          <a:prstGeom prst="rect">
            <a:avLst/>
          </a:prstGeom>
          <a:solidFill>
            <a:schemeClr val="bg1">
              <a:lumMod val="95000"/>
            </a:schemeClr>
          </a:solidFill>
          <a:ln w="57150">
            <a:solidFill>
              <a:schemeClr val="accent3">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死亡退職金等</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1" name="テキスト ボックス 20"/>
          <p:cNvSpPr txBox="1"/>
          <p:nvPr/>
        </p:nvSpPr>
        <p:spPr bwMode="ltGray">
          <a:xfrm>
            <a:off x="4745150" y="4707840"/>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預貯金</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22" name="テキスト ボックス 21"/>
          <p:cNvSpPr txBox="1"/>
          <p:nvPr/>
        </p:nvSpPr>
        <p:spPr bwMode="ltGray">
          <a:xfrm>
            <a:off x="4754678" y="5432312"/>
            <a:ext cx="3179650" cy="523220"/>
          </a:xfrm>
          <a:prstGeom prst="rect">
            <a:avLst/>
          </a:prstGeom>
          <a:solidFill>
            <a:schemeClr val="bg1">
              <a:lumMod val="95000"/>
            </a:schemeClr>
          </a:solidFill>
          <a:ln w="57150">
            <a:solidFill>
              <a:schemeClr val="accent4">
                <a:lumMod val="75000"/>
              </a:schemeClr>
            </a:solidFill>
            <a:miter lim="800000"/>
          </a:ln>
        </p:spPr>
        <p:txBody>
          <a:bodyPr wrap="square" rtlCol="0">
            <a:spAutoFit/>
          </a:bodyPr>
          <a:lstStyle/>
          <a:p>
            <a:pPr algn="ctr"/>
            <a:r>
              <a:rPr lang="ja-JP" altLang="en-US" sz="2800" b="1" dirty="0">
                <a:latin typeface="Meiryo UI" panose="020B0604030504040204" pitchFamily="50" charset="-128"/>
                <a:ea typeface="Meiryo UI" panose="020B0604030504040204" pitchFamily="50" charset="-128"/>
                <a:cs typeface="ヒラギノ丸ゴ Pro W4"/>
              </a:rPr>
              <a:t>民間保険</a:t>
            </a:r>
            <a:endParaRPr kumimoji="1" lang="ja-JP" altLang="en-US" sz="2800" b="1" dirty="0">
              <a:latin typeface="Meiryo UI" panose="020B0604030504040204" pitchFamily="50" charset="-128"/>
              <a:ea typeface="Meiryo UI" panose="020B0604030504040204" pitchFamily="50" charset="-128"/>
              <a:cs typeface="ヒラギノ丸ゴ Pro W4"/>
            </a:endParaRPr>
          </a:p>
        </p:txBody>
      </p:sp>
      <p:sp>
        <p:nvSpPr>
          <p:cNvPr id="4" name="角丸四角形 3"/>
          <p:cNvSpPr/>
          <p:nvPr/>
        </p:nvSpPr>
        <p:spPr>
          <a:xfrm>
            <a:off x="458112" y="1820923"/>
            <a:ext cx="895647" cy="4382427"/>
          </a:xfrm>
          <a:prstGeom prst="roundRect">
            <a:avLst>
              <a:gd name="adj" fmla="val 50000"/>
            </a:avLst>
          </a:prstGeom>
          <a:solidFill>
            <a:srgbClr val="799AB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chemeClr val="bg1"/>
              </a:solidFill>
              <a:latin typeface="Meiryo UI" panose="020B0604030504040204" pitchFamily="50" charset="-128"/>
              <a:ea typeface="Meiryo UI" panose="020B0604030504040204" pitchFamily="50" charset="-128"/>
            </a:endParaRPr>
          </a:p>
        </p:txBody>
      </p:sp>
      <p:sp>
        <p:nvSpPr>
          <p:cNvPr id="23" name="円/楕円 22"/>
          <p:cNvSpPr/>
          <p:nvPr/>
        </p:nvSpPr>
        <p:spPr>
          <a:xfrm>
            <a:off x="-10761" y="2049740"/>
            <a:ext cx="1827496" cy="382088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リ</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ス</a:t>
            </a:r>
            <a:endParaRPr kumimoji="1" lang="en-US" altLang="ja-JP" sz="4800" b="1" dirty="0">
              <a:solidFill>
                <a:srgbClr val="FFFFFF"/>
              </a:solidFill>
              <a:latin typeface="Meiryo UI" panose="020B0604030504040204" pitchFamily="50" charset="-128"/>
              <a:ea typeface="Meiryo UI" panose="020B0604030504040204" pitchFamily="50" charset="-128"/>
              <a:cs typeface="ヒラギノ角ゴ Pro W6"/>
            </a:endParaRPr>
          </a:p>
          <a:p>
            <a:pPr algn="ctr"/>
            <a:r>
              <a:rPr kumimoji="1" lang="ja-JP" altLang="en-US" sz="4800" b="1" dirty="0">
                <a:solidFill>
                  <a:srgbClr val="FFFFFF"/>
                </a:solidFill>
                <a:latin typeface="Meiryo UI" panose="020B0604030504040204" pitchFamily="50" charset="-128"/>
                <a:ea typeface="Meiryo UI" panose="020B0604030504040204" pitchFamily="50" charset="-128"/>
                <a:cs typeface="ヒラギノ角ゴ Pro W6"/>
              </a:rPr>
              <a:t>ク</a:t>
            </a:r>
          </a:p>
        </p:txBody>
      </p:sp>
      <p:sp>
        <p:nvSpPr>
          <p:cNvPr id="5" name="ホームベース 4"/>
          <p:cNvSpPr/>
          <p:nvPr/>
        </p:nvSpPr>
        <p:spPr>
          <a:xfrm rot="10800000">
            <a:off x="1449443" y="2190493"/>
            <a:ext cx="2956744" cy="924567"/>
          </a:xfrm>
          <a:prstGeom prst="homePlate">
            <a:avLst/>
          </a:prstGeom>
          <a:solidFill>
            <a:schemeClr val="accent6">
              <a:lumMod val="60000"/>
              <a:lumOff val="40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1" name="ホームベース 30"/>
          <p:cNvSpPr/>
          <p:nvPr/>
        </p:nvSpPr>
        <p:spPr>
          <a:xfrm rot="10800000">
            <a:off x="1467200" y="3478244"/>
            <a:ext cx="2956744" cy="924567"/>
          </a:xfrm>
          <a:prstGeom prst="homePlate">
            <a:avLst/>
          </a:prstGeom>
          <a:solidFill>
            <a:srgbClr val="D2E7B8"/>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ホームベース 31"/>
          <p:cNvSpPr/>
          <p:nvPr/>
        </p:nvSpPr>
        <p:spPr>
          <a:xfrm rot="10800000">
            <a:off x="1449444" y="4797381"/>
            <a:ext cx="2956744" cy="924567"/>
          </a:xfrm>
          <a:prstGeom prst="homePlate">
            <a:avLst/>
          </a:prstGeom>
          <a:solidFill>
            <a:srgbClr val="CBCADB"/>
          </a:solidFill>
          <a:ln w="571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1997577" y="2350924"/>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公的保障</a:t>
            </a:r>
          </a:p>
        </p:txBody>
      </p:sp>
      <p:sp>
        <p:nvSpPr>
          <p:cNvPr id="34" name="テキスト ボックス 33"/>
          <p:cNvSpPr txBox="1"/>
          <p:nvPr/>
        </p:nvSpPr>
        <p:spPr>
          <a:xfrm>
            <a:off x="1997577" y="3639186"/>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企業保障</a:t>
            </a:r>
          </a:p>
        </p:txBody>
      </p:sp>
      <p:sp>
        <p:nvSpPr>
          <p:cNvPr id="35" name="テキスト ボックス 34"/>
          <p:cNvSpPr txBox="1"/>
          <p:nvPr/>
        </p:nvSpPr>
        <p:spPr>
          <a:xfrm>
            <a:off x="1997577" y="4953239"/>
            <a:ext cx="2031325" cy="646331"/>
          </a:xfrm>
          <a:prstGeom prst="rect">
            <a:avLst/>
          </a:prstGeom>
          <a:noFill/>
        </p:spPr>
        <p:txBody>
          <a:bodyPr wrap="none" rtlCol="0">
            <a:spAutoFit/>
          </a:bodyPr>
          <a:lstStyle/>
          <a:p>
            <a:r>
              <a:rPr lang="ja-JP" altLang="en-US" sz="3600" b="1" dirty="0">
                <a:latin typeface="Meiryo UI" panose="020B0604030504040204" pitchFamily="50" charset="-128"/>
                <a:ea typeface="Meiryo UI" panose="020B0604030504040204" pitchFamily="50" charset="-128"/>
                <a:cs typeface="ヒラギノ角ゴ Pro W6"/>
              </a:rPr>
              <a:t>私的保障</a:t>
            </a:r>
          </a:p>
        </p:txBody>
      </p:sp>
      <p:sp>
        <p:nvSpPr>
          <p:cNvPr id="36" name="円/楕円 35"/>
          <p:cNvSpPr/>
          <p:nvPr/>
        </p:nvSpPr>
        <p:spPr bwMode="ltGray">
          <a:xfrm>
            <a:off x="7738849" y="1989763"/>
            <a:ext cx="1165006" cy="1188000"/>
          </a:xfrm>
          <a:prstGeom prst="ellipse">
            <a:avLst/>
          </a:prstGeom>
          <a:solidFill>
            <a:schemeClr val="accent6">
              <a:lumMod val="40000"/>
              <a:lumOff val="60000"/>
            </a:schemeClr>
          </a:solidFill>
          <a:ln w="57150" cmpd="sng">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国など</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7" name="円/楕円 36"/>
          <p:cNvSpPr/>
          <p:nvPr/>
        </p:nvSpPr>
        <p:spPr bwMode="ltGray">
          <a:xfrm>
            <a:off x="7738849" y="3314092"/>
            <a:ext cx="1165005" cy="1364735"/>
          </a:xfrm>
          <a:prstGeom prst="ellipse">
            <a:avLst/>
          </a:prstGeom>
          <a:solidFill>
            <a:schemeClr val="accent3">
              <a:lumMod val="40000"/>
              <a:lumOff val="60000"/>
            </a:schemeClr>
          </a:solidFill>
          <a:ln w="57150" cmpd="sng">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勤</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め先</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38" name="円/楕円 37"/>
          <p:cNvSpPr/>
          <p:nvPr/>
        </p:nvSpPr>
        <p:spPr bwMode="ltGray">
          <a:xfrm>
            <a:off x="7807107" y="4838312"/>
            <a:ext cx="1096748" cy="1188000"/>
          </a:xfrm>
          <a:prstGeom prst="ellipse">
            <a:avLst/>
          </a:prstGeom>
          <a:solidFill>
            <a:schemeClr val="accent4">
              <a:lumMod val="20000"/>
              <a:lumOff val="80000"/>
            </a:schemeClr>
          </a:solidFill>
          <a:ln w="57150" cmpd="sng">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自分</a:t>
            </a:r>
            <a:endParaRPr lang="en-US" altLang="ja-JP" sz="2800" b="1" dirty="0">
              <a:solidFill>
                <a:srgbClr val="FF0000"/>
              </a:solidFill>
              <a:latin typeface="Meiryo UI" panose="020B0604030504040204" pitchFamily="50" charset="-128"/>
              <a:ea typeface="Meiryo UI" panose="020B0604030504040204" pitchFamily="50" charset="-128"/>
              <a:cs typeface="ヒラギノ丸ゴ Pro W4"/>
            </a:endParaRPr>
          </a:p>
        </p:txBody>
      </p:sp>
      <p:sp>
        <p:nvSpPr>
          <p:cNvPr id="25" name="角丸四角形吹き出し 24"/>
          <p:cNvSpPr/>
          <p:nvPr/>
        </p:nvSpPr>
        <p:spPr>
          <a:xfrm>
            <a:off x="2444909" y="1507508"/>
            <a:ext cx="1979035" cy="534837"/>
          </a:xfrm>
          <a:prstGeom prst="wedgeRoundRectCallout">
            <a:avLst>
              <a:gd name="adj1" fmla="val 2196"/>
              <a:gd name="adj2" fmla="val 101664"/>
              <a:gd name="adj3" fmla="val 1666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法で強制</a:t>
            </a:r>
            <a:endPar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9" name="ホームベース 28"/>
          <p:cNvSpPr/>
          <p:nvPr/>
        </p:nvSpPr>
        <p:spPr>
          <a:xfrm rot="10800000">
            <a:off x="1455357" y="4791854"/>
            <a:ext cx="2956744" cy="924567"/>
          </a:xfrm>
          <a:prstGeom prst="homePlate">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6" name="角丸四角形吹き出し 25"/>
          <p:cNvSpPr/>
          <p:nvPr/>
        </p:nvSpPr>
        <p:spPr>
          <a:xfrm>
            <a:off x="1671782" y="5871239"/>
            <a:ext cx="2235588" cy="699307"/>
          </a:xfrm>
          <a:prstGeom prst="wedgeRoundRectCallout">
            <a:avLst>
              <a:gd name="adj1" fmla="val -2868"/>
              <a:gd name="adj2" fmla="val -94067"/>
              <a:gd name="adj3" fmla="val 16667"/>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rgbClr val="FFFFFF"/>
                </a:solidFill>
                <a:latin typeface="Meiryo UI" panose="020B0604030504040204" pitchFamily="50" charset="-128"/>
                <a:ea typeface="Meiryo UI" panose="020B0604030504040204" pitchFamily="50" charset="-128"/>
                <a:cs typeface="ヒラギノ角ゴ Pro W6"/>
              </a:rPr>
              <a:t>本人の意思</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19</a:t>
            </a:fld>
            <a:endParaRPr kumimoji="1" lang="ja-JP" altLang="en-US"/>
          </a:p>
        </p:txBody>
      </p:sp>
    </p:spTree>
    <p:extLst>
      <p:ext uri="{BB962C8B-B14F-4D97-AF65-F5344CB8AC3E}">
        <p14:creationId xmlns:p14="http://schemas.microsoft.com/office/powerpoint/2010/main" val="189441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bwMode="gray">
          <a:xfrm>
            <a:off x="304800" y="2589537"/>
            <a:ext cx="8547100" cy="1877437"/>
          </a:xfrm>
          <a:prstGeom prst="rect">
            <a:avLst/>
          </a:prstGeom>
          <a:noFill/>
        </p:spPr>
        <p:txBody>
          <a:bodyPr wrap="square" rtlCol="0">
            <a:spAutoFit/>
          </a:bodyPr>
          <a:lstStyle/>
          <a:p>
            <a:pPr algn="ctr"/>
            <a:r>
              <a:rPr lang="ja-JP" altLang="en-US" sz="6600" b="1" dirty="0">
                <a:latin typeface="Meiryo UI" panose="020B0604030504040204" pitchFamily="50" charset="-128"/>
                <a:ea typeface="Meiryo UI" panose="020B0604030504040204" pitchFamily="50" charset="-128"/>
                <a:cs typeface="ヒラギノ角ゴ Std W8"/>
              </a:rPr>
              <a:t>１</a:t>
            </a:r>
            <a:r>
              <a:rPr lang="en-US" altLang="ja-JP" sz="6600" b="1" dirty="0">
                <a:latin typeface="Meiryo UI" panose="020B0604030504040204" pitchFamily="50" charset="-128"/>
                <a:ea typeface="Meiryo UI" panose="020B0604030504040204" pitchFamily="50" charset="-128"/>
                <a:cs typeface="ヒラギノ角ゴ Std W8"/>
              </a:rPr>
              <a:t>. </a:t>
            </a:r>
            <a:r>
              <a:rPr lang="ja-JP" altLang="en-US" sz="6600" b="1" dirty="0">
                <a:latin typeface="Meiryo UI" panose="020B0604030504040204" pitchFamily="50" charset="-128"/>
                <a:ea typeface="Meiryo UI" panose="020B0604030504040204" pitchFamily="50" charset="-128"/>
                <a:cs typeface="ヒラギノ角ゴ Std W8"/>
              </a:rPr>
              <a:t>生活設計とお金</a:t>
            </a:r>
            <a:endParaRPr lang="en-US" altLang="ja-JP" sz="6600" b="1" dirty="0">
              <a:latin typeface="Meiryo UI" panose="020B0604030504040204" pitchFamily="50" charset="-128"/>
              <a:ea typeface="Meiryo UI" panose="020B0604030504040204" pitchFamily="50" charset="-128"/>
              <a:cs typeface="ヒラギノ角ゴ Std W8"/>
            </a:endParaRPr>
          </a:p>
          <a:p>
            <a:pPr algn="ctr">
              <a:spcBef>
                <a:spcPts val="1200"/>
              </a:spcBef>
            </a:pPr>
            <a:r>
              <a:rPr kumimoji="1" lang="en-US" altLang="ja-JP" sz="3600" b="1" dirty="0">
                <a:latin typeface="Meiryo UI" panose="020B0604030504040204" pitchFamily="50" charset="-128"/>
                <a:ea typeface="Meiryo UI" panose="020B0604030504040204" pitchFamily="50" charset="-128"/>
                <a:cs typeface="ヒラギノ角ゴ Std W8"/>
              </a:rPr>
              <a:t>~</a:t>
            </a:r>
            <a:r>
              <a:rPr kumimoji="1" lang="ja-JP" altLang="en-US" sz="3600" b="1" dirty="0">
                <a:latin typeface="Meiryo UI" panose="020B0604030504040204" pitchFamily="50" charset="-128"/>
                <a:ea typeface="Meiryo UI" panose="020B0604030504040204" pitchFamily="50" charset="-128"/>
                <a:cs typeface="ヒラギノ角ゴ Std W8"/>
              </a:rPr>
              <a:t>将来について考えてみよう</a:t>
            </a:r>
            <a:r>
              <a:rPr kumimoji="1" lang="en-US" altLang="ja-JP" sz="3600" b="1" dirty="0">
                <a:latin typeface="Meiryo UI" panose="020B0604030504040204" pitchFamily="50" charset="-128"/>
                <a:ea typeface="Meiryo UI" panose="020B0604030504040204" pitchFamily="50" charset="-128"/>
                <a:cs typeface="ヒラギノ角ゴ Std W8"/>
              </a:rPr>
              <a:t>~</a:t>
            </a:r>
            <a:endParaRPr kumimoji="1" lang="ja-JP" altLang="en-US" sz="3600" b="1" dirty="0">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a:t>
            </a:fld>
            <a:endParaRPr kumimoji="1" lang="ja-JP" altLang="en-US"/>
          </a:p>
        </p:txBody>
      </p:sp>
    </p:spTree>
    <p:extLst>
      <p:ext uri="{BB962C8B-B14F-4D97-AF65-F5344CB8AC3E}">
        <p14:creationId xmlns:p14="http://schemas.microsoft.com/office/powerpoint/2010/main" val="1129426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8" name="スライド番号プレースホルダー 17"/>
          <p:cNvSpPr>
            <a:spLocks noGrp="1"/>
          </p:cNvSpPr>
          <p:nvPr>
            <p:ph type="sldNum" sz="quarter" idx="12"/>
          </p:nvPr>
        </p:nvSpPr>
        <p:spPr>
          <a:xfrm>
            <a:off x="7018814" y="6488875"/>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srgbClr val="3A3A3A"/>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dirty="0">
              <a:ln>
                <a:noFill/>
              </a:ln>
              <a:solidFill>
                <a:srgbClr val="3A3A3A"/>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1B4017BE-287B-80BF-F7D9-F7F72D405521}"/>
              </a:ext>
            </a:extLst>
          </p:cNvPr>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0" name="表 19">
            <a:extLst>
              <a:ext uri="{FF2B5EF4-FFF2-40B4-BE49-F238E27FC236}">
                <a16:creationId xmlns:a16="http://schemas.microsoft.com/office/drawing/2014/main" id="{4FEE6356-3257-48DD-BB1D-C874C9474396}"/>
              </a:ext>
            </a:extLst>
          </p:cNvPr>
          <p:cNvGraphicFramePr>
            <a:graphicFrameLocks noGrp="1"/>
          </p:cNvGraphicFramePr>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21" name="表 20">
            <a:extLst>
              <a:ext uri="{FF2B5EF4-FFF2-40B4-BE49-F238E27FC236}">
                <a16:creationId xmlns:a16="http://schemas.microsoft.com/office/drawing/2014/main" id="{647785F8-72D4-D87A-A12B-6D0322557D34}"/>
              </a:ext>
            </a:extLst>
          </p:cNvPr>
          <p:cNvGraphicFramePr>
            <a:graphicFrameLocks noGrp="1"/>
          </p:cNvGraphicFramePr>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22" name="図 21">
            <a:extLst>
              <a:ext uri="{FF2B5EF4-FFF2-40B4-BE49-F238E27FC236}">
                <a16:creationId xmlns:a16="http://schemas.microsoft.com/office/drawing/2014/main" id="{F07ECA74-E5CC-9B88-2337-4F40F0DAD5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23" name="グループ化 22">
            <a:extLst>
              <a:ext uri="{FF2B5EF4-FFF2-40B4-BE49-F238E27FC236}">
                <a16:creationId xmlns:a16="http://schemas.microsoft.com/office/drawing/2014/main" id="{79E6730B-3DE6-D770-21B2-357F54A43438}"/>
              </a:ext>
            </a:extLst>
          </p:cNvPr>
          <p:cNvGrpSpPr/>
          <p:nvPr/>
        </p:nvGrpSpPr>
        <p:grpSpPr>
          <a:xfrm>
            <a:off x="1465688" y="2558439"/>
            <a:ext cx="1597813" cy="914705"/>
            <a:chOff x="1465688" y="2558439"/>
            <a:chExt cx="1597813" cy="914705"/>
          </a:xfrm>
        </p:grpSpPr>
        <p:sp>
          <p:nvSpPr>
            <p:cNvPr id="24" name="右矢印 10">
              <a:extLst>
                <a:ext uri="{FF2B5EF4-FFF2-40B4-BE49-F238E27FC236}">
                  <a16:creationId xmlns:a16="http://schemas.microsoft.com/office/drawing/2014/main" id="{179885B4-3063-165D-1469-FBE0577B3882}"/>
                </a:ext>
              </a:extLst>
            </p:cNvPr>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AD40431-1761-43EF-B412-9E50E638F784}"/>
                </a:ext>
              </a:extLst>
            </p:cNvPr>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26" name="グループ化 25">
            <a:extLst>
              <a:ext uri="{FF2B5EF4-FFF2-40B4-BE49-F238E27FC236}">
                <a16:creationId xmlns:a16="http://schemas.microsoft.com/office/drawing/2014/main" id="{E94CCC02-2458-9AC8-CFEE-2AFB9AD85127}"/>
              </a:ext>
            </a:extLst>
          </p:cNvPr>
          <p:cNvGrpSpPr/>
          <p:nvPr/>
        </p:nvGrpSpPr>
        <p:grpSpPr>
          <a:xfrm>
            <a:off x="1428601" y="4493423"/>
            <a:ext cx="1761318" cy="929642"/>
            <a:chOff x="1428601" y="4493423"/>
            <a:chExt cx="1761318" cy="929642"/>
          </a:xfrm>
        </p:grpSpPr>
        <p:sp>
          <p:nvSpPr>
            <p:cNvPr id="32" name="右矢印 12">
              <a:extLst>
                <a:ext uri="{FF2B5EF4-FFF2-40B4-BE49-F238E27FC236}">
                  <a16:creationId xmlns:a16="http://schemas.microsoft.com/office/drawing/2014/main" id="{600C6990-6977-C249-37F3-916D91D2D910}"/>
                </a:ext>
              </a:extLst>
            </p:cNvPr>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74C575A-E8C3-EFF5-4877-C7FFCF47156C}"/>
                </a:ext>
              </a:extLst>
            </p:cNvPr>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34" name="図 33">
            <a:extLst>
              <a:ext uri="{FF2B5EF4-FFF2-40B4-BE49-F238E27FC236}">
                <a16:creationId xmlns:a16="http://schemas.microsoft.com/office/drawing/2014/main" id="{E35C5695-9505-69A7-0325-F8F993B647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35" name="グループ化 34">
            <a:extLst>
              <a:ext uri="{FF2B5EF4-FFF2-40B4-BE49-F238E27FC236}">
                <a16:creationId xmlns:a16="http://schemas.microsoft.com/office/drawing/2014/main" id="{22CACD13-2AEE-3433-A62F-98A2B422F794}"/>
              </a:ext>
            </a:extLst>
          </p:cNvPr>
          <p:cNvGrpSpPr/>
          <p:nvPr/>
        </p:nvGrpSpPr>
        <p:grpSpPr>
          <a:xfrm rot="21250923">
            <a:off x="5990055" y="4342785"/>
            <a:ext cx="1910884" cy="904066"/>
            <a:chOff x="6138786" y="4287654"/>
            <a:chExt cx="1910884" cy="767104"/>
          </a:xfrm>
        </p:grpSpPr>
        <p:sp>
          <p:nvSpPr>
            <p:cNvPr id="38" name="右矢印 28">
              <a:extLst>
                <a:ext uri="{FF2B5EF4-FFF2-40B4-BE49-F238E27FC236}">
                  <a16:creationId xmlns:a16="http://schemas.microsoft.com/office/drawing/2014/main" id="{B364FFEF-6231-FB69-F5B1-A6F81E7D12A4}"/>
                </a:ext>
              </a:extLst>
            </p:cNvPr>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7AFC4967-323F-E8FD-D533-6DB913A3BBD2}"/>
                </a:ext>
              </a:extLst>
            </p:cNvPr>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41" name="図 40">
            <a:extLst>
              <a:ext uri="{FF2B5EF4-FFF2-40B4-BE49-F238E27FC236}">
                <a16:creationId xmlns:a16="http://schemas.microsoft.com/office/drawing/2014/main" id="{4E8B7997-7095-243A-4DFC-E9815BF4E3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5" name="図 44">
            <a:extLst>
              <a:ext uri="{FF2B5EF4-FFF2-40B4-BE49-F238E27FC236}">
                <a16:creationId xmlns:a16="http://schemas.microsoft.com/office/drawing/2014/main" id="{AD5C0569-B299-A548-3D7D-70A5FEE4BA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6" name="図 45">
            <a:extLst>
              <a:ext uri="{FF2B5EF4-FFF2-40B4-BE49-F238E27FC236}">
                <a16:creationId xmlns:a16="http://schemas.microsoft.com/office/drawing/2014/main" id="{D4DD1AF2-D068-E87A-8880-4E184EE42C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7" name="図 46">
            <a:extLst>
              <a:ext uri="{FF2B5EF4-FFF2-40B4-BE49-F238E27FC236}">
                <a16:creationId xmlns:a16="http://schemas.microsoft.com/office/drawing/2014/main" id="{8F67A00E-154E-E3F7-9ECE-2DFB212A2D2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49" name="図 48" descr="おもちゃ, 人形, 写真, 異なる が含まれている画像&#10;&#10;自動的に生成された説明">
            <a:extLst>
              <a:ext uri="{FF2B5EF4-FFF2-40B4-BE49-F238E27FC236}">
                <a16:creationId xmlns:a16="http://schemas.microsoft.com/office/drawing/2014/main" id="{EA456822-8318-BCCA-1AD3-C63970B476B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50" name="グループ化 49">
            <a:extLst>
              <a:ext uri="{FF2B5EF4-FFF2-40B4-BE49-F238E27FC236}">
                <a16:creationId xmlns:a16="http://schemas.microsoft.com/office/drawing/2014/main" id="{91631AF9-7C52-C5D1-6ECC-4760B1F54DD3}"/>
              </a:ext>
            </a:extLst>
          </p:cNvPr>
          <p:cNvGrpSpPr/>
          <p:nvPr/>
        </p:nvGrpSpPr>
        <p:grpSpPr>
          <a:xfrm>
            <a:off x="6162685" y="2860509"/>
            <a:ext cx="1673736" cy="823030"/>
            <a:chOff x="6222848" y="3002696"/>
            <a:chExt cx="1673736" cy="823030"/>
          </a:xfrm>
        </p:grpSpPr>
        <p:sp>
          <p:nvSpPr>
            <p:cNvPr id="51" name="右矢印 26">
              <a:extLst>
                <a:ext uri="{FF2B5EF4-FFF2-40B4-BE49-F238E27FC236}">
                  <a16:creationId xmlns:a16="http://schemas.microsoft.com/office/drawing/2014/main" id="{0206D32E-CA2A-9983-FC96-6DB8DBF0B557}"/>
                </a:ext>
              </a:extLst>
            </p:cNvPr>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4BFEA7D-7F40-65DA-0F46-941916A9E248}"/>
                </a:ext>
              </a:extLst>
            </p:cNvPr>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3" name="図 52">
            <a:extLst>
              <a:ext uri="{FF2B5EF4-FFF2-40B4-BE49-F238E27FC236}">
                <a16:creationId xmlns:a16="http://schemas.microsoft.com/office/drawing/2014/main" id="{0231A8DF-7882-F53B-12BD-96EC2BF92058}"/>
              </a:ext>
            </a:extLst>
          </p:cNvPr>
          <p:cNvPicPr>
            <a:picLocks noChangeAspect="1"/>
          </p:cNvPicPr>
          <p:nvPr/>
        </p:nvPicPr>
        <p:blipFill>
          <a:blip r:embed="rId10"/>
          <a:stretch>
            <a:fillRect/>
          </a:stretch>
        </p:blipFill>
        <p:spPr>
          <a:xfrm>
            <a:off x="678628" y="3780667"/>
            <a:ext cx="1254450" cy="1014150"/>
          </a:xfrm>
          <a:prstGeom prst="rect">
            <a:avLst/>
          </a:prstGeom>
        </p:spPr>
      </p:pic>
      <p:pic>
        <p:nvPicPr>
          <p:cNvPr id="54" name="図 53" descr="ブラック, 時計, 立つ が含まれている画像&#10;&#10;自動的に生成された説明">
            <a:extLst>
              <a:ext uri="{FF2B5EF4-FFF2-40B4-BE49-F238E27FC236}">
                <a16:creationId xmlns:a16="http://schemas.microsoft.com/office/drawing/2014/main" id="{BBBF491D-95DA-ACE3-6089-A9F6E22AB526}"/>
              </a:ext>
            </a:extLst>
          </p:cNvPr>
          <p:cNvPicPr>
            <a:picLocks noChangeAspect="1"/>
          </p:cNvPicPr>
          <p:nvPr/>
        </p:nvPicPr>
        <p:blipFill>
          <a:blip r:embed="rId11"/>
          <a:stretch>
            <a:fillRect/>
          </a:stretch>
        </p:blipFill>
        <p:spPr>
          <a:xfrm>
            <a:off x="649451" y="5304317"/>
            <a:ext cx="1119742" cy="805469"/>
          </a:xfrm>
          <a:prstGeom prst="rect">
            <a:avLst/>
          </a:prstGeom>
        </p:spPr>
      </p:pic>
      <p:sp>
        <p:nvSpPr>
          <p:cNvPr id="56" name="テキスト ボックス 55">
            <a:extLst>
              <a:ext uri="{FF2B5EF4-FFF2-40B4-BE49-F238E27FC236}">
                <a16:creationId xmlns:a16="http://schemas.microsoft.com/office/drawing/2014/main" id="{D492582D-9B4D-5C84-CBB3-EAC8D4C5B594}"/>
              </a:ext>
            </a:extLst>
          </p:cNvPr>
          <p:cNvSpPr txBox="1"/>
          <p:nvPr/>
        </p:nvSpPr>
        <p:spPr>
          <a:xfrm>
            <a:off x="1886729" y="5625037"/>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57" name="テキスト ボックス 56">
            <a:extLst>
              <a:ext uri="{FF2B5EF4-FFF2-40B4-BE49-F238E27FC236}">
                <a16:creationId xmlns:a16="http://schemas.microsoft.com/office/drawing/2014/main" id="{C14934A2-A05B-B7EA-2CAD-FCD105CDA027}"/>
              </a:ext>
            </a:extLst>
          </p:cNvPr>
          <p:cNvSpPr txBox="1"/>
          <p:nvPr/>
        </p:nvSpPr>
        <p:spPr>
          <a:xfrm>
            <a:off x="6743239" y="5625037"/>
            <a:ext cx="2000869" cy="369332"/>
          </a:xfrm>
          <a:prstGeom prst="rect">
            <a:avLst/>
          </a:prstGeom>
          <a:noFill/>
        </p:spPr>
        <p:txBody>
          <a:bodyPr wrap="none" rtlCol="0">
            <a:spAutoFit/>
          </a:bodyPr>
          <a:lstStyle/>
          <a:p>
            <a:r>
              <a:rPr kumimoji="1" lang="ja-JP" altLang="en-US" b="1">
                <a:latin typeface="Meiryo UI" panose="020B0604030504040204" pitchFamily="50" charset="-128"/>
                <a:ea typeface="Meiryo UI" panose="020B0604030504040204" pitchFamily="50" charset="-128"/>
              </a:rPr>
              <a:t>リスクの起きた</a:t>
            </a:r>
            <a:r>
              <a:rPr kumimoji="1" lang="ja-JP" altLang="en-US" b="1" dirty="0">
                <a:latin typeface="Meiryo UI" panose="020B0604030504040204" pitchFamily="50" charset="-128"/>
                <a:ea typeface="Meiryo UI" panose="020B0604030504040204" pitchFamily="50" charset="-128"/>
              </a:rPr>
              <a:t>人が</a:t>
            </a:r>
          </a:p>
        </p:txBody>
      </p:sp>
      <p:pic>
        <p:nvPicPr>
          <p:cNvPr id="3" name="図 2" descr="ロゴ&#10;&#10;中程度の精度で自動的に生成された説明">
            <a:extLst>
              <a:ext uri="{FF2B5EF4-FFF2-40B4-BE49-F238E27FC236}">
                <a16:creationId xmlns:a16="http://schemas.microsoft.com/office/drawing/2014/main" id="{686C722D-A2BA-B41E-7555-B97204E47A8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49902" y="5183754"/>
            <a:ext cx="1378410" cy="866913"/>
          </a:xfrm>
          <a:prstGeom prst="rect">
            <a:avLst/>
          </a:prstGeom>
        </p:spPr>
      </p:pic>
    </p:spTree>
    <p:extLst>
      <p:ext uri="{BB962C8B-B14F-4D97-AF65-F5344CB8AC3E}">
        <p14:creationId xmlns:p14="http://schemas.microsoft.com/office/powerpoint/2010/main" val="491952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59850" y="4966917"/>
            <a:ext cx="2707793"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の損失</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0937" y="2079540"/>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73541"/>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39064" y="4031484"/>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graphicFrame>
        <p:nvGraphicFramePr>
          <p:cNvPr id="36" name="表 35"/>
          <p:cNvGraphicFramePr>
            <a:graphicFrameLocks noGrp="1"/>
          </p:cNvGraphicFramePr>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21</a:t>
            </a:fld>
            <a:endParaRPr kumimoji="1" lang="ja-JP" altLang="en-US" dirty="0"/>
          </a:p>
        </p:txBody>
      </p:sp>
    </p:spTree>
    <p:custDataLst>
      <p:tags r:id="rId1"/>
    </p:custDataLst>
    <p:extLst>
      <p:ext uri="{BB962C8B-B14F-4D97-AF65-F5344CB8AC3E}">
        <p14:creationId xmlns:p14="http://schemas.microsoft.com/office/powerpoint/2010/main" val="2293735024"/>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19F82F41-6F50-B2B4-AF78-DB2997B1D496}"/>
              </a:ext>
            </a:extLst>
          </p:cNvPr>
          <p:cNvGraphicFramePr>
            <a:graphicFrameLocks noGrp="1"/>
          </p:cNvGraphicFramePr>
          <p:nvPr/>
        </p:nvGraphicFramePr>
        <p:xfrm>
          <a:off x="5064506" y="748468"/>
          <a:ext cx="3986846" cy="5793385"/>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861425">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700503">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231457">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sp>
        <p:nvSpPr>
          <p:cNvPr id="23" name="正方形/長方形 2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6817360" y="6468110"/>
            <a:ext cx="2133600" cy="365125"/>
          </a:xfrm>
        </p:spPr>
        <p:txBody>
          <a:bodyPr/>
          <a:lstStyle/>
          <a:p>
            <a:fld id="{E1D7E502-7D6F-49F2-8D91-33EB17385912}" type="slidenum">
              <a:rPr lang="ja-JP" altLang="en-US" smtClean="0"/>
              <a:pPr/>
              <a:t>22</a:t>
            </a:fld>
            <a:endParaRPr lang="ja-JP" altLang="en-US" dirty="0"/>
          </a:p>
        </p:txBody>
      </p:sp>
      <p:graphicFrame>
        <p:nvGraphicFramePr>
          <p:cNvPr id="4" name="表 3">
            <a:extLst>
              <a:ext uri="{FF2B5EF4-FFF2-40B4-BE49-F238E27FC236}">
                <a16:creationId xmlns:a16="http://schemas.microsoft.com/office/drawing/2014/main" id="{67DE1A44-94FA-0F57-DE04-4AEF79757E3A}"/>
              </a:ext>
            </a:extLst>
          </p:cNvPr>
          <p:cNvGraphicFramePr>
            <a:graphicFrameLocks noGrp="1"/>
          </p:cNvGraphicFramePr>
          <p:nvPr/>
        </p:nvGraphicFramePr>
        <p:xfrm>
          <a:off x="1295654" y="734998"/>
          <a:ext cx="3682827" cy="5806855"/>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878770">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689356">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23872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8" name="表 7">
            <a:extLst>
              <a:ext uri="{FF2B5EF4-FFF2-40B4-BE49-F238E27FC236}">
                <a16:creationId xmlns:a16="http://schemas.microsoft.com/office/drawing/2014/main" id="{F4D947A4-090D-A475-A8F5-988C5214D966}"/>
              </a:ext>
            </a:extLst>
          </p:cNvPr>
          <p:cNvGraphicFramePr>
            <a:graphicFrameLocks noGrp="1"/>
          </p:cNvGraphicFramePr>
          <p:nvPr/>
        </p:nvGraphicFramePr>
        <p:xfrm>
          <a:off x="42931" y="1647824"/>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637670">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256359">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9" name="テキスト ボックス 8">
            <a:extLst>
              <a:ext uri="{FF2B5EF4-FFF2-40B4-BE49-F238E27FC236}">
                <a16:creationId xmlns:a16="http://schemas.microsoft.com/office/drawing/2014/main" id="{59622264-B55B-0E4B-2AE8-4C63E5CFE0A6}"/>
              </a:ext>
            </a:extLst>
          </p:cNvPr>
          <p:cNvSpPr txBox="1"/>
          <p:nvPr/>
        </p:nvSpPr>
        <p:spPr>
          <a:xfrm>
            <a:off x="1295654" y="1579507"/>
            <a:ext cx="3817577" cy="2744406"/>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latin typeface="Meiryo UI" panose="020B0604030504040204" pitchFamily="50" charset="-128"/>
                <a:ea typeface="Meiryo UI" panose="020B0604030504040204" pitchFamily="50" charset="-128"/>
                <a:cs typeface="ヒラギノ角ゴ Pro W6"/>
              </a:rPr>
              <a:t>貯めたお金は自由に使うことができる。</a:t>
            </a:r>
            <a:endParaRPr lang="en-US" altLang="ja-JP" sz="2400" dirty="0">
              <a:latin typeface="Meiryo UI" panose="020B0604030504040204" pitchFamily="50" charset="-128"/>
              <a:ea typeface="Meiryo UI" panose="020B0604030504040204" pitchFamily="50" charset="-128"/>
              <a:cs typeface="ヒラギノ角ゴ Pro W6"/>
            </a:endParaRPr>
          </a:p>
          <a:p>
            <a:pPr>
              <a:lnSpc>
                <a:spcPts val="3500"/>
              </a:lnSpc>
            </a:pPr>
            <a:r>
              <a:rPr lang="ja-JP" altLang="en-US" dirty="0">
                <a:latin typeface="Meiryo UI" panose="020B0604030504040204" pitchFamily="50" charset="-128"/>
                <a:ea typeface="Meiryo UI" panose="020B0604030504040204" pitchFamily="50" charset="-128"/>
                <a:cs typeface="ヒラギノ角ゴ Pro W6"/>
              </a:rPr>
              <a:t>○</a:t>
            </a:r>
            <a:r>
              <a:rPr lang="ja-JP" altLang="en-US" sz="2400" spc="-50" dirty="0">
                <a:latin typeface="Meiryo UI" panose="020B0604030504040204" pitchFamily="50" charset="-128"/>
                <a:ea typeface="Meiryo UI" panose="020B0604030504040204" pitchFamily="50" charset="-128"/>
                <a:cs typeface="ヒラギノ角ゴ Pro W6"/>
              </a:rPr>
              <a:t>途中での引き出しや貯めるペースが自由。</a:t>
            </a:r>
            <a:endParaRPr lang="en-US" altLang="ja-JP" sz="2400" spc="-50" dirty="0">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latin typeface="Meiryo UI" panose="020B0604030504040204" pitchFamily="50" charset="-128"/>
                <a:ea typeface="Meiryo UI" panose="020B0604030504040204" pitchFamily="50" charset="-128"/>
                <a:cs typeface="ヒラギノ角ゴ Pro W6"/>
              </a:rPr>
              <a:t>○預けた金額に応じて利子がつく。</a:t>
            </a:r>
          </a:p>
        </p:txBody>
      </p:sp>
      <p:sp>
        <p:nvSpPr>
          <p:cNvPr id="10" name="テキスト ボックス 9">
            <a:extLst>
              <a:ext uri="{FF2B5EF4-FFF2-40B4-BE49-F238E27FC236}">
                <a16:creationId xmlns:a16="http://schemas.microsoft.com/office/drawing/2014/main" id="{4DAB1A43-6242-7042-EF30-5D8F1B026999}"/>
              </a:ext>
            </a:extLst>
          </p:cNvPr>
          <p:cNvSpPr txBox="1"/>
          <p:nvPr/>
        </p:nvSpPr>
        <p:spPr>
          <a:xfrm>
            <a:off x="1255396" y="4496260"/>
            <a:ext cx="3817577" cy="1846724"/>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400" b="1" spc="-40" dirty="0">
                <a:solidFill>
                  <a:srgbClr val="FF0000"/>
                </a:solidFill>
                <a:latin typeface="Meiryo UI" panose="020B0604030504040204" pitchFamily="50" charset="-128"/>
                <a:ea typeface="Meiryo UI" panose="020B0604030504040204" pitchFamily="50" charset="-128"/>
                <a:cs typeface="ヒラギノ角ゴ Pro W6"/>
              </a:rPr>
              <a:t>必要な</a:t>
            </a:r>
            <a:r>
              <a:rPr lang="ja-JP" altLang="en-US" sz="2400" spc="-40" dirty="0">
                <a:latin typeface="Meiryo UI" panose="020B0604030504040204" pitchFamily="50" charset="-128"/>
                <a:ea typeface="Meiryo UI" panose="020B0604030504040204" pitchFamily="50" charset="-128"/>
                <a:cs typeface="ヒラギノ角ゴ Pro W6"/>
              </a:rPr>
              <a:t>金額が貯まっているとは限らない。</a:t>
            </a:r>
          </a:p>
        </p:txBody>
      </p:sp>
      <p:sp>
        <p:nvSpPr>
          <p:cNvPr id="11" name="テキスト ボックス 10">
            <a:extLst>
              <a:ext uri="{FF2B5EF4-FFF2-40B4-BE49-F238E27FC236}">
                <a16:creationId xmlns:a16="http://schemas.microsoft.com/office/drawing/2014/main" id="{90365A71-A1F9-DDD3-9FC5-485BDE27B543}"/>
              </a:ext>
            </a:extLst>
          </p:cNvPr>
          <p:cNvSpPr txBox="1"/>
          <p:nvPr/>
        </p:nvSpPr>
        <p:spPr>
          <a:xfrm>
            <a:off x="5173785" y="1897954"/>
            <a:ext cx="3996000" cy="1836528"/>
          </a:xfrm>
          <a:prstGeom prst="rect">
            <a:avLst/>
          </a:prstGeom>
          <a:noFill/>
        </p:spPr>
        <p:txBody>
          <a:bodyPr wrap="square" rtlCol="0">
            <a:spAutoFit/>
          </a:bodyPr>
          <a:lstStyle/>
          <a:p>
            <a:pPr>
              <a:lnSpc>
                <a:spcPts val="35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400" dirty="0">
                <a:latin typeface="Meiryo UI" panose="020B0604030504040204" pitchFamily="50" charset="-128"/>
                <a:ea typeface="Meiryo UI" panose="020B0604030504040204" pitchFamily="50" charset="-128"/>
                <a:cs typeface="ヒラギノ角ゴ Pro W6"/>
              </a:rPr>
              <a:t>あらかじめ</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決められた</a:t>
            </a:r>
            <a:r>
              <a:rPr lang="ja-JP" altLang="en-US" sz="2400" dirty="0">
                <a:latin typeface="Meiryo UI" panose="020B0604030504040204" pitchFamily="50" charset="-128"/>
                <a:ea typeface="Meiryo UI" panose="020B0604030504040204" pitchFamily="50" charset="-128"/>
                <a:cs typeface="ヒラギノ角ゴ Pro W6"/>
              </a:rPr>
              <a:t>金額</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16" name="テキスト ボックス 15">
            <a:extLst>
              <a:ext uri="{FF2B5EF4-FFF2-40B4-BE49-F238E27FC236}">
                <a16:creationId xmlns:a16="http://schemas.microsoft.com/office/drawing/2014/main" id="{0422A569-8107-31C8-15FC-1B46934DE388}"/>
              </a:ext>
            </a:extLst>
          </p:cNvPr>
          <p:cNvSpPr txBox="1"/>
          <p:nvPr/>
        </p:nvSpPr>
        <p:spPr>
          <a:xfrm>
            <a:off x="5158998" y="4288004"/>
            <a:ext cx="3996000" cy="2280304"/>
          </a:xfrm>
          <a:prstGeom prst="rect">
            <a:avLst/>
          </a:prstGeom>
          <a:noFill/>
        </p:spPr>
        <p:txBody>
          <a:bodyPr wrap="square" rtlCol="0">
            <a:spAutoFit/>
          </a:bodyPr>
          <a:lstStyle/>
          <a:p>
            <a:pPr>
              <a:lnSpc>
                <a:spcPts val="3500"/>
              </a:lnSpc>
            </a:pPr>
            <a:r>
              <a:rPr lang="ja-JP" altLang="en-US" sz="22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●結果的にリスクが発生しなくても、決められた金額を保険料として支払う必要がある（保険の種類によっては一部戻ってくる場合がある）。</a:t>
            </a:r>
            <a:endParaRPr lang="en-US" altLang="ja-JP" sz="2200" dirty="0">
              <a:solidFill>
                <a:srgbClr val="000000"/>
              </a:solidFill>
              <a:latin typeface="Meiryo UI" panose="020B0604030504040204" pitchFamily="50" charset="-128"/>
              <a:ea typeface="Meiryo UI" panose="020B0604030504040204" pitchFamily="50" charset="-128"/>
              <a:cs typeface="ヒラギノ角ゴ Pro W6"/>
            </a:endParaRPr>
          </a:p>
        </p:txBody>
      </p:sp>
    </p:spTree>
    <p:custDataLst>
      <p:tags r:id="rId1"/>
    </p:custDataLst>
    <p:extLst>
      <p:ext uri="{BB962C8B-B14F-4D97-AF65-F5344CB8AC3E}">
        <p14:creationId xmlns:p14="http://schemas.microsoft.com/office/powerpoint/2010/main" val="2641799929"/>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ED2D9EC-3DF3-43EA-A2B7-33018B2A4003}"/>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200416" y="1063641"/>
            <a:ext cx="3950897"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5005388" y="4039211"/>
            <a:ext cx="3950722"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05876" y="5520154"/>
              <a:ext cx="1452563" cy="559691"/>
              <a:chOff x="6005876" y="5641383"/>
              <a:chExt cx="1452563" cy="559691"/>
            </a:xfrm>
          </p:grpSpPr>
          <p:sp>
            <p:nvSpPr>
              <p:cNvPr id="4" name="正方形/長方形 3"/>
              <p:cNvSpPr/>
              <p:nvPr/>
            </p:nvSpPr>
            <p:spPr>
              <a:xfrm>
                <a:off x="6005876" y="5641383"/>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86880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43243" y="5714287"/>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764374"/>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73679" y="198913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73679" y="5035522"/>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52791" y="4070635"/>
            <a:ext cx="3998522" cy="2387215"/>
            <a:chOff x="690543" y="4191864"/>
            <a:chExt cx="3467100" cy="2387215"/>
          </a:xfrm>
        </p:grpSpPr>
        <p:sp>
          <p:nvSpPr>
            <p:cNvPr id="14" name="角丸四角形 13"/>
            <p:cNvSpPr/>
            <p:nvPr/>
          </p:nvSpPr>
          <p:spPr>
            <a:xfrm>
              <a:off x="690543" y="4191864"/>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3"/>
            <a:stretch>
              <a:fillRect/>
            </a:stretch>
          </p:blipFill>
          <p:spPr>
            <a:xfrm>
              <a:off x="1719740" y="5246884"/>
              <a:ext cx="1152541" cy="1332195"/>
            </a:xfrm>
            <a:prstGeom prst="rect">
              <a:avLst/>
            </a:prstGeom>
          </p:spPr>
        </p:pic>
        <p:sp>
          <p:nvSpPr>
            <p:cNvPr id="33" name="テキスト ボックス 32"/>
            <p:cNvSpPr txBox="1"/>
            <p:nvPr/>
          </p:nvSpPr>
          <p:spPr>
            <a:xfrm>
              <a:off x="1113022" y="4321849"/>
              <a:ext cx="2663435"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sp>
        <p:nvSpPr>
          <p:cNvPr id="35" name="正方形/長方形 34"/>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保険のしくみ①</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3DFA9B0-F9A9-4733-A0C9-BB523C245BEA}"/>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23</a:t>
            </a:fld>
            <a:endParaRPr lang="ja-JP" altLang="en-US" dirty="0"/>
          </a:p>
        </p:txBody>
      </p:sp>
      <p:grpSp>
        <p:nvGrpSpPr>
          <p:cNvPr id="16" name="グループ化 15">
            <a:extLst>
              <a:ext uri="{FF2B5EF4-FFF2-40B4-BE49-F238E27FC236}">
                <a16:creationId xmlns:a16="http://schemas.microsoft.com/office/drawing/2014/main" id="{39FCA747-DC48-494A-A666-503A268B8915}"/>
              </a:ext>
            </a:extLst>
          </p:cNvPr>
          <p:cNvGrpSpPr/>
          <p:nvPr/>
        </p:nvGrpSpPr>
        <p:grpSpPr>
          <a:xfrm>
            <a:off x="5005388" y="1063641"/>
            <a:ext cx="3950722" cy="2335610"/>
            <a:chOff x="5005388" y="1063641"/>
            <a:chExt cx="3950722" cy="2335610"/>
          </a:xfrm>
        </p:grpSpPr>
        <p:grpSp>
          <p:nvGrpSpPr>
            <p:cNvPr id="6" name="図形グループ 5"/>
            <p:cNvGrpSpPr/>
            <p:nvPr/>
          </p:nvGrpSpPr>
          <p:grpSpPr>
            <a:xfrm>
              <a:off x="5005388" y="1063641"/>
              <a:ext cx="3950722" cy="2335610"/>
              <a:chOff x="5005388" y="1261070"/>
              <a:chExt cx="3467100" cy="2335610"/>
            </a:xfrm>
          </p:grpSpPr>
          <p:sp>
            <p:nvSpPr>
              <p:cNvPr id="13" name="角丸四角形 12"/>
              <p:cNvSpPr/>
              <p:nvPr/>
            </p:nvSpPr>
            <p:spPr>
              <a:xfrm>
                <a:off x="5005388" y="126107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31842" y="1375530"/>
                <a:ext cx="215545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11" name="図 10" descr="椅子, テーブル, マグカップ が含まれている画像&#10;&#10;自動的に生成された説明">
              <a:extLst>
                <a:ext uri="{FF2B5EF4-FFF2-40B4-BE49-F238E27FC236}">
                  <a16:creationId xmlns:a16="http://schemas.microsoft.com/office/drawing/2014/main" id="{CEF9BF96-5F9D-4A73-AF55-27F2F95AFE0C}"/>
                </a:ext>
              </a:extLst>
            </p:cNvPr>
            <p:cNvPicPr>
              <a:picLocks noChangeAspect="1"/>
            </p:cNvPicPr>
            <p:nvPr/>
          </p:nvPicPr>
          <p:blipFill>
            <a:blip r:embed="rId4"/>
            <a:stretch>
              <a:fillRect/>
            </a:stretch>
          </p:blipFill>
          <p:spPr>
            <a:xfrm>
              <a:off x="7788557" y="1281043"/>
              <a:ext cx="682764" cy="1999206"/>
            </a:xfrm>
            <a:prstGeom prst="rect">
              <a:avLst/>
            </a:prstGeom>
          </p:spPr>
        </p:pic>
      </p:grpSp>
    </p:spTree>
    <p:extLst>
      <p:ext uri="{BB962C8B-B14F-4D97-AF65-F5344CB8AC3E}">
        <p14:creationId xmlns:p14="http://schemas.microsoft.com/office/powerpoint/2010/main" val="107401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2E65E61-70D3-4FF4-9C12-1BD61FDE66F0}"/>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80128" y="1092556"/>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32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237995" y="1092556"/>
            <a:ext cx="39466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80128" y="3986858"/>
            <a:ext cx="4138612"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1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1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100" b="1" dirty="0">
                <a:latin typeface="Meiryo UI" panose="020B0604030504040204" pitchFamily="50" charset="-128"/>
                <a:ea typeface="Meiryo UI" panose="020B0604030504040204" pitchFamily="50" charset="-128"/>
                <a:cs typeface="ヒラギノ丸ゴ Pro W4"/>
              </a:rPr>
              <a:t>を受け取り、</a:t>
            </a:r>
            <a:endParaRPr lang="en-US" altLang="ja-JP" sz="31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237995" y="3986858"/>
            <a:ext cx="3933953"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7404" y="2869784"/>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3974" y="2770757"/>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617209" y="5361474"/>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053981" y="5082653"/>
            <a:ext cx="2568112"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a:t>
            </a:r>
            <a:endParaRPr lang="en-US" altLang="ja-JP" sz="3200" b="1" dirty="0">
              <a:solidFill>
                <a:srgbClr val="FF0000"/>
              </a:solidFill>
              <a:latin typeface="Meiryo UI" panose="020B0604030504040204" pitchFamily="50" charset="-128"/>
              <a:ea typeface="Meiryo UI" panose="020B0604030504040204" pitchFamily="50" charset="-128"/>
            </a:endParaRPr>
          </a:p>
          <a:p>
            <a:pPr algn="r"/>
            <a:r>
              <a:rPr lang="ja-JP" altLang="en-US" sz="3200" b="1" dirty="0">
                <a:solidFill>
                  <a:srgbClr val="FF0000"/>
                </a:solidFill>
                <a:latin typeface="Meiryo UI" panose="020B0604030504040204" pitchFamily="50" charset="-128"/>
                <a:ea typeface="Meiryo UI" panose="020B0604030504040204" pitchFamily="50" charset="-128"/>
              </a:rPr>
              <a:t>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36101" y="1873963"/>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36101" y="49965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336101"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7A99F210-8C01-424B-BEAB-4423A32AB6C0}"/>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24</a:t>
            </a:fld>
            <a:endParaRPr lang="ja-JP" altLang="en-US" dirty="0"/>
          </a:p>
        </p:txBody>
      </p:sp>
    </p:spTree>
    <p:extLst>
      <p:ext uri="{BB962C8B-B14F-4D97-AF65-F5344CB8AC3E}">
        <p14:creationId xmlns:p14="http://schemas.microsoft.com/office/powerpoint/2010/main" val="105882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D6FBE789-63A5-4C93-B98C-93F3AF034C1F}"/>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2" name="テキスト ボックス 31"/>
          <p:cNvSpPr txBox="1"/>
          <p:nvPr/>
        </p:nvSpPr>
        <p:spPr>
          <a:xfrm>
            <a:off x="159651" y="5487920"/>
            <a:ext cx="8779634"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cs typeface="ヒラギノ丸ゴ Pro W4"/>
              </a:rPr>
              <a:t>骨折した</a:t>
            </a:r>
            <a:r>
              <a:rPr kumimoji="1" lang="en-US" altLang="ja-JP" sz="3200" b="1" dirty="0">
                <a:latin typeface="Meiryo UI" panose="020B0604030504040204" pitchFamily="50" charset="-128"/>
                <a:ea typeface="Meiryo UI" panose="020B0604030504040204" pitchFamily="50" charset="-128"/>
                <a:cs typeface="ヒラギノ丸ゴ Pro W4"/>
              </a:rPr>
              <a:t>5</a:t>
            </a:r>
            <a:r>
              <a:rPr kumimoji="1" lang="ja-JP" altLang="en-US" sz="3200" b="1" dirty="0">
                <a:latin typeface="Meiryo UI" panose="020B0604030504040204" pitchFamily="50" charset="-128"/>
                <a:ea typeface="Meiryo UI" panose="020B0604030504040204" pitchFamily="50" charset="-128"/>
                <a:cs typeface="ヒラギノ丸ゴ Pro W4"/>
              </a:rPr>
              <a:t>人は</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3" name="グループ化 2">
            <a:extLst>
              <a:ext uri="{FF2B5EF4-FFF2-40B4-BE49-F238E27FC236}">
                <a16:creationId xmlns:a16="http://schemas.microsoft.com/office/drawing/2014/main" id="{6528AA83-7FE6-4289-A312-2D1F4F8C0584}"/>
              </a:ext>
            </a:extLst>
          </p:cNvPr>
          <p:cNvGrpSpPr/>
          <p:nvPr/>
        </p:nvGrpSpPr>
        <p:grpSpPr>
          <a:xfrm>
            <a:off x="461964" y="690485"/>
            <a:ext cx="8258703" cy="2352651"/>
            <a:chOff x="461964" y="772874"/>
            <a:chExt cx="8258703" cy="2352651"/>
          </a:xfrm>
        </p:grpSpPr>
        <p:sp>
          <p:nvSpPr>
            <p:cNvPr id="40" name="テキスト ボックス 39"/>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a:extLst>
                <a:ext uri="{FF2B5EF4-FFF2-40B4-BE49-F238E27FC236}">
                  <a16:creationId xmlns:a16="http://schemas.microsoft.com/office/drawing/2014/main" id="{F328CB0E-9DA6-4669-A3FB-B47A69976753}"/>
                </a:ext>
              </a:extLst>
            </p:cNvPr>
            <p:cNvGrpSpPr/>
            <p:nvPr/>
          </p:nvGrpSpPr>
          <p:grpSpPr>
            <a:xfrm>
              <a:off x="461964" y="772874"/>
              <a:ext cx="8258703" cy="2126182"/>
              <a:chOff x="461964" y="772874"/>
              <a:chExt cx="8258703" cy="2126182"/>
            </a:xfrm>
          </p:grpSpPr>
          <p:sp>
            <p:nvSpPr>
              <p:cNvPr id="11" name="正方形/長方形 10"/>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1"/>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1"/>
                    </a:solidFill>
                    <a:latin typeface="Meiryo UI" panose="020B0604030504040204" pitchFamily="50" charset="-128"/>
                    <a:ea typeface="Meiryo UI" panose="020B0604030504040204" pitchFamily="50" charset="-128"/>
                    <a:cs typeface="ヒラギノ丸ゴ Pro W4"/>
                  </a:rPr>
                  <a:t>……</a:t>
                </a:r>
              </a:p>
            </p:txBody>
          </p:sp>
          <p:sp>
            <p:nvSpPr>
              <p:cNvPr id="6" name="正方形/長方形 5"/>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pic>
            <p:nvPicPr>
              <p:cNvPr id="5" name="図 4"/>
              <p:cNvPicPr>
                <a:picLocks noChangeAspect="1"/>
              </p:cNvPicPr>
              <p:nvPr/>
            </p:nvPicPr>
            <p:blipFill>
              <a:blip r:embed="rId3"/>
              <a:stretch>
                <a:fillRect/>
              </a:stretch>
            </p:blipFill>
            <p:spPr>
              <a:xfrm>
                <a:off x="3849882" y="1455186"/>
                <a:ext cx="1174157" cy="1179542"/>
              </a:xfrm>
              <a:prstGeom prst="rect">
                <a:avLst/>
              </a:prstGeom>
            </p:spPr>
          </p:pic>
          <p:pic>
            <p:nvPicPr>
              <p:cNvPr id="25" name="図 24"/>
              <p:cNvPicPr>
                <a:picLocks noChangeAspect="1"/>
              </p:cNvPicPr>
              <p:nvPr/>
            </p:nvPicPr>
            <p:blipFill rotWithShape="1">
              <a:blip r:embed="rId4"/>
              <a:srcRect t="15566"/>
              <a:stretch/>
            </p:blipFill>
            <p:spPr>
              <a:xfrm>
                <a:off x="6450330" y="1190859"/>
                <a:ext cx="794373" cy="1708197"/>
              </a:xfrm>
              <a:prstGeom prst="rect">
                <a:avLst/>
              </a:prstGeom>
            </p:spPr>
          </p:pic>
          <p:sp>
            <p:nvSpPr>
              <p:cNvPr id="41" name="乗算記号 40"/>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grpSp>
      <p:sp>
        <p:nvSpPr>
          <p:cNvPr id="66" name="右矢印 65"/>
          <p:cNvSpPr/>
          <p:nvPr/>
        </p:nvSpPr>
        <p:spPr bwMode="gray">
          <a:xfrm rot="5400000">
            <a:off x="4175336" y="2548331"/>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CF71646E-C48F-4292-AA65-D90D6423EE76}"/>
              </a:ext>
            </a:extLst>
          </p:cNvPr>
          <p:cNvGrpSpPr/>
          <p:nvPr/>
        </p:nvGrpSpPr>
        <p:grpSpPr>
          <a:xfrm>
            <a:off x="1351279" y="3515601"/>
            <a:ext cx="1057205" cy="1923546"/>
            <a:chOff x="1175490" y="3744977"/>
            <a:chExt cx="1057205" cy="1923546"/>
          </a:xfrm>
        </p:grpSpPr>
        <p:grpSp>
          <p:nvGrpSpPr>
            <p:cNvPr id="15" name="グループ化 14">
              <a:extLst>
                <a:ext uri="{FF2B5EF4-FFF2-40B4-BE49-F238E27FC236}">
                  <a16:creationId xmlns:a16="http://schemas.microsoft.com/office/drawing/2014/main" id="{FC7FB609-190F-4831-A1C2-F849D5C5924A}"/>
                </a:ext>
              </a:extLst>
            </p:cNvPr>
            <p:cNvGrpSpPr/>
            <p:nvPr/>
          </p:nvGrpSpPr>
          <p:grpSpPr>
            <a:xfrm>
              <a:off x="1333792" y="4216524"/>
              <a:ext cx="748686" cy="1451999"/>
              <a:chOff x="908289" y="3504258"/>
              <a:chExt cx="748686" cy="1451999"/>
            </a:xfrm>
          </p:grpSpPr>
          <p:pic>
            <p:nvPicPr>
              <p:cNvPr id="14" name="図 13" descr="アイコン&#10;&#10;自動的に生成された説明">
                <a:extLst>
                  <a:ext uri="{FF2B5EF4-FFF2-40B4-BE49-F238E27FC236}">
                    <a16:creationId xmlns:a16="http://schemas.microsoft.com/office/drawing/2014/main" id="{3EA870D2-38D0-4EDC-A155-365948F834D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76" name="乗算記号 69"/>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6" name="グループ化 15">
              <a:extLst>
                <a:ext uri="{FF2B5EF4-FFF2-40B4-BE49-F238E27FC236}">
                  <a16:creationId xmlns:a16="http://schemas.microsoft.com/office/drawing/2014/main" id="{90FE5F1E-EF7E-4E20-B023-B180366633C4}"/>
                </a:ext>
              </a:extLst>
            </p:cNvPr>
            <p:cNvGrpSpPr/>
            <p:nvPr/>
          </p:nvGrpSpPr>
          <p:grpSpPr>
            <a:xfrm>
              <a:off x="1175490" y="3744977"/>
              <a:ext cx="1057205" cy="425163"/>
              <a:chOff x="1189004" y="5264106"/>
              <a:chExt cx="1057205" cy="425163"/>
            </a:xfrm>
          </p:grpSpPr>
          <p:sp>
            <p:nvSpPr>
              <p:cNvPr id="100" name="正方形/長方形 99"/>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2" name="テキスト ボックス 101"/>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スライド番号プレースホルダー 11">
            <a:extLst>
              <a:ext uri="{FF2B5EF4-FFF2-40B4-BE49-F238E27FC236}">
                <a16:creationId xmlns:a16="http://schemas.microsoft.com/office/drawing/2014/main" id="{9524659F-C6E2-467A-AC23-9D2E6A799034}"/>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25</a:t>
            </a:fld>
            <a:endParaRPr lang="ja-JP" altLang="en-US" dirty="0"/>
          </a:p>
        </p:txBody>
      </p:sp>
      <p:grpSp>
        <p:nvGrpSpPr>
          <p:cNvPr id="112" name="グループ化 111">
            <a:extLst>
              <a:ext uri="{FF2B5EF4-FFF2-40B4-BE49-F238E27FC236}">
                <a16:creationId xmlns:a16="http://schemas.microsoft.com/office/drawing/2014/main" id="{F6F526A6-DE36-4EAE-A340-11AED47A87F1}"/>
              </a:ext>
            </a:extLst>
          </p:cNvPr>
          <p:cNvGrpSpPr/>
          <p:nvPr/>
        </p:nvGrpSpPr>
        <p:grpSpPr>
          <a:xfrm>
            <a:off x="2635768" y="3530782"/>
            <a:ext cx="1057205" cy="1923546"/>
            <a:chOff x="1175490" y="3744977"/>
            <a:chExt cx="1057205" cy="1923546"/>
          </a:xfrm>
        </p:grpSpPr>
        <p:grpSp>
          <p:nvGrpSpPr>
            <p:cNvPr id="113" name="グループ化 112">
              <a:extLst>
                <a:ext uri="{FF2B5EF4-FFF2-40B4-BE49-F238E27FC236}">
                  <a16:creationId xmlns:a16="http://schemas.microsoft.com/office/drawing/2014/main" id="{08073AB3-7C94-4EB9-868C-74A7E008E5F0}"/>
                </a:ext>
              </a:extLst>
            </p:cNvPr>
            <p:cNvGrpSpPr/>
            <p:nvPr/>
          </p:nvGrpSpPr>
          <p:grpSpPr>
            <a:xfrm>
              <a:off x="1333792" y="4216524"/>
              <a:ext cx="748686" cy="1451999"/>
              <a:chOff x="908289" y="3504258"/>
              <a:chExt cx="748686" cy="1451999"/>
            </a:xfrm>
          </p:grpSpPr>
          <p:pic>
            <p:nvPicPr>
              <p:cNvPr id="117" name="図 116" descr="アイコン&#10;&#10;自動的に生成された説明">
                <a:extLst>
                  <a:ext uri="{FF2B5EF4-FFF2-40B4-BE49-F238E27FC236}">
                    <a16:creationId xmlns:a16="http://schemas.microsoft.com/office/drawing/2014/main" id="{69EAE735-919E-450A-AE8F-D1E892B3219A}"/>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18" name="乗算記号 69">
                <a:extLst>
                  <a:ext uri="{FF2B5EF4-FFF2-40B4-BE49-F238E27FC236}">
                    <a16:creationId xmlns:a16="http://schemas.microsoft.com/office/drawing/2014/main" id="{1673167E-6825-4920-AC5A-FF74804E5B3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14" name="グループ化 113">
              <a:extLst>
                <a:ext uri="{FF2B5EF4-FFF2-40B4-BE49-F238E27FC236}">
                  <a16:creationId xmlns:a16="http://schemas.microsoft.com/office/drawing/2014/main" id="{1F0986DF-0D36-4AEE-8748-FB5655D974E6}"/>
                </a:ext>
              </a:extLst>
            </p:cNvPr>
            <p:cNvGrpSpPr/>
            <p:nvPr/>
          </p:nvGrpSpPr>
          <p:grpSpPr>
            <a:xfrm>
              <a:off x="1175490" y="3744977"/>
              <a:ext cx="1057205" cy="425163"/>
              <a:chOff x="1189004" y="5264106"/>
              <a:chExt cx="1057205" cy="425163"/>
            </a:xfrm>
          </p:grpSpPr>
          <p:sp>
            <p:nvSpPr>
              <p:cNvPr id="115" name="正方形/長方形 114">
                <a:extLst>
                  <a:ext uri="{FF2B5EF4-FFF2-40B4-BE49-F238E27FC236}">
                    <a16:creationId xmlns:a16="http://schemas.microsoft.com/office/drawing/2014/main" id="{557031C2-8A98-4D6D-B801-8722F041D56A}"/>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6" name="テキスト ボックス 115">
                <a:extLst>
                  <a:ext uri="{FF2B5EF4-FFF2-40B4-BE49-F238E27FC236}">
                    <a16:creationId xmlns:a16="http://schemas.microsoft.com/office/drawing/2014/main" id="{A6426DD6-C692-41D5-8940-8948E574149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19" name="グループ化 118">
            <a:extLst>
              <a:ext uri="{FF2B5EF4-FFF2-40B4-BE49-F238E27FC236}">
                <a16:creationId xmlns:a16="http://schemas.microsoft.com/office/drawing/2014/main" id="{A19EA518-7786-49FB-90AA-0A691F917168}"/>
              </a:ext>
            </a:extLst>
          </p:cNvPr>
          <p:cNvGrpSpPr/>
          <p:nvPr/>
        </p:nvGrpSpPr>
        <p:grpSpPr>
          <a:xfrm>
            <a:off x="3920258" y="3527384"/>
            <a:ext cx="1057205" cy="1923546"/>
            <a:chOff x="1175490" y="3744977"/>
            <a:chExt cx="1057205" cy="1923546"/>
          </a:xfrm>
        </p:grpSpPr>
        <p:grpSp>
          <p:nvGrpSpPr>
            <p:cNvPr id="120" name="グループ化 119">
              <a:extLst>
                <a:ext uri="{FF2B5EF4-FFF2-40B4-BE49-F238E27FC236}">
                  <a16:creationId xmlns:a16="http://schemas.microsoft.com/office/drawing/2014/main" id="{08688397-8AA9-4B66-AC4F-B96432E16E85}"/>
                </a:ext>
              </a:extLst>
            </p:cNvPr>
            <p:cNvGrpSpPr/>
            <p:nvPr/>
          </p:nvGrpSpPr>
          <p:grpSpPr>
            <a:xfrm>
              <a:off x="1333792" y="4216524"/>
              <a:ext cx="748686" cy="1451999"/>
              <a:chOff x="908289" y="3504258"/>
              <a:chExt cx="748686" cy="1451999"/>
            </a:xfrm>
          </p:grpSpPr>
          <p:pic>
            <p:nvPicPr>
              <p:cNvPr id="124" name="図 123" descr="アイコン&#10;&#10;自動的に生成された説明">
                <a:extLst>
                  <a:ext uri="{FF2B5EF4-FFF2-40B4-BE49-F238E27FC236}">
                    <a16:creationId xmlns:a16="http://schemas.microsoft.com/office/drawing/2014/main" id="{9B222935-CB3A-4E6F-92AB-0716ECBF9FD9}"/>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25" name="乗算記号 69">
                <a:extLst>
                  <a:ext uri="{FF2B5EF4-FFF2-40B4-BE49-F238E27FC236}">
                    <a16:creationId xmlns:a16="http://schemas.microsoft.com/office/drawing/2014/main" id="{C54284E7-2995-4902-A7D9-2D6535FCAA1B}"/>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1" name="グループ化 120">
              <a:extLst>
                <a:ext uri="{FF2B5EF4-FFF2-40B4-BE49-F238E27FC236}">
                  <a16:creationId xmlns:a16="http://schemas.microsoft.com/office/drawing/2014/main" id="{E00C5FA9-F3CB-496E-8925-331CD91E697A}"/>
                </a:ext>
              </a:extLst>
            </p:cNvPr>
            <p:cNvGrpSpPr/>
            <p:nvPr/>
          </p:nvGrpSpPr>
          <p:grpSpPr>
            <a:xfrm>
              <a:off x="1175490" y="3744977"/>
              <a:ext cx="1057205" cy="425163"/>
              <a:chOff x="1189004" y="5264106"/>
              <a:chExt cx="1057205" cy="425163"/>
            </a:xfrm>
          </p:grpSpPr>
          <p:sp>
            <p:nvSpPr>
              <p:cNvPr id="122" name="正方形/長方形 121">
                <a:extLst>
                  <a:ext uri="{FF2B5EF4-FFF2-40B4-BE49-F238E27FC236}">
                    <a16:creationId xmlns:a16="http://schemas.microsoft.com/office/drawing/2014/main" id="{81DC97FB-AEE9-4A39-A179-4DE3B6E4184E}"/>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23" name="テキスト ボックス 122">
                <a:extLst>
                  <a:ext uri="{FF2B5EF4-FFF2-40B4-BE49-F238E27FC236}">
                    <a16:creationId xmlns:a16="http://schemas.microsoft.com/office/drawing/2014/main" id="{D7CA0C0D-CE5E-4AEB-9AB1-79348178BED7}"/>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26" name="グループ化 125">
            <a:extLst>
              <a:ext uri="{FF2B5EF4-FFF2-40B4-BE49-F238E27FC236}">
                <a16:creationId xmlns:a16="http://schemas.microsoft.com/office/drawing/2014/main" id="{C05C5236-5C82-4BE9-91D6-B3AF6160256C}"/>
              </a:ext>
            </a:extLst>
          </p:cNvPr>
          <p:cNvGrpSpPr/>
          <p:nvPr/>
        </p:nvGrpSpPr>
        <p:grpSpPr>
          <a:xfrm>
            <a:off x="5217377" y="3527384"/>
            <a:ext cx="1057205" cy="1923546"/>
            <a:chOff x="1175490" y="3744977"/>
            <a:chExt cx="1057205" cy="1923546"/>
          </a:xfrm>
        </p:grpSpPr>
        <p:grpSp>
          <p:nvGrpSpPr>
            <p:cNvPr id="127" name="グループ化 126">
              <a:extLst>
                <a:ext uri="{FF2B5EF4-FFF2-40B4-BE49-F238E27FC236}">
                  <a16:creationId xmlns:a16="http://schemas.microsoft.com/office/drawing/2014/main" id="{39DCDEB9-38E7-46A6-808D-5F462DE1C0BE}"/>
                </a:ext>
              </a:extLst>
            </p:cNvPr>
            <p:cNvGrpSpPr/>
            <p:nvPr/>
          </p:nvGrpSpPr>
          <p:grpSpPr>
            <a:xfrm>
              <a:off x="1333792" y="4216524"/>
              <a:ext cx="748686" cy="1451999"/>
              <a:chOff x="908289" y="3504258"/>
              <a:chExt cx="748686" cy="1451999"/>
            </a:xfrm>
          </p:grpSpPr>
          <p:pic>
            <p:nvPicPr>
              <p:cNvPr id="131" name="図 130" descr="アイコン&#10;&#10;自動的に生成された説明">
                <a:extLst>
                  <a:ext uri="{FF2B5EF4-FFF2-40B4-BE49-F238E27FC236}">
                    <a16:creationId xmlns:a16="http://schemas.microsoft.com/office/drawing/2014/main" id="{083676B5-3D9E-4AEE-B894-EBCE6F9D960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2" name="乗算記号 69">
                <a:extLst>
                  <a:ext uri="{FF2B5EF4-FFF2-40B4-BE49-F238E27FC236}">
                    <a16:creationId xmlns:a16="http://schemas.microsoft.com/office/drawing/2014/main" id="{A581DD56-3046-4BD4-8E5C-FE19A3170583}"/>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28" name="グループ化 127">
              <a:extLst>
                <a:ext uri="{FF2B5EF4-FFF2-40B4-BE49-F238E27FC236}">
                  <a16:creationId xmlns:a16="http://schemas.microsoft.com/office/drawing/2014/main" id="{1B251524-A8C9-4B1E-AB18-D7B918B5C7B9}"/>
                </a:ext>
              </a:extLst>
            </p:cNvPr>
            <p:cNvGrpSpPr/>
            <p:nvPr/>
          </p:nvGrpSpPr>
          <p:grpSpPr>
            <a:xfrm>
              <a:off x="1175490" y="3744977"/>
              <a:ext cx="1057205" cy="425163"/>
              <a:chOff x="1189004" y="5264106"/>
              <a:chExt cx="1057205" cy="425163"/>
            </a:xfrm>
          </p:grpSpPr>
          <p:sp>
            <p:nvSpPr>
              <p:cNvPr id="129" name="正方形/長方形 128">
                <a:extLst>
                  <a:ext uri="{FF2B5EF4-FFF2-40B4-BE49-F238E27FC236}">
                    <a16:creationId xmlns:a16="http://schemas.microsoft.com/office/drawing/2014/main" id="{18B30357-5E3D-4CEE-AA9D-B505D9A591E0}"/>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0" name="テキスト ボックス 129">
                <a:extLst>
                  <a:ext uri="{FF2B5EF4-FFF2-40B4-BE49-F238E27FC236}">
                    <a16:creationId xmlns:a16="http://schemas.microsoft.com/office/drawing/2014/main" id="{B7B0A91E-6D66-455A-8351-C01868F2D0B8}"/>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133" name="グループ化 132">
            <a:extLst>
              <a:ext uri="{FF2B5EF4-FFF2-40B4-BE49-F238E27FC236}">
                <a16:creationId xmlns:a16="http://schemas.microsoft.com/office/drawing/2014/main" id="{0257CFE0-DAD2-4A4E-A9D2-1E549D0B3676}"/>
              </a:ext>
            </a:extLst>
          </p:cNvPr>
          <p:cNvGrpSpPr/>
          <p:nvPr/>
        </p:nvGrpSpPr>
        <p:grpSpPr>
          <a:xfrm>
            <a:off x="6489237" y="3532272"/>
            <a:ext cx="1057205" cy="1923546"/>
            <a:chOff x="1175490" y="3744977"/>
            <a:chExt cx="1057205" cy="1923546"/>
          </a:xfrm>
        </p:grpSpPr>
        <p:grpSp>
          <p:nvGrpSpPr>
            <p:cNvPr id="134" name="グループ化 133">
              <a:extLst>
                <a:ext uri="{FF2B5EF4-FFF2-40B4-BE49-F238E27FC236}">
                  <a16:creationId xmlns:a16="http://schemas.microsoft.com/office/drawing/2014/main" id="{613C7528-DCFC-4E6C-BF66-8579CCAA8E04}"/>
                </a:ext>
              </a:extLst>
            </p:cNvPr>
            <p:cNvGrpSpPr/>
            <p:nvPr/>
          </p:nvGrpSpPr>
          <p:grpSpPr>
            <a:xfrm>
              <a:off x="1333792" y="4216524"/>
              <a:ext cx="748686" cy="1451999"/>
              <a:chOff x="908289" y="3504258"/>
              <a:chExt cx="748686" cy="1451999"/>
            </a:xfrm>
          </p:grpSpPr>
          <p:pic>
            <p:nvPicPr>
              <p:cNvPr id="138" name="図 137" descr="アイコン&#10;&#10;自動的に生成された説明">
                <a:extLst>
                  <a:ext uri="{FF2B5EF4-FFF2-40B4-BE49-F238E27FC236}">
                    <a16:creationId xmlns:a16="http://schemas.microsoft.com/office/drawing/2014/main" id="{0BD681D5-33C6-48BB-9BD1-475AE453EA3E}"/>
                  </a:ext>
                </a:extLst>
              </p:cNvPr>
              <p:cNvPicPr>
                <a:picLocks noChangeAspect="1"/>
              </p:cNvPicPr>
              <p:nvPr/>
            </p:nvPicPr>
            <p:blipFill>
              <a:blip r:embed="rId5"/>
              <a:stretch>
                <a:fillRect/>
              </a:stretch>
            </p:blipFill>
            <p:spPr>
              <a:xfrm>
                <a:off x="908289" y="3504259"/>
                <a:ext cx="748686" cy="1451998"/>
              </a:xfrm>
              <a:prstGeom prst="rect">
                <a:avLst/>
              </a:prstGeom>
            </p:spPr>
          </p:pic>
          <p:sp>
            <p:nvSpPr>
              <p:cNvPr id="139" name="乗算記号 69">
                <a:extLst>
                  <a:ext uri="{FF2B5EF4-FFF2-40B4-BE49-F238E27FC236}">
                    <a16:creationId xmlns:a16="http://schemas.microsoft.com/office/drawing/2014/main" id="{F19148B4-0D5E-4A99-A56C-936A3E5A61B7}"/>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5" name="グループ化 134">
              <a:extLst>
                <a:ext uri="{FF2B5EF4-FFF2-40B4-BE49-F238E27FC236}">
                  <a16:creationId xmlns:a16="http://schemas.microsoft.com/office/drawing/2014/main" id="{071EBC54-3D61-42BE-B280-F533E043E849}"/>
                </a:ext>
              </a:extLst>
            </p:cNvPr>
            <p:cNvGrpSpPr/>
            <p:nvPr/>
          </p:nvGrpSpPr>
          <p:grpSpPr>
            <a:xfrm>
              <a:off x="1175490" y="3744977"/>
              <a:ext cx="1057205" cy="425163"/>
              <a:chOff x="1189004" y="5264106"/>
              <a:chExt cx="1057205" cy="425163"/>
            </a:xfrm>
          </p:grpSpPr>
          <p:sp>
            <p:nvSpPr>
              <p:cNvPr id="136" name="正方形/長方形 135">
                <a:extLst>
                  <a:ext uri="{FF2B5EF4-FFF2-40B4-BE49-F238E27FC236}">
                    <a16:creationId xmlns:a16="http://schemas.microsoft.com/office/drawing/2014/main" id="{3CAEEA87-61B6-4362-9CEB-8FBF50E3A53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37" name="テキスト ボックス 136">
                <a:extLst>
                  <a:ext uri="{FF2B5EF4-FFF2-40B4-BE49-F238E27FC236}">
                    <a16:creationId xmlns:a16="http://schemas.microsoft.com/office/drawing/2014/main" id="{DEB12449-04FE-4DA2-812A-0CADFA1D5B04}"/>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4" name="テキスト ボックス 3">
            <a:extLst>
              <a:ext uri="{FF2B5EF4-FFF2-40B4-BE49-F238E27FC236}">
                <a16:creationId xmlns:a16="http://schemas.microsoft.com/office/drawing/2014/main" id="{C108836F-1B8F-559C-04FB-10F8BD620C1D}"/>
              </a:ext>
            </a:extLst>
          </p:cNvPr>
          <p:cNvSpPr txBox="1"/>
          <p:nvPr/>
        </p:nvSpPr>
        <p:spPr>
          <a:xfrm>
            <a:off x="29937" y="6597240"/>
            <a:ext cx="8097246"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保険料を集め、保険金・給付金等を提供する場合、規模等により保険業の</a:t>
            </a:r>
            <a:r>
              <a:rPr lang="ja-JP" altLang="en-US" sz="1050" dirty="0">
                <a:latin typeface="Meiryo UI" panose="020B0604030504040204" pitchFamily="50" charset="-128"/>
                <a:ea typeface="Meiryo UI" panose="020B0604030504040204" pitchFamily="50" charset="-128"/>
              </a:rPr>
              <a:t>免許・</a:t>
            </a:r>
            <a:r>
              <a:rPr kumimoji="1" lang="ja-JP" altLang="en-US" sz="1050" dirty="0">
                <a:latin typeface="Meiryo UI" panose="020B0604030504040204" pitchFamily="50" charset="-128"/>
                <a:ea typeface="Meiryo UI" panose="020B0604030504040204" pitchFamily="50" charset="-128"/>
              </a:rPr>
              <a:t>登録が必要になります。</a:t>
            </a:r>
          </a:p>
        </p:txBody>
      </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12"/>
                                        </p:tgtEl>
                                        <p:attrNameLst>
                                          <p:attrName>style.visibility</p:attrName>
                                        </p:attrNameLst>
                                      </p:cBhvr>
                                      <p:to>
                                        <p:strVal val="visible"/>
                                      </p:to>
                                    </p:set>
                                    <p:animEffect transition="in" filter="fade">
                                      <p:cBhvr>
                                        <p:cTn id="18" dur="500"/>
                                        <p:tgtEl>
                                          <p:spTgt spid="112"/>
                                        </p:tgtEl>
                                      </p:cBhvr>
                                    </p:animEffect>
                                  </p:childTnLst>
                                </p:cTn>
                              </p:par>
                              <p:par>
                                <p:cTn id="19" presetID="10"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Effect transition="in" filter="fade">
                                      <p:cBhvr>
                                        <p:cTn id="21" dur="500"/>
                                        <p:tgtEl>
                                          <p:spTgt spid="119"/>
                                        </p:tgtEl>
                                      </p:cBhvr>
                                    </p:animEffect>
                                  </p:childTnLst>
                                </p:cTn>
                              </p:par>
                              <p:par>
                                <p:cTn id="22" presetID="10" presetClass="entr" presetSubtype="0" fill="hold" nodeType="withEffect">
                                  <p:stCondLst>
                                    <p:cond delay="0"/>
                                  </p:stCondLst>
                                  <p:childTnLst>
                                    <p:set>
                                      <p:cBhvr>
                                        <p:cTn id="23" dur="1" fill="hold">
                                          <p:stCondLst>
                                            <p:cond delay="0"/>
                                          </p:stCondLst>
                                        </p:cTn>
                                        <p:tgtEl>
                                          <p:spTgt spid="126"/>
                                        </p:tgtEl>
                                        <p:attrNameLst>
                                          <p:attrName>style.visibility</p:attrName>
                                        </p:attrNameLst>
                                      </p:cBhvr>
                                      <p:to>
                                        <p:strVal val="visible"/>
                                      </p:to>
                                    </p:set>
                                    <p:animEffect transition="in" filter="fade">
                                      <p:cBhvr>
                                        <p:cTn id="24" dur="500"/>
                                        <p:tgtEl>
                                          <p:spTgt spid="126"/>
                                        </p:tgtEl>
                                      </p:cBhvr>
                                    </p:animEffect>
                                  </p:childTnLst>
                                </p:cTn>
                              </p:par>
                              <p:par>
                                <p:cTn id="25" presetID="10"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animEffect transition="in" filter="fade">
                                      <p:cBhvr>
                                        <p:cTn id="27" dur="500"/>
                                        <p:tgtEl>
                                          <p:spTgt spid="1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6"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267209225"/>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金額</a:t>
                      </a:r>
                    </a:p>
                    <a:p>
                      <a:pPr algn="ctr">
                        <a:lnSpc>
                          <a:spcPts val="5100"/>
                        </a:lnSpc>
                      </a:pPr>
                      <a:r>
                        <a:rPr kumimoji="1" lang="zh-TW" altLang="en-US" sz="2800" b="1" i="0" dirty="0">
                          <a:latin typeface="Meiryo UI" panose="020B0604030504040204" pitchFamily="50" charset="-128"/>
                          <a:ea typeface="Meiryo UI" panose="020B0604030504040204" pitchFamily="50" charset="-128"/>
                          <a:cs typeface="ヒラギノ角ゴ Pro W6"/>
                        </a:rPr>
                        <a:t>（定額給付）</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3000"/>
                        </a:lnSpc>
                      </a:pP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l">
                        <a:lnSpc>
                          <a:spcPts val="3000"/>
                        </a:lnSpc>
                      </a:pPr>
                      <a:r>
                        <a:rPr kumimoji="1" lang="ja-JP" altLang="en-US" sz="1400" b="1" i="0" dirty="0">
                          <a:latin typeface="Meiryo UI" panose="020B0604030504040204" pitchFamily="50" charset="-128"/>
                          <a:ea typeface="Meiryo UI" panose="020B0604030504040204" pitchFamily="50" charset="-128"/>
                          <a:cs typeface="ヒラギノ角ゴ Pro W6"/>
                        </a:rPr>
                        <a:t>　　　　　　　　 </a:t>
                      </a:r>
                      <a:r>
                        <a:rPr kumimoji="1" lang="ja-JP" altLang="en-US" sz="2800" b="1" i="0" dirty="0">
                          <a:latin typeface="Meiryo UI" panose="020B0604030504040204" pitchFamily="50" charset="-128"/>
                          <a:ea typeface="Meiryo UI" panose="020B0604030504040204" pitchFamily="50" charset="-128"/>
                          <a:cs typeface="ヒラギノ角ゴ Pro W6"/>
                        </a:rPr>
                        <a:t>損害額</a:t>
                      </a:r>
                    </a:p>
                    <a:p>
                      <a:pPr algn="l">
                        <a:lnSpc>
                          <a:spcPts val="5100"/>
                        </a:lnSpc>
                      </a:pPr>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zh-TW" altLang="en-US" sz="2800" b="1" i="0" dirty="0">
                          <a:latin typeface="Meiryo UI" panose="020B0604030504040204" pitchFamily="50" charset="-128"/>
                          <a:ea typeface="Meiryo UI" panose="020B0604030504040204" pitchFamily="50" charset="-128"/>
                          <a:cs typeface="ヒラギノ角ゴ Pro W6"/>
                        </a:rPr>
                        <a:t>（実損填補）</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solidFill>
                            <a:schemeClr val="tx1"/>
                          </a:solidFill>
                          <a:latin typeface="Meiryo UI" panose="020B0604030504040204" pitchFamily="50" charset="-128"/>
                          <a:ea typeface="Meiryo UI" panose="020B0604030504040204" pitchFamily="50" charset="-128"/>
                          <a:cs typeface="ヒラギノ角ゴ Pro W6"/>
                        </a:rPr>
                        <a:t>ケガ</a:t>
                      </a:r>
                      <a:endParaRPr kumimoji="1" lang="en-US" altLang="ja-JP" sz="2800" b="1" i="0" dirty="0">
                        <a:solidFill>
                          <a:schemeClr val="tx1"/>
                        </a:solidFill>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5"/>
            <a:ext cx="8364535" cy="692800"/>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297234"/>
            <a:ext cx="8364535" cy="1479387"/>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3"/>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4"/>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17" name="テキスト ボックス 16"/>
          <p:cNvSpPr txBox="1"/>
          <p:nvPr/>
        </p:nvSpPr>
        <p:spPr>
          <a:xfrm>
            <a:off x="6416926" y="3098545"/>
            <a:ext cx="1440923" cy="307777"/>
          </a:xfrm>
          <a:prstGeom prst="rect">
            <a:avLst/>
          </a:prstGeom>
          <a:noFill/>
        </p:spPr>
        <p:txBody>
          <a:bodyPr wrap="square" rtlCol="0">
            <a:spAutoFit/>
          </a:bodyPr>
          <a:lstStyle/>
          <a:p>
            <a:r>
              <a:rPr kumimoji="1" lang="ja-JP" altLang="en-US" sz="1400" dirty="0" err="1">
                <a:latin typeface="Meiryo UI" panose="020B0604030504040204" pitchFamily="50" charset="-128"/>
                <a:ea typeface="Meiryo UI" panose="020B0604030504040204" pitchFamily="50" charset="-128"/>
              </a:rPr>
              <a:t>じっそん</a:t>
            </a:r>
            <a:r>
              <a:rPr kumimoji="1" lang="ja-JP" altLang="en-US" sz="1400" dirty="0">
                <a:latin typeface="Meiryo UI" panose="020B0604030504040204" pitchFamily="50" charset="-128"/>
                <a:ea typeface="Meiryo UI" panose="020B0604030504040204" pitchFamily="50" charset="-128"/>
              </a:rPr>
              <a:t>てんぽ</a:t>
            </a:r>
          </a:p>
        </p:txBody>
      </p:sp>
      <p:sp>
        <p:nvSpPr>
          <p:cNvPr id="18" name="スライド番号プレースホルダー 12"/>
          <p:cNvSpPr>
            <a:spLocks noGrp="1"/>
          </p:cNvSpPr>
          <p:nvPr>
            <p:ph type="sldNum" sz="quarter" idx="4294967295"/>
          </p:nvPr>
        </p:nvSpPr>
        <p:spPr>
          <a:xfrm>
            <a:off x="7086600" y="6492566"/>
            <a:ext cx="2057400" cy="365125"/>
          </a:xfrm>
        </p:spPr>
        <p:txBody>
          <a:bodyPr/>
          <a:lstStyle/>
          <a:p>
            <a:fld id="{CFE1D277-9C57-4E30-9C75-4A0776A97483}" type="slidenum">
              <a:rPr kumimoji="1" lang="ja-JP" altLang="en-US" smtClean="0"/>
              <a:t>26</a:t>
            </a:fld>
            <a:endParaRPr kumimoji="1" lang="ja-JP" altLang="en-US" dirty="0"/>
          </a:p>
        </p:txBody>
      </p:sp>
    </p:spTree>
    <p:extLst>
      <p:ext uri="{BB962C8B-B14F-4D97-AF65-F5344CB8AC3E}">
        <p14:creationId xmlns:p14="http://schemas.microsoft.com/office/powerpoint/2010/main" val="191769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9B1FC939-AF45-4D75-9342-6B3B99142567}"/>
              </a:ext>
            </a:extLst>
          </p:cNvPr>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FE32FF40-CC2D-4463-B44E-5E2E02253D9A}"/>
              </a:ext>
            </a:extLst>
          </p:cNvPr>
          <p:cNvSpPr/>
          <p:nvPr/>
        </p:nvSpPr>
        <p:spPr bwMode="white">
          <a:xfrm>
            <a:off x="461964" y="30760"/>
            <a:ext cx="834282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ライフステージによる必要な保障の違い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9" name="テキスト ボックス 38">
            <a:extLst>
              <a:ext uri="{FF2B5EF4-FFF2-40B4-BE49-F238E27FC236}">
                <a16:creationId xmlns:a16="http://schemas.microsoft.com/office/drawing/2014/main" id="{068E62E3-7F43-4950-8A07-2EA15AAA8B8F}"/>
              </a:ext>
            </a:extLst>
          </p:cNvPr>
          <p:cNvSpPr txBox="1"/>
          <p:nvPr/>
        </p:nvSpPr>
        <p:spPr>
          <a:xfrm>
            <a:off x="87772" y="813368"/>
            <a:ext cx="8826879" cy="523220"/>
          </a:xfrm>
          <a:prstGeom prst="rect">
            <a:avLst/>
          </a:prstGeom>
          <a:noFill/>
          <a:ln w="12700">
            <a:noFill/>
            <a:prstDash val="dash"/>
          </a:ln>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家族の状況の変化などで、必要な保障の金額が異なります。</a:t>
            </a:r>
          </a:p>
        </p:txBody>
      </p:sp>
      <p:sp>
        <p:nvSpPr>
          <p:cNvPr id="44" name="正方形/長方形 43">
            <a:extLst>
              <a:ext uri="{FF2B5EF4-FFF2-40B4-BE49-F238E27FC236}">
                <a16:creationId xmlns:a16="http://schemas.microsoft.com/office/drawing/2014/main" id="{EB657857-4554-47A1-BEE0-9CC4923AE5C7}"/>
              </a:ext>
            </a:extLst>
          </p:cNvPr>
          <p:cNvSpPr/>
          <p:nvPr/>
        </p:nvSpPr>
        <p:spPr>
          <a:xfrm>
            <a:off x="662349" y="4956996"/>
            <a:ext cx="2506452" cy="1787497"/>
          </a:xfrm>
          <a:prstGeom prst="rect">
            <a:avLst/>
          </a:prstGeom>
          <a:solidFill>
            <a:schemeClr val="accent2">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DFABF019-369C-42A0-A1AD-D3EAB74BD27E}"/>
              </a:ext>
            </a:extLst>
          </p:cNvPr>
          <p:cNvSpPr/>
          <p:nvPr/>
        </p:nvSpPr>
        <p:spPr>
          <a:xfrm>
            <a:off x="3268146" y="4956996"/>
            <a:ext cx="2382544" cy="1787497"/>
          </a:xfrm>
          <a:prstGeom prst="rect">
            <a:avLst/>
          </a:prstGeom>
          <a:solidFill>
            <a:schemeClr val="accent5">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B0743347-D252-4CD6-AB2A-7CFBCCE87DFA}"/>
              </a:ext>
            </a:extLst>
          </p:cNvPr>
          <p:cNvSpPr/>
          <p:nvPr/>
        </p:nvSpPr>
        <p:spPr>
          <a:xfrm>
            <a:off x="5718231" y="4956996"/>
            <a:ext cx="3016130" cy="1787497"/>
          </a:xfrm>
          <a:prstGeom prst="rect">
            <a:avLst/>
          </a:prstGeom>
          <a:solidFill>
            <a:schemeClr val="accent6">
              <a:lumMod val="20000"/>
              <a:lumOff val="8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37CF8D4-6CC7-4143-87A1-CB15F88B527D}"/>
              </a:ext>
            </a:extLst>
          </p:cNvPr>
          <p:cNvSpPr txBox="1"/>
          <p:nvPr/>
        </p:nvSpPr>
        <p:spPr>
          <a:xfrm>
            <a:off x="651776" y="4961594"/>
            <a:ext cx="2565728" cy="1815882"/>
          </a:xfrm>
          <a:prstGeom prst="rect">
            <a:avLst/>
          </a:prstGeom>
          <a:noFill/>
        </p:spPr>
        <p:txBody>
          <a:bodyPr wrap="square" rtlCol="0">
            <a:spAutoFit/>
          </a:bodyPr>
          <a:lstStyle/>
          <a:p>
            <a:pPr algn="ctr"/>
            <a:r>
              <a:rPr lang="ja-JP" altLang="en-US" sz="2400" b="1" dirty="0">
                <a:solidFill>
                  <a:schemeClr val="accent2"/>
                </a:solidFill>
                <a:latin typeface="Meiryo UI" panose="020B0604030504040204" pitchFamily="50" charset="-128"/>
                <a:ea typeface="Meiryo UI" panose="020B0604030504040204" pitchFamily="50" charset="-128"/>
              </a:rPr>
              <a:t>＜結婚＞</a:t>
            </a:r>
            <a:endParaRPr lang="en-US" altLang="ja-JP" sz="2400" b="1" dirty="0">
              <a:solidFill>
                <a:schemeClr val="accent2"/>
              </a:solidFill>
              <a:latin typeface="Meiryo UI" panose="020B0604030504040204" pitchFamily="50" charset="-128"/>
              <a:ea typeface="Meiryo UI" panose="020B0604030504040204" pitchFamily="50" charset="-128"/>
            </a:endParaRPr>
          </a:p>
          <a:p>
            <a:pPr algn="ctr"/>
            <a:endParaRPr lang="en-US" altLang="ja-JP" sz="800" b="1" dirty="0">
              <a:solidFill>
                <a:schemeClr val="accent2"/>
              </a:solidFill>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残される配偶者の収入状況に応じた死亡保障を検討する必要があります。</a:t>
            </a:r>
          </a:p>
        </p:txBody>
      </p:sp>
      <p:sp>
        <p:nvSpPr>
          <p:cNvPr id="42" name="テキスト ボックス 41">
            <a:extLst>
              <a:ext uri="{FF2B5EF4-FFF2-40B4-BE49-F238E27FC236}">
                <a16:creationId xmlns:a16="http://schemas.microsoft.com/office/drawing/2014/main" id="{BB97FAE8-8DC2-4F53-A175-3591257102ED}"/>
              </a:ext>
            </a:extLst>
          </p:cNvPr>
          <p:cNvSpPr txBox="1"/>
          <p:nvPr/>
        </p:nvSpPr>
        <p:spPr>
          <a:xfrm>
            <a:off x="3219443" y="4944909"/>
            <a:ext cx="2541278" cy="1815882"/>
          </a:xfrm>
          <a:prstGeom prst="rect">
            <a:avLst/>
          </a:prstGeom>
          <a:noFill/>
        </p:spPr>
        <p:txBody>
          <a:bodyPr wrap="square" rtlCol="0">
            <a:spAutoFit/>
          </a:bodyPr>
          <a:lstStyle/>
          <a:p>
            <a:pPr algn="ctr"/>
            <a:r>
              <a:rPr lang="ja-JP" altLang="en-US" sz="2400" b="1" dirty="0">
                <a:solidFill>
                  <a:schemeClr val="tx2"/>
                </a:solidFill>
                <a:latin typeface="Meiryo UI" panose="020B0604030504040204" pitchFamily="50" charset="-128"/>
                <a:ea typeface="Meiryo UI" panose="020B0604030504040204" pitchFamily="50" charset="-128"/>
              </a:rPr>
              <a:t>＜出産＞</a:t>
            </a:r>
            <a:endParaRPr lang="en-US" altLang="ja-JP" sz="2400" b="1" dirty="0">
              <a:solidFill>
                <a:schemeClr val="tx2"/>
              </a:solidFill>
              <a:latin typeface="Meiryo UI" panose="020B0604030504040204" pitchFamily="50" charset="-128"/>
              <a:ea typeface="Meiryo UI" panose="020B0604030504040204" pitchFamily="50" charset="-128"/>
            </a:endParaRPr>
          </a:p>
          <a:p>
            <a:pPr algn="ctr"/>
            <a:endParaRPr lang="en-US" altLang="ja-JP" sz="800" b="1" dirty="0">
              <a:solidFill>
                <a:schemeClr val="tx2"/>
              </a:solidFill>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遺族の生活費や教育費をまかなうために、</a:t>
            </a:r>
          </a:p>
          <a:p>
            <a:r>
              <a:rPr kumimoji="1" lang="ja-JP" altLang="en-US" sz="2000" b="1" dirty="0">
                <a:latin typeface="Meiryo UI" panose="020B0604030504040204" pitchFamily="50" charset="-128"/>
                <a:ea typeface="Meiryo UI" panose="020B0604030504040204" pitchFamily="50" charset="-128"/>
              </a:rPr>
              <a:t>より大きな保障が必要となります。</a:t>
            </a:r>
          </a:p>
        </p:txBody>
      </p:sp>
      <p:sp>
        <p:nvSpPr>
          <p:cNvPr id="43" name="テキスト ボックス 42">
            <a:extLst>
              <a:ext uri="{FF2B5EF4-FFF2-40B4-BE49-F238E27FC236}">
                <a16:creationId xmlns:a16="http://schemas.microsoft.com/office/drawing/2014/main" id="{5AFD9238-7EE2-4B90-8783-0CC80D6E5ABD}"/>
              </a:ext>
            </a:extLst>
          </p:cNvPr>
          <p:cNvSpPr txBox="1"/>
          <p:nvPr/>
        </p:nvSpPr>
        <p:spPr>
          <a:xfrm>
            <a:off x="5504873" y="4961594"/>
            <a:ext cx="3409778" cy="1508105"/>
          </a:xfrm>
          <a:prstGeom prst="rect">
            <a:avLst/>
          </a:prstGeom>
          <a:noFill/>
        </p:spPr>
        <p:txBody>
          <a:bodyPr wrap="square" rtlCol="0">
            <a:spAutoFit/>
          </a:bodyPr>
          <a:lstStyle/>
          <a:p>
            <a:pPr algn="ctr"/>
            <a:r>
              <a:rPr lang="ja-JP" altLang="en-US" sz="2400" b="1" dirty="0">
                <a:solidFill>
                  <a:schemeClr val="accent6">
                    <a:lumMod val="75000"/>
                  </a:schemeClr>
                </a:solidFill>
                <a:latin typeface="Meiryo UI" panose="020B0604030504040204" pitchFamily="50" charset="-128"/>
                <a:ea typeface="Meiryo UI" panose="020B0604030504040204" pitchFamily="50" charset="-128"/>
              </a:rPr>
              <a:t> ＜子どもの独立・老後＞</a:t>
            </a:r>
            <a:endParaRPr lang="en-US" altLang="ja-JP" sz="2400" b="1" dirty="0">
              <a:solidFill>
                <a:schemeClr val="accent6">
                  <a:lumMod val="75000"/>
                </a:schemeClr>
              </a:solidFill>
              <a:latin typeface="Meiryo UI" panose="020B0604030504040204" pitchFamily="50" charset="-128"/>
              <a:ea typeface="Meiryo UI" panose="020B0604030504040204" pitchFamily="50" charset="-128"/>
            </a:endParaRPr>
          </a:p>
          <a:p>
            <a:pPr algn="ctr"/>
            <a:endParaRPr lang="en-US" altLang="ja-JP" sz="800" b="1" dirty="0">
              <a:solidFill>
                <a:schemeClr val="accent6">
                  <a:lumMod val="75000"/>
                </a:schemeClr>
              </a:solidFill>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親としての責任は減るため、</a:t>
            </a:r>
            <a:endParaRPr kumimoji="1"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死亡保障の必要な金額は　</a:t>
            </a:r>
            <a:endParaRPr kumimoji="1" lang="en-US" altLang="ja-JP" sz="2000" b="1" dirty="0">
              <a:latin typeface="Meiryo UI" panose="020B0604030504040204" pitchFamily="50" charset="-128"/>
              <a:ea typeface="Meiryo UI" panose="020B0604030504040204" pitchFamily="50" charset="-128"/>
            </a:endParaRPr>
          </a:p>
          <a:p>
            <a:r>
              <a:rPr lang="ja-JP" altLang="en-US" sz="2000"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その分減少します。</a:t>
            </a:r>
          </a:p>
        </p:txBody>
      </p:sp>
      <p:sp>
        <p:nvSpPr>
          <p:cNvPr id="35" name="テキスト ボックス 34">
            <a:extLst>
              <a:ext uri="{FF2B5EF4-FFF2-40B4-BE49-F238E27FC236}">
                <a16:creationId xmlns:a16="http://schemas.microsoft.com/office/drawing/2014/main" id="{DCDF41D1-88AC-4C40-A912-FFA19D4E011B}"/>
              </a:ext>
            </a:extLst>
          </p:cNvPr>
          <p:cNvSpPr txBox="1"/>
          <p:nvPr/>
        </p:nvSpPr>
        <p:spPr>
          <a:xfrm>
            <a:off x="123198" y="1366754"/>
            <a:ext cx="6369081" cy="523220"/>
          </a:xfrm>
          <a:prstGeom prst="rect">
            <a:avLst/>
          </a:prstGeom>
          <a:noFill/>
          <a:ln w="12700">
            <a:noFill/>
            <a:prstDash val="dash"/>
          </a:ln>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・亡くなったときに必要な金額（イメージ）</a:t>
            </a:r>
          </a:p>
        </p:txBody>
      </p:sp>
      <p:sp>
        <p:nvSpPr>
          <p:cNvPr id="28" name="正方形/長方形 27">
            <a:extLst>
              <a:ext uri="{FF2B5EF4-FFF2-40B4-BE49-F238E27FC236}">
                <a16:creationId xmlns:a16="http://schemas.microsoft.com/office/drawing/2014/main" id="{1C78219E-85F9-4530-9658-2F049573D0EA}"/>
              </a:ext>
            </a:extLst>
          </p:cNvPr>
          <p:cNvSpPr/>
          <p:nvPr/>
        </p:nvSpPr>
        <p:spPr bwMode="gray">
          <a:xfrm>
            <a:off x="7588365" y="3301560"/>
            <a:ext cx="1234071" cy="915494"/>
          </a:xfrm>
          <a:prstGeom prst="rect">
            <a:avLst/>
          </a:prstGeom>
          <a:solidFill>
            <a:schemeClr val="accent6">
              <a:lumMod val="20000"/>
              <a:lumOff val="80000"/>
            </a:schemeClr>
          </a:solidFill>
          <a:ln w="31750">
            <a:solidFill>
              <a:schemeClr val="accent6">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4370B40-0223-41E2-9F34-FDC815891FEF}"/>
              </a:ext>
            </a:extLst>
          </p:cNvPr>
          <p:cNvSpPr/>
          <p:nvPr/>
        </p:nvSpPr>
        <p:spPr bwMode="gray">
          <a:xfrm>
            <a:off x="6170715" y="2882583"/>
            <a:ext cx="1379441" cy="1334471"/>
          </a:xfrm>
          <a:prstGeom prst="rect">
            <a:avLst/>
          </a:prstGeom>
          <a:solidFill>
            <a:schemeClr val="accent6">
              <a:lumMod val="60000"/>
              <a:lumOff val="40000"/>
            </a:schemeClr>
          </a:solidFill>
          <a:ln w="31750">
            <a:solidFill>
              <a:schemeClr val="accent6">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17E72EDA-920E-4085-85B7-6A7CB67D7664}"/>
              </a:ext>
            </a:extLst>
          </p:cNvPr>
          <p:cNvSpPr txBox="1"/>
          <p:nvPr/>
        </p:nvSpPr>
        <p:spPr>
          <a:xfrm>
            <a:off x="544876" y="4158038"/>
            <a:ext cx="76306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就職</a:t>
            </a:r>
          </a:p>
        </p:txBody>
      </p:sp>
      <p:sp>
        <p:nvSpPr>
          <p:cNvPr id="16" name="テキスト ボックス 15">
            <a:extLst>
              <a:ext uri="{FF2B5EF4-FFF2-40B4-BE49-F238E27FC236}">
                <a16:creationId xmlns:a16="http://schemas.microsoft.com/office/drawing/2014/main" id="{99EAC17F-2B7A-4229-9320-F46E4567DEEA}"/>
              </a:ext>
            </a:extLst>
          </p:cNvPr>
          <p:cNvSpPr txBox="1"/>
          <p:nvPr/>
        </p:nvSpPr>
        <p:spPr>
          <a:xfrm>
            <a:off x="1868183" y="415803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結婚</a:t>
            </a:r>
            <a:endParaRPr kumimoji="1" lang="ja-JP" altLang="en-US" sz="20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18390E1-C460-4203-B491-ED80B9F82EB4}"/>
              </a:ext>
            </a:extLst>
          </p:cNvPr>
          <p:cNvSpPr txBox="1"/>
          <p:nvPr/>
        </p:nvSpPr>
        <p:spPr>
          <a:xfrm>
            <a:off x="2905094" y="4158038"/>
            <a:ext cx="1378040"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子誕生</a:t>
            </a:r>
          </a:p>
        </p:txBody>
      </p:sp>
      <p:sp>
        <p:nvSpPr>
          <p:cNvPr id="18" name="テキスト ボックス 17">
            <a:extLst>
              <a:ext uri="{FF2B5EF4-FFF2-40B4-BE49-F238E27FC236}">
                <a16:creationId xmlns:a16="http://schemas.microsoft.com/office/drawing/2014/main" id="{B499CB8C-966B-49B6-8456-6EB01CF10F8F}"/>
              </a:ext>
            </a:extLst>
          </p:cNvPr>
          <p:cNvSpPr txBox="1"/>
          <p:nvPr/>
        </p:nvSpPr>
        <p:spPr>
          <a:xfrm>
            <a:off x="4267719" y="4158038"/>
            <a:ext cx="1401393" cy="707886"/>
          </a:xfrm>
          <a:prstGeom prst="rect">
            <a:avLst/>
          </a:prstGeom>
          <a:noFill/>
        </p:spPr>
        <p:txBody>
          <a:bodyPr wrap="square" rtlCol="0">
            <a:spAutoFit/>
          </a:bodyPr>
          <a:lstStyle/>
          <a:p>
            <a:pPr algn="ctr"/>
            <a:r>
              <a:rPr kumimoji="1"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kumimoji="1"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kumimoji="1" lang="ja-JP" altLang="en-US" sz="2000" b="1" dirty="0">
                <a:latin typeface="Meiryo UI" panose="020B0604030504040204" pitchFamily="50" charset="-128"/>
                <a:ea typeface="Meiryo UI" panose="020B0604030504040204" pitchFamily="50" charset="-128"/>
              </a:rPr>
              <a:t>第</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子誕生</a:t>
            </a:r>
          </a:p>
        </p:txBody>
      </p:sp>
      <p:sp>
        <p:nvSpPr>
          <p:cNvPr id="19" name="テキスト ボックス 18">
            <a:extLst>
              <a:ext uri="{FF2B5EF4-FFF2-40B4-BE49-F238E27FC236}">
                <a16:creationId xmlns:a16="http://schemas.microsoft.com/office/drawing/2014/main" id="{CA16228F-22C0-43D8-BB11-44F0ED45712A}"/>
              </a:ext>
            </a:extLst>
          </p:cNvPr>
          <p:cNvSpPr txBox="1"/>
          <p:nvPr/>
        </p:nvSpPr>
        <p:spPr>
          <a:xfrm>
            <a:off x="5612455" y="4158038"/>
            <a:ext cx="1384122"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子ども独立</a:t>
            </a:r>
            <a:endParaRPr kumimoji="1" lang="ja-JP" altLang="en-US" sz="2000" b="1"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6FED65E-C866-4FC7-B022-47AF46FC56CD}"/>
              </a:ext>
            </a:extLst>
          </p:cNvPr>
          <p:cNvSpPr txBox="1"/>
          <p:nvPr/>
        </p:nvSpPr>
        <p:spPr>
          <a:xfrm>
            <a:off x="7178150" y="4158038"/>
            <a:ext cx="763063" cy="707886"/>
          </a:xfrm>
          <a:prstGeom prst="rect">
            <a:avLst/>
          </a:prstGeom>
          <a:noFill/>
        </p:spPr>
        <p:txBody>
          <a:bodyPr wrap="square" rtlCol="0">
            <a:spAutoFit/>
          </a:bodyPr>
          <a:lstStyle/>
          <a:p>
            <a:pPr algn="ct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rPr>
              <a:t>▲</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老後</a:t>
            </a:r>
            <a:endParaRPr kumimoji="1" lang="ja-JP" altLang="en-US" sz="2000" b="1" dirty="0">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AFDBA6DE-6574-44D6-BD9C-18B5E6BC3092}"/>
              </a:ext>
            </a:extLst>
          </p:cNvPr>
          <p:cNvSpPr/>
          <p:nvPr/>
        </p:nvSpPr>
        <p:spPr bwMode="gray">
          <a:xfrm>
            <a:off x="922025" y="3553241"/>
            <a:ext cx="1430184" cy="663813"/>
          </a:xfrm>
          <a:prstGeom prst="rect">
            <a:avLst/>
          </a:prstGeom>
          <a:solidFill>
            <a:schemeClr val="accent2">
              <a:lumMod val="20000"/>
              <a:lumOff val="80000"/>
            </a:schemeClr>
          </a:solidFill>
          <a:ln w="31750">
            <a:solidFill>
              <a:schemeClr val="accent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0E0AC1DC-9128-4D7C-B99D-C62E48C03E14}"/>
              </a:ext>
            </a:extLst>
          </p:cNvPr>
          <p:cNvSpPr/>
          <p:nvPr/>
        </p:nvSpPr>
        <p:spPr bwMode="gray">
          <a:xfrm>
            <a:off x="2251208" y="3047057"/>
            <a:ext cx="1415948" cy="1169998"/>
          </a:xfrm>
          <a:prstGeom prst="rect">
            <a:avLst/>
          </a:prstGeom>
          <a:solidFill>
            <a:schemeClr val="accent5">
              <a:lumMod val="40000"/>
              <a:lumOff val="60000"/>
            </a:schemeClr>
          </a:solidFill>
          <a:ln w="31750">
            <a:solidFill>
              <a:schemeClr val="accent5">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06E0A449-D1C8-4110-BDB6-327BB22AEB5D}"/>
              </a:ext>
            </a:extLst>
          </p:cNvPr>
          <p:cNvSpPr/>
          <p:nvPr/>
        </p:nvSpPr>
        <p:spPr bwMode="gray">
          <a:xfrm>
            <a:off x="3618957" y="2672946"/>
            <a:ext cx="1392001" cy="1544109"/>
          </a:xfrm>
          <a:prstGeom prst="rect">
            <a:avLst/>
          </a:prstGeom>
          <a:solidFill>
            <a:schemeClr val="tx2">
              <a:lumMod val="40000"/>
              <a:lumOff val="60000"/>
            </a:schemeClr>
          </a:solidFill>
          <a:ln w="31750">
            <a:solidFill>
              <a:schemeClr val="tx2">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89A21AF-034B-415B-ADFC-F1512CF4D9C3}"/>
              </a:ext>
            </a:extLst>
          </p:cNvPr>
          <p:cNvSpPr/>
          <p:nvPr/>
        </p:nvSpPr>
        <p:spPr bwMode="gray">
          <a:xfrm>
            <a:off x="4918936" y="2314916"/>
            <a:ext cx="1330075" cy="1908000"/>
          </a:xfrm>
          <a:prstGeom prst="rect">
            <a:avLst/>
          </a:prstGeom>
          <a:solidFill>
            <a:schemeClr val="accent3">
              <a:lumMod val="60000"/>
              <a:lumOff val="40000"/>
            </a:schemeClr>
          </a:solidFill>
          <a:ln w="31750">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179B9CA0-EB3E-4548-A3A6-C14D88860BA2}"/>
              </a:ext>
            </a:extLst>
          </p:cNvPr>
          <p:cNvCxnSpPr>
            <a:cxnSpLocks/>
          </p:cNvCxnSpPr>
          <p:nvPr/>
        </p:nvCxnSpPr>
        <p:spPr>
          <a:xfrm flipV="1">
            <a:off x="651775" y="2279469"/>
            <a:ext cx="0" cy="1962116"/>
          </a:xfrm>
          <a:prstGeom prst="straightConnector1">
            <a:avLst/>
          </a:prstGeom>
          <a:ln w="76200">
            <a:solidFill>
              <a:schemeClr val="tx1">
                <a:lumMod val="50000"/>
                <a:lumOff val="50000"/>
              </a:schemeClr>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
        <p:nvSpPr>
          <p:cNvPr id="37" name="テキスト ボックス 36">
            <a:extLst>
              <a:ext uri="{FF2B5EF4-FFF2-40B4-BE49-F238E27FC236}">
                <a16:creationId xmlns:a16="http://schemas.microsoft.com/office/drawing/2014/main" id="{5A67CCFA-DC25-4CC2-917C-320C16169EDD}"/>
              </a:ext>
            </a:extLst>
          </p:cNvPr>
          <p:cNvSpPr txBox="1"/>
          <p:nvPr/>
        </p:nvSpPr>
        <p:spPr>
          <a:xfrm>
            <a:off x="41586" y="2526822"/>
            <a:ext cx="553998" cy="1631216"/>
          </a:xfrm>
          <a:prstGeom prst="rect">
            <a:avLst/>
          </a:prstGeom>
          <a:noFill/>
        </p:spPr>
        <p:txBody>
          <a:bodyPr vert="eaVert" wrap="none" rtlCol="0">
            <a:spAutoFit/>
          </a:bodyPr>
          <a:lstStyle/>
          <a:p>
            <a:r>
              <a:rPr kumimoji="1" lang="ja-JP" altLang="en-US" sz="2400" b="1" dirty="0">
                <a:latin typeface="Meiryo UI" panose="020B0604030504040204" pitchFamily="50" charset="-128"/>
                <a:ea typeface="Meiryo UI" panose="020B0604030504040204" pitchFamily="50" charset="-128"/>
              </a:rPr>
              <a:t>必要な金額</a:t>
            </a:r>
          </a:p>
        </p:txBody>
      </p:sp>
      <p:pic>
        <p:nvPicPr>
          <p:cNvPr id="8" name="図 7" descr="挿絵 が含まれている画像&#10;&#10;自動的に生成された説明">
            <a:extLst>
              <a:ext uri="{FF2B5EF4-FFF2-40B4-BE49-F238E27FC236}">
                <a16:creationId xmlns:a16="http://schemas.microsoft.com/office/drawing/2014/main" id="{8D9792F6-5577-4264-8DD6-36843745B3DB}"/>
              </a:ext>
            </a:extLst>
          </p:cNvPr>
          <p:cNvPicPr>
            <a:picLocks noChangeAspect="1"/>
          </p:cNvPicPr>
          <p:nvPr/>
        </p:nvPicPr>
        <p:blipFill>
          <a:blip r:embed="rId3"/>
          <a:stretch>
            <a:fillRect/>
          </a:stretch>
        </p:blipFill>
        <p:spPr>
          <a:xfrm>
            <a:off x="897371" y="3084853"/>
            <a:ext cx="597400" cy="1157460"/>
          </a:xfrm>
          <a:prstGeom prst="rect">
            <a:avLst/>
          </a:prstGeom>
        </p:spPr>
      </p:pic>
      <p:pic>
        <p:nvPicPr>
          <p:cNvPr id="10" name="図 9" descr="ウィンドウ, マグカップ が含まれている画像&#10;&#10;自動的に生成された説明">
            <a:extLst>
              <a:ext uri="{FF2B5EF4-FFF2-40B4-BE49-F238E27FC236}">
                <a16:creationId xmlns:a16="http://schemas.microsoft.com/office/drawing/2014/main" id="{F4FD1BAB-E080-433B-B306-4145CD5FBB11}"/>
              </a:ext>
            </a:extLst>
          </p:cNvPr>
          <p:cNvPicPr>
            <a:picLocks noChangeAspect="1"/>
          </p:cNvPicPr>
          <p:nvPr/>
        </p:nvPicPr>
        <p:blipFill rotWithShape="1">
          <a:blip r:embed="rId4"/>
          <a:srcRect b="34457"/>
          <a:stretch/>
        </p:blipFill>
        <p:spPr>
          <a:xfrm>
            <a:off x="1669285" y="3084854"/>
            <a:ext cx="1415949" cy="1157459"/>
          </a:xfrm>
          <a:prstGeom prst="rect">
            <a:avLst/>
          </a:prstGeom>
        </p:spPr>
      </p:pic>
      <p:pic>
        <p:nvPicPr>
          <p:cNvPr id="12" name="図 11" descr="ウィンドウ が含まれている画像&#10;&#10;自動的に生成された説明">
            <a:extLst>
              <a:ext uri="{FF2B5EF4-FFF2-40B4-BE49-F238E27FC236}">
                <a16:creationId xmlns:a16="http://schemas.microsoft.com/office/drawing/2014/main" id="{9A6188BE-C344-4313-AB8A-19806DEA1369}"/>
              </a:ext>
            </a:extLst>
          </p:cNvPr>
          <p:cNvPicPr>
            <a:picLocks noChangeAspect="1"/>
          </p:cNvPicPr>
          <p:nvPr/>
        </p:nvPicPr>
        <p:blipFill>
          <a:blip r:embed="rId5"/>
          <a:stretch>
            <a:fillRect/>
          </a:stretch>
        </p:blipFill>
        <p:spPr>
          <a:xfrm>
            <a:off x="3267508" y="3474007"/>
            <a:ext cx="799296" cy="768306"/>
          </a:xfrm>
          <a:prstGeom prst="rect">
            <a:avLst/>
          </a:prstGeom>
        </p:spPr>
      </p:pic>
      <p:pic>
        <p:nvPicPr>
          <p:cNvPr id="14" name="図 13">
            <a:extLst>
              <a:ext uri="{FF2B5EF4-FFF2-40B4-BE49-F238E27FC236}">
                <a16:creationId xmlns:a16="http://schemas.microsoft.com/office/drawing/2014/main" id="{B85BA52F-7551-472A-9BAC-38F8FD8406F0}"/>
              </a:ext>
            </a:extLst>
          </p:cNvPr>
          <p:cNvPicPr>
            <a:picLocks noChangeAspect="1"/>
          </p:cNvPicPr>
          <p:nvPr/>
        </p:nvPicPr>
        <p:blipFill>
          <a:blip r:embed="rId6"/>
          <a:stretch>
            <a:fillRect/>
          </a:stretch>
        </p:blipFill>
        <p:spPr>
          <a:xfrm>
            <a:off x="4590862" y="3430184"/>
            <a:ext cx="686977" cy="812129"/>
          </a:xfrm>
          <a:prstGeom prst="rect">
            <a:avLst/>
          </a:prstGeom>
        </p:spPr>
      </p:pic>
      <p:pic>
        <p:nvPicPr>
          <p:cNvPr id="29" name="図 28">
            <a:extLst>
              <a:ext uri="{FF2B5EF4-FFF2-40B4-BE49-F238E27FC236}">
                <a16:creationId xmlns:a16="http://schemas.microsoft.com/office/drawing/2014/main" id="{ED30A2D8-DF47-474A-AF06-4E39907CF5B6}"/>
              </a:ext>
            </a:extLst>
          </p:cNvPr>
          <p:cNvPicPr>
            <a:picLocks noChangeAspect="1"/>
          </p:cNvPicPr>
          <p:nvPr/>
        </p:nvPicPr>
        <p:blipFill>
          <a:blip r:embed="rId7"/>
          <a:stretch>
            <a:fillRect/>
          </a:stretch>
        </p:blipFill>
        <p:spPr>
          <a:xfrm>
            <a:off x="5696244" y="3061326"/>
            <a:ext cx="1118760" cy="1180987"/>
          </a:xfrm>
          <a:prstGeom prst="rect">
            <a:avLst/>
          </a:prstGeom>
        </p:spPr>
      </p:pic>
      <p:pic>
        <p:nvPicPr>
          <p:cNvPr id="40" name="図 39" descr="挿絵, ウィンドウ が含まれている画像&#10;&#10;自動的に生成された説明">
            <a:extLst>
              <a:ext uri="{FF2B5EF4-FFF2-40B4-BE49-F238E27FC236}">
                <a16:creationId xmlns:a16="http://schemas.microsoft.com/office/drawing/2014/main" id="{84A68602-CFBD-405F-889D-CD10BCD52A6A}"/>
              </a:ext>
            </a:extLst>
          </p:cNvPr>
          <p:cNvPicPr>
            <a:picLocks noChangeAspect="1"/>
          </p:cNvPicPr>
          <p:nvPr/>
        </p:nvPicPr>
        <p:blipFill>
          <a:blip r:embed="rId8"/>
          <a:stretch>
            <a:fillRect/>
          </a:stretch>
        </p:blipFill>
        <p:spPr>
          <a:xfrm>
            <a:off x="7058213" y="3077593"/>
            <a:ext cx="1085552" cy="1164720"/>
          </a:xfrm>
          <a:prstGeom prst="rect">
            <a:avLst/>
          </a:prstGeom>
        </p:spPr>
      </p:pic>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27</a:t>
            </a:fld>
            <a:endParaRPr kumimoji="1" lang="ja-JP" altLang="en-US" dirty="0"/>
          </a:p>
        </p:txBody>
      </p:sp>
    </p:spTree>
    <p:extLst>
      <p:ext uri="{BB962C8B-B14F-4D97-AF65-F5344CB8AC3E}">
        <p14:creationId xmlns:p14="http://schemas.microsoft.com/office/powerpoint/2010/main" val="1682004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0"/>
            <a:ext cx="9144000" cy="716948"/>
          </a:xfrm>
          <a:prstGeom prst="rect">
            <a:avLst/>
          </a:prstGeom>
          <a:solidFill>
            <a:srgbClr val="33996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0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28</a:t>
            </a:fld>
            <a:endParaRPr kumimoji="1" lang="ja-JP" altLang="en-US"/>
          </a:p>
        </p:txBody>
      </p:sp>
      <p:grpSp>
        <p:nvGrpSpPr>
          <p:cNvPr id="14" name="グループ化 13"/>
          <p:cNvGrpSpPr/>
          <p:nvPr/>
        </p:nvGrpSpPr>
        <p:grpSpPr>
          <a:xfrm>
            <a:off x="200536" y="4781708"/>
            <a:ext cx="8500023" cy="1283939"/>
            <a:chOff x="200536" y="4781708"/>
            <a:chExt cx="8500023" cy="1283939"/>
          </a:xfrm>
        </p:grpSpPr>
        <p:sp>
          <p:nvSpPr>
            <p:cNvPr id="16" name="正方形/長方形 15"/>
            <p:cNvSpPr/>
            <p:nvPr/>
          </p:nvSpPr>
          <p:spPr>
            <a:xfrm>
              <a:off x="621004"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200536"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18" name="グループ化 17"/>
          <p:cNvGrpSpPr/>
          <p:nvPr/>
        </p:nvGrpSpPr>
        <p:grpSpPr>
          <a:xfrm>
            <a:off x="190095" y="976721"/>
            <a:ext cx="8953904" cy="870051"/>
            <a:chOff x="190095" y="976721"/>
            <a:chExt cx="8953904" cy="870051"/>
          </a:xfrm>
        </p:grpSpPr>
        <p:sp>
          <p:nvSpPr>
            <p:cNvPr id="19" name="正方形/長方形 1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生活設計と資金計画は、セットで考える必要がある。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0" name="正方形/長方形 19"/>
            <p:cNvSpPr/>
            <p:nvPr/>
          </p:nvSpPr>
          <p:spPr>
            <a:xfrm>
              <a:off x="190095" y="976721"/>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bg1">
                    <a:lumMod val="75000"/>
                  </a:schemeClr>
                </a:solidFill>
              </a:endParaRPr>
            </a:p>
          </p:txBody>
        </p:sp>
      </p:grpSp>
      <p:grpSp>
        <p:nvGrpSpPr>
          <p:cNvPr id="21" name="グループ化 20"/>
          <p:cNvGrpSpPr/>
          <p:nvPr/>
        </p:nvGrpSpPr>
        <p:grpSpPr>
          <a:xfrm>
            <a:off x="194711" y="2177113"/>
            <a:ext cx="8857385" cy="1007227"/>
            <a:chOff x="194711" y="2177113"/>
            <a:chExt cx="8857385" cy="1007227"/>
          </a:xfrm>
        </p:grpSpPr>
        <p:sp>
          <p:nvSpPr>
            <p:cNvPr id="22" name="正方形/長方形 21"/>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3" name="正方形/長方形 22"/>
            <p:cNvSpPr/>
            <p:nvPr/>
          </p:nvSpPr>
          <p:spPr>
            <a:xfrm>
              <a:off x="194711" y="2177113"/>
              <a:ext cx="543739" cy="523220"/>
            </a:xfrm>
            <a:prstGeom prst="rect">
              <a:avLst/>
            </a:prstGeom>
          </p:spPr>
          <p:txBody>
            <a:bodyPr wrap="non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bg1">
                    <a:lumMod val="75000"/>
                  </a:schemeClr>
                </a:solidFill>
              </a:endParaRPr>
            </a:p>
          </p:txBody>
        </p:sp>
      </p:grpSp>
      <p:grpSp>
        <p:nvGrpSpPr>
          <p:cNvPr id="24" name="グループ化 23"/>
          <p:cNvGrpSpPr/>
          <p:nvPr/>
        </p:nvGrpSpPr>
        <p:grpSpPr>
          <a:xfrm>
            <a:off x="198681" y="3414553"/>
            <a:ext cx="9040568" cy="1083980"/>
            <a:chOff x="198681" y="3414553"/>
            <a:chExt cx="9040568" cy="1083980"/>
          </a:xfrm>
        </p:grpSpPr>
        <p:sp>
          <p:nvSpPr>
            <p:cNvPr id="25" name="正方形/長方形 24"/>
            <p:cNvSpPr/>
            <p:nvPr/>
          </p:nvSpPr>
          <p:spPr>
            <a:xfrm>
              <a:off x="610248"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bg1">
                      <a:lumMod val="75000"/>
                    </a:schemeClr>
                  </a:solidFill>
                  <a:latin typeface="Meiryo UI" panose="020B0604030504040204" pitchFamily="50" charset="-128"/>
                  <a:ea typeface="Meiryo UI" panose="020B0604030504040204" pitchFamily="50" charset="-128"/>
                  <a:cs typeface="ヒラギノ丸ゴ Pro W4"/>
                </a:rPr>
                <a:t>公的保障と企業保障で不足する部分を私的保障で補う。</a:t>
              </a:r>
              <a:endParaRPr lang="en-US" altLang="ja-JP" sz="3600" b="1" dirty="0">
                <a:solidFill>
                  <a:schemeClr val="bg1">
                    <a:lumMod val="75000"/>
                  </a:schemeClr>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98681" y="3414553"/>
              <a:ext cx="543739" cy="523220"/>
            </a:xfrm>
            <a:prstGeom prst="rect">
              <a:avLst/>
            </a:prstGeom>
          </p:spPr>
          <p:txBody>
            <a:bodyPr wrap="square">
              <a:spAutoFit/>
            </a:bodyPr>
            <a:lstStyle/>
            <a:p>
              <a:r>
                <a:rPr lang="ja-JP" altLang="en-US" sz="2800" dirty="0">
                  <a:solidFill>
                    <a:schemeClr val="bg1">
                      <a:lumMod val="75000"/>
                    </a:schemeClr>
                  </a:solidFill>
                  <a:latin typeface="Meiryo UI" panose="020B0604030504040204" pitchFamily="50" charset="-128"/>
                  <a:ea typeface="Meiryo UI" panose="020B0604030504040204" pitchFamily="50" charset="-128"/>
                </a:rPr>
                <a:t>③</a:t>
              </a:r>
            </a:p>
          </p:txBody>
        </p:sp>
      </p:grpSp>
    </p:spTree>
    <p:extLst>
      <p:ext uri="{BB962C8B-B14F-4D97-AF65-F5344CB8AC3E}">
        <p14:creationId xmlns:p14="http://schemas.microsoft.com/office/powerpoint/2010/main" val="282860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レーム 2"/>
          <p:cNvSpPr/>
          <p:nvPr/>
        </p:nvSpPr>
        <p:spPr>
          <a:xfrm>
            <a:off x="0" y="1"/>
            <a:ext cx="9144000" cy="6874074"/>
          </a:xfrm>
          <a:prstGeom prst="frame">
            <a:avLst>
              <a:gd name="adj1" fmla="val 13704"/>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角丸四角形 8"/>
          <p:cNvSpPr/>
          <p:nvPr/>
        </p:nvSpPr>
        <p:spPr bwMode="white">
          <a:xfrm>
            <a:off x="304800" y="342901"/>
            <a:ext cx="8547100" cy="6135720"/>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835634"/>
            <a:ext cx="8428566" cy="1107996"/>
          </a:xfrm>
          <a:prstGeom prst="rect">
            <a:avLst/>
          </a:prstGeom>
          <a:noFill/>
        </p:spPr>
        <p:txBody>
          <a:bodyPr wrap="square" rtlCol="0">
            <a:spAutoFit/>
          </a:bodyPr>
          <a:lstStyle/>
          <a:p>
            <a:pPr algn="ctr"/>
            <a:r>
              <a:rPr lang="ja-JP" altLang="en-US" sz="6600" b="1" dirty="0">
                <a:latin typeface="Meiryo UI" panose="020B0604030504040204" pitchFamily="50" charset="-128"/>
                <a:ea typeface="Meiryo UI" panose="020B0604030504040204" pitchFamily="50" charset="-128"/>
              </a:rPr>
              <a:t>４</a:t>
            </a:r>
            <a:r>
              <a:rPr lang="en-US" altLang="ja-JP" sz="6600" b="1" dirty="0">
                <a:latin typeface="Meiryo UI" panose="020B0604030504040204" pitchFamily="50" charset="-128"/>
                <a:ea typeface="Meiryo UI" panose="020B0604030504040204" pitchFamily="50" charset="-128"/>
              </a:rPr>
              <a:t>. </a:t>
            </a:r>
            <a:r>
              <a:rPr kumimoji="1" lang="ja-JP" altLang="en-US" sz="6600" b="1" dirty="0">
                <a:latin typeface="Meiryo UI" panose="020B0604030504040204" pitchFamily="50" charset="-128"/>
                <a:ea typeface="Meiryo UI" panose="020B0604030504040204" pitchFamily="50" charset="-128"/>
              </a:rPr>
              <a:t>まとめ</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29</a:t>
            </a:fld>
            <a:endParaRPr kumimoji="1" lang="ja-JP" altLang="en-US"/>
          </a:p>
        </p:txBody>
      </p:sp>
    </p:spTree>
    <p:extLst>
      <p:ext uri="{BB962C8B-B14F-4D97-AF65-F5344CB8AC3E}">
        <p14:creationId xmlns:p14="http://schemas.microsoft.com/office/powerpoint/2010/main" val="2828602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将来を考える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461964" y="73919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tx1"/>
                </a:solidFill>
                <a:latin typeface="Meiryo UI" panose="020B0604030504040204" pitchFamily="50" charset="-128"/>
                <a:ea typeface="Meiryo UI" panose="020B0604030504040204" pitchFamily="50" charset="-128"/>
                <a:cs typeface="ヒラギノ丸ゴ ProN W4"/>
              </a:rPr>
              <a:t>将来の目標を持っていますか？</a:t>
            </a:r>
            <a:endParaRPr lang="en-US" altLang="ja-JP" sz="4000" b="1" dirty="0">
              <a:solidFill>
                <a:schemeClr val="tx1"/>
              </a:solidFill>
              <a:latin typeface="Meiryo UI" panose="020B0604030504040204" pitchFamily="50" charset="-128"/>
              <a:ea typeface="Meiryo UI" panose="020B0604030504040204" pitchFamily="50" charset="-128"/>
              <a:cs typeface="ヒラギノ丸ゴ ProN W4"/>
            </a:endParaRPr>
          </a:p>
        </p:txBody>
      </p:sp>
      <p:grpSp>
        <p:nvGrpSpPr>
          <p:cNvPr id="3" name="グループ化 2"/>
          <p:cNvGrpSpPr/>
          <p:nvPr/>
        </p:nvGrpSpPr>
        <p:grpSpPr>
          <a:xfrm>
            <a:off x="179959" y="1486622"/>
            <a:ext cx="7251972" cy="3925897"/>
            <a:chOff x="-257785" y="2449767"/>
            <a:chExt cx="7251972" cy="3925897"/>
          </a:xfrm>
        </p:grpSpPr>
        <p:pic>
          <p:nvPicPr>
            <p:cNvPr id="7" name="図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785" y="2449767"/>
              <a:ext cx="7251972" cy="3925897"/>
            </a:xfrm>
            <a:prstGeom prst="round2DiagRect">
              <a:avLst>
                <a:gd name="adj1" fmla="val 30295"/>
                <a:gd name="adj2" fmla="val 27999"/>
              </a:avLst>
            </a:prstGeom>
          </p:spPr>
        </p:pic>
        <p:sp>
          <p:nvSpPr>
            <p:cNvPr id="17" name="テキスト ボックス 16"/>
            <p:cNvSpPr txBox="1"/>
            <p:nvPr/>
          </p:nvSpPr>
          <p:spPr>
            <a:xfrm>
              <a:off x="788883" y="3059026"/>
              <a:ext cx="5735513" cy="2435710"/>
            </a:xfrm>
            <a:prstGeom prst="rect">
              <a:avLst/>
            </a:prstGeom>
            <a:noFill/>
          </p:spPr>
          <p:txBody>
            <a:bodyPr wrap="square" rtlCol="0">
              <a:spAutoFit/>
            </a:bodyPr>
            <a:lstStyle/>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・卒業後はどうしたい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・どんな職業に就きたい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・結婚したい</a:t>
              </a:r>
              <a:r>
                <a:rPr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lang="en-US" altLang="ja-JP" sz="105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a:p>
              <a:pPr>
                <a:lnSpc>
                  <a:spcPts val="4600"/>
                </a:lnSpc>
              </a:pP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・子どもはほしい</a:t>
              </a:r>
              <a:r>
                <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r>
                <a:rPr kumimoji="1" lang="ja-JP" altLang="en-US"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rPr>
                <a:t>？</a:t>
              </a:r>
              <a:endParaRPr kumimoji="1" lang="en-US" altLang="ja-JP" sz="3600" b="1" dirty="0">
                <a:solidFill>
                  <a:schemeClr val="tx1">
                    <a:lumMod val="85000"/>
                    <a:lumOff val="15000"/>
                  </a:schemeClr>
                </a:solidFill>
                <a:latin typeface="Meiryo UI" panose="020B0604030504040204" pitchFamily="50" charset="-128"/>
                <a:ea typeface="Meiryo UI" panose="020B0604030504040204" pitchFamily="50" charset="-128"/>
                <a:cs typeface="ヒラギノ丸ゴ Pro W4"/>
              </a:endParaRPr>
            </a:p>
          </p:txBody>
        </p:sp>
      </p:grpSp>
      <p:pic>
        <p:nvPicPr>
          <p:cNvPr id="9" name="図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179959" y="5551062"/>
            <a:ext cx="5964907"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生活設計とは、</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N W4"/>
            </a:endParaRPr>
          </a:p>
        </p:txBody>
      </p:sp>
      <p:sp>
        <p:nvSpPr>
          <p:cNvPr id="13" name="正方形/長方形 12">
            <a:extLst>
              <a:ext uri="{FF2B5EF4-FFF2-40B4-BE49-F238E27FC236}">
                <a16:creationId xmlns:a16="http://schemas.microsoft.com/office/drawing/2014/main" id="{FBADB4C4-5251-41C1-8FED-B8404F1B59AB}"/>
              </a:ext>
            </a:extLst>
          </p:cNvPr>
          <p:cNvSpPr/>
          <p:nvPr/>
        </p:nvSpPr>
        <p:spPr>
          <a:xfrm>
            <a:off x="179959" y="6005431"/>
            <a:ext cx="6932160"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自分の将来について</a:t>
            </a:r>
            <a:r>
              <a:rPr lang="ja-JP" altLang="en-US" sz="3200" b="1" dirty="0">
                <a:solidFill>
                  <a:srgbClr val="FF0000"/>
                </a:solidFill>
                <a:latin typeface="Meiryo UI" panose="020B0604030504040204" pitchFamily="50" charset="-128"/>
                <a:ea typeface="Meiryo UI" panose="020B0604030504040204" pitchFamily="50" charset="-128"/>
                <a:cs typeface="ヒラギノ丸ゴ ProN W4"/>
              </a:rPr>
              <a:t>具体的に考える</a:t>
            </a:r>
            <a:r>
              <a:rPr lang="ja-JP" altLang="en-US" sz="3200" b="1" dirty="0">
                <a:solidFill>
                  <a:schemeClr val="tx1"/>
                </a:solidFill>
                <a:latin typeface="Meiryo UI" panose="020B0604030504040204" pitchFamily="50" charset="-128"/>
                <a:ea typeface="Meiryo UI" panose="020B0604030504040204" pitchFamily="50" charset="-128"/>
                <a:cs typeface="ヒラギノ丸ゴ ProN W4"/>
              </a:rPr>
              <a:t>こと</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N W4"/>
            </a:endParaRPr>
          </a:p>
        </p:txBody>
      </p:sp>
      <p:sp>
        <p:nvSpPr>
          <p:cNvPr id="4" name="スライド番号プレースホルダー 3"/>
          <p:cNvSpPr>
            <a:spLocks noGrp="1"/>
          </p:cNvSpPr>
          <p:nvPr>
            <p:ph type="sldNum" sz="quarter" idx="12"/>
          </p:nvPr>
        </p:nvSpPr>
        <p:spPr/>
        <p:txBody>
          <a:bodyPr/>
          <a:lstStyle/>
          <a:p>
            <a:fld id="{7B76553B-32E2-D644-9CD0-56FDA882EB90}" type="slidenum">
              <a:rPr kumimoji="1" lang="ja-JP" altLang="en-US" smtClean="0"/>
              <a:t>3</a:t>
            </a:fld>
            <a:endParaRPr kumimoji="1" lang="ja-JP" altLang="en-US"/>
          </a:p>
        </p:txBody>
      </p:sp>
    </p:spTree>
    <p:extLst>
      <p:ext uri="{BB962C8B-B14F-4D97-AF65-F5344CB8AC3E}">
        <p14:creationId xmlns:p14="http://schemas.microsoft.com/office/powerpoint/2010/main" val="42059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rgbClr val="C0504D"/>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0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6" name="グループ化 5"/>
          <p:cNvGrpSpPr/>
          <p:nvPr/>
        </p:nvGrpSpPr>
        <p:grpSpPr>
          <a:xfrm>
            <a:off x="186322" y="4781708"/>
            <a:ext cx="8790274" cy="1283939"/>
            <a:chOff x="267648" y="4781708"/>
            <a:chExt cx="8469225" cy="1283939"/>
          </a:xfrm>
        </p:grpSpPr>
        <p:sp>
          <p:nvSpPr>
            <p:cNvPr id="15" name="正方形/長方形 14"/>
            <p:cNvSpPr/>
            <p:nvPr/>
          </p:nvSpPr>
          <p:spPr>
            <a:xfrm>
              <a:off x="657318" y="5087217"/>
              <a:ext cx="8079555" cy="97843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家族構成や年齢などによって必要な保障は異なる。</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に応じて、リスクへの備えを考えよう。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6" name="正方形/長方形 15"/>
            <p:cNvSpPr/>
            <p:nvPr/>
          </p:nvSpPr>
          <p:spPr>
            <a:xfrm>
              <a:off x="267648" y="4781708"/>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④</a:t>
              </a:r>
              <a:endParaRPr lang="ja-JP" altLang="en-US" sz="2800" dirty="0">
                <a:solidFill>
                  <a:schemeClr val="tx2">
                    <a:lumMod val="75000"/>
                  </a:schemeClr>
                </a:solidFill>
              </a:endParaRPr>
            </a:p>
          </p:txBody>
        </p:sp>
      </p:grpSp>
      <p:grpSp>
        <p:nvGrpSpPr>
          <p:cNvPr id="3" name="グループ化 2"/>
          <p:cNvGrpSpPr/>
          <p:nvPr/>
        </p:nvGrpSpPr>
        <p:grpSpPr>
          <a:xfrm>
            <a:off x="186322" y="976721"/>
            <a:ext cx="8865774" cy="870051"/>
            <a:chOff x="190095" y="976721"/>
            <a:chExt cx="8953904" cy="870051"/>
          </a:xfrm>
        </p:grpSpPr>
        <p:sp>
          <p:nvSpPr>
            <p:cNvPr id="17" name="正方形/長方形 16"/>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8" name="正方形/長方形 17"/>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grpSp>
        <p:nvGrpSpPr>
          <p:cNvPr id="4" name="グループ化 3"/>
          <p:cNvGrpSpPr/>
          <p:nvPr/>
        </p:nvGrpSpPr>
        <p:grpSpPr>
          <a:xfrm>
            <a:off x="186322" y="2177113"/>
            <a:ext cx="8865774" cy="1007227"/>
            <a:chOff x="186322" y="2177113"/>
            <a:chExt cx="8865774" cy="1007227"/>
          </a:xfrm>
        </p:grpSpPr>
        <p:sp>
          <p:nvSpPr>
            <p:cNvPr id="23" name="正方形/長方形 22"/>
            <p:cNvSpPr/>
            <p:nvPr/>
          </p:nvSpPr>
          <p:spPr>
            <a:xfrm>
              <a:off x="645345" y="2230980"/>
              <a:ext cx="8406751" cy="95336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リスクに対して</a:t>
              </a:r>
              <a:r>
                <a:rPr lang="en-US" altLang="ja-JP" sz="3600" b="1" dirty="0">
                  <a:solidFill>
                    <a:schemeClr val="tx1"/>
                  </a:solidFill>
                  <a:latin typeface="Meiryo UI" panose="020B0604030504040204" pitchFamily="50" charset="-128"/>
                  <a:ea typeface="Meiryo UI" panose="020B0604030504040204" pitchFamily="50" charset="-128"/>
                  <a:cs typeface="ヒラギノ丸ゴ Pro W4"/>
                </a:rPr>
                <a:t>3</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つの保障手段で備えることができる。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26" name="正方形/長方形 25"/>
            <p:cNvSpPr/>
            <p:nvPr/>
          </p:nvSpPr>
          <p:spPr>
            <a:xfrm>
              <a:off x="186322" y="2177113"/>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②</a:t>
              </a:r>
              <a:endParaRPr lang="ja-JP" altLang="en-US" sz="2800" dirty="0">
                <a:solidFill>
                  <a:schemeClr val="tx2">
                    <a:lumMod val="75000"/>
                  </a:schemeClr>
                </a:solidFill>
              </a:endParaRPr>
            </a:p>
          </p:txBody>
        </p:sp>
      </p:grpSp>
      <p:grpSp>
        <p:nvGrpSpPr>
          <p:cNvPr id="5" name="グループ化 4"/>
          <p:cNvGrpSpPr/>
          <p:nvPr/>
        </p:nvGrpSpPr>
        <p:grpSpPr>
          <a:xfrm>
            <a:off x="186323" y="3414553"/>
            <a:ext cx="8932884" cy="1083980"/>
            <a:chOff x="240626" y="3414553"/>
            <a:chExt cx="9066741" cy="1083980"/>
          </a:xfrm>
        </p:grpSpPr>
        <p:sp>
          <p:nvSpPr>
            <p:cNvPr id="29" name="正方形/長方形 28"/>
            <p:cNvSpPr/>
            <p:nvPr/>
          </p:nvSpPr>
          <p:spPr>
            <a:xfrm>
              <a:off x="678366" y="3438374"/>
              <a:ext cx="8629001" cy="106015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公的保障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と企業保障で不足する部分を</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私的保障</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で補う。</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32" name="正方形/長方形 31"/>
            <p:cNvSpPr/>
            <p:nvPr/>
          </p:nvSpPr>
          <p:spPr>
            <a:xfrm>
              <a:off x="240626" y="3414553"/>
              <a:ext cx="543739" cy="523220"/>
            </a:xfrm>
            <a:prstGeom prst="rect">
              <a:avLst/>
            </a:prstGeom>
          </p:spPr>
          <p:txBody>
            <a:bodyPr wrap="squar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rPr>
                <a:t>③</a:t>
              </a: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30</a:t>
            </a:fld>
            <a:endParaRPr kumimoji="1" lang="ja-JP" altLang="en-US"/>
          </a:p>
        </p:txBody>
      </p:sp>
    </p:spTree>
    <p:extLst>
      <p:ext uri="{BB962C8B-B14F-4D97-AF65-F5344CB8AC3E}">
        <p14:creationId xmlns:p14="http://schemas.microsoft.com/office/powerpoint/2010/main" val="424598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1964" y="30760"/>
            <a:ext cx="66500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さまざまなライフコース</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12" name="テキスト ボックス 11"/>
          <p:cNvSpPr txBox="1"/>
          <p:nvPr/>
        </p:nvSpPr>
        <p:spPr>
          <a:xfrm>
            <a:off x="233081" y="873004"/>
            <a:ext cx="8275520" cy="677108"/>
          </a:xfrm>
          <a:prstGeom prst="rect">
            <a:avLst/>
          </a:prstGeom>
          <a:noFill/>
        </p:spPr>
        <p:txBody>
          <a:bodyPr wrap="square" rtlCol="0">
            <a:spAutoFit/>
          </a:bodyPr>
          <a:lstStyle/>
          <a:p>
            <a:pPr algn="ctr"/>
            <a:r>
              <a:rPr lang="ja-JP" altLang="en-US" sz="3800" b="1" dirty="0">
                <a:latin typeface="Meiryo UI" panose="020B0604030504040204" pitchFamily="50" charset="-128"/>
                <a:ea typeface="Meiryo UI" panose="020B0604030504040204" pitchFamily="50" charset="-128"/>
                <a:cs typeface="ヒラギノ丸ゴ ProN W4"/>
              </a:rPr>
              <a:t>それぞれの生き方を</a:t>
            </a:r>
            <a:r>
              <a:rPr lang="en-US" altLang="ja-JP" sz="3800" b="1" dirty="0">
                <a:latin typeface="Meiryo UI" panose="020B0604030504040204" pitchFamily="50" charset="-128"/>
                <a:ea typeface="Meiryo UI" panose="020B0604030504040204" pitchFamily="50" charset="-128"/>
                <a:cs typeface="ヒラギノ丸ゴ ProN W4"/>
              </a:rPr>
              <a:t>｢</a:t>
            </a:r>
            <a:r>
              <a:rPr lang="ja-JP" altLang="en-US" sz="3800" b="1" dirty="0">
                <a:latin typeface="Meiryo UI" panose="020B0604030504040204" pitchFamily="50" charset="-128"/>
                <a:ea typeface="Meiryo UI" panose="020B0604030504040204" pitchFamily="50" charset="-128"/>
                <a:cs typeface="ヒラギノ丸ゴ ProN W4"/>
              </a:rPr>
              <a:t>ライフコース</a:t>
            </a:r>
            <a:r>
              <a:rPr lang="en-US" altLang="ja-JP" sz="3800" b="1" dirty="0">
                <a:latin typeface="Meiryo UI" panose="020B0604030504040204" pitchFamily="50" charset="-128"/>
                <a:ea typeface="Meiryo UI" panose="020B0604030504040204" pitchFamily="50" charset="-128"/>
                <a:cs typeface="ヒラギノ丸ゴ ProN W4"/>
              </a:rPr>
              <a:t>｣</a:t>
            </a:r>
            <a:r>
              <a:rPr lang="ja-JP" altLang="en-US" sz="3800" b="1" dirty="0">
                <a:latin typeface="Meiryo UI" panose="020B0604030504040204" pitchFamily="50" charset="-128"/>
                <a:ea typeface="Meiryo UI" panose="020B0604030504040204" pitchFamily="50" charset="-128"/>
                <a:cs typeface="ヒラギノ丸ゴ ProN W4"/>
              </a:rPr>
              <a:t>とよぶ</a:t>
            </a:r>
            <a:endParaRPr lang="en-US" altLang="ja-JP" sz="3800" b="1" dirty="0">
              <a:latin typeface="Meiryo UI" panose="020B0604030504040204" pitchFamily="50" charset="-128"/>
              <a:ea typeface="Meiryo UI" panose="020B0604030504040204" pitchFamily="50" charset="-128"/>
              <a:cs typeface="ヒラギノ丸ゴ ProN W4"/>
            </a:endParaRP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4</a:t>
            </a:fld>
            <a:endParaRPr kumimoji="1" lang="ja-JP" altLang="en-US"/>
          </a:p>
        </p:txBody>
      </p:sp>
      <p:grpSp>
        <p:nvGrpSpPr>
          <p:cNvPr id="6" name="グループ化 5">
            <a:extLst>
              <a:ext uri="{FF2B5EF4-FFF2-40B4-BE49-F238E27FC236}">
                <a16:creationId xmlns:a16="http://schemas.microsoft.com/office/drawing/2014/main" id="{E0448D07-2DB5-42FD-A663-D3E356F08B20}"/>
              </a:ext>
            </a:extLst>
          </p:cNvPr>
          <p:cNvGrpSpPr/>
          <p:nvPr/>
        </p:nvGrpSpPr>
        <p:grpSpPr>
          <a:xfrm>
            <a:off x="662782" y="2088359"/>
            <a:ext cx="8115819" cy="4305077"/>
            <a:chOff x="662782" y="2088359"/>
            <a:chExt cx="8115819" cy="4305077"/>
          </a:xfrm>
        </p:grpSpPr>
        <p:grpSp>
          <p:nvGrpSpPr>
            <p:cNvPr id="2" name="グループ化 1">
              <a:extLst>
                <a:ext uri="{FF2B5EF4-FFF2-40B4-BE49-F238E27FC236}">
                  <a16:creationId xmlns:a16="http://schemas.microsoft.com/office/drawing/2014/main" id="{82ED1609-E4E2-4A00-AE66-6ECE5F0D9A73}"/>
                </a:ext>
              </a:extLst>
            </p:cNvPr>
            <p:cNvGrpSpPr/>
            <p:nvPr/>
          </p:nvGrpSpPr>
          <p:grpSpPr>
            <a:xfrm>
              <a:off x="662782" y="2088359"/>
              <a:ext cx="8115819" cy="4305077"/>
              <a:chOff x="515045" y="1715465"/>
              <a:chExt cx="8115819" cy="4305077"/>
            </a:xfrm>
          </p:grpSpPr>
          <p:cxnSp>
            <p:nvCxnSpPr>
              <p:cNvPr id="9" name="直線コネクタ 8"/>
              <p:cNvCxnSpPr/>
              <p:nvPr/>
            </p:nvCxnSpPr>
            <p:spPr bwMode="white">
              <a:xfrm>
                <a:off x="2740714" y="4055522"/>
                <a:ext cx="298800" cy="0"/>
              </a:xfrm>
              <a:prstGeom prst="line">
                <a:avLst/>
              </a:prstGeom>
              <a:ln w="1936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角丸四角形 3"/>
              <p:cNvSpPr/>
              <p:nvPr/>
            </p:nvSpPr>
            <p:spPr>
              <a:xfrm>
                <a:off x="1357387" y="2134779"/>
                <a:ext cx="540000" cy="3492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515045" y="1717524"/>
                <a:ext cx="540000" cy="4284000"/>
              </a:xfrm>
              <a:prstGeom prst="roundRect">
                <a:avLst/>
              </a:prstGeom>
              <a:solidFill>
                <a:srgbClr val="7ABD5F"/>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bwMode="white">
              <a:xfrm>
                <a:off x="574621" y="2978403"/>
                <a:ext cx="475655" cy="1761235"/>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高 等 学 校</a:t>
                </a:r>
              </a:p>
            </p:txBody>
          </p:sp>
          <p:sp>
            <p:nvSpPr>
              <p:cNvPr id="16" name="テキスト ボックス 15"/>
              <p:cNvSpPr txBox="1"/>
              <p:nvPr/>
            </p:nvSpPr>
            <p:spPr bwMode="white">
              <a:xfrm>
                <a:off x="1353923" y="2286001"/>
                <a:ext cx="523220" cy="3132344"/>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大学・短大・専門学校</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38" name="角丸四角形 37"/>
              <p:cNvSpPr/>
              <p:nvPr/>
            </p:nvSpPr>
            <p:spPr>
              <a:xfrm>
                <a:off x="2198691" y="1716620"/>
                <a:ext cx="540000" cy="3060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bwMode="white">
              <a:xfrm>
                <a:off x="2257323" y="1788747"/>
                <a:ext cx="475655" cy="2905377"/>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就 職</a:t>
                </a:r>
              </a:p>
            </p:txBody>
          </p:sp>
          <p:sp>
            <p:nvSpPr>
              <p:cNvPr id="39" name="角丸四角形 38"/>
              <p:cNvSpPr/>
              <p:nvPr/>
            </p:nvSpPr>
            <p:spPr>
              <a:xfrm>
                <a:off x="3045287" y="2348542"/>
                <a:ext cx="540000" cy="367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bwMode="white">
              <a:xfrm>
                <a:off x="3059666" y="2880277"/>
                <a:ext cx="523220" cy="238343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結 婚</a:t>
                </a:r>
              </a:p>
            </p:txBody>
          </p:sp>
          <p:sp>
            <p:nvSpPr>
              <p:cNvPr id="49" name="角丸四角形 48"/>
              <p:cNvSpPr/>
              <p:nvPr/>
            </p:nvSpPr>
            <p:spPr>
              <a:xfrm>
                <a:off x="3883206" y="4275589"/>
                <a:ext cx="540000" cy="1332000"/>
              </a:xfrm>
              <a:prstGeom prst="roundRect">
                <a:avLst/>
              </a:prstGeom>
              <a:solidFill>
                <a:srgbClr val="EC8E4E"/>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bwMode="white">
              <a:xfrm>
                <a:off x="3941010" y="4240898"/>
                <a:ext cx="475655" cy="125437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a:t>
                </a: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 </a:t>
                </a: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職</a:t>
                </a:r>
              </a:p>
            </p:txBody>
          </p:sp>
          <p:sp>
            <p:nvSpPr>
              <p:cNvPr id="50" name="角丸四角形 49"/>
              <p:cNvSpPr/>
              <p:nvPr/>
            </p:nvSpPr>
            <p:spPr>
              <a:xfrm>
                <a:off x="4720692" y="2564568"/>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bwMode="white">
              <a:xfrm>
                <a:off x="4721556"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1" name="角丸四角形 50"/>
              <p:cNvSpPr/>
              <p:nvPr/>
            </p:nvSpPr>
            <p:spPr>
              <a:xfrm>
                <a:off x="4729699"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角丸四角形 51"/>
              <p:cNvSpPr/>
              <p:nvPr/>
            </p:nvSpPr>
            <p:spPr>
              <a:xfrm>
                <a:off x="6404232" y="2561327"/>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bwMode="white">
              <a:xfrm>
                <a:off x="6402470" y="2683153"/>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共働き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4" name="テキスト ボックス 53"/>
              <p:cNvSpPr txBox="1"/>
              <p:nvPr/>
            </p:nvSpPr>
            <p:spPr bwMode="white">
              <a:xfrm>
                <a:off x="4738386"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5" name="角丸四角形 54"/>
              <p:cNvSpPr/>
              <p:nvPr/>
            </p:nvSpPr>
            <p:spPr>
              <a:xfrm>
                <a:off x="6412504" y="4275402"/>
                <a:ext cx="540000" cy="1332000"/>
              </a:xfrm>
              <a:prstGeom prst="roundRect">
                <a:avLst/>
              </a:prstGeom>
              <a:solidFill>
                <a:srgbClr val="888C8B"/>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bwMode="white">
              <a:xfrm>
                <a:off x="6421191" y="4396836"/>
                <a:ext cx="523220" cy="1058875"/>
              </a:xfrm>
              <a:prstGeom prst="rect">
                <a:avLst/>
              </a:prstGeom>
              <a:noFill/>
            </p:spPr>
            <p:txBody>
              <a:bodyPr vert="eaVert" wrap="square" rtlCol="0">
                <a:spAutoFit/>
              </a:bodyPr>
              <a:lstStyle/>
              <a:p>
                <a:pPr algn="ctr"/>
                <a:r>
                  <a:rPr lang="ja-JP" altLang="en-US" sz="2200" b="1" dirty="0">
                    <a:solidFill>
                      <a:schemeClr val="bg1"/>
                    </a:solidFill>
                    <a:latin typeface="Meiryo UI" panose="020B0604030504040204" pitchFamily="50" charset="-128"/>
                    <a:ea typeface="Meiryo UI" panose="020B0604030504040204" pitchFamily="50" charset="-128"/>
                    <a:cs typeface="ヒラギノ丸ゴ Pro W4"/>
                  </a:rPr>
                  <a:t>片働き</a:t>
                </a:r>
                <a:endPar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endParaRPr>
              </a:p>
            </p:txBody>
          </p:sp>
          <p:sp>
            <p:nvSpPr>
              <p:cNvPr id="57" name="角丸四角形 56"/>
              <p:cNvSpPr/>
              <p:nvPr/>
            </p:nvSpPr>
            <p:spPr>
              <a:xfrm>
                <a:off x="5584088" y="2570178"/>
                <a:ext cx="517118" cy="2998841"/>
              </a:xfrm>
              <a:prstGeom prst="roundRect">
                <a:avLst/>
              </a:prstGeom>
              <a:solidFill>
                <a:srgbClr val="8C89B5"/>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bwMode="white">
              <a:xfrm>
                <a:off x="5625281" y="2901435"/>
                <a:ext cx="475655" cy="2137340"/>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親になる</a:t>
                </a:r>
              </a:p>
            </p:txBody>
          </p:sp>
          <p:sp>
            <p:nvSpPr>
              <p:cNvPr id="60" name="角丸四角形 59"/>
              <p:cNvSpPr/>
              <p:nvPr/>
            </p:nvSpPr>
            <p:spPr>
              <a:xfrm>
                <a:off x="7251080" y="171546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bwMode="white">
              <a:xfrm>
                <a:off x="7246217" y="1828162"/>
                <a:ext cx="523220" cy="4085873"/>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退 職</a:t>
                </a:r>
              </a:p>
            </p:txBody>
          </p:sp>
          <p:sp>
            <p:nvSpPr>
              <p:cNvPr id="59" name="角丸四角形 58"/>
              <p:cNvSpPr/>
              <p:nvPr/>
            </p:nvSpPr>
            <p:spPr>
              <a:xfrm>
                <a:off x="8090864" y="1722225"/>
                <a:ext cx="540000" cy="4284000"/>
              </a:xfrm>
              <a:prstGeom prst="roundRect">
                <a:avLst/>
              </a:prstGeom>
              <a:solidFill>
                <a:srgbClr val="CABA8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bwMode="white">
              <a:xfrm>
                <a:off x="8100483" y="1781602"/>
                <a:ext cx="523220" cy="4152898"/>
              </a:xfrm>
              <a:prstGeom prst="rect">
                <a:avLst/>
              </a:prstGeom>
              <a:noFill/>
            </p:spPr>
            <p:txBody>
              <a:bodyPr vert="eaVert" wrap="square" rtlCol="0">
                <a:spAutoFit/>
              </a:bodyPr>
              <a:lstStyle/>
              <a:p>
                <a:pPr algn="ctr"/>
                <a:r>
                  <a:rPr kumimoji="1" lang="ja-JP" altLang="en-US" sz="2200" b="1" dirty="0">
                    <a:solidFill>
                      <a:schemeClr val="bg1"/>
                    </a:solidFill>
                    <a:latin typeface="Meiryo UI" panose="020B0604030504040204" pitchFamily="50" charset="-128"/>
                    <a:ea typeface="Meiryo UI" panose="020B0604030504040204" pitchFamily="50" charset="-128"/>
                    <a:cs typeface="ヒラギノ丸ゴ Pro W4"/>
                  </a:rPr>
                  <a:t>老 後</a:t>
                </a:r>
              </a:p>
            </p:txBody>
          </p:sp>
          <p:cxnSp>
            <p:nvCxnSpPr>
              <p:cNvPr id="5" name="直線矢印コネクタ 4">
                <a:extLst>
                  <a:ext uri="{FF2B5EF4-FFF2-40B4-BE49-F238E27FC236}">
                    <a16:creationId xmlns:a16="http://schemas.microsoft.com/office/drawing/2014/main" id="{95B9DA19-CCF8-40D2-8DA5-A42FF4BC8829}"/>
                  </a:ext>
                </a:extLst>
              </p:cNvPr>
              <p:cNvCxnSpPr/>
              <p:nvPr/>
            </p:nvCxnSpPr>
            <p:spPr>
              <a:xfrm>
                <a:off x="1055045" y="1917184"/>
                <a:ext cx="11436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974279F-8D2D-4121-A4A6-E76EBC277C72}"/>
                  </a:ext>
                </a:extLst>
              </p:cNvPr>
              <p:cNvCxnSpPr>
                <a:cxnSpLocks/>
              </p:cNvCxnSpPr>
              <p:nvPr/>
            </p:nvCxnSpPr>
            <p:spPr>
              <a:xfrm>
                <a:off x="1055045"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77E58F3B-FB00-4715-8077-5C4807689374}"/>
                  </a:ext>
                </a:extLst>
              </p:cNvPr>
              <p:cNvCxnSpPr>
                <a:cxnSpLocks/>
              </p:cNvCxnSpPr>
              <p:nvPr/>
            </p:nvCxnSpPr>
            <p:spPr>
              <a:xfrm>
                <a:off x="1897387"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CCD1A4F3-1E09-471E-9D09-F43B3E13FE78}"/>
                  </a:ext>
                </a:extLst>
              </p:cNvPr>
              <p:cNvCxnSpPr>
                <a:cxnSpLocks/>
              </p:cNvCxnSpPr>
              <p:nvPr/>
            </p:nvCxnSpPr>
            <p:spPr>
              <a:xfrm>
                <a:off x="2738691" y="320744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1324C5EE-0F9E-4C7A-8C72-D819B28BC9C5}"/>
                  </a:ext>
                </a:extLst>
              </p:cNvPr>
              <p:cNvCxnSpPr>
                <a:cxnSpLocks/>
              </p:cNvCxnSpPr>
              <p:nvPr/>
            </p:nvCxnSpPr>
            <p:spPr>
              <a:xfrm>
                <a:off x="3585287" y="3207442"/>
                <a:ext cx="95992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330C342-F585-40EE-AAB8-A0AFFAC0DDF5}"/>
                  </a:ext>
                </a:extLst>
              </p:cNvPr>
              <p:cNvCxnSpPr>
                <a:cxnSpLocks/>
              </p:cNvCxnSpPr>
              <p:nvPr/>
            </p:nvCxnSpPr>
            <p:spPr>
              <a:xfrm>
                <a:off x="1897387" y="4912826"/>
                <a:ext cx="1135405"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0D2756D7-A171-43A5-9622-68E89DA88564}"/>
                  </a:ext>
                </a:extLst>
              </p:cNvPr>
              <p:cNvCxnSpPr>
                <a:cxnSpLocks/>
              </p:cNvCxnSpPr>
              <p:nvPr/>
            </p:nvCxnSpPr>
            <p:spPr>
              <a:xfrm>
                <a:off x="1055045" y="5771128"/>
                <a:ext cx="1977747"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58" name="直線矢印コネクタ 57">
                <a:extLst>
                  <a:ext uri="{FF2B5EF4-FFF2-40B4-BE49-F238E27FC236}">
                    <a16:creationId xmlns:a16="http://schemas.microsoft.com/office/drawing/2014/main" id="{51107C6B-21A3-4FB2-9703-409ABA3A3892}"/>
                  </a:ext>
                </a:extLst>
              </p:cNvPr>
              <p:cNvCxnSpPr>
                <a:cxnSpLocks/>
              </p:cNvCxnSpPr>
              <p:nvPr/>
            </p:nvCxnSpPr>
            <p:spPr>
              <a:xfrm flipV="1">
                <a:off x="3585287"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2" name="直線矢印コネクタ 61">
                <a:extLst>
                  <a:ext uri="{FF2B5EF4-FFF2-40B4-BE49-F238E27FC236}">
                    <a16:creationId xmlns:a16="http://schemas.microsoft.com/office/drawing/2014/main" id="{D69ACBC4-176C-4528-85A1-3CB668C78D9A}"/>
                  </a:ext>
                </a:extLst>
              </p:cNvPr>
              <p:cNvCxnSpPr>
                <a:cxnSpLocks/>
              </p:cNvCxnSpPr>
              <p:nvPr/>
            </p:nvCxnSpPr>
            <p:spPr>
              <a:xfrm flipV="1">
                <a:off x="4410000" y="490584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3" name="直線矢印コネクタ 62">
                <a:extLst>
                  <a:ext uri="{FF2B5EF4-FFF2-40B4-BE49-F238E27FC236}">
                    <a16:creationId xmlns:a16="http://schemas.microsoft.com/office/drawing/2014/main" id="{3AF3A156-3864-47A1-8A76-0D45FB5B3193}"/>
                  </a:ext>
                </a:extLst>
              </p:cNvPr>
              <p:cNvCxnSpPr>
                <a:cxnSpLocks/>
              </p:cNvCxnSpPr>
              <p:nvPr/>
            </p:nvCxnSpPr>
            <p:spPr>
              <a:xfrm flipV="1">
                <a:off x="5260088"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4" name="直線矢印コネクタ 63">
                <a:extLst>
                  <a:ext uri="{FF2B5EF4-FFF2-40B4-BE49-F238E27FC236}">
                    <a16:creationId xmlns:a16="http://schemas.microsoft.com/office/drawing/2014/main" id="{3739A4CD-2FCE-40CA-8597-FBC3DC136AEF}"/>
                  </a:ext>
                </a:extLst>
              </p:cNvPr>
              <p:cNvCxnSpPr>
                <a:cxnSpLocks/>
              </p:cNvCxnSpPr>
              <p:nvPr/>
            </p:nvCxnSpPr>
            <p:spPr>
              <a:xfrm flipV="1">
                <a:off x="524477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5" name="直線矢印コネクタ 64">
                <a:extLst>
                  <a:ext uri="{FF2B5EF4-FFF2-40B4-BE49-F238E27FC236}">
                    <a16:creationId xmlns:a16="http://schemas.microsoft.com/office/drawing/2014/main" id="{0C07F56B-13AB-4324-AAC3-BDAB432F9EAA}"/>
                  </a:ext>
                </a:extLst>
              </p:cNvPr>
              <p:cNvCxnSpPr>
                <a:cxnSpLocks/>
              </p:cNvCxnSpPr>
              <p:nvPr/>
            </p:nvCxnSpPr>
            <p:spPr>
              <a:xfrm flipV="1">
                <a:off x="4868918" y="3893327"/>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6" name="直線矢印コネクタ 65">
                <a:extLst>
                  <a:ext uri="{FF2B5EF4-FFF2-40B4-BE49-F238E27FC236}">
                    <a16:creationId xmlns:a16="http://schemas.microsoft.com/office/drawing/2014/main" id="{146A2947-0C2F-437B-AC92-8D0B554A8807}"/>
                  </a:ext>
                </a:extLst>
              </p:cNvPr>
              <p:cNvCxnSpPr>
                <a:cxnSpLocks/>
              </p:cNvCxnSpPr>
              <p:nvPr/>
            </p:nvCxnSpPr>
            <p:spPr>
              <a:xfrm>
                <a:off x="5082091" y="3896568"/>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7" name="直線矢印コネクタ 66">
                <a:extLst>
                  <a:ext uri="{FF2B5EF4-FFF2-40B4-BE49-F238E27FC236}">
                    <a16:creationId xmlns:a16="http://schemas.microsoft.com/office/drawing/2014/main" id="{A84C876E-855F-4B95-9131-54A107A7E9A4}"/>
                  </a:ext>
                </a:extLst>
              </p:cNvPr>
              <p:cNvCxnSpPr>
                <a:cxnSpLocks/>
              </p:cNvCxnSpPr>
              <p:nvPr/>
            </p:nvCxnSpPr>
            <p:spPr>
              <a:xfrm flipV="1">
                <a:off x="6101206"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8" name="直線矢印コネクタ 67">
                <a:extLst>
                  <a:ext uri="{FF2B5EF4-FFF2-40B4-BE49-F238E27FC236}">
                    <a16:creationId xmlns:a16="http://schemas.microsoft.com/office/drawing/2014/main" id="{D75BDD67-A2DD-4AF2-B58B-D4405494267E}"/>
                  </a:ext>
                </a:extLst>
              </p:cNvPr>
              <p:cNvCxnSpPr>
                <a:cxnSpLocks/>
              </p:cNvCxnSpPr>
              <p:nvPr/>
            </p:nvCxnSpPr>
            <p:spPr>
              <a:xfrm flipV="1">
                <a:off x="6938545" y="3207442"/>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69" name="直線矢印コネクタ 68">
                <a:extLst>
                  <a:ext uri="{FF2B5EF4-FFF2-40B4-BE49-F238E27FC236}">
                    <a16:creationId xmlns:a16="http://schemas.microsoft.com/office/drawing/2014/main" id="{1156568F-7671-4EAB-BF5D-924CE9576A09}"/>
                  </a:ext>
                </a:extLst>
              </p:cNvPr>
              <p:cNvCxnSpPr>
                <a:cxnSpLocks/>
              </p:cNvCxnSpPr>
              <p:nvPr/>
            </p:nvCxnSpPr>
            <p:spPr>
              <a:xfrm flipV="1">
                <a:off x="6097191" y="4912826"/>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0" name="直線矢印コネクタ 69">
                <a:extLst>
                  <a:ext uri="{FF2B5EF4-FFF2-40B4-BE49-F238E27FC236}">
                    <a16:creationId xmlns:a16="http://schemas.microsoft.com/office/drawing/2014/main" id="{05E19902-731F-40DA-B4CB-C86342732BD1}"/>
                  </a:ext>
                </a:extLst>
              </p:cNvPr>
              <p:cNvCxnSpPr>
                <a:cxnSpLocks/>
              </p:cNvCxnSpPr>
              <p:nvPr/>
            </p:nvCxnSpPr>
            <p:spPr>
              <a:xfrm flipV="1">
                <a:off x="6952504" y="4922673"/>
                <a:ext cx="324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a:extLst>
                  <a:ext uri="{FF2B5EF4-FFF2-40B4-BE49-F238E27FC236}">
                    <a16:creationId xmlns:a16="http://schemas.microsoft.com/office/drawing/2014/main" id="{CDAF434A-C12E-4B62-8B94-799C220A875E}"/>
                  </a:ext>
                </a:extLst>
              </p:cNvPr>
              <p:cNvCxnSpPr>
                <a:cxnSpLocks/>
              </p:cNvCxnSpPr>
              <p:nvPr/>
            </p:nvCxnSpPr>
            <p:spPr>
              <a:xfrm flipV="1">
                <a:off x="6557472"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a:extLst>
                  <a:ext uri="{FF2B5EF4-FFF2-40B4-BE49-F238E27FC236}">
                    <a16:creationId xmlns:a16="http://schemas.microsoft.com/office/drawing/2014/main" id="{7FC0E1D6-E838-4760-8D71-5FC93209DC88}"/>
                  </a:ext>
                </a:extLst>
              </p:cNvPr>
              <p:cNvCxnSpPr>
                <a:cxnSpLocks/>
              </p:cNvCxnSpPr>
              <p:nvPr/>
            </p:nvCxnSpPr>
            <p:spPr>
              <a:xfrm>
                <a:off x="6770645" y="3893326"/>
                <a:ext cx="0" cy="382076"/>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17" name="円弧 16">
                <a:extLst>
                  <a:ext uri="{FF2B5EF4-FFF2-40B4-BE49-F238E27FC236}">
                    <a16:creationId xmlns:a16="http://schemas.microsoft.com/office/drawing/2014/main" id="{B3C0C087-BB6A-45FE-AF01-6D66B2A026B5}"/>
                  </a:ext>
                </a:extLst>
              </p:cNvPr>
              <p:cNvSpPr/>
              <p:nvPr/>
            </p:nvSpPr>
            <p:spPr>
              <a:xfrm rot="11176756">
                <a:off x="4971339" y="5466078"/>
                <a:ext cx="307733"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3" name="直線矢印コネクタ 72">
                <a:extLst>
                  <a:ext uri="{FF2B5EF4-FFF2-40B4-BE49-F238E27FC236}">
                    <a16:creationId xmlns:a16="http://schemas.microsoft.com/office/drawing/2014/main" id="{79296785-8F9A-4DA6-B3B9-40A3050AF6C8}"/>
                  </a:ext>
                </a:extLst>
              </p:cNvPr>
              <p:cNvCxnSpPr>
                <a:cxnSpLocks/>
              </p:cNvCxnSpPr>
              <p:nvPr/>
            </p:nvCxnSpPr>
            <p:spPr>
              <a:xfrm>
                <a:off x="5111470" y="5758969"/>
                <a:ext cx="2153846"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sp>
            <p:nvSpPr>
              <p:cNvPr id="74" name="円弧 73">
                <a:extLst>
                  <a:ext uri="{FF2B5EF4-FFF2-40B4-BE49-F238E27FC236}">
                    <a16:creationId xmlns:a16="http://schemas.microsoft.com/office/drawing/2014/main" id="{1462D8E7-8BEB-4751-A6C2-2A6D2DDEAFB4}"/>
                  </a:ext>
                </a:extLst>
              </p:cNvPr>
              <p:cNvSpPr/>
              <p:nvPr/>
            </p:nvSpPr>
            <p:spPr>
              <a:xfrm rot="16368965">
                <a:off x="4931313" y="2413437"/>
                <a:ext cx="375167" cy="292821"/>
              </a:xfrm>
              <a:prstGeom prst="arc">
                <a:avLst>
                  <a:gd name="adj1" fmla="val 15847106"/>
                  <a:gd name="adj2" fmla="val 21332550"/>
                </a:avLst>
              </a:prstGeom>
              <a:ln w="50800">
                <a:solidFill>
                  <a:srgbClr val="8A87B3"/>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cxnSp>
            <p:nvCxnSpPr>
              <p:cNvPr id="75" name="直線矢印コネクタ 74">
                <a:extLst>
                  <a:ext uri="{FF2B5EF4-FFF2-40B4-BE49-F238E27FC236}">
                    <a16:creationId xmlns:a16="http://schemas.microsoft.com/office/drawing/2014/main" id="{E948A3B1-0A37-4041-889A-5F75155B761C}"/>
                  </a:ext>
                </a:extLst>
              </p:cNvPr>
              <p:cNvCxnSpPr>
                <a:cxnSpLocks/>
              </p:cNvCxnSpPr>
              <p:nvPr/>
            </p:nvCxnSpPr>
            <p:spPr>
              <a:xfrm flipV="1">
                <a:off x="5101974" y="2371470"/>
                <a:ext cx="2160000"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cxnSp>
            <p:nvCxnSpPr>
              <p:cNvPr id="76" name="直線矢印コネクタ 75">
                <a:extLst>
                  <a:ext uri="{FF2B5EF4-FFF2-40B4-BE49-F238E27FC236}">
                    <a16:creationId xmlns:a16="http://schemas.microsoft.com/office/drawing/2014/main" id="{37F70706-9665-47C6-A990-215901EAADC6}"/>
                  </a:ext>
                </a:extLst>
              </p:cNvPr>
              <p:cNvCxnSpPr>
                <a:cxnSpLocks/>
              </p:cNvCxnSpPr>
              <p:nvPr/>
            </p:nvCxnSpPr>
            <p:spPr>
              <a:xfrm>
                <a:off x="2738691" y="1917184"/>
                <a:ext cx="4512389"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cxnSp>
          <p:nvCxnSpPr>
            <p:cNvPr id="77" name="直線矢印コネクタ 76">
              <a:extLst>
                <a:ext uri="{FF2B5EF4-FFF2-40B4-BE49-F238E27FC236}">
                  <a16:creationId xmlns:a16="http://schemas.microsoft.com/office/drawing/2014/main" id="{C21E169C-8DCE-4D75-AA6F-858564094080}"/>
                </a:ext>
              </a:extLst>
            </p:cNvPr>
            <p:cNvCxnSpPr>
              <a:cxnSpLocks/>
            </p:cNvCxnSpPr>
            <p:nvPr/>
          </p:nvCxnSpPr>
          <p:spPr>
            <a:xfrm>
              <a:off x="7936868" y="4269462"/>
              <a:ext cx="324934" cy="0"/>
            </a:xfrm>
            <a:prstGeom prst="straightConnector1">
              <a:avLst/>
            </a:prstGeom>
            <a:ln w="50800">
              <a:solidFill>
                <a:srgbClr val="8A87B3"/>
              </a:solidFill>
              <a:tailEnd type="stealth" w="med" len="med"/>
            </a:ln>
            <a:effectLst/>
          </p:spPr>
          <p:style>
            <a:lnRef idx="2">
              <a:schemeClr val="accent1"/>
            </a:lnRef>
            <a:fillRef idx="0">
              <a:schemeClr val="accent1"/>
            </a:fillRef>
            <a:effectRef idx="1">
              <a:schemeClr val="accent1"/>
            </a:effectRef>
            <a:fontRef idx="minor">
              <a:schemeClr val="tx1"/>
            </a:fontRef>
          </p:style>
        </p:cxnSp>
      </p:grpSp>
      <p:sp>
        <p:nvSpPr>
          <p:cNvPr id="10" name="四角形: 角を丸くする 9">
            <a:extLst>
              <a:ext uri="{FF2B5EF4-FFF2-40B4-BE49-F238E27FC236}">
                <a16:creationId xmlns:a16="http://schemas.microsoft.com/office/drawing/2014/main" id="{E1E5A2EE-CD41-F4D8-37EE-D07862A090E4}"/>
              </a:ext>
            </a:extLst>
          </p:cNvPr>
          <p:cNvSpPr/>
          <p:nvPr/>
        </p:nvSpPr>
        <p:spPr>
          <a:xfrm>
            <a:off x="4692951" y="2507672"/>
            <a:ext cx="906481" cy="3866745"/>
          </a:xfrm>
          <a:prstGeom prst="roundRect">
            <a:avLst/>
          </a:prstGeom>
          <a:noFill/>
          <a:ln w="38100">
            <a:solidFill>
              <a:schemeClr val="bg1">
                <a:lumMod val="50000"/>
              </a:schemeClr>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780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5"/>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53927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さまざまなライフイベント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C38EDBB4-39E6-4EFC-9798-E456D29A6927}"/>
              </a:ext>
            </a:extLst>
          </p:cNvPr>
          <p:cNvGrpSpPr/>
          <p:nvPr/>
        </p:nvGrpSpPr>
        <p:grpSpPr>
          <a:xfrm>
            <a:off x="1705191" y="4009189"/>
            <a:ext cx="2680448" cy="2394935"/>
            <a:chOff x="1705191" y="4009189"/>
            <a:chExt cx="2680448" cy="2394935"/>
          </a:xfrm>
        </p:grpSpPr>
        <p:pic>
          <p:nvPicPr>
            <p:cNvPr id="7" name="図 6"/>
            <p:cNvPicPr>
              <a:picLocks noChangeAspect="1"/>
            </p:cNvPicPr>
            <p:nvPr/>
          </p:nvPicPr>
          <p:blipFill>
            <a:blip r:embed="rId3"/>
            <a:stretch>
              <a:fillRect/>
            </a:stretch>
          </p:blipFill>
          <p:spPr bwMode="gray">
            <a:xfrm>
              <a:off x="1705191" y="4009189"/>
              <a:ext cx="2680448" cy="2214831"/>
            </a:xfrm>
            <a:prstGeom prst="rect">
              <a:avLst/>
            </a:prstGeom>
          </p:spPr>
        </p:pic>
        <p:sp>
          <p:nvSpPr>
            <p:cNvPr id="55" name="角丸四角形 54"/>
            <p:cNvSpPr/>
            <p:nvPr/>
          </p:nvSpPr>
          <p:spPr bwMode="gray">
            <a:xfrm>
              <a:off x="1806789" y="5961002"/>
              <a:ext cx="2578850" cy="44312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6" name="角丸四角形 55"/>
            <p:cNvSpPr/>
            <p:nvPr/>
          </p:nvSpPr>
          <p:spPr bwMode="gray">
            <a:xfrm>
              <a:off x="1834787" y="5995861"/>
              <a:ext cx="2522855" cy="373404"/>
            </a:xfrm>
            <a:prstGeom prst="roundRect">
              <a:avLst>
                <a:gd name="adj" fmla="val 43219"/>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bwMode="gray">
            <a:xfrm>
              <a:off x="2052782" y="5977890"/>
              <a:ext cx="2086865"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親になる</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6" name="グループ化 15">
            <a:extLst>
              <a:ext uri="{FF2B5EF4-FFF2-40B4-BE49-F238E27FC236}">
                <a16:creationId xmlns:a16="http://schemas.microsoft.com/office/drawing/2014/main" id="{5D518B15-01F3-4D53-9609-78876A0A73ED}"/>
              </a:ext>
            </a:extLst>
          </p:cNvPr>
          <p:cNvGrpSpPr/>
          <p:nvPr/>
        </p:nvGrpSpPr>
        <p:grpSpPr>
          <a:xfrm>
            <a:off x="5867670" y="725196"/>
            <a:ext cx="3220077" cy="2900500"/>
            <a:chOff x="5867670" y="725196"/>
            <a:chExt cx="3220077" cy="2900500"/>
          </a:xfrm>
        </p:grpSpPr>
        <p:pic>
          <p:nvPicPr>
            <p:cNvPr id="45" name="図 4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gray">
            <a:xfrm>
              <a:off x="5867670" y="725196"/>
              <a:ext cx="3220077" cy="2504368"/>
            </a:xfrm>
            <a:prstGeom prst="rect">
              <a:avLst/>
            </a:prstGeom>
          </p:spPr>
        </p:pic>
        <p:sp>
          <p:nvSpPr>
            <p:cNvPr id="49" name="角丸四角形 48"/>
            <p:cNvSpPr/>
            <p:nvPr/>
          </p:nvSpPr>
          <p:spPr bwMode="gray">
            <a:xfrm>
              <a:off x="6187537" y="3157055"/>
              <a:ext cx="2727364" cy="46864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50" name="角丸四角形 49"/>
            <p:cNvSpPr/>
            <p:nvPr/>
          </p:nvSpPr>
          <p:spPr bwMode="gray">
            <a:xfrm>
              <a:off x="6217147" y="3178357"/>
              <a:ext cx="2668145" cy="42603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gray">
            <a:xfrm>
              <a:off x="6492886" y="3186702"/>
              <a:ext cx="2116667"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結 婚</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8" name="グループ化 7">
            <a:extLst>
              <a:ext uri="{FF2B5EF4-FFF2-40B4-BE49-F238E27FC236}">
                <a16:creationId xmlns:a16="http://schemas.microsoft.com/office/drawing/2014/main" id="{63E17615-1C84-4214-A1B6-8566DB036204}"/>
              </a:ext>
            </a:extLst>
          </p:cNvPr>
          <p:cNvGrpSpPr/>
          <p:nvPr/>
        </p:nvGrpSpPr>
        <p:grpSpPr>
          <a:xfrm>
            <a:off x="269577" y="1016804"/>
            <a:ext cx="2933824" cy="2624239"/>
            <a:chOff x="269577" y="1016804"/>
            <a:chExt cx="2933824" cy="2624239"/>
          </a:xfrm>
        </p:grpSpPr>
        <p:pic>
          <p:nvPicPr>
            <p:cNvPr id="5" name="図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577" y="1016804"/>
              <a:ext cx="2933824" cy="2245818"/>
            </a:xfrm>
            <a:prstGeom prst="rect">
              <a:avLst/>
            </a:prstGeom>
          </p:spPr>
        </p:pic>
        <p:sp>
          <p:nvSpPr>
            <p:cNvPr id="32" name="角丸四角形 31"/>
            <p:cNvSpPr/>
            <p:nvPr/>
          </p:nvSpPr>
          <p:spPr bwMode="gray">
            <a:xfrm>
              <a:off x="482438" y="3154100"/>
              <a:ext cx="2657847" cy="486943"/>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3" name="角丸四角形 32"/>
            <p:cNvSpPr/>
            <p:nvPr/>
          </p:nvSpPr>
          <p:spPr bwMode="white">
            <a:xfrm>
              <a:off x="511292" y="3176234"/>
              <a:ext cx="2600138" cy="44267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正方形/長方形 10"/>
            <p:cNvSpPr/>
            <p:nvPr/>
          </p:nvSpPr>
          <p:spPr bwMode="white">
            <a:xfrm>
              <a:off x="757360" y="3200561"/>
              <a:ext cx="2108002"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進 学</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5" name="グループ化 14">
            <a:extLst>
              <a:ext uri="{FF2B5EF4-FFF2-40B4-BE49-F238E27FC236}">
                <a16:creationId xmlns:a16="http://schemas.microsoft.com/office/drawing/2014/main" id="{9C20616C-9BE9-4B64-8575-2C1409B03438}"/>
              </a:ext>
            </a:extLst>
          </p:cNvPr>
          <p:cNvGrpSpPr/>
          <p:nvPr/>
        </p:nvGrpSpPr>
        <p:grpSpPr>
          <a:xfrm>
            <a:off x="3024283" y="1318345"/>
            <a:ext cx="3211753" cy="2336290"/>
            <a:chOff x="3024283" y="1318345"/>
            <a:chExt cx="3211753" cy="2336290"/>
          </a:xfrm>
        </p:grpSpPr>
        <p:pic>
          <p:nvPicPr>
            <p:cNvPr id="6" name="図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gray">
            <a:xfrm>
              <a:off x="3024283" y="1318345"/>
              <a:ext cx="3157673" cy="1982378"/>
            </a:xfrm>
            <a:prstGeom prst="rect">
              <a:avLst/>
            </a:prstGeom>
          </p:spPr>
        </p:pic>
        <p:sp>
          <p:nvSpPr>
            <p:cNvPr id="47" name="角丸四角形 46"/>
            <p:cNvSpPr/>
            <p:nvPr/>
          </p:nvSpPr>
          <p:spPr bwMode="gray">
            <a:xfrm>
              <a:off x="3416516" y="3224256"/>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角丸四角形 45"/>
            <p:cNvSpPr/>
            <p:nvPr/>
          </p:nvSpPr>
          <p:spPr bwMode="gray">
            <a:xfrm>
              <a:off x="3388229" y="3157055"/>
              <a:ext cx="2622051" cy="49758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正方形/長方形 18"/>
            <p:cNvSpPr/>
            <p:nvPr/>
          </p:nvSpPr>
          <p:spPr bwMode="gray">
            <a:xfrm>
              <a:off x="3207633" y="3182651"/>
              <a:ext cx="3028403" cy="43243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独 立</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(1</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人暮らし</a:t>
              </a: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a:t>
              </a:r>
            </a:p>
          </p:txBody>
        </p:sp>
        <p:sp>
          <p:nvSpPr>
            <p:cNvPr id="29" name="角丸四角形 32"/>
            <p:cNvSpPr/>
            <p:nvPr/>
          </p:nvSpPr>
          <p:spPr bwMode="gray">
            <a:xfrm>
              <a:off x="3424905" y="3178641"/>
              <a:ext cx="2548698" cy="44045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5</a:t>
            </a:fld>
            <a:endParaRPr kumimoji="1" lang="ja-JP" altLang="en-US"/>
          </a:p>
        </p:txBody>
      </p:sp>
      <p:grpSp>
        <p:nvGrpSpPr>
          <p:cNvPr id="34" name="グループ化 33">
            <a:extLst>
              <a:ext uri="{FF2B5EF4-FFF2-40B4-BE49-F238E27FC236}">
                <a16:creationId xmlns:a16="http://schemas.microsoft.com/office/drawing/2014/main" id="{D9D8741C-A40A-344D-0451-79B74B15A501}"/>
              </a:ext>
            </a:extLst>
          </p:cNvPr>
          <p:cNvGrpSpPr/>
          <p:nvPr/>
        </p:nvGrpSpPr>
        <p:grpSpPr>
          <a:xfrm>
            <a:off x="5097188" y="4065597"/>
            <a:ext cx="2980011" cy="2395448"/>
            <a:chOff x="173325" y="4329789"/>
            <a:chExt cx="2606493" cy="2156896"/>
          </a:xfrm>
        </p:grpSpPr>
        <p:grpSp>
          <p:nvGrpSpPr>
            <p:cNvPr id="35" name="グループ化 34">
              <a:extLst>
                <a:ext uri="{FF2B5EF4-FFF2-40B4-BE49-F238E27FC236}">
                  <a16:creationId xmlns:a16="http://schemas.microsoft.com/office/drawing/2014/main" id="{6AFA7BDA-B7B2-C106-5485-1B92A9E1A9BF}"/>
                </a:ext>
              </a:extLst>
            </p:cNvPr>
            <p:cNvGrpSpPr/>
            <p:nvPr/>
          </p:nvGrpSpPr>
          <p:grpSpPr>
            <a:xfrm>
              <a:off x="173325" y="4329789"/>
              <a:ext cx="2534321" cy="2156896"/>
              <a:chOff x="216265" y="4378394"/>
              <a:chExt cx="2502734" cy="2087895"/>
            </a:xfrm>
          </p:grpSpPr>
          <p:pic>
            <p:nvPicPr>
              <p:cNvPr id="38" name="図 37">
                <a:extLst>
                  <a:ext uri="{FF2B5EF4-FFF2-40B4-BE49-F238E27FC236}">
                    <a16:creationId xmlns:a16="http://schemas.microsoft.com/office/drawing/2014/main" id="{B48618EF-6647-9DEE-E0F3-0853F82B23C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265" y="4378394"/>
                <a:ext cx="1369179" cy="1151125"/>
              </a:xfrm>
              <a:prstGeom prst="rect">
                <a:avLst/>
              </a:prstGeom>
            </p:spPr>
          </p:pic>
          <p:sp>
            <p:nvSpPr>
              <p:cNvPr id="39" name="角丸四角形 30">
                <a:extLst>
                  <a:ext uri="{FF2B5EF4-FFF2-40B4-BE49-F238E27FC236}">
                    <a16:creationId xmlns:a16="http://schemas.microsoft.com/office/drawing/2014/main" id="{46D4DDD7-6CFD-C112-D282-D6A3054BFE8A}"/>
                  </a:ext>
                </a:extLst>
              </p:cNvPr>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31">
                <a:extLst>
                  <a:ext uri="{FF2B5EF4-FFF2-40B4-BE49-F238E27FC236}">
                    <a16:creationId xmlns:a16="http://schemas.microsoft.com/office/drawing/2014/main" id="{6C5B7548-FC29-464A-C8EC-CB29EE2722B5}"/>
                  </a:ext>
                </a:extLst>
              </p:cNvPr>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10EE8FD6-51B2-2BCC-030B-BAA6B60B8FEC}"/>
                  </a:ext>
                </a:extLst>
              </p:cNvPr>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7" name="図 36">
              <a:extLst>
                <a:ext uri="{FF2B5EF4-FFF2-40B4-BE49-F238E27FC236}">
                  <a16:creationId xmlns:a16="http://schemas.microsoft.com/office/drawing/2014/main" id="{7F90D57B-E988-B177-2C87-8F6BDD158796}"/>
                </a:ext>
              </a:extLst>
            </p:cNvPr>
            <p:cNvPicPr>
              <a:picLocks noChangeAspect="1"/>
            </p:cNvPicPr>
            <p:nvPr/>
          </p:nvPicPr>
          <p:blipFill>
            <a:blip r:embed="rId8">
              <a:clrChange>
                <a:clrFrom>
                  <a:srgbClr val="FAF8F4"/>
                </a:clrFrom>
                <a:clrTo>
                  <a:srgbClr val="FAF8F4">
                    <a:alpha val="0"/>
                  </a:srgbClr>
                </a:clrTo>
              </a:clrChange>
            </a:blip>
            <a:stretch>
              <a:fillRect/>
            </a:stretch>
          </p:blipFill>
          <p:spPr>
            <a:xfrm>
              <a:off x="1471042" y="4701736"/>
              <a:ext cx="1308776" cy="1284794"/>
            </a:xfrm>
            <a:prstGeom prst="rect">
              <a:avLst/>
            </a:prstGeom>
          </p:spPr>
        </p:pic>
      </p:grpSp>
    </p:spTree>
    <p:extLst>
      <p:ext uri="{BB962C8B-B14F-4D97-AF65-F5344CB8AC3E}">
        <p14:creationId xmlns:p14="http://schemas.microsoft.com/office/powerpoint/2010/main" val="19278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30760"/>
            <a:ext cx="83899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pSp>
        <p:nvGrpSpPr>
          <p:cNvPr id="4" name="グループ化 3"/>
          <p:cNvGrpSpPr/>
          <p:nvPr/>
        </p:nvGrpSpPr>
        <p:grpSpPr>
          <a:xfrm>
            <a:off x="2718999" y="1083730"/>
            <a:ext cx="6251265" cy="1680156"/>
            <a:chOff x="2718999" y="1083730"/>
            <a:chExt cx="6251265" cy="1680156"/>
          </a:xfrm>
        </p:grpSpPr>
        <p:sp>
          <p:nvSpPr>
            <p:cNvPr id="13" name="コンテンツ プレースホルダー 1"/>
            <p:cNvSpPr txBox="1">
              <a:spLocks/>
            </p:cNvSpPr>
            <p:nvPr/>
          </p:nvSpPr>
          <p:spPr bwMode="auto">
            <a:xfrm>
              <a:off x="2790245" y="1083730"/>
              <a:ext cx="6180017" cy="957401"/>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問題１</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結婚にかかる費用はどれくらい？</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pPr>
              <a:r>
                <a:rPr lang="en-US" altLang="ja-JP" sz="12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200" dirty="0">
                  <a:solidFill>
                    <a:schemeClr val="tx1"/>
                  </a:solidFill>
                  <a:latin typeface="Meiryo UI" panose="020B0604030504040204" pitchFamily="50" charset="-128"/>
                  <a:ea typeface="Meiryo UI" panose="020B0604030504040204" pitchFamily="50" charset="-128"/>
                  <a:cs typeface="ヒラギノ角ゴ Pro W6"/>
                </a:rPr>
                <a:t>注　挙式、披露宴・ウエディングパーティーにかかった総額</a:t>
              </a:r>
              <a:endParaRPr lang="en-US" altLang="ja-JP" sz="12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0" name="コンテンツ プレースホルダー 1"/>
            <p:cNvSpPr txBox="1">
              <a:spLocks/>
            </p:cNvSpPr>
            <p:nvPr/>
          </p:nvSpPr>
          <p:spPr bwMode="auto">
            <a:xfrm>
              <a:off x="2718999" y="2154978"/>
              <a:ext cx="6251265"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250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450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p:txBody>
        </p:sp>
      </p:grpSp>
      <p:sp>
        <p:nvSpPr>
          <p:cNvPr id="21" name="コンテンツ プレースホルダー 1"/>
          <p:cNvSpPr txBox="1">
            <a:spLocks/>
          </p:cNvSpPr>
          <p:nvPr/>
        </p:nvSpPr>
        <p:spPr bwMode="auto">
          <a:xfrm>
            <a:off x="2790244" y="2837602"/>
            <a:ext cx="6244028" cy="917839"/>
          </a:xfrm>
          <a:prstGeom prst="rect">
            <a:avLst/>
          </a:prstGeom>
          <a:solidFill>
            <a:srgbClr val="FEFECD"/>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Ｂ</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350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343.9</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sz="1050"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親、親族等からの結婚援助費用は考慮せず</a:t>
            </a:r>
            <a:endParaRPr lang="en-US" altLang="ja-JP" sz="500"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リクルート「ゼクシィ結婚トレンド調査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」調べ</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4" name="コンテンツ プレースホルダー 1"/>
          <p:cNvSpPr txBox="1">
            <a:spLocks/>
          </p:cNvSpPr>
          <p:nvPr/>
        </p:nvSpPr>
        <p:spPr bwMode="auto">
          <a:xfrm>
            <a:off x="2861741" y="5838376"/>
            <a:ext cx="6172531" cy="684277"/>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5,007</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endParaRPr lang="en-US" altLang="ja-JP" sz="500" b="1" dirty="0">
              <a:solidFill>
                <a:schemeClr val="tx1"/>
              </a:solidFill>
              <a:latin typeface="Meiryo UI" panose="020B0604030504040204" pitchFamily="50" charset="-128"/>
              <a:ea typeface="Meiryo UI" panose="020B0604030504040204" pitchFamily="50" charset="-128"/>
              <a:cs typeface="ヒラギノ角ゴ Pro W6"/>
            </a:endParaRPr>
          </a:p>
          <a:p>
            <a:pPr algn="r" eaLnBrk="1" hangingPunct="1">
              <a:buFont typeface="Symbol" pitchFamily="18" charset="2"/>
              <a:buNone/>
              <a:defRPr/>
            </a:pP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住宅金融支援機構「フラット</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35</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利用者調査」（</a:t>
            </a:r>
            <a:r>
              <a:rPr lang="en-US" altLang="ja-JP" sz="1000"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年度）</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endParaRPr lang="en-US" altLang="ja-JP" sz="1000" b="1" dirty="0">
              <a:latin typeface="Meiryo UI" panose="020B0604030504040204" pitchFamily="50" charset="-128"/>
              <a:ea typeface="Meiryo UI" panose="020B0604030504040204" pitchFamily="50" charset="-128"/>
              <a:cs typeface="ヒラギノ角ゴ Pro W6"/>
            </a:endParaRPr>
          </a:p>
        </p:txBody>
      </p:sp>
      <p:sp>
        <p:nvSpPr>
          <p:cNvPr id="23" name="コンテンツ プレースホルダー 1"/>
          <p:cNvSpPr txBox="1">
            <a:spLocks/>
          </p:cNvSpPr>
          <p:nvPr/>
        </p:nvSpPr>
        <p:spPr bwMode="auto">
          <a:xfrm>
            <a:off x="2377440" y="5178816"/>
            <a:ext cx="7068311" cy="609600"/>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3,000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5,000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spc="-60" dirty="0">
                <a:solidFill>
                  <a:schemeClr val="tx1"/>
                </a:solidFill>
                <a:latin typeface="Meiryo UI" panose="020B0604030504040204" pitchFamily="50" charset="-128"/>
                <a:ea typeface="Meiryo UI" panose="020B0604030504040204" pitchFamily="50" charset="-128"/>
                <a:cs typeface="ヒラギノ角ゴ Pro W6"/>
              </a:rPr>
              <a:t>7,000</a:t>
            </a:r>
            <a:r>
              <a:rPr lang="ja-JP" altLang="en-US" sz="2200" b="1" spc="-60"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spc="-60"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5" name="コンテンツ プレースホルダー 1"/>
          <p:cNvSpPr txBox="1">
            <a:spLocks/>
          </p:cNvSpPr>
          <p:nvPr/>
        </p:nvSpPr>
        <p:spPr bwMode="auto">
          <a:xfrm>
            <a:off x="2790245" y="3982750"/>
            <a:ext cx="6180017" cy="1247618"/>
          </a:xfrm>
          <a:prstGeom prst="rect">
            <a:avLst/>
          </a:prstGeom>
          <a:solidFill>
            <a:schemeClr val="bg1"/>
          </a:solidFill>
          <a:ln w="31750">
            <a:solidFill>
              <a:schemeClr val="accent5">
                <a:lumMod val="50000"/>
              </a:schemeClr>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lnSpc>
                <a:spcPct val="80000"/>
              </a:lnSpc>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a:t>
            </a:r>
            <a:r>
              <a:rPr lang="ja-JP" altLang="en-US" sz="2000" b="1" dirty="0">
                <a:solidFill>
                  <a:schemeClr val="tx1"/>
                </a:solidFill>
                <a:latin typeface="Meiryo UI" panose="020B0604030504040204" pitchFamily="50" charset="-128"/>
                <a:ea typeface="Meiryo UI" panose="020B0604030504040204" pitchFamily="50" charset="-128"/>
                <a:cs typeface="メイリオ" pitchFamily="50" charset="-128"/>
              </a:rPr>
              <a:t>問題２</a:t>
            </a:r>
            <a:r>
              <a:rPr lang="en-US" altLang="ja-JP" sz="20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新築の土地付き注文住宅を購入</a:t>
            </a:r>
            <a:endParaRPr lang="en-US" altLang="ja-JP"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80000"/>
              </a:lnSpc>
              <a:buFont typeface="Symbol" pitchFamily="18" charset="2"/>
              <a:buNone/>
            </a:pPr>
            <a:r>
              <a:rPr lang="ja-JP" altLang="en-US" b="1" dirty="0">
                <a:solidFill>
                  <a:schemeClr val="tx1"/>
                </a:solidFill>
                <a:latin typeface="Meiryo UI" panose="020B0604030504040204" pitchFamily="50" charset="-128"/>
                <a:ea typeface="Meiryo UI" panose="020B0604030504040204" pitchFamily="50" charset="-128"/>
                <a:cs typeface="メイリオ" pitchFamily="50" charset="-128"/>
              </a:rPr>
              <a:t>　　　　　 するのに必要な費用はどれくらい</a:t>
            </a:r>
            <a:r>
              <a:rPr lang="ja-JP" altLang="en-US" sz="2800" b="1" dirty="0">
                <a:solidFill>
                  <a:schemeClr val="tx1"/>
                </a:solidFill>
                <a:latin typeface="Meiryo UI" panose="020B0604030504040204" pitchFamily="50" charset="-128"/>
                <a:ea typeface="Meiryo UI" panose="020B0604030504040204" pitchFamily="50" charset="-128"/>
                <a:cs typeface="メイリオ" pitchFamily="50" charset="-128"/>
              </a:rPr>
              <a:t>？</a:t>
            </a:r>
            <a:endParaRPr lang="en-US" altLang="ja-JP" sz="2800" b="1" dirty="0">
              <a:solidFill>
                <a:schemeClr val="tx1"/>
              </a:solidFill>
              <a:latin typeface="Meiryo UI" panose="020B0604030504040204" pitchFamily="50" charset="-128"/>
              <a:ea typeface="Meiryo UI" panose="020B0604030504040204" pitchFamily="50" charset="-128"/>
              <a:cs typeface="メイリオ" pitchFamily="50" charset="-128"/>
            </a:endParaRPr>
          </a:p>
          <a:p>
            <a:pPr eaLnBrk="1" hangingPunct="1">
              <a:lnSpc>
                <a:spcPct val="50000"/>
              </a:lnSpc>
              <a:buFont typeface="Symbol" pitchFamily="18" charset="2"/>
              <a:buNone/>
            </a:pPr>
            <a:r>
              <a:rPr lang="en-US" altLang="ja-JP" sz="2800" b="1" dirty="0">
                <a:solidFill>
                  <a:schemeClr val="tx1"/>
                </a:solidFill>
                <a:latin typeface="Meiryo UI" panose="020B0604030504040204" pitchFamily="50" charset="-128"/>
                <a:ea typeface="Meiryo UI" panose="020B0604030504040204" pitchFamily="50" charset="-128"/>
                <a:cs typeface="メイリオ"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注　建設費・土地取得費の平均金額</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pic>
        <p:nvPicPr>
          <p:cNvPr id="26" name="図 2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94843"/>
            <a:ext cx="3220077" cy="2504368"/>
          </a:xfrm>
          <a:prstGeom prst="rect">
            <a:avLst/>
          </a:prstGeom>
        </p:spPr>
      </p:pic>
      <p:sp>
        <p:nvSpPr>
          <p:cNvPr id="27" name="角丸四角形 26"/>
          <p:cNvSpPr/>
          <p:nvPr/>
        </p:nvSpPr>
        <p:spPr bwMode="gray">
          <a:xfrm>
            <a:off x="440539" y="3295463"/>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8" name="角丸四角形 27"/>
          <p:cNvSpPr/>
          <p:nvPr/>
        </p:nvSpPr>
        <p:spPr bwMode="gray">
          <a:xfrm>
            <a:off x="448202" y="3314940"/>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9" name="正方形/長方形 28"/>
          <p:cNvSpPr/>
          <p:nvPr/>
        </p:nvSpPr>
        <p:spPr bwMode="gray">
          <a:xfrm>
            <a:off x="611971" y="3305045"/>
            <a:ext cx="1924243"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結婚</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6</a:t>
            </a:fld>
            <a:endParaRPr kumimoji="1" lang="ja-JP" altLang="en-US" dirty="0"/>
          </a:p>
        </p:txBody>
      </p:sp>
      <p:grpSp>
        <p:nvGrpSpPr>
          <p:cNvPr id="8" name="グループ化 7">
            <a:extLst>
              <a:ext uri="{FF2B5EF4-FFF2-40B4-BE49-F238E27FC236}">
                <a16:creationId xmlns:a16="http://schemas.microsoft.com/office/drawing/2014/main" id="{FCFBCC86-8DC6-48F7-8815-80BEDF30C13B}"/>
              </a:ext>
            </a:extLst>
          </p:cNvPr>
          <p:cNvGrpSpPr/>
          <p:nvPr/>
        </p:nvGrpSpPr>
        <p:grpSpPr>
          <a:xfrm>
            <a:off x="353277" y="4065235"/>
            <a:ext cx="2365722" cy="2397387"/>
            <a:chOff x="382763" y="4145597"/>
            <a:chExt cx="2336236" cy="2320692"/>
          </a:xfrm>
        </p:grpSpPr>
        <p:pic>
          <p:nvPicPr>
            <p:cNvPr id="30" name="図 2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763" y="4145597"/>
              <a:ext cx="2238850" cy="1882294"/>
            </a:xfrm>
            <a:prstGeom prst="rect">
              <a:avLst/>
            </a:prstGeom>
          </p:spPr>
        </p:pic>
        <p:sp>
          <p:nvSpPr>
            <p:cNvPr id="31" name="角丸四角形 30"/>
            <p:cNvSpPr/>
            <p:nvPr/>
          </p:nvSpPr>
          <p:spPr bwMode="gray">
            <a:xfrm>
              <a:off x="451892" y="6018151"/>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32" name="角丸四角形 31"/>
            <p:cNvSpPr/>
            <p:nvPr/>
          </p:nvSpPr>
          <p:spPr bwMode="gray">
            <a:xfrm>
              <a:off x="476505" y="6037629"/>
              <a:ext cx="2217881"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dirty="0">
                <a:latin typeface="Meiryo UI" panose="020B0604030504040204" pitchFamily="50" charset="-128"/>
                <a:ea typeface="Meiryo UI" panose="020B0604030504040204" pitchFamily="50" charset="-128"/>
              </a:endParaRPr>
            </a:p>
          </p:txBody>
        </p:sp>
        <p:sp>
          <p:nvSpPr>
            <p:cNvPr id="33" name="正方形/長方形 32"/>
            <p:cNvSpPr/>
            <p:nvPr/>
          </p:nvSpPr>
          <p:spPr bwMode="gray">
            <a:xfrm>
              <a:off x="646415" y="5998523"/>
              <a:ext cx="1878060" cy="46776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住宅購入</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p:bldP spid="25" grpId="0" animBg="1"/>
      <p:bldP spid="27"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8258702"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ライフイベントにかかる費用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4" name="コンテンツ プレースホルダー 1"/>
          <p:cNvSpPr txBox="1">
            <a:spLocks/>
          </p:cNvSpPr>
          <p:nvPr/>
        </p:nvSpPr>
        <p:spPr bwMode="auto">
          <a:xfrm>
            <a:off x="2768312" y="2605095"/>
            <a:ext cx="6375688" cy="641295"/>
          </a:xfrm>
          <a:prstGeom prst="rect">
            <a:avLst/>
          </a:prstGeom>
          <a:solidFill>
            <a:srgbClr val="FEFECD"/>
          </a:solidFill>
          <a:ln>
            <a:noFill/>
          </a:ln>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defRPr/>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万円⇒</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（平均）</a:t>
            </a:r>
            <a:r>
              <a:rPr lang="en-US" altLang="ja-JP" b="1" dirty="0">
                <a:solidFill>
                  <a:srgbClr val="FF0000"/>
                </a:solidFill>
                <a:latin typeface="Meiryo UI" panose="020B0604030504040204" pitchFamily="50" charset="-128"/>
                <a:ea typeface="Meiryo UI" panose="020B0604030504040204" pitchFamily="50" charset="-128"/>
                <a:cs typeface="ヒラギノ角ゴ Pro W6"/>
              </a:rPr>
              <a:t>1,026</a:t>
            </a:r>
            <a:r>
              <a:rPr lang="ja-JP" altLang="en-US" b="1" dirty="0">
                <a:solidFill>
                  <a:srgbClr val="FF0000"/>
                </a:solidFill>
                <a:latin typeface="Meiryo UI" panose="020B0604030504040204" pitchFamily="50" charset="-128"/>
                <a:ea typeface="Meiryo UI" panose="020B0604030504040204" pitchFamily="50" charset="-128"/>
                <a:cs typeface="ヒラギノ角ゴ Pro W6"/>
              </a:rPr>
              <a:t>万円</a:t>
            </a:r>
            <a:endParaRPr lang="en-US" altLang="ja-JP"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defRPr/>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1000" dirty="0">
                <a:solidFill>
                  <a:schemeClr val="tx1"/>
                </a:solidFill>
                <a:latin typeface="Meiryo UI" panose="020B0604030504040204" pitchFamily="50" charset="-128"/>
                <a:ea typeface="Meiryo UI" panose="020B0604030504040204" pitchFamily="50" charset="-128"/>
                <a:cs typeface="ヒラギノ角ゴ Pro W6"/>
              </a:rPr>
              <a:t>注　教育費とは別に養育費（食事、衣服費等）が必要</a:t>
            </a:r>
            <a:endParaRPr lang="en-US" altLang="ja-JP" sz="1000" dirty="0">
              <a:solidFill>
                <a:schemeClr val="tx1"/>
              </a:solidFill>
              <a:latin typeface="Meiryo UI" panose="020B0604030504040204" pitchFamily="50" charset="-128"/>
              <a:ea typeface="Meiryo UI" panose="020B0604030504040204" pitchFamily="50" charset="-128"/>
              <a:cs typeface="ヒラギノ角ゴ Pro W6"/>
            </a:endParaRPr>
          </a:p>
        </p:txBody>
      </p:sp>
      <p:grpSp>
        <p:nvGrpSpPr>
          <p:cNvPr id="5" name="グループ化 4"/>
          <p:cNvGrpSpPr/>
          <p:nvPr/>
        </p:nvGrpSpPr>
        <p:grpSpPr>
          <a:xfrm>
            <a:off x="2266186" y="755943"/>
            <a:ext cx="7154905" cy="1925723"/>
            <a:chOff x="2266186" y="755943"/>
            <a:chExt cx="7154905" cy="1925723"/>
          </a:xfrm>
        </p:grpSpPr>
        <p:sp>
          <p:nvSpPr>
            <p:cNvPr id="13" name="コンテンツ プレースホルダー 1"/>
            <p:cNvSpPr txBox="1">
              <a:spLocks/>
            </p:cNvSpPr>
            <p:nvPr/>
          </p:nvSpPr>
          <p:spPr bwMode="auto">
            <a:xfrm>
              <a:off x="2266186" y="1960941"/>
              <a:ext cx="7154905" cy="720725"/>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500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750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C.</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1,000</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万円</a:t>
              </a:r>
              <a:endParaRPr lang="en-US" altLang="ja-JP" sz="2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5" name="コンテンツ プレースホルダー 1"/>
            <p:cNvSpPr txBox="1">
              <a:spLocks/>
            </p:cNvSpPr>
            <p:nvPr/>
          </p:nvSpPr>
          <p:spPr bwMode="auto">
            <a:xfrm>
              <a:off x="2961593" y="755943"/>
              <a:ext cx="5678661" cy="1348548"/>
            </a:xfrm>
            <a:prstGeom prst="rect">
              <a:avLst/>
            </a:prstGeom>
            <a:solidFill>
              <a:schemeClr val="bg1"/>
            </a:solidFill>
            <a:ln w="31750">
              <a:solidFill>
                <a:srgbClr val="336600"/>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solidFill>
                  <a:latin typeface="Meiryo UI" panose="020B0604030504040204" pitchFamily="50" charset="-128"/>
                  <a:ea typeface="Meiryo UI" panose="020B0604030504040204" pitchFamily="50" charset="-128"/>
                  <a:cs typeface="ヒラギノ角ゴ Pro W6"/>
                </a:rPr>
                <a:t>問題３</a:t>
              </a:r>
              <a:r>
                <a:rPr lang="en-US" altLang="ja-JP" sz="20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子ども一人にかかる教育費は</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en-US" altLang="ja-JP"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b="1" dirty="0">
                  <a:solidFill>
                    <a:schemeClr val="tx1"/>
                  </a:solidFill>
                  <a:latin typeface="Meiryo UI" panose="020B0604030504040204" pitchFamily="50" charset="-128"/>
                  <a:ea typeface="Meiryo UI" panose="020B0604030504040204" pitchFamily="50" charset="-128"/>
                  <a:cs typeface="ヒラギノ角ゴ Pro W6"/>
                </a:rPr>
                <a:t>どれくらい？</a:t>
              </a:r>
              <a:endParaRPr lang="en-US" altLang="ja-JP"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Font typeface="Symbol" pitchFamily="18" charset="2"/>
                <a:buNone/>
              </a:pP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1</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幼稚園～高校は公立、大学は私立文系の場合　注</a:t>
              </a:r>
              <a:r>
                <a:rPr lang="en-US" altLang="ja-JP" sz="1100" dirty="0">
                  <a:solidFill>
                    <a:schemeClr val="tx1"/>
                  </a:solidFill>
                  <a:latin typeface="Meiryo UI" panose="020B0604030504040204" pitchFamily="50" charset="-128"/>
                  <a:ea typeface="Meiryo UI" panose="020B0604030504040204" pitchFamily="50" charset="-128"/>
                  <a:cs typeface="ヒラギノ角ゴ Pro W6"/>
                </a:rPr>
                <a:t>2</a:t>
              </a:r>
              <a:r>
                <a:rPr lang="ja-JP" altLang="en-US" sz="1100" dirty="0">
                  <a:solidFill>
                    <a:schemeClr val="tx1"/>
                  </a:solidFill>
                  <a:latin typeface="Meiryo UI" panose="020B0604030504040204" pitchFamily="50" charset="-128"/>
                  <a:ea typeface="Meiryo UI" panose="020B0604030504040204" pitchFamily="50" charset="-128"/>
                  <a:cs typeface="ヒラギノ角ゴ Pro W6"/>
                </a:rPr>
                <a:t>　授業料等を費用負担した場合</a:t>
              </a:r>
              <a:endParaRPr lang="en-US" altLang="ja-JP" sz="1100" dirty="0">
                <a:solidFill>
                  <a:schemeClr val="tx1"/>
                </a:solidFill>
                <a:latin typeface="Meiryo UI" panose="020B0604030504040204" pitchFamily="50" charset="-128"/>
                <a:ea typeface="Meiryo UI" panose="020B0604030504040204" pitchFamily="50" charset="-128"/>
                <a:cs typeface="ヒラギノ角ゴ Pro W6"/>
              </a:endParaRPr>
            </a:p>
          </p:txBody>
        </p:sp>
      </p:grpSp>
      <p:graphicFrame>
        <p:nvGraphicFramePr>
          <p:cNvPr id="16" name="表 15"/>
          <p:cNvGraphicFramePr>
            <a:graphicFrameLocks noGrp="1"/>
          </p:cNvGraphicFramePr>
          <p:nvPr>
            <p:extLst>
              <p:ext uri="{D42A27DB-BD31-4B8C-83A1-F6EECF244321}">
                <p14:modId xmlns:p14="http://schemas.microsoft.com/office/powerpoint/2010/main" val="4192205445"/>
              </p:ext>
            </p:extLst>
          </p:nvPr>
        </p:nvGraphicFramePr>
        <p:xfrm>
          <a:off x="438150" y="3494667"/>
          <a:ext cx="3971925" cy="2569076"/>
        </p:xfrm>
        <a:graphic>
          <a:graphicData uri="http://schemas.openxmlformats.org/drawingml/2006/table">
            <a:tbl>
              <a:tblPr firstRow="1" bandRow="1">
                <a:tableStyleId>{7DF18680-E054-41AD-8BC1-D1AEF772440D}</a:tableStyleId>
              </a:tblPr>
              <a:tblGrid>
                <a:gridCol w="1323975">
                  <a:extLst>
                    <a:ext uri="{9D8B030D-6E8A-4147-A177-3AD203B41FA5}">
                      <a16:colId xmlns:a16="http://schemas.microsoft.com/office/drawing/2014/main" val="20000"/>
                    </a:ext>
                  </a:extLst>
                </a:gridCol>
                <a:gridCol w="1323975">
                  <a:extLst>
                    <a:ext uri="{9D8B030D-6E8A-4147-A177-3AD203B41FA5}">
                      <a16:colId xmlns:a16="http://schemas.microsoft.com/office/drawing/2014/main" val="20001"/>
                    </a:ext>
                  </a:extLst>
                </a:gridCol>
                <a:gridCol w="1323975">
                  <a:extLst>
                    <a:ext uri="{9D8B030D-6E8A-4147-A177-3AD203B41FA5}">
                      <a16:colId xmlns:a16="http://schemas.microsoft.com/office/drawing/2014/main" val="20002"/>
                    </a:ext>
                  </a:extLst>
                </a:gridCol>
              </a:tblGrid>
              <a:tr h="409076">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公立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私立</a:t>
                      </a: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solidFill>
                      <a:schemeClr val="accent4">
                        <a:lumMod val="75000"/>
                      </a:schemeClr>
                    </a:solidFill>
                  </a:tcP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幼稚園</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a:t>
                      </a:r>
                      <a:r>
                        <a:rPr kumimoji="1" lang="en-US" altLang="ja-JP" sz="1200" b="1" i="0" dirty="0">
                          <a:latin typeface="Meiryo UI" panose="020B0604030504040204" pitchFamily="50" charset="-128"/>
                          <a:ea typeface="Meiryo UI" panose="020B0604030504040204" pitchFamily="50" charset="-128"/>
                          <a:cs typeface="ヒラギノ角ゴ Pro W6"/>
                        </a:rPr>
                        <a:t>3</a:t>
                      </a:r>
                      <a:r>
                        <a:rPr kumimoji="1" lang="ja-JP" altLang="en-US" sz="1200" b="1" i="0" dirty="0">
                          <a:latin typeface="Meiryo UI" panose="020B0604030504040204" pitchFamily="50" charset="-128"/>
                          <a:ea typeface="Meiryo UI" panose="020B0604030504040204" pitchFamily="50" charset="-128"/>
                          <a:cs typeface="ヒラギノ角ゴ Pro W6"/>
                        </a:rPr>
                        <a:t>年間）</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53</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小学校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220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1,044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中学校</a:t>
                      </a: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163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468</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40000"/>
                        <a:lumOff val="60000"/>
                      </a:schemeClr>
                    </a:solidFill>
                  </a:tcPr>
                </a:tc>
                <a:extLst>
                  <a:ext uri="{0D108BD9-81ED-4DB2-BD59-A6C34878D82A}">
                    <a16:rowId xmlns:a16="http://schemas.microsoft.com/office/drawing/2014/main" val="10003"/>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高等学校</a:t>
                      </a: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179</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17" name="テキスト ボックス 16"/>
          <p:cNvSpPr txBox="1"/>
          <p:nvPr/>
        </p:nvSpPr>
        <p:spPr>
          <a:xfrm>
            <a:off x="3775728" y="3224126"/>
            <a:ext cx="95250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18" name="テキスト ボックス 17"/>
          <p:cNvSpPr txBox="1"/>
          <p:nvPr/>
        </p:nvSpPr>
        <p:spPr>
          <a:xfrm>
            <a:off x="346349" y="6056693"/>
            <a:ext cx="4063726"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 文部科学省「</a:t>
            </a:r>
            <a:r>
              <a:rPr lang="ja-JP" altLang="en-US" sz="900" dirty="0">
                <a:latin typeface="Meiryo UI" panose="020B0604030504040204" pitchFamily="50" charset="-128"/>
                <a:ea typeface="Meiryo UI" panose="020B0604030504040204" pitchFamily="50" charset="-128"/>
              </a:rPr>
              <a:t>子供</a:t>
            </a:r>
            <a:r>
              <a:rPr kumimoji="1" lang="ja-JP" altLang="en-US" sz="900" dirty="0">
                <a:latin typeface="Meiryo UI" panose="020B0604030504040204" pitchFamily="50" charset="-128"/>
                <a:ea typeface="Meiryo UI" panose="020B0604030504040204" pitchFamily="50" charset="-128"/>
              </a:rPr>
              <a:t>の学習費調査」（</a:t>
            </a:r>
            <a:r>
              <a:rPr lang="ja-JP" altLang="en-US" sz="900" dirty="0">
                <a:latin typeface="Meiryo UI" panose="020B0604030504040204" pitchFamily="50" charset="-128"/>
                <a:ea typeface="Meiryo UI" panose="020B0604030504040204" pitchFamily="50" charset="-128"/>
              </a:rPr>
              <a:t>令和</a:t>
            </a:r>
            <a:r>
              <a:rPr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年度）</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①</a:t>
            </a:r>
            <a:r>
              <a:rPr kumimoji="1" lang="en-US" altLang="ja-JP" sz="900" dirty="0">
                <a:latin typeface="Meiryo UI" panose="020B0604030504040204" pitchFamily="50" charset="-128"/>
                <a:ea typeface="Meiryo UI" panose="020B0604030504040204" pitchFamily="50" charset="-128"/>
              </a:rPr>
              <a:t>2019</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rPr>
              <a:t>月から</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a:t>
            </a:r>
            <a:r>
              <a:rPr kumimoji="1" lang="ja-JP" altLang="en-US" sz="900" dirty="0">
                <a:latin typeface="Meiryo UI" panose="020B0604030504040204" pitchFamily="50" charset="-128"/>
                <a:ea typeface="Meiryo UI" panose="020B0604030504040204" pitchFamily="50" charset="-128"/>
              </a:rPr>
              <a:t>歳までの子どもが利用する幼稚園・保育所の</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利用料は無料。</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②</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4</a:t>
            </a:r>
            <a:r>
              <a:rPr lang="ja-JP" altLang="en-US" sz="900" dirty="0">
                <a:latin typeface="Meiryo UI" panose="020B0604030504040204" pitchFamily="50" charset="-128"/>
                <a:ea typeface="Meiryo UI" panose="020B0604030504040204" pitchFamily="50" charset="-128"/>
              </a:rPr>
              <a:t>月から公立・私立共に所得要件を満たした世帯を対象に</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授業料への支援金を給付。</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252860035"/>
              </p:ext>
            </p:extLst>
          </p:nvPr>
        </p:nvGraphicFramePr>
        <p:xfrm>
          <a:off x="4667252" y="3495318"/>
          <a:ext cx="3973002" cy="2560734"/>
        </p:xfrm>
        <a:graphic>
          <a:graphicData uri="http://schemas.openxmlformats.org/drawingml/2006/table">
            <a:tbl>
              <a:tblPr firstRow="1" bandRow="1">
                <a:tableStyleId>{7DF18680-E054-41AD-8BC1-D1AEF772440D}</a:tableStyleId>
              </a:tblPr>
              <a:tblGrid>
                <a:gridCol w="1479548">
                  <a:extLst>
                    <a:ext uri="{9D8B030D-6E8A-4147-A177-3AD203B41FA5}">
                      <a16:colId xmlns:a16="http://schemas.microsoft.com/office/drawing/2014/main" val="20000"/>
                    </a:ext>
                  </a:extLst>
                </a:gridCol>
                <a:gridCol w="1169120">
                  <a:extLst>
                    <a:ext uri="{9D8B030D-6E8A-4147-A177-3AD203B41FA5}">
                      <a16:colId xmlns:a16="http://schemas.microsoft.com/office/drawing/2014/main" val="20001"/>
                    </a:ext>
                  </a:extLst>
                </a:gridCol>
                <a:gridCol w="1324334">
                  <a:extLst>
                    <a:ext uri="{9D8B030D-6E8A-4147-A177-3AD203B41FA5}">
                      <a16:colId xmlns:a16="http://schemas.microsoft.com/office/drawing/2014/main" val="20002"/>
                    </a:ext>
                  </a:extLst>
                </a:gridCol>
              </a:tblGrid>
              <a:tr h="400734">
                <a:tc>
                  <a:txBody>
                    <a:bodyPr/>
                    <a:lstStyle/>
                    <a:p>
                      <a:pPr algn="ctr"/>
                      <a:endParaRPr kumimoji="1" lang="ja-JP" altLang="en-US" sz="1600" b="1"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公立</a:t>
                      </a:r>
                    </a:p>
                  </a:txBody>
                  <a:tcPr anchor="ctr"/>
                </a:tc>
                <a:tc>
                  <a:txBody>
                    <a:bodyPr/>
                    <a:lstStyle/>
                    <a:p>
                      <a:pPr algn="ctr"/>
                      <a:r>
                        <a:rPr kumimoji="1" lang="ja-JP" altLang="en-US" sz="1600" b="1" i="0" dirty="0">
                          <a:solidFill>
                            <a:schemeClr val="bg1"/>
                          </a:solidFill>
                          <a:latin typeface="Meiryo UI" panose="020B0604030504040204" pitchFamily="50" charset="-128"/>
                          <a:ea typeface="Meiryo UI" panose="020B0604030504040204" pitchFamily="50" charset="-128"/>
                          <a:cs typeface="ヒラギノ角ゴ Pro W6"/>
                        </a:rPr>
                        <a:t>私立</a:t>
                      </a:r>
                    </a:p>
                  </a:txBody>
                  <a:tcPr anchor="ctr"/>
                </a:tc>
                <a:extLst>
                  <a:ext uri="{0D108BD9-81ED-4DB2-BD59-A6C34878D82A}">
                    <a16:rowId xmlns:a16="http://schemas.microsoft.com/office/drawing/2014/main" val="10000"/>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（文系）</a:t>
                      </a:r>
                    </a:p>
                  </a:txBody>
                  <a:tcPr anchor="ctr"/>
                </a:tc>
                <a:tc rowSpan="2">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243</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411</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1"/>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（理系）</a:t>
                      </a:r>
                    </a:p>
                  </a:txBody>
                  <a:tcPr anchor="ctr"/>
                </a:tc>
                <a:tc vMerge="1">
                  <a:txBody>
                    <a:bodyPr/>
                    <a:lstStyle/>
                    <a:p>
                      <a:pPr algn="ct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542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2"/>
                  </a:ext>
                </a:extLst>
              </a:tr>
              <a:tr h="540000">
                <a:tc>
                  <a:txBody>
                    <a:bodyPr/>
                    <a:lstStyle/>
                    <a:p>
                      <a:pPr algn="ctr"/>
                      <a:r>
                        <a:rPr kumimoji="1" lang="ja-JP" altLang="en-US" sz="1600" b="1" i="0" dirty="0">
                          <a:latin typeface="Meiryo UI" panose="020B0604030504040204" pitchFamily="50" charset="-128"/>
                          <a:ea typeface="Meiryo UI" panose="020B0604030504040204" pitchFamily="50" charset="-128"/>
                          <a:cs typeface="ヒラギノ角ゴ Pro W6"/>
                        </a:rPr>
                        <a:t>大学</a:t>
                      </a:r>
                      <a:endParaRPr kumimoji="1" lang="en-US" altLang="ja-JP" sz="1600" b="1" i="0" dirty="0">
                        <a:latin typeface="Meiryo UI" panose="020B0604030504040204" pitchFamily="50" charset="-128"/>
                        <a:ea typeface="Meiryo UI" panose="020B0604030504040204" pitchFamily="50" charset="-128"/>
                        <a:cs typeface="ヒラギノ角ゴ Pro W6"/>
                      </a:endParaRPr>
                    </a:p>
                    <a:p>
                      <a:pPr algn="ctr"/>
                      <a:r>
                        <a:rPr kumimoji="1" lang="ja-JP" altLang="en-US" sz="1200" b="1" i="0" dirty="0">
                          <a:latin typeface="Meiryo UI" panose="020B0604030504040204" pitchFamily="50" charset="-128"/>
                          <a:ea typeface="Meiryo UI" panose="020B0604030504040204" pitchFamily="50" charset="-128"/>
                          <a:cs typeface="ヒラギノ角ゴ Pro W6"/>
                        </a:rPr>
                        <a:t>（医歯系）</a:t>
                      </a: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350</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2,354</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3"/>
                  </a:ext>
                </a:extLst>
              </a:tr>
              <a:tr h="54000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短期大学</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p>
                  </a:txBody>
                  <a:tcPr anchor="ctr"/>
                </a:tc>
                <a:tc>
                  <a:txBody>
                    <a:bodyPr/>
                    <a:lstStyle/>
                    <a:p>
                      <a:pPr algn="ctr"/>
                      <a:r>
                        <a:rPr kumimoji="1" lang="en-US" altLang="ja-JP" sz="2200" b="0" i="0" dirty="0">
                          <a:solidFill>
                            <a:schemeClr val="tx1"/>
                          </a:solidFill>
                          <a:latin typeface="Meiryo UI" panose="020B0604030504040204" pitchFamily="50" charset="-128"/>
                          <a:ea typeface="Meiryo UI" panose="020B0604030504040204" pitchFamily="50" charset="-128"/>
                          <a:cs typeface="ヒラギノ角ゴ Pro W6"/>
                        </a:rPr>
                        <a:t>95</a:t>
                      </a:r>
                      <a:endParaRPr kumimoji="1" lang="ja-JP" altLang="en-US" sz="2200" b="0" i="0" dirty="0">
                        <a:solidFill>
                          <a:schemeClr val="tx1"/>
                        </a:solidFill>
                        <a:latin typeface="Meiryo UI" panose="020B0604030504040204" pitchFamily="50" charset="-128"/>
                        <a:ea typeface="Meiryo UI" panose="020B0604030504040204" pitchFamily="50" charset="-128"/>
                        <a:cs typeface="ヒラギノ角ゴ Pro W6"/>
                      </a:endParaRPr>
                    </a:p>
                  </a:txBody>
                  <a:tcPr anchor="ctr"/>
                </a:tc>
                <a:tc>
                  <a:txBody>
                    <a:bodyPr/>
                    <a:lstStyle/>
                    <a:p>
                      <a:pPr algn="ctr"/>
                      <a:r>
                        <a:rPr kumimoji="1" lang="en-US" altLang="ja-JP" sz="2200" b="0" i="0" dirty="0">
                          <a:latin typeface="Meiryo UI" panose="020B0604030504040204" pitchFamily="50" charset="-128"/>
                          <a:ea typeface="Meiryo UI" panose="020B0604030504040204" pitchFamily="50" charset="-128"/>
                          <a:cs typeface="ヒラギノ角ゴ Pro W6"/>
                        </a:rPr>
                        <a:t>202</a:t>
                      </a:r>
                      <a:endParaRPr kumimoji="1" lang="ja-JP" altLang="en-US" sz="2200" b="0" i="0" dirty="0">
                        <a:latin typeface="Meiryo UI" panose="020B0604030504040204" pitchFamily="50" charset="-128"/>
                        <a:ea typeface="Meiryo UI" panose="020B0604030504040204" pitchFamily="50" charset="-128"/>
                        <a:cs typeface="ヒラギノ角ゴ Pro W6"/>
                      </a:endParaRPr>
                    </a:p>
                  </a:txBody>
                  <a:tcPr anchor="ct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7999556" y="3226364"/>
            <a:ext cx="911225"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ヒラギノ角ゴ Pro W6"/>
              </a:rPr>
              <a:t>（万円）</a:t>
            </a:r>
          </a:p>
        </p:txBody>
      </p:sp>
      <p:sp>
        <p:nvSpPr>
          <p:cNvPr id="21" name="テキスト ボックス 20"/>
          <p:cNvSpPr txBox="1"/>
          <p:nvPr/>
        </p:nvSpPr>
        <p:spPr>
          <a:xfrm>
            <a:off x="4591316" y="6056429"/>
            <a:ext cx="4133584" cy="784830"/>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＊国立・公立は、文部科学省令による標準額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＊私立大学学費は、文部科学省「私立大学入学者に係る初年度学生納付金平均</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額調査」（令和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年度）をもとに生命保険文化センターが作成</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注 </a:t>
            </a:r>
            <a:r>
              <a:rPr kumimoji="1" lang="en-US" altLang="ja-JP" sz="900" dirty="0">
                <a:latin typeface="Meiryo UI" panose="020B0604030504040204" pitchFamily="50" charset="-128"/>
                <a:ea typeface="Meiryo UI" panose="020B0604030504040204" pitchFamily="50" charset="-128"/>
              </a:rPr>
              <a:t>2020</a:t>
            </a:r>
            <a:r>
              <a:rPr kumimoji="1" lang="ja-JP" altLang="en-US" sz="900" dirty="0">
                <a:latin typeface="Meiryo UI" panose="020B0604030504040204" pitchFamily="50" charset="-128"/>
                <a:ea typeface="Meiryo UI" panose="020B0604030504040204" pitchFamily="50" charset="-128"/>
              </a:rPr>
              <a:t>年</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月から「</a:t>
            </a:r>
            <a:r>
              <a:rPr lang="ja-JP" altLang="en-US" sz="900" dirty="0">
                <a:latin typeface="Meiryo UI" panose="020B0604030504040204" pitchFamily="50" charset="-128"/>
                <a:ea typeface="Meiryo UI" panose="020B0604030504040204" pitchFamily="50" charset="-128"/>
              </a:rPr>
              <a:t>高等教育の修学支援新制度</a:t>
            </a:r>
            <a:r>
              <a:rPr kumimoji="1" lang="ja-JP" altLang="en-US" sz="900" dirty="0">
                <a:latin typeface="Meiryo UI" panose="020B0604030504040204" pitchFamily="50" charset="-128"/>
                <a:ea typeface="Meiryo UI" panose="020B0604030504040204" pitchFamily="50" charset="-128"/>
              </a:rPr>
              <a:t>」の適用により、要件を満た</a:t>
            </a:r>
            <a:endParaRPr kumimoji="1"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rPr>
              <a:t>す場合は授業料等の免除または減額。</a:t>
            </a:r>
          </a:p>
        </p:txBody>
      </p:sp>
      <p:sp>
        <p:nvSpPr>
          <p:cNvPr id="2" name="スライド番号プレースホルダー 1"/>
          <p:cNvSpPr>
            <a:spLocks noGrp="1"/>
          </p:cNvSpPr>
          <p:nvPr>
            <p:ph type="sldNum" sz="quarter" idx="12"/>
          </p:nvPr>
        </p:nvSpPr>
        <p:spPr/>
        <p:txBody>
          <a:bodyPr/>
          <a:lstStyle/>
          <a:p>
            <a:fld id="{7B76553B-32E2-D644-9CD0-56FDA882EB90}" type="slidenum">
              <a:rPr kumimoji="1" lang="ja-JP" altLang="en-US" smtClean="0"/>
              <a:t>7</a:t>
            </a:fld>
            <a:endParaRPr kumimoji="1" lang="ja-JP" altLang="en-US"/>
          </a:p>
        </p:txBody>
      </p:sp>
      <p:pic>
        <p:nvPicPr>
          <p:cNvPr id="3" name="図 2">
            <a:extLst>
              <a:ext uri="{FF2B5EF4-FFF2-40B4-BE49-F238E27FC236}">
                <a16:creationId xmlns:a16="http://schemas.microsoft.com/office/drawing/2014/main" id="{7600574A-186F-A97D-B87B-13EF04C9C2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632" y="435848"/>
            <a:ext cx="2933824" cy="2245818"/>
          </a:xfrm>
          <a:prstGeom prst="rect">
            <a:avLst/>
          </a:prstGeom>
        </p:spPr>
      </p:pic>
      <p:grpSp>
        <p:nvGrpSpPr>
          <p:cNvPr id="4" name="グループ化 3">
            <a:extLst>
              <a:ext uri="{FF2B5EF4-FFF2-40B4-BE49-F238E27FC236}">
                <a16:creationId xmlns:a16="http://schemas.microsoft.com/office/drawing/2014/main" id="{919F4394-B9CC-4BBB-8896-D1F84B3222A0}"/>
              </a:ext>
            </a:extLst>
          </p:cNvPr>
          <p:cNvGrpSpPr/>
          <p:nvPr/>
        </p:nvGrpSpPr>
        <p:grpSpPr>
          <a:xfrm>
            <a:off x="461965" y="2535516"/>
            <a:ext cx="2267107" cy="428511"/>
            <a:chOff x="476592" y="2620126"/>
            <a:chExt cx="2267107" cy="428511"/>
          </a:xfrm>
        </p:grpSpPr>
        <p:sp>
          <p:nvSpPr>
            <p:cNvPr id="7" name="角丸四角形 6"/>
            <p:cNvSpPr/>
            <p:nvPr/>
          </p:nvSpPr>
          <p:spPr bwMode="gray">
            <a:xfrm>
              <a:off x="476592" y="2620126"/>
              <a:ext cx="2267107" cy="428511"/>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角丸四角形 7"/>
            <p:cNvSpPr/>
            <p:nvPr/>
          </p:nvSpPr>
          <p:spPr bwMode="gray">
            <a:xfrm>
              <a:off x="501205" y="2640290"/>
              <a:ext cx="2217881" cy="388183"/>
            </a:xfrm>
            <a:prstGeom prst="roundRect">
              <a:avLst>
                <a:gd name="adj" fmla="val 50000"/>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正方形/長方形 11"/>
            <p:cNvSpPr/>
            <p:nvPr/>
          </p:nvSpPr>
          <p:spPr bwMode="gray">
            <a:xfrm>
              <a:off x="661570" y="2629708"/>
              <a:ext cx="1897150" cy="40934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教育費</a:t>
              </a:r>
              <a:endParaRPr lang="en-US" altLang="ja-JP" sz="24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p:bldP spid="1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47099CA-D043-BCC7-9FA4-7E26FA8BCAFC}"/>
              </a:ext>
            </a:extLst>
          </p:cNvPr>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pPr defTabSz="457200">
              <a:defRPr/>
            </a:pPr>
            <a:fld id="{7B76553B-32E2-D644-9CD0-56FDA882EB90}" type="slidenum">
              <a:rPr lang="ja-JP" altLang="en-US" smtClean="0"/>
              <a:pPr defTabSz="457200">
                <a:defRPr/>
              </a:pPr>
              <a:t>8</a:t>
            </a:fld>
            <a:endParaRPr lang="ja-JP" altLang="en-US" dirty="0"/>
          </a:p>
        </p:txBody>
      </p:sp>
      <p:sp>
        <p:nvSpPr>
          <p:cNvPr id="10" name="正方形/長方形 9"/>
          <p:cNvSpPr/>
          <p:nvPr/>
        </p:nvSpPr>
        <p:spPr bwMode="white">
          <a:xfrm>
            <a:off x="22572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収入と支出のバランスを考える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テキスト ボックス 5">
            <a:extLst>
              <a:ext uri="{FF2B5EF4-FFF2-40B4-BE49-F238E27FC236}">
                <a16:creationId xmlns:a16="http://schemas.microsoft.com/office/drawing/2014/main" id="{E9C1DD1A-27EC-1055-9036-A750C7B21D90}"/>
              </a:ext>
            </a:extLst>
          </p:cNvPr>
          <p:cNvSpPr txBox="1"/>
          <p:nvPr/>
        </p:nvSpPr>
        <p:spPr>
          <a:xfrm>
            <a:off x="58813" y="3452566"/>
            <a:ext cx="9280964"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〇社会人の例（若年夫婦・月額）</a:t>
            </a:r>
            <a:endParaRPr lang="en-US" altLang="ja-JP" sz="2800" b="1" dirty="0">
              <a:latin typeface="Meiryo UI" panose="020B0604030504040204" pitchFamily="50" charset="-128"/>
              <a:ea typeface="Meiryo UI" panose="020B0604030504040204" pitchFamily="50" charset="-128"/>
            </a:endParaRPr>
          </a:p>
        </p:txBody>
      </p:sp>
      <p:graphicFrame>
        <p:nvGraphicFramePr>
          <p:cNvPr id="7" name="表 6">
            <a:extLst>
              <a:ext uri="{FF2B5EF4-FFF2-40B4-BE49-F238E27FC236}">
                <a16:creationId xmlns:a16="http://schemas.microsoft.com/office/drawing/2014/main" id="{13CBC630-C191-3D04-0C67-A2E4778E0C8C}"/>
              </a:ext>
            </a:extLst>
          </p:cNvPr>
          <p:cNvGraphicFramePr>
            <a:graphicFrameLocks noGrp="1"/>
          </p:cNvGraphicFramePr>
          <p:nvPr>
            <p:extLst>
              <p:ext uri="{D42A27DB-BD31-4B8C-83A1-F6EECF244321}">
                <p14:modId xmlns:p14="http://schemas.microsoft.com/office/powerpoint/2010/main" val="427088584"/>
              </p:ext>
            </p:extLst>
          </p:nvPr>
        </p:nvGraphicFramePr>
        <p:xfrm>
          <a:off x="461665" y="4067840"/>
          <a:ext cx="8475260" cy="690352"/>
        </p:xfrm>
        <a:graphic>
          <a:graphicData uri="http://schemas.openxmlformats.org/drawingml/2006/table">
            <a:tbl>
              <a:tblPr firstRow="1" bandRow="1">
                <a:tableStyleId>{5C22544A-7EE6-4342-B048-85BDC9FD1C3A}</a:tableStyleId>
              </a:tblPr>
              <a:tblGrid>
                <a:gridCol w="8475260">
                  <a:extLst>
                    <a:ext uri="{9D8B030D-6E8A-4147-A177-3AD203B41FA5}">
                      <a16:colId xmlns:a16="http://schemas.microsoft.com/office/drawing/2014/main" val="1667086604"/>
                    </a:ext>
                  </a:extLst>
                </a:gridCol>
              </a:tblGrid>
              <a:tr h="690352">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勤め先（可処分所得）</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rPr>
                        <a:t>495,531</a:t>
                      </a:r>
                      <a:r>
                        <a:rPr kumimoji="1" lang="ja-JP" altLang="en-US" dirty="0">
                          <a:solidFill>
                            <a:schemeClr val="tx1"/>
                          </a:solidFill>
                          <a:latin typeface="Meiryo UI" panose="020B0604030504040204" pitchFamily="50" charset="-128"/>
                          <a:ea typeface="Meiryo UI" panose="020B0604030504040204" pitchFamily="50" charset="-128"/>
                        </a:rPr>
                        <a:t>円（世帯主＋世帯主以外）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DD3"/>
                    </a:solidFill>
                  </a:tcPr>
                </a:tc>
                <a:extLst>
                  <a:ext uri="{0D108BD9-81ED-4DB2-BD59-A6C34878D82A}">
                    <a16:rowId xmlns:a16="http://schemas.microsoft.com/office/drawing/2014/main" val="338879775"/>
                  </a:ext>
                </a:extLst>
              </a:tr>
            </a:tbl>
          </a:graphicData>
        </a:graphic>
      </p:graphicFrame>
      <p:graphicFrame>
        <p:nvGraphicFramePr>
          <p:cNvPr id="8" name="表 7">
            <a:extLst>
              <a:ext uri="{FF2B5EF4-FFF2-40B4-BE49-F238E27FC236}">
                <a16:creationId xmlns:a16="http://schemas.microsoft.com/office/drawing/2014/main" id="{64174AE9-4813-4635-1BBA-54BC2D2A0F51}"/>
              </a:ext>
            </a:extLst>
          </p:cNvPr>
          <p:cNvGraphicFramePr>
            <a:graphicFrameLocks noGrp="1"/>
          </p:cNvGraphicFramePr>
          <p:nvPr>
            <p:extLst>
              <p:ext uri="{D42A27DB-BD31-4B8C-83A1-F6EECF244321}">
                <p14:modId xmlns:p14="http://schemas.microsoft.com/office/powerpoint/2010/main" val="2468485253"/>
              </p:ext>
            </p:extLst>
          </p:nvPr>
        </p:nvGraphicFramePr>
        <p:xfrm>
          <a:off x="468136" y="4936689"/>
          <a:ext cx="8496717" cy="731520"/>
        </p:xfrm>
        <a:graphic>
          <a:graphicData uri="http://schemas.openxmlformats.org/drawingml/2006/table">
            <a:tbl>
              <a:tblPr firstRow="1" bandRow="1">
                <a:tableStyleId>{5C22544A-7EE6-4342-B048-85BDC9FD1C3A}</a:tableStyleId>
              </a:tblPr>
              <a:tblGrid>
                <a:gridCol w="896640">
                  <a:extLst>
                    <a:ext uri="{9D8B030D-6E8A-4147-A177-3AD203B41FA5}">
                      <a16:colId xmlns:a16="http://schemas.microsoft.com/office/drawing/2014/main" val="3955446033"/>
                    </a:ext>
                  </a:extLst>
                </a:gridCol>
                <a:gridCol w="859809">
                  <a:extLst>
                    <a:ext uri="{9D8B030D-6E8A-4147-A177-3AD203B41FA5}">
                      <a16:colId xmlns:a16="http://schemas.microsoft.com/office/drawing/2014/main" val="1460020157"/>
                    </a:ext>
                  </a:extLst>
                </a:gridCol>
                <a:gridCol w="904674">
                  <a:extLst>
                    <a:ext uri="{9D8B030D-6E8A-4147-A177-3AD203B41FA5}">
                      <a16:colId xmlns:a16="http://schemas.microsoft.com/office/drawing/2014/main" val="3570029091"/>
                    </a:ext>
                  </a:extLst>
                </a:gridCol>
                <a:gridCol w="814944">
                  <a:extLst>
                    <a:ext uri="{9D8B030D-6E8A-4147-A177-3AD203B41FA5}">
                      <a16:colId xmlns:a16="http://schemas.microsoft.com/office/drawing/2014/main" val="2426588479"/>
                    </a:ext>
                  </a:extLst>
                </a:gridCol>
                <a:gridCol w="900752">
                  <a:extLst>
                    <a:ext uri="{9D8B030D-6E8A-4147-A177-3AD203B41FA5}">
                      <a16:colId xmlns:a16="http://schemas.microsoft.com/office/drawing/2014/main" val="3072860433"/>
                    </a:ext>
                  </a:extLst>
                </a:gridCol>
                <a:gridCol w="877379">
                  <a:extLst>
                    <a:ext uri="{9D8B030D-6E8A-4147-A177-3AD203B41FA5}">
                      <a16:colId xmlns:a16="http://schemas.microsoft.com/office/drawing/2014/main" val="707330112"/>
                    </a:ext>
                  </a:extLst>
                </a:gridCol>
                <a:gridCol w="1037229">
                  <a:extLst>
                    <a:ext uri="{9D8B030D-6E8A-4147-A177-3AD203B41FA5}">
                      <a16:colId xmlns:a16="http://schemas.microsoft.com/office/drawing/2014/main" val="2460981207"/>
                    </a:ext>
                  </a:extLst>
                </a:gridCol>
                <a:gridCol w="985400">
                  <a:extLst>
                    <a:ext uri="{9D8B030D-6E8A-4147-A177-3AD203B41FA5}">
                      <a16:colId xmlns:a16="http://schemas.microsoft.com/office/drawing/2014/main" val="3808877154"/>
                    </a:ext>
                  </a:extLst>
                </a:gridCol>
                <a:gridCol w="1219890">
                  <a:extLst>
                    <a:ext uri="{9D8B030D-6E8A-4147-A177-3AD203B41FA5}">
                      <a16:colId xmlns:a16="http://schemas.microsoft.com/office/drawing/2014/main" val="2411677746"/>
                    </a:ext>
                  </a:extLst>
                </a:gridCol>
              </a:tblGrid>
              <a:tr h="255404">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食料費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26.5%</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交通</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通信費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16.3%</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教養</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娯楽費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10.0%</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交際費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3.2%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被服費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3.8%</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住宅</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11.6%</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保険医療</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4.6%</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その他</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23.9%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400" dirty="0">
                          <a:solidFill>
                            <a:schemeClr val="tx1"/>
                          </a:solidFill>
                          <a:latin typeface="Meiryo UI" panose="020B0604030504040204" pitchFamily="50" charset="-128"/>
                          <a:ea typeface="Meiryo UI" panose="020B0604030504040204" pitchFamily="50" charset="-128"/>
                        </a:rPr>
                        <a:t>黒字</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en-US" altLang="ja-JP" sz="1400" dirty="0">
                          <a:solidFill>
                            <a:schemeClr val="tx1"/>
                          </a:solidFill>
                          <a:latin typeface="Meiryo UI" panose="020B0604030504040204" pitchFamily="50" charset="-128"/>
                          <a:ea typeface="Meiryo UI" panose="020B0604030504040204" pitchFamily="50" charset="-128"/>
                        </a:rPr>
                        <a:t>224,383</a:t>
                      </a:r>
                      <a:r>
                        <a:rPr kumimoji="1" lang="ja-JP" altLang="en-US" sz="14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063887260"/>
                  </a:ext>
                </a:extLst>
              </a:tr>
            </a:tbl>
          </a:graphicData>
        </a:graphic>
      </p:graphicFrame>
      <p:sp>
        <p:nvSpPr>
          <p:cNvPr id="11" name="テキスト ボックス 10">
            <a:extLst>
              <a:ext uri="{FF2B5EF4-FFF2-40B4-BE49-F238E27FC236}">
                <a16:creationId xmlns:a16="http://schemas.microsoft.com/office/drawing/2014/main" id="{EEDA43D9-DDF7-FB8D-CE15-9FD34320A1AE}"/>
              </a:ext>
            </a:extLst>
          </p:cNvPr>
          <p:cNvSpPr txBox="1"/>
          <p:nvPr/>
        </p:nvSpPr>
        <p:spPr>
          <a:xfrm>
            <a:off x="-21456" y="4198204"/>
            <a:ext cx="461665" cy="61527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収入</a:t>
            </a:r>
          </a:p>
        </p:txBody>
      </p:sp>
      <p:sp>
        <p:nvSpPr>
          <p:cNvPr id="12" name="テキスト ボックス 11">
            <a:extLst>
              <a:ext uri="{FF2B5EF4-FFF2-40B4-BE49-F238E27FC236}">
                <a16:creationId xmlns:a16="http://schemas.microsoft.com/office/drawing/2014/main" id="{F9187D03-532D-1528-A686-FA2F544222AE}"/>
              </a:ext>
            </a:extLst>
          </p:cNvPr>
          <p:cNvSpPr txBox="1"/>
          <p:nvPr/>
        </p:nvSpPr>
        <p:spPr>
          <a:xfrm>
            <a:off x="0" y="4942932"/>
            <a:ext cx="461665" cy="615274"/>
          </a:xfrm>
          <a:prstGeom prst="rect">
            <a:avLst/>
          </a:prstGeom>
          <a:noFill/>
        </p:spPr>
        <p:txBody>
          <a:bodyPr vert="eaVert" wrap="square" rtlCol="0">
            <a:spAutoFit/>
          </a:bodyPr>
          <a:lstStyle/>
          <a:p>
            <a:r>
              <a:rPr lang="ja-JP" altLang="en-US" dirty="0">
                <a:latin typeface="Meiryo UI" panose="020B0604030504040204" pitchFamily="50" charset="-128"/>
                <a:ea typeface="Meiryo UI" panose="020B0604030504040204" pitchFamily="50" charset="-128"/>
              </a:rPr>
              <a:t>支出</a:t>
            </a:r>
            <a:endParaRPr kumimoji="1" lang="ja-JP" altLang="en-US"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F2D7173B-5B6F-52A1-EE7A-513C88E6666C}"/>
              </a:ext>
            </a:extLst>
          </p:cNvPr>
          <p:cNvSpPr txBox="1"/>
          <p:nvPr/>
        </p:nvSpPr>
        <p:spPr>
          <a:xfrm>
            <a:off x="58810" y="788227"/>
            <a:ext cx="9280964" cy="523220"/>
          </a:xfrm>
          <a:prstGeom prst="rect">
            <a:avLst/>
          </a:prstGeom>
          <a:noFill/>
        </p:spPr>
        <p:txBody>
          <a:bodyPr wrap="square" rtlCol="0">
            <a:spAutoFit/>
          </a:bodyPr>
          <a:lstStyle/>
          <a:p>
            <a:r>
              <a:rPr lang="ja-JP" altLang="en-US" sz="2800" b="1" dirty="0">
                <a:latin typeface="Meiryo UI" panose="020B0604030504040204" pitchFamily="50" charset="-128"/>
                <a:ea typeface="Meiryo UI" panose="020B0604030504040204" pitchFamily="50" charset="-128"/>
              </a:rPr>
              <a:t>〇高校生の例</a:t>
            </a:r>
            <a:endParaRPr lang="en-US" altLang="ja-JP" sz="2800" b="1" dirty="0">
              <a:latin typeface="Meiryo UI" panose="020B0604030504040204" pitchFamily="50" charset="-128"/>
              <a:ea typeface="Meiryo UI" panose="020B0604030504040204" pitchFamily="50" charset="-128"/>
            </a:endParaRPr>
          </a:p>
        </p:txBody>
      </p:sp>
      <p:graphicFrame>
        <p:nvGraphicFramePr>
          <p:cNvPr id="14" name="表 13">
            <a:extLst>
              <a:ext uri="{FF2B5EF4-FFF2-40B4-BE49-F238E27FC236}">
                <a16:creationId xmlns:a16="http://schemas.microsoft.com/office/drawing/2014/main" id="{3D4CB951-33C9-DFF9-9C62-91164FFC871A}"/>
              </a:ext>
            </a:extLst>
          </p:cNvPr>
          <p:cNvGraphicFramePr>
            <a:graphicFrameLocks noGrp="1"/>
          </p:cNvGraphicFramePr>
          <p:nvPr>
            <p:extLst>
              <p:ext uri="{D42A27DB-BD31-4B8C-83A1-F6EECF244321}">
                <p14:modId xmlns:p14="http://schemas.microsoft.com/office/powerpoint/2010/main" val="2133777656"/>
              </p:ext>
            </p:extLst>
          </p:nvPr>
        </p:nvGraphicFramePr>
        <p:xfrm>
          <a:off x="468136" y="1405156"/>
          <a:ext cx="6155733" cy="690352"/>
        </p:xfrm>
        <a:graphic>
          <a:graphicData uri="http://schemas.openxmlformats.org/drawingml/2006/table">
            <a:tbl>
              <a:tblPr firstRow="1" bandRow="1">
                <a:tableStyleId>{5C22544A-7EE6-4342-B048-85BDC9FD1C3A}</a:tableStyleId>
              </a:tblPr>
              <a:tblGrid>
                <a:gridCol w="6155733">
                  <a:extLst>
                    <a:ext uri="{9D8B030D-6E8A-4147-A177-3AD203B41FA5}">
                      <a16:colId xmlns:a16="http://schemas.microsoft.com/office/drawing/2014/main" val="1667086604"/>
                    </a:ext>
                  </a:extLst>
                </a:gridCol>
              </a:tblGrid>
              <a:tr h="690352">
                <a:tc>
                  <a:txBody>
                    <a:bodyPr/>
                    <a:lstStyle/>
                    <a:p>
                      <a:pPr algn="ctr"/>
                      <a:r>
                        <a:rPr kumimoji="1" lang="ja-JP" altLang="en-US" dirty="0">
                          <a:solidFill>
                            <a:schemeClr val="tx1"/>
                          </a:solidFill>
                          <a:latin typeface="Meiryo UI" panose="020B0604030504040204" pitchFamily="50" charset="-128"/>
                          <a:ea typeface="Meiryo UI" panose="020B0604030504040204" pitchFamily="50" charset="-128"/>
                        </a:rPr>
                        <a:t>毎月のお小遣い</a:t>
                      </a:r>
                      <a:endParaRPr kumimoji="1" lang="en-US" altLang="ja-JP" dirty="0">
                        <a:solidFill>
                          <a:schemeClr val="tx1"/>
                        </a:solidFill>
                        <a:latin typeface="Meiryo UI" panose="020B0604030504040204" pitchFamily="50" charset="-128"/>
                        <a:ea typeface="Meiryo UI" panose="020B0604030504040204" pitchFamily="50" charset="-128"/>
                      </a:endParaRPr>
                    </a:p>
                    <a:p>
                      <a:pPr algn="ctr"/>
                      <a:r>
                        <a:rPr kumimoji="1" lang="en-US" altLang="ja-JP" dirty="0">
                          <a:solidFill>
                            <a:schemeClr val="tx1"/>
                          </a:solidFill>
                          <a:latin typeface="Meiryo UI" panose="020B0604030504040204" pitchFamily="50" charset="-128"/>
                          <a:ea typeface="Meiryo UI" panose="020B0604030504040204" pitchFamily="50" charset="-128"/>
                        </a:rPr>
                        <a:t>6,000</a:t>
                      </a:r>
                      <a:r>
                        <a:rPr kumimoji="1" lang="ja-JP" altLang="en-US"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FDD3"/>
                    </a:solidFill>
                  </a:tcPr>
                </a:tc>
                <a:extLst>
                  <a:ext uri="{0D108BD9-81ED-4DB2-BD59-A6C34878D82A}">
                    <a16:rowId xmlns:a16="http://schemas.microsoft.com/office/drawing/2014/main" val="338879775"/>
                  </a:ext>
                </a:extLst>
              </a:tr>
            </a:tbl>
          </a:graphicData>
        </a:graphic>
      </p:graphicFrame>
      <p:graphicFrame>
        <p:nvGraphicFramePr>
          <p:cNvPr id="16" name="表 15">
            <a:extLst>
              <a:ext uri="{FF2B5EF4-FFF2-40B4-BE49-F238E27FC236}">
                <a16:creationId xmlns:a16="http://schemas.microsoft.com/office/drawing/2014/main" id="{F958154B-12A6-0635-B0D4-9863E316AB9C}"/>
              </a:ext>
            </a:extLst>
          </p:cNvPr>
          <p:cNvGraphicFramePr>
            <a:graphicFrameLocks noGrp="1"/>
          </p:cNvGraphicFramePr>
          <p:nvPr>
            <p:extLst>
              <p:ext uri="{D42A27DB-BD31-4B8C-83A1-F6EECF244321}">
                <p14:modId xmlns:p14="http://schemas.microsoft.com/office/powerpoint/2010/main" val="604030649"/>
              </p:ext>
            </p:extLst>
          </p:nvPr>
        </p:nvGraphicFramePr>
        <p:xfrm>
          <a:off x="468135" y="2234900"/>
          <a:ext cx="6155732" cy="690352"/>
        </p:xfrm>
        <a:graphic>
          <a:graphicData uri="http://schemas.openxmlformats.org/drawingml/2006/table">
            <a:tbl>
              <a:tblPr firstRow="1" bandRow="1">
                <a:tableStyleId>{5C22544A-7EE6-4342-B048-85BDC9FD1C3A}</a:tableStyleId>
              </a:tblPr>
              <a:tblGrid>
                <a:gridCol w="1538933">
                  <a:extLst>
                    <a:ext uri="{9D8B030D-6E8A-4147-A177-3AD203B41FA5}">
                      <a16:colId xmlns:a16="http://schemas.microsoft.com/office/drawing/2014/main" val="2056101785"/>
                    </a:ext>
                  </a:extLst>
                </a:gridCol>
                <a:gridCol w="1538933">
                  <a:extLst>
                    <a:ext uri="{9D8B030D-6E8A-4147-A177-3AD203B41FA5}">
                      <a16:colId xmlns:a16="http://schemas.microsoft.com/office/drawing/2014/main" val="3334024200"/>
                    </a:ext>
                  </a:extLst>
                </a:gridCol>
                <a:gridCol w="1538933">
                  <a:extLst>
                    <a:ext uri="{9D8B030D-6E8A-4147-A177-3AD203B41FA5}">
                      <a16:colId xmlns:a16="http://schemas.microsoft.com/office/drawing/2014/main" val="3395197321"/>
                    </a:ext>
                  </a:extLst>
                </a:gridCol>
                <a:gridCol w="1538933">
                  <a:extLst>
                    <a:ext uri="{9D8B030D-6E8A-4147-A177-3AD203B41FA5}">
                      <a16:colId xmlns:a16="http://schemas.microsoft.com/office/drawing/2014/main" val="2286991834"/>
                    </a:ext>
                  </a:extLst>
                </a:gridCol>
              </a:tblGrid>
              <a:tr h="690352">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友達との交際費</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2,500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趣味</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a:solidFill>
                            <a:schemeClr val="tx1"/>
                          </a:solidFill>
                          <a:latin typeface="Meiryo UI" panose="020B0604030504040204" pitchFamily="50" charset="-128"/>
                          <a:ea typeface="Meiryo UI" panose="020B0604030504040204" pitchFamily="50" charset="-128"/>
                        </a:rPr>
                        <a:t>1,500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娯楽費</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黒字</a:t>
                      </a:r>
                      <a:endParaRPr kumimoji="1" lang="en-US" altLang="ja-JP" sz="1600" dirty="0">
                        <a:solidFill>
                          <a:schemeClr val="tx1"/>
                        </a:solidFill>
                        <a:latin typeface="Meiryo UI" panose="020B0604030504040204" pitchFamily="50" charset="-128"/>
                        <a:ea typeface="Meiryo UI" panose="020B0604030504040204" pitchFamily="50" charset="-128"/>
                      </a:endParaRPr>
                    </a:p>
                    <a:p>
                      <a:pPr algn="ctr"/>
                      <a:r>
                        <a:rPr kumimoji="1" lang="en-US" altLang="ja-JP" sz="1600" dirty="0">
                          <a:solidFill>
                            <a:schemeClr val="tx1"/>
                          </a:solidFill>
                          <a:latin typeface="Meiryo UI" panose="020B0604030504040204" pitchFamily="50" charset="-128"/>
                          <a:ea typeface="Meiryo UI" panose="020B0604030504040204" pitchFamily="50" charset="-128"/>
                        </a:rPr>
                        <a:t>1,000</a:t>
                      </a:r>
                      <a:r>
                        <a:rPr kumimoji="1" lang="ja-JP" altLang="en-US" sz="1600" dirty="0">
                          <a:solidFill>
                            <a:schemeClr val="tx1"/>
                          </a:solidFill>
                          <a:latin typeface="Meiryo UI" panose="020B0604030504040204" pitchFamily="50" charset="-128"/>
                          <a:ea typeface="Meiryo UI" panose="020B0604030504040204" pitchFamily="50" charset="-128"/>
                        </a:rPr>
                        <a:t>円</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547101253"/>
                  </a:ext>
                </a:extLst>
              </a:tr>
            </a:tbl>
          </a:graphicData>
        </a:graphic>
      </p:graphicFrame>
      <p:sp>
        <p:nvSpPr>
          <p:cNvPr id="17" name="テキスト ボックス 16">
            <a:extLst>
              <a:ext uri="{FF2B5EF4-FFF2-40B4-BE49-F238E27FC236}">
                <a16:creationId xmlns:a16="http://schemas.microsoft.com/office/drawing/2014/main" id="{46511ED9-623B-8B0F-FE96-8909B0AD002C}"/>
              </a:ext>
            </a:extLst>
          </p:cNvPr>
          <p:cNvSpPr txBox="1"/>
          <p:nvPr/>
        </p:nvSpPr>
        <p:spPr>
          <a:xfrm>
            <a:off x="6471" y="1442695"/>
            <a:ext cx="461665" cy="615274"/>
          </a:xfrm>
          <a:prstGeom prst="rect">
            <a:avLst/>
          </a:prstGeom>
          <a:noFill/>
        </p:spPr>
        <p:txBody>
          <a:bodyPr vert="eaVert" wrap="square" rtlCol="0">
            <a:spAutoFit/>
          </a:bodyPr>
          <a:lstStyle/>
          <a:p>
            <a:r>
              <a:rPr kumimoji="1" lang="ja-JP" altLang="en-US" dirty="0">
                <a:latin typeface="Meiryo UI" panose="020B0604030504040204" pitchFamily="50" charset="-128"/>
                <a:ea typeface="Meiryo UI" panose="020B0604030504040204" pitchFamily="50" charset="-128"/>
              </a:rPr>
              <a:t>収入</a:t>
            </a:r>
          </a:p>
        </p:txBody>
      </p:sp>
      <p:sp>
        <p:nvSpPr>
          <p:cNvPr id="18" name="テキスト ボックス 17">
            <a:extLst>
              <a:ext uri="{FF2B5EF4-FFF2-40B4-BE49-F238E27FC236}">
                <a16:creationId xmlns:a16="http://schemas.microsoft.com/office/drawing/2014/main" id="{7884D57E-3F53-4569-7A6D-B7CAF9958FBA}"/>
              </a:ext>
            </a:extLst>
          </p:cNvPr>
          <p:cNvSpPr txBox="1"/>
          <p:nvPr/>
        </p:nvSpPr>
        <p:spPr>
          <a:xfrm>
            <a:off x="6471" y="2277646"/>
            <a:ext cx="461665" cy="615274"/>
          </a:xfrm>
          <a:prstGeom prst="rect">
            <a:avLst/>
          </a:prstGeom>
          <a:noFill/>
        </p:spPr>
        <p:txBody>
          <a:bodyPr vert="eaVert" wrap="square" rtlCol="0">
            <a:spAutoFit/>
          </a:bodyPr>
          <a:lstStyle/>
          <a:p>
            <a:r>
              <a:rPr lang="ja-JP" altLang="en-US" dirty="0">
                <a:latin typeface="Meiryo UI" panose="020B0604030504040204" pitchFamily="50" charset="-128"/>
                <a:ea typeface="Meiryo UI" panose="020B0604030504040204" pitchFamily="50" charset="-128"/>
              </a:rPr>
              <a:t>支出</a:t>
            </a:r>
            <a:endParaRPr kumimoji="1" lang="ja-JP" altLang="en-US"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4E02FF79-9D0F-F512-EEDC-E7FD9B88AD77}"/>
              </a:ext>
            </a:extLst>
          </p:cNvPr>
          <p:cNvSpPr txBox="1"/>
          <p:nvPr/>
        </p:nvSpPr>
        <p:spPr>
          <a:xfrm>
            <a:off x="5335560" y="6588398"/>
            <a:ext cx="4133584"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＊生命保険文化センター「ライフプラン情報ブック（</a:t>
            </a:r>
            <a:r>
              <a:rPr lang="en-US" altLang="ja-JP" sz="900" dirty="0">
                <a:latin typeface="Meiryo UI" panose="020B0604030504040204" pitchFamily="50" charset="-128"/>
                <a:ea typeface="Meiryo UI" panose="020B0604030504040204" pitchFamily="50" charset="-128"/>
              </a:rPr>
              <a:t>2026</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月）」</a:t>
            </a:r>
            <a:endParaRPr lang="en-US" altLang="ja-JP" sz="9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C5FF9C17-4114-99DD-E6DE-93DE64F6EE4D}"/>
              </a:ext>
            </a:extLst>
          </p:cNvPr>
          <p:cNvSpPr txBox="1"/>
          <p:nvPr/>
        </p:nvSpPr>
        <p:spPr>
          <a:xfrm>
            <a:off x="3932509" y="3014674"/>
            <a:ext cx="5211491"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2025</a:t>
            </a:r>
            <a:r>
              <a:rPr lang="ja-JP" altLang="en-US" sz="900" dirty="0">
                <a:latin typeface="Meiryo UI" panose="020B0604030504040204" pitchFamily="50" charset="-128"/>
                <a:ea typeface="Meiryo UI" panose="020B0604030504040204" pitchFamily="50" charset="-128"/>
              </a:rPr>
              <a:t>年度「高校生の消費生活と生活設計に関するアンケート調査」をもとに生命保険文化センターが作成</a:t>
            </a:r>
            <a:endParaRPr lang="en-US" altLang="ja-JP" sz="900" dirty="0">
              <a:latin typeface="Meiryo UI" panose="020B0604030504040204" pitchFamily="50" charset="-128"/>
              <a:ea typeface="Meiryo UI" panose="020B0604030504040204" pitchFamily="50" charset="-128"/>
            </a:endParaRPr>
          </a:p>
        </p:txBody>
      </p:sp>
      <p:sp>
        <p:nvSpPr>
          <p:cNvPr id="2" name="フローチャート: 処理 1">
            <a:extLst>
              <a:ext uri="{FF2B5EF4-FFF2-40B4-BE49-F238E27FC236}">
                <a16:creationId xmlns:a16="http://schemas.microsoft.com/office/drawing/2014/main" id="{7114C316-5ABD-0F8B-E1C8-B3A4116F63D2}"/>
              </a:ext>
            </a:extLst>
          </p:cNvPr>
          <p:cNvSpPr/>
          <p:nvPr/>
        </p:nvSpPr>
        <p:spPr>
          <a:xfrm>
            <a:off x="7759032" y="4925653"/>
            <a:ext cx="1212292" cy="742556"/>
          </a:xfrm>
          <a:prstGeom prst="flowChartProcess">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吹き出し: 円形 3">
            <a:extLst>
              <a:ext uri="{FF2B5EF4-FFF2-40B4-BE49-F238E27FC236}">
                <a16:creationId xmlns:a16="http://schemas.microsoft.com/office/drawing/2014/main" id="{EBC41CAD-C090-67AA-7150-4D1CB2EAC538}"/>
              </a:ext>
            </a:extLst>
          </p:cNvPr>
          <p:cNvSpPr/>
          <p:nvPr/>
        </p:nvSpPr>
        <p:spPr>
          <a:xfrm>
            <a:off x="6840632" y="3748140"/>
            <a:ext cx="1836800" cy="595341"/>
          </a:xfrm>
          <a:prstGeom prst="wedgeEllipseCallout">
            <a:avLst>
              <a:gd name="adj1" fmla="val 51607"/>
              <a:gd name="adj2" fmla="val 164039"/>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ライフイベント</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に備える</a:t>
            </a:r>
          </a:p>
        </p:txBody>
      </p:sp>
      <p:sp>
        <p:nvSpPr>
          <p:cNvPr id="15" name="フローチャート: 処理 14">
            <a:extLst>
              <a:ext uri="{FF2B5EF4-FFF2-40B4-BE49-F238E27FC236}">
                <a16:creationId xmlns:a16="http://schemas.microsoft.com/office/drawing/2014/main" id="{3EB3E144-D90C-9F9E-3953-644AFFCCEB17}"/>
              </a:ext>
            </a:extLst>
          </p:cNvPr>
          <p:cNvSpPr/>
          <p:nvPr/>
        </p:nvSpPr>
        <p:spPr>
          <a:xfrm>
            <a:off x="5098615" y="2242141"/>
            <a:ext cx="1502661" cy="690352"/>
          </a:xfrm>
          <a:prstGeom prst="flowChartProcess">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右中かっこ 8">
            <a:extLst>
              <a:ext uri="{FF2B5EF4-FFF2-40B4-BE49-F238E27FC236}">
                <a16:creationId xmlns:a16="http://schemas.microsoft.com/office/drawing/2014/main" id="{1B3A07E7-C59D-AD21-E41A-28B757CF837B}"/>
              </a:ext>
            </a:extLst>
          </p:cNvPr>
          <p:cNvSpPr/>
          <p:nvPr/>
        </p:nvSpPr>
        <p:spPr>
          <a:xfrm rot="5400000">
            <a:off x="4006740" y="2533377"/>
            <a:ext cx="397651" cy="671058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258AFA06-9054-92DE-ACFB-46DC4298D0AB}"/>
              </a:ext>
            </a:extLst>
          </p:cNvPr>
          <p:cNvSpPr txBox="1"/>
          <p:nvPr/>
        </p:nvSpPr>
        <p:spPr>
          <a:xfrm>
            <a:off x="3287165" y="6120973"/>
            <a:ext cx="183680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消費支出</a:t>
            </a:r>
            <a:endParaRPr kumimoji="1" lang="en-US" altLang="ja-JP" b="1" dirty="0">
              <a:latin typeface="Meiryo UI" panose="020B0604030504040204" pitchFamily="50" charset="-128"/>
              <a:ea typeface="Meiryo UI" panose="020B0604030504040204" pitchFamily="50" charset="-128"/>
            </a:endParaRPr>
          </a:p>
          <a:p>
            <a:pPr algn="ctr"/>
            <a:r>
              <a:rPr lang="en-US" altLang="ja-JP" b="1" dirty="0">
                <a:latin typeface="Meiryo UI" panose="020B0604030504040204" pitchFamily="50" charset="-128"/>
                <a:ea typeface="Meiryo UI" panose="020B0604030504040204" pitchFamily="50" charset="-128"/>
              </a:rPr>
              <a:t>271,148</a:t>
            </a:r>
            <a:r>
              <a:rPr lang="ja-JP" altLang="en-US" b="1" dirty="0">
                <a:latin typeface="Meiryo UI" panose="020B0604030504040204" pitchFamily="50" charset="-128"/>
                <a:ea typeface="Meiryo UI" panose="020B0604030504040204" pitchFamily="50" charset="-128"/>
              </a:rPr>
              <a:t>円</a:t>
            </a:r>
            <a:endParaRPr kumimoji="1" lang="ja-JP" altLang="en-US"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1F98BA4-38CE-3B94-B4CF-A79BE9D8762A}"/>
              </a:ext>
            </a:extLst>
          </p:cNvPr>
          <p:cNvSpPr txBox="1"/>
          <p:nvPr/>
        </p:nvSpPr>
        <p:spPr>
          <a:xfrm>
            <a:off x="6470" y="6092778"/>
            <a:ext cx="3501005" cy="461665"/>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若年夫婦は、世帯主が</a:t>
            </a:r>
            <a:r>
              <a:rPr lang="en-US" altLang="ja-JP" sz="1200" dirty="0">
                <a:latin typeface="Meiryo UI" panose="020B0604030504040204" pitchFamily="50" charset="-128"/>
                <a:ea typeface="Meiryo UI" panose="020B0604030504040204" pitchFamily="50" charset="-128"/>
              </a:rPr>
              <a:t>34</a:t>
            </a:r>
            <a:r>
              <a:rPr lang="ja-JP" altLang="en-US" sz="1200" dirty="0">
                <a:latin typeface="Meiryo UI" panose="020B0604030504040204" pitchFamily="50" charset="-128"/>
                <a:ea typeface="Meiryo UI" panose="020B0604030504040204" pitchFamily="50" charset="-128"/>
              </a:rPr>
              <a:t>歳以下の二人以上世帯のうち勤労者世帯を指す</a:t>
            </a:r>
            <a:endParaRPr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892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0" y="0"/>
            <a:ext cx="9144000" cy="716948"/>
          </a:xfrm>
          <a:prstGeom prst="rect">
            <a:avLst/>
          </a:prstGeom>
          <a:solidFill>
            <a:schemeClr val="accent6">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 </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3" name="スライド番号プレースホルダー 2"/>
          <p:cNvSpPr>
            <a:spLocks noGrp="1"/>
          </p:cNvSpPr>
          <p:nvPr>
            <p:ph type="sldNum" sz="quarter" idx="12"/>
          </p:nvPr>
        </p:nvSpPr>
        <p:spPr/>
        <p:txBody>
          <a:bodyPr/>
          <a:lstStyle/>
          <a:p>
            <a:fld id="{7B76553B-32E2-D644-9CD0-56FDA882EB90}" type="slidenum">
              <a:rPr kumimoji="1" lang="ja-JP" altLang="en-US" smtClean="0"/>
              <a:t>9</a:t>
            </a:fld>
            <a:endParaRPr kumimoji="1" lang="ja-JP" altLang="en-US"/>
          </a:p>
        </p:txBody>
      </p:sp>
      <p:grpSp>
        <p:nvGrpSpPr>
          <p:cNvPr id="8" name="グループ化 7"/>
          <p:cNvGrpSpPr/>
          <p:nvPr/>
        </p:nvGrpSpPr>
        <p:grpSpPr>
          <a:xfrm>
            <a:off x="95048" y="1064915"/>
            <a:ext cx="8953904" cy="870051"/>
            <a:chOff x="190095" y="976721"/>
            <a:chExt cx="8953904" cy="870051"/>
          </a:xfrm>
        </p:grpSpPr>
        <p:sp>
          <p:nvSpPr>
            <p:cNvPr id="9" name="正方形/長方形 8"/>
            <p:cNvSpPr/>
            <p:nvPr/>
          </p:nvSpPr>
          <p:spPr>
            <a:xfrm>
              <a:off x="610248" y="1121590"/>
              <a:ext cx="8533751"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生活設計</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と</a:t>
              </a:r>
              <a:r>
                <a:rPr lang="ja-JP" altLang="en-US" sz="3600" b="1" dirty="0">
                  <a:solidFill>
                    <a:srgbClr val="FF0000"/>
                  </a:solidFill>
                  <a:latin typeface="Meiryo UI" panose="020B0604030504040204" pitchFamily="50" charset="-128"/>
                  <a:ea typeface="Meiryo UI" panose="020B0604030504040204" pitchFamily="50" charset="-128"/>
                  <a:cs typeface="ヒラギノ丸ゴ Pro W4"/>
                </a:rPr>
                <a:t>資金計画</a:t>
              </a:r>
              <a:r>
                <a:rPr lang="ja-JP" altLang="en-US" sz="3600" b="1" dirty="0">
                  <a:solidFill>
                    <a:schemeClr val="tx1"/>
                  </a:solidFill>
                  <a:latin typeface="Meiryo UI" panose="020B0604030504040204" pitchFamily="50" charset="-128"/>
                  <a:ea typeface="Meiryo UI" panose="020B0604030504040204" pitchFamily="50" charset="-128"/>
                  <a:cs typeface="ヒラギノ丸ゴ Pro W4"/>
                </a:rPr>
                <a:t>は、セットで考える必要がある。</a:t>
              </a:r>
              <a:endParaRPr lang="en-US" altLang="ja-JP" sz="3600" b="1" dirty="0">
                <a:solidFill>
                  <a:schemeClr val="tx1"/>
                </a:solidFill>
                <a:latin typeface="Meiryo UI" panose="020B0604030504040204" pitchFamily="50" charset="-128"/>
                <a:ea typeface="Meiryo UI" panose="020B0604030504040204" pitchFamily="50" charset="-128"/>
                <a:cs typeface="ヒラギノ丸ゴ Pro W4"/>
              </a:endParaRPr>
            </a:p>
          </p:txBody>
        </p:sp>
        <p:sp>
          <p:nvSpPr>
            <p:cNvPr id="13" name="正方形/長方形 12"/>
            <p:cNvSpPr/>
            <p:nvPr/>
          </p:nvSpPr>
          <p:spPr>
            <a:xfrm>
              <a:off x="190095" y="976721"/>
              <a:ext cx="543739" cy="523220"/>
            </a:xfrm>
            <a:prstGeom prst="rect">
              <a:avLst/>
            </a:prstGeom>
          </p:spPr>
          <p:txBody>
            <a:bodyPr wrap="none">
              <a:spAutoFit/>
            </a:bodyPr>
            <a:lstStyle/>
            <a:p>
              <a:r>
                <a:rPr lang="ja-JP" altLang="en-US" sz="2800" dirty="0">
                  <a:solidFill>
                    <a:schemeClr val="tx2">
                      <a:lumMod val="75000"/>
                    </a:schemeClr>
                  </a:solidFill>
                  <a:latin typeface="Meiryo UI" panose="020B0604030504040204" pitchFamily="50" charset="-128"/>
                  <a:ea typeface="Meiryo UI" panose="020B0604030504040204" pitchFamily="50" charset="-128"/>
                  <a:cs typeface="ヒラギノ丸ゴ Pro W4"/>
                </a:rPr>
                <a:t>①</a:t>
              </a:r>
              <a:endParaRPr lang="ja-JP" altLang="en-US" sz="2800" dirty="0">
                <a:solidFill>
                  <a:schemeClr val="tx2">
                    <a:lumMod val="75000"/>
                  </a:schemeClr>
                </a:solidFill>
              </a:endParaRPr>
            </a:p>
          </p:txBody>
        </p:sp>
      </p:grpSp>
      <p:sp>
        <p:nvSpPr>
          <p:cNvPr id="16" name="矢印: 下 15">
            <a:extLst>
              <a:ext uri="{FF2B5EF4-FFF2-40B4-BE49-F238E27FC236}">
                <a16:creationId xmlns:a16="http://schemas.microsoft.com/office/drawing/2014/main" id="{80C4D503-9C2B-D46C-673C-04B8A8E3A8A1}"/>
              </a:ext>
            </a:extLst>
          </p:cNvPr>
          <p:cNvSpPr/>
          <p:nvPr/>
        </p:nvSpPr>
        <p:spPr>
          <a:xfrm>
            <a:off x="4105048" y="4064074"/>
            <a:ext cx="736979" cy="698423"/>
          </a:xfrm>
          <a:prstGeom prst="downArrow">
            <a:avLst/>
          </a:prstGeom>
          <a:solidFill>
            <a:schemeClr val="tx1"/>
          </a:solid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09522ABD-FC7F-C4D9-55D0-5F1FC8AE4928}"/>
              </a:ext>
            </a:extLst>
          </p:cNvPr>
          <p:cNvSpPr txBox="1"/>
          <p:nvPr/>
        </p:nvSpPr>
        <p:spPr>
          <a:xfrm>
            <a:off x="180114" y="2878606"/>
            <a:ext cx="9280964" cy="1077218"/>
          </a:xfrm>
          <a:prstGeom prst="rect">
            <a:avLst/>
          </a:prstGeom>
          <a:noFill/>
        </p:spPr>
        <p:txBody>
          <a:bodyPr wrap="square" rtlCol="0">
            <a:spAutoFit/>
          </a:bodyPr>
          <a:lstStyle/>
          <a:p>
            <a:r>
              <a:rPr lang="en-US" altLang="ja-JP" sz="3200" b="1" dirty="0">
                <a:latin typeface="Meiryo UI" panose="020B0604030504040204" pitchFamily="50" charset="-128"/>
                <a:ea typeface="Meiryo UI" panose="020B0604030504040204" pitchFamily="50" charset="-128"/>
              </a:rPr>
              <a:t>【</a:t>
            </a:r>
            <a:r>
              <a:rPr lang="ja-JP" altLang="en-US" sz="3200" b="1" dirty="0">
                <a:latin typeface="Meiryo UI" panose="020B0604030504040204" pitchFamily="50" charset="-128"/>
                <a:ea typeface="Meiryo UI" panose="020B0604030504040204" pitchFamily="50" charset="-128"/>
              </a:rPr>
              <a:t>参考</a:t>
            </a:r>
            <a:r>
              <a:rPr lang="en-US" altLang="ja-JP" sz="3200" b="1" dirty="0">
                <a:latin typeface="Meiryo UI" panose="020B0604030504040204" pitchFamily="50" charset="-128"/>
                <a:ea typeface="Meiryo UI" panose="020B0604030504040204" pitchFamily="50" charset="-128"/>
              </a:rPr>
              <a:t>】</a:t>
            </a:r>
          </a:p>
          <a:p>
            <a:r>
              <a:rPr lang="ja-JP" altLang="en-US" sz="3200" b="1" dirty="0">
                <a:latin typeface="Meiryo UI" panose="020B0604030504040204" pitchFamily="50" charset="-128"/>
                <a:ea typeface="Meiryo UI" panose="020B0604030504040204" pitchFamily="50" charset="-128"/>
              </a:rPr>
              <a:t>社会人になると生活自体の出費などにお金がかかる。</a:t>
            </a:r>
          </a:p>
        </p:txBody>
      </p:sp>
      <p:sp>
        <p:nvSpPr>
          <p:cNvPr id="11" name="テキスト ボックス 10">
            <a:extLst>
              <a:ext uri="{FF2B5EF4-FFF2-40B4-BE49-F238E27FC236}">
                <a16:creationId xmlns:a16="http://schemas.microsoft.com/office/drawing/2014/main" id="{E5E7343D-CE1F-E78A-6958-A142B5E5F1B9}"/>
              </a:ext>
            </a:extLst>
          </p:cNvPr>
          <p:cNvSpPr txBox="1"/>
          <p:nvPr/>
        </p:nvSpPr>
        <p:spPr>
          <a:xfrm>
            <a:off x="180114" y="4856062"/>
            <a:ext cx="8907358" cy="1077218"/>
          </a:xfrm>
          <a:prstGeom prst="rect">
            <a:avLst/>
          </a:prstGeom>
          <a:noFill/>
        </p:spPr>
        <p:txBody>
          <a:bodyPr wrap="square" rtlCol="0">
            <a:spAutoFit/>
          </a:bodyPr>
          <a:lstStyle/>
          <a:p>
            <a:r>
              <a:rPr lang="ja-JP" altLang="en-US" sz="3200" b="1" dirty="0">
                <a:latin typeface="Meiryo UI" panose="020B0604030504040204" pitchFamily="50" charset="-128"/>
                <a:ea typeface="Meiryo UI" panose="020B0604030504040204" pitchFamily="50" charset="-128"/>
              </a:rPr>
              <a:t>働くなど収入を確保することが、自立した生活を設計する大切な要素となる。</a:t>
            </a:r>
            <a:endParaRPr lang="en-US" altLang="ja-JP"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3403</Words>
  <Application>Microsoft Office PowerPoint</Application>
  <PresentationFormat>画面に合わせる (4:3)</PresentationFormat>
  <Paragraphs>584</Paragraphs>
  <Slides>30</Slides>
  <Notes>30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30</vt:i4>
      </vt:variant>
    </vt:vector>
  </HeadingPairs>
  <TitlesOfParts>
    <vt:vector size="38" baseType="lpstr">
      <vt:lpstr>Meiryo UI</vt:lpstr>
      <vt:lpstr>ヒラギノ角ゴ Pro W3</vt:lpstr>
      <vt:lpstr>ヒラギノ角ゴ Pro W6</vt:lpstr>
      <vt:lpstr>ヒラギノ丸ゴ Pro W4</vt:lpstr>
      <vt:lpstr>Arial</vt:lpstr>
      <vt:lpstr>Calibri</vt:lpstr>
      <vt:lpstr>Symbol</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2018-03-06T07:59:55Z</dcterms:created>
  <dcterms:modified xsi:type="dcterms:W3CDTF">2026-03-03T06:41:56Z</dcterms:modified>
</cp:coreProperties>
</file>