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tags/tag1.xml" ContentType="application/vnd.openxmlformats-officedocument.presentationml.tags+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41"/>
  </p:notesMasterIdLst>
  <p:handoutMasterIdLst>
    <p:handoutMasterId r:id="rId42"/>
  </p:handoutMasterIdLst>
  <p:sldIdLst>
    <p:sldId id="385" r:id="rId2"/>
    <p:sldId id="361" r:id="rId3"/>
    <p:sldId id="425" r:id="rId4"/>
    <p:sldId id="432" r:id="rId5"/>
    <p:sldId id="426" r:id="rId6"/>
    <p:sldId id="415" r:id="rId7"/>
    <p:sldId id="433" r:id="rId8"/>
    <p:sldId id="419" r:id="rId9"/>
    <p:sldId id="421" r:id="rId10"/>
    <p:sldId id="390" r:id="rId11"/>
    <p:sldId id="401" r:id="rId12"/>
    <p:sldId id="427" r:id="rId13"/>
    <p:sldId id="495" r:id="rId14"/>
    <p:sldId id="501" r:id="rId15"/>
    <p:sldId id="403" r:id="rId16"/>
    <p:sldId id="428" r:id="rId17"/>
    <p:sldId id="471" r:id="rId18"/>
    <p:sldId id="498" r:id="rId19"/>
    <p:sldId id="372" r:id="rId20"/>
    <p:sldId id="443" r:id="rId21"/>
    <p:sldId id="502" r:id="rId22"/>
    <p:sldId id="503" r:id="rId23"/>
    <p:sldId id="410" r:id="rId24"/>
    <p:sldId id="430" r:id="rId25"/>
    <p:sldId id="500" r:id="rId26"/>
    <p:sldId id="499" r:id="rId27"/>
    <p:sldId id="414" r:id="rId28"/>
    <p:sldId id="392" r:id="rId29"/>
    <p:sldId id="265" r:id="rId30"/>
    <p:sldId id="267" r:id="rId31"/>
    <p:sldId id="429" r:id="rId32"/>
    <p:sldId id="422" r:id="rId33"/>
    <p:sldId id="418" r:id="rId34"/>
    <p:sldId id="465" r:id="rId35"/>
    <p:sldId id="417" r:id="rId36"/>
    <p:sldId id="409" r:id="rId37"/>
    <p:sldId id="412" r:id="rId38"/>
    <p:sldId id="400" r:id="rId39"/>
    <p:sldId id="368" r:id="rId40"/>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uhou-note004" initials="j" lastIdx="6" clrIdx="0">
    <p:extLst>
      <p:ext uri="{19B8F6BF-5375-455C-9EA6-DF929625EA0E}">
        <p15:presenceInfo xmlns:p15="http://schemas.microsoft.com/office/powerpoint/2012/main" userId="jouhou-note004" providerId="None"/>
      </p:ext>
    </p:extLst>
  </p:cmAuthor>
  <p:cmAuthor id="2" name="皆川 祐哉" initials="皆川" lastIdx="4" clrIdx="1">
    <p:extLst>
      <p:ext uri="{19B8F6BF-5375-455C-9EA6-DF929625EA0E}">
        <p15:presenceInfo xmlns:p15="http://schemas.microsoft.com/office/powerpoint/2012/main" userId="皆川 祐哉"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375E"/>
    <a:srgbClr val="604A7B"/>
    <a:srgbClr val="D99694"/>
    <a:srgbClr val="EB6D8E"/>
    <a:srgbClr val="F79646"/>
    <a:srgbClr val="254061"/>
    <a:srgbClr val="FFFFFF"/>
    <a:srgbClr val="1F497D"/>
    <a:srgbClr val="558ED5"/>
    <a:srgbClr val="D0AF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E3FDE45-AF77-4B5C-9715-49D594BDF05E}" styleName="淡色スタイル 1 - アクセント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912C8C85-51F0-491E-9774-3900AFEF0FD7}" styleName="淡色スタイル 2 - アクセント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5FD0F851-EC5A-4D38-B0AD-8093EC10F338}" styleName="淡色スタイル 1 - アクセント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5A111915-BE36-4E01-A7E5-04B1672EAD32}" styleName="淡色スタイル 2 - アクセント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A488322-F2BA-4B5B-9748-0D474271808F}" styleName="中間スタイル 3 - アクセント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68D230F3-CF80-4859-8CE7-A43EE81993B5}" styleName="淡色スタイル 1 - アクセント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234" autoAdjust="0"/>
    <p:restoredTop sz="71225" autoAdjust="0"/>
  </p:normalViewPr>
  <p:slideViewPr>
    <p:cSldViewPr snapToGrid="0">
      <p:cViewPr varScale="1">
        <p:scale>
          <a:sx n="45" d="100"/>
          <a:sy n="45" d="100"/>
        </p:scale>
        <p:origin x="1800" y="32"/>
      </p:cViewPr>
      <p:guideLst/>
    </p:cSldViewPr>
  </p:slideViewPr>
  <p:notesTextViewPr>
    <p:cViewPr>
      <p:scale>
        <a:sx n="1" d="1"/>
        <a:sy n="1" d="1"/>
      </p:scale>
      <p:origin x="0" y="0"/>
    </p:cViewPr>
  </p:notesTextViewPr>
  <p:sorterViewPr>
    <p:cViewPr>
      <p:scale>
        <a:sx n="100" d="100"/>
        <a:sy n="100" d="100"/>
      </p:scale>
      <p:origin x="0" y="-5592"/>
    </p:cViewPr>
  </p:sorterViewPr>
  <p:notesViewPr>
    <p:cSldViewPr snapToGrid="0">
      <p:cViewPr varScale="1">
        <p:scale>
          <a:sx n="77" d="100"/>
          <a:sy n="77" d="100"/>
        </p:scale>
        <p:origin x="4080" y="11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ln w="22225"/>
          </c:spPr>
          <c:dPt>
            <c:idx val="0"/>
            <c:bubble3D val="0"/>
            <c:spPr>
              <a:solidFill>
                <a:srgbClr val="CC99FF"/>
              </a:solidFill>
              <a:ln w="22225">
                <a:solidFill>
                  <a:schemeClr val="lt1"/>
                </a:solidFill>
              </a:ln>
              <a:effectLst/>
            </c:spPr>
            <c:extLst>
              <c:ext xmlns:c16="http://schemas.microsoft.com/office/drawing/2014/chart" uri="{C3380CC4-5D6E-409C-BE32-E72D297353CC}">
                <c16:uniqueId val="{00000001-0AE0-4A1E-B372-2E1AFE4108F2}"/>
              </c:ext>
            </c:extLst>
          </c:dPt>
          <c:dPt>
            <c:idx val="1"/>
            <c:bubble3D val="0"/>
            <c:spPr>
              <a:solidFill>
                <a:srgbClr val="3399FF"/>
              </a:solidFill>
              <a:ln w="22225">
                <a:solidFill>
                  <a:schemeClr val="lt1"/>
                </a:solidFill>
              </a:ln>
              <a:effectLst/>
            </c:spPr>
            <c:extLst>
              <c:ext xmlns:c16="http://schemas.microsoft.com/office/drawing/2014/chart" uri="{C3380CC4-5D6E-409C-BE32-E72D297353CC}">
                <c16:uniqueId val="{00000003-0AE0-4A1E-B372-2E1AFE4108F2}"/>
              </c:ext>
            </c:extLst>
          </c:dPt>
          <c:dPt>
            <c:idx val="2"/>
            <c:bubble3D val="0"/>
            <c:spPr>
              <a:solidFill>
                <a:srgbClr val="33CC33"/>
              </a:solidFill>
              <a:ln w="22225">
                <a:solidFill>
                  <a:schemeClr val="lt1"/>
                </a:solidFill>
              </a:ln>
              <a:effectLst/>
            </c:spPr>
            <c:extLst>
              <c:ext xmlns:c16="http://schemas.microsoft.com/office/drawing/2014/chart" uri="{C3380CC4-5D6E-409C-BE32-E72D297353CC}">
                <c16:uniqueId val="{00000005-0AE0-4A1E-B372-2E1AFE4108F2}"/>
              </c:ext>
            </c:extLst>
          </c:dPt>
          <c:dPt>
            <c:idx val="3"/>
            <c:bubble3D val="0"/>
            <c:spPr>
              <a:solidFill>
                <a:srgbClr val="FFCC00"/>
              </a:solidFill>
              <a:ln w="22225">
                <a:solidFill>
                  <a:schemeClr val="lt1"/>
                </a:solidFill>
              </a:ln>
              <a:effectLst/>
            </c:spPr>
            <c:extLst>
              <c:ext xmlns:c16="http://schemas.microsoft.com/office/drawing/2014/chart" uri="{C3380CC4-5D6E-409C-BE32-E72D297353CC}">
                <c16:uniqueId val="{00000007-0AE0-4A1E-B372-2E1AFE4108F2}"/>
              </c:ext>
            </c:extLst>
          </c:dPt>
          <c:dPt>
            <c:idx val="4"/>
            <c:bubble3D val="0"/>
            <c:spPr>
              <a:solidFill>
                <a:srgbClr val="CC9900"/>
              </a:solidFill>
              <a:ln w="22225">
                <a:solidFill>
                  <a:schemeClr val="lt1"/>
                </a:solidFill>
              </a:ln>
              <a:effectLst/>
            </c:spPr>
            <c:extLst>
              <c:ext xmlns:c16="http://schemas.microsoft.com/office/drawing/2014/chart" uri="{C3380CC4-5D6E-409C-BE32-E72D297353CC}">
                <c16:uniqueId val="{00000009-0AE0-4A1E-B372-2E1AFE4108F2}"/>
              </c:ext>
            </c:extLst>
          </c:dPt>
          <c:dPt>
            <c:idx val="5"/>
            <c:bubble3D val="0"/>
            <c:explosion val="3"/>
            <c:spPr>
              <a:solidFill>
                <a:srgbClr val="FF5050"/>
              </a:solidFill>
              <a:ln w="22225">
                <a:solidFill>
                  <a:schemeClr val="lt1"/>
                </a:solidFill>
              </a:ln>
              <a:effectLst/>
            </c:spPr>
            <c:extLst>
              <c:ext xmlns:c16="http://schemas.microsoft.com/office/drawing/2014/chart" uri="{C3380CC4-5D6E-409C-BE32-E72D297353CC}">
                <c16:uniqueId val="{0000000B-0AE0-4A1E-B372-2E1AFE4108F2}"/>
              </c:ext>
            </c:extLst>
          </c:dPt>
          <c:dPt>
            <c:idx val="6"/>
            <c:bubble3D val="0"/>
            <c:spPr>
              <a:solidFill>
                <a:schemeClr val="accent1">
                  <a:lumMod val="75000"/>
                </a:schemeClr>
              </a:solidFill>
              <a:ln w="22225">
                <a:solidFill>
                  <a:schemeClr val="lt1"/>
                </a:solidFill>
              </a:ln>
              <a:effectLst/>
            </c:spPr>
            <c:extLst>
              <c:ext xmlns:c16="http://schemas.microsoft.com/office/drawing/2014/chart" uri="{C3380CC4-5D6E-409C-BE32-E72D297353CC}">
                <c16:uniqueId val="{0000000D-0AE0-4A1E-B372-2E1AFE4108F2}"/>
              </c:ext>
            </c:extLst>
          </c:dPt>
          <c:dLbls>
            <c:dLbl>
              <c:idx val="0"/>
              <c:numFmt formatCode="0.0%" sourceLinked="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ja-JP"/>
                </a:p>
              </c:txPr>
              <c:showLegendKey val="0"/>
              <c:showVal val="0"/>
              <c:showCatName val="1"/>
              <c:showSerName val="0"/>
              <c:showPercent val="1"/>
              <c:showBubbleSize val="0"/>
              <c:extLst>
                <c:ext xmlns:c16="http://schemas.microsoft.com/office/drawing/2014/chart" uri="{C3380CC4-5D6E-409C-BE32-E72D297353CC}">
                  <c16:uniqueId val="{00000001-0AE0-4A1E-B372-2E1AFE4108F2}"/>
                </c:ext>
              </c:extLst>
            </c:dLbl>
            <c:dLbl>
              <c:idx val="2"/>
              <c:numFmt formatCode="0.0%" sourceLinked="0"/>
              <c:spPr>
                <a:noFill/>
                <a:ln>
                  <a:noFill/>
                </a:ln>
                <a:effectLst/>
              </c:spPr>
              <c:txPr>
                <a:bodyPr rot="0" spcFirstLastPara="1" vertOverflow="ellipsis" vert="horz" wrap="square" anchor="ctr" anchorCtr="1"/>
                <a:lstStyle/>
                <a:p>
                  <a:pPr>
                    <a:defRPr sz="1300" b="0" i="0" u="none" strike="noStrike" kern="1200" baseline="0">
                      <a:solidFill>
                        <a:schemeClr val="bg1"/>
                      </a:solidFill>
                      <a:latin typeface="+mn-lt"/>
                      <a:ea typeface="+mn-ea"/>
                      <a:cs typeface="+mn-cs"/>
                    </a:defRPr>
                  </a:pPr>
                  <a:endParaRPr lang="ja-JP"/>
                </a:p>
              </c:txPr>
              <c:showLegendKey val="0"/>
              <c:showVal val="0"/>
              <c:showCatName val="1"/>
              <c:showSerName val="0"/>
              <c:showPercent val="1"/>
              <c:showBubbleSize val="0"/>
              <c:extLst>
                <c:ext xmlns:c16="http://schemas.microsoft.com/office/drawing/2014/chart" uri="{C3380CC4-5D6E-409C-BE32-E72D297353CC}">
                  <c16:uniqueId val="{00000005-0AE0-4A1E-B372-2E1AFE4108F2}"/>
                </c:ext>
              </c:extLst>
            </c:dLbl>
            <c:dLbl>
              <c:idx val="3"/>
              <c:numFmt formatCode="0.0%" sourceLinked="0"/>
              <c:spPr>
                <a:noFill/>
                <a:ln>
                  <a:noFill/>
                </a:ln>
                <a:effectLst/>
              </c:spPr>
              <c:txPr>
                <a:bodyPr rot="0" spcFirstLastPara="1" vertOverflow="ellipsis" vert="horz" wrap="square" anchor="ctr" anchorCtr="1"/>
                <a:lstStyle/>
                <a:p>
                  <a:pPr>
                    <a:defRPr sz="1500" b="0" i="0" u="none" strike="noStrike" kern="1200" baseline="0">
                      <a:solidFill>
                        <a:schemeClr val="bg1"/>
                      </a:solidFill>
                      <a:latin typeface="+mn-lt"/>
                      <a:ea typeface="+mn-ea"/>
                      <a:cs typeface="+mn-cs"/>
                    </a:defRPr>
                  </a:pPr>
                  <a:endParaRPr lang="ja-JP"/>
                </a:p>
              </c:txPr>
              <c:showLegendKey val="0"/>
              <c:showVal val="0"/>
              <c:showCatName val="1"/>
              <c:showSerName val="0"/>
              <c:showPercent val="1"/>
              <c:showBubbleSize val="0"/>
              <c:extLst>
                <c:ext xmlns:c16="http://schemas.microsoft.com/office/drawing/2014/chart" uri="{C3380CC4-5D6E-409C-BE32-E72D297353CC}">
                  <c16:uniqueId val="{00000007-0AE0-4A1E-B372-2E1AFE4108F2}"/>
                </c:ext>
              </c:extLst>
            </c:dLbl>
            <c:dLbl>
              <c:idx val="4"/>
              <c:layout>
                <c:manualLayout>
                  <c:x val="-0.1405001646647594"/>
                  <c:y val="-0.18179286958218052"/>
                </c:manualLayout>
              </c:layout>
              <c:numFmt formatCode="0.0%" sourceLinked="0"/>
              <c:spPr>
                <a:noFill/>
                <a:ln>
                  <a:noFill/>
                </a:ln>
                <a:effectLst/>
              </c:spPr>
              <c:txPr>
                <a:bodyPr rot="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ja-JP"/>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0AE0-4A1E-B372-2E1AFE4108F2}"/>
                </c:ext>
              </c:extLst>
            </c:dLbl>
            <c:dLbl>
              <c:idx val="5"/>
              <c:layout>
                <c:manualLayout>
                  <c:x val="-0.22653378534387855"/>
                  <c:y val="-0.19931469855372994"/>
                </c:manualLayout>
              </c:layout>
              <c:tx>
                <c:rich>
                  <a:bodyPr rot="0" spcFirstLastPara="1" vertOverflow="ellipsis" vert="horz" wrap="square" anchor="ctr" anchorCtr="1"/>
                  <a:lstStyle/>
                  <a:p>
                    <a:pPr>
                      <a:defRPr sz="2500" b="0" i="0" u="none" strike="noStrike" kern="1200" baseline="0">
                        <a:solidFill>
                          <a:schemeClr val="bg1"/>
                        </a:solidFill>
                        <a:latin typeface="+mn-lt"/>
                        <a:ea typeface="+mn-ea"/>
                        <a:cs typeface="+mn-cs"/>
                      </a:defRPr>
                    </a:pPr>
                    <a:fld id="{4001491B-2F96-40BC-9E2B-4D5E72127CCA}" type="CATEGORYNAME">
                      <a:rPr lang="ja-JP" altLang="en-US" sz="2000"/>
                      <a:pPr>
                        <a:defRPr sz="2500"/>
                      </a:pPr>
                      <a:t>[分類名]</a:t>
                    </a:fld>
                    <a:r>
                      <a:rPr lang="ja-JP" altLang="en-US" sz="2000" baseline="0" dirty="0"/>
                      <a:t>
</a:t>
                    </a:r>
                    <a:fld id="{D44AFC71-9513-4D0C-BD30-B9A2AD1107FA}" type="PERCENTAGE">
                      <a:rPr lang="en-US" altLang="ja-JP" sz="2000" baseline="0"/>
                      <a:pPr>
                        <a:defRPr sz="2500"/>
                      </a:pPr>
                      <a:t>[パーセンテージ]</a:t>
                    </a:fld>
                    <a:endParaRPr lang="ja-JP" altLang="en-US" sz="2000" baseline="0" dirty="0"/>
                  </a:p>
                </c:rich>
              </c:tx>
              <c:numFmt formatCode="0.0%" sourceLinked="0"/>
              <c:spPr>
                <a:noFill/>
                <a:ln>
                  <a:noFill/>
                </a:ln>
                <a:effectLst/>
              </c:spPr>
              <c:txPr>
                <a:bodyPr rot="0" spcFirstLastPara="1" vertOverflow="ellipsis" vert="horz" wrap="square" anchor="ctr" anchorCtr="1"/>
                <a:lstStyle/>
                <a:p>
                  <a:pPr>
                    <a:defRPr sz="2500" b="0" i="0" u="none" strike="noStrike" kern="1200" baseline="0">
                      <a:solidFill>
                        <a:schemeClr val="bg1"/>
                      </a:solidFill>
                      <a:latin typeface="+mn-lt"/>
                      <a:ea typeface="+mn-ea"/>
                      <a:cs typeface="+mn-cs"/>
                    </a:defRPr>
                  </a:pPr>
                  <a:endParaRPr lang="ja-JP"/>
                </a:p>
              </c:txPr>
              <c:showLegendKey val="0"/>
              <c:showVal val="0"/>
              <c:showCatName val="1"/>
              <c:showSerName val="0"/>
              <c:showPercent val="1"/>
              <c:showBubbleSize val="0"/>
              <c:extLst>
                <c:ext xmlns:c15="http://schemas.microsoft.com/office/drawing/2012/chart" uri="{CE6537A1-D6FC-4f65-9D91-7224C49458BB}">
                  <c15:layout>
                    <c:manualLayout>
                      <c:w val="0.25170420593764276"/>
                      <c:h val="0.31923299862458465"/>
                    </c:manualLayout>
                  </c15:layout>
                  <c15:dlblFieldTable/>
                  <c15:showDataLabelsRange val="0"/>
                </c:ext>
                <c:ext xmlns:c16="http://schemas.microsoft.com/office/drawing/2014/chart" uri="{C3380CC4-5D6E-409C-BE32-E72D297353CC}">
                  <c16:uniqueId val="{0000000B-0AE0-4A1E-B372-2E1AFE4108F2}"/>
                </c:ext>
              </c:extLst>
            </c:dLbl>
            <c:dLbl>
              <c:idx val="6"/>
              <c:layout>
                <c:manualLayout>
                  <c:x val="0.21249285269060897"/>
                  <c:y val="0.15455998955010899"/>
                </c:manualLayout>
              </c:layout>
              <c:tx>
                <c:rich>
                  <a:bodyPr rot="0" spcFirstLastPara="1" vertOverflow="ellipsis" vert="horz" wrap="square" anchor="ctr" anchorCtr="1"/>
                  <a:lstStyle/>
                  <a:p>
                    <a:pPr>
                      <a:defRPr sz="1500" b="0" i="0" u="none" strike="noStrike" kern="1200" baseline="0">
                        <a:solidFill>
                          <a:schemeClr val="bg1"/>
                        </a:solidFill>
                        <a:latin typeface="+mn-lt"/>
                        <a:ea typeface="+mn-ea"/>
                        <a:cs typeface="+mn-cs"/>
                      </a:defRPr>
                    </a:pPr>
                    <a:fld id="{DB7D55C4-9777-4EAB-B9C5-7A39169B6536}" type="CATEGORYNAME">
                      <a:rPr lang="ja-JP" altLang="en-US" sz="1800"/>
                      <a:pPr>
                        <a:defRPr sz="1500"/>
                      </a:pPr>
                      <a:t>[分類名]</a:t>
                    </a:fld>
                    <a:r>
                      <a:rPr lang="ja-JP" altLang="en-US" sz="1800" baseline="0" dirty="0"/>
                      <a:t>
</a:t>
                    </a:r>
                    <a:fld id="{16C62A45-CF90-4A8B-98DC-3E87AEBF056B}" type="PERCENTAGE">
                      <a:rPr lang="en-US" altLang="ja-JP" sz="1800" baseline="0"/>
                      <a:pPr>
                        <a:defRPr sz="1500"/>
                      </a:pPr>
                      <a:t>[パーセンテージ]</a:t>
                    </a:fld>
                    <a:endParaRPr lang="ja-JP" altLang="en-US" sz="1800" baseline="0" dirty="0"/>
                  </a:p>
                </c:rich>
              </c:tx>
              <c:numFmt formatCode="0.0%" sourceLinked="0"/>
              <c:spPr>
                <a:noFill/>
                <a:ln>
                  <a:noFill/>
                </a:ln>
                <a:effectLst/>
              </c:spPr>
              <c:txPr>
                <a:bodyPr rot="0" spcFirstLastPara="1" vertOverflow="ellipsis" vert="horz" wrap="square" anchor="ctr" anchorCtr="1"/>
                <a:lstStyle/>
                <a:p>
                  <a:pPr>
                    <a:defRPr sz="1500" b="0" i="0" u="none" strike="noStrike" kern="1200" baseline="0">
                      <a:solidFill>
                        <a:schemeClr val="bg1"/>
                      </a:solidFill>
                      <a:latin typeface="+mn-lt"/>
                      <a:ea typeface="+mn-ea"/>
                      <a:cs typeface="+mn-cs"/>
                    </a:defRPr>
                  </a:pPr>
                  <a:endParaRPr lang="ja-JP"/>
                </a:p>
              </c:txPr>
              <c:showLegendKey val="0"/>
              <c:showVal val="0"/>
              <c:showCatName val="1"/>
              <c:showSerName val="0"/>
              <c:showPercent val="1"/>
              <c:showBubbleSize val="0"/>
              <c:extLst>
                <c:ext xmlns:c15="http://schemas.microsoft.com/office/drawing/2012/chart" uri="{CE6537A1-D6FC-4f65-9D91-7224C49458BB}">
                  <c15:layout>
                    <c:manualLayout>
                      <c:w val="0.30624011722413202"/>
                      <c:h val="0.31969684144309901"/>
                    </c:manualLayout>
                  </c15:layout>
                  <c15:dlblFieldTable/>
                  <c15:showDataLabelsRange val="0"/>
                </c:ext>
                <c:ext xmlns:c16="http://schemas.microsoft.com/office/drawing/2014/chart" uri="{C3380CC4-5D6E-409C-BE32-E72D297353CC}">
                  <c16:uniqueId val="{0000000D-0AE0-4A1E-B372-2E1AFE4108F2}"/>
                </c:ext>
              </c:extLst>
            </c:dLbl>
            <c:numFmt formatCode="0.0%" sourceLinked="0"/>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n-lt"/>
                    <a:ea typeface="+mn-ea"/>
                    <a:cs typeface="+mn-cs"/>
                  </a:defRPr>
                </a:pPr>
                <a:endParaRPr lang="ja-JP"/>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 (2)'!$C$5:$C$11</c:f>
              <c:strCache>
                <c:ptCount val="7"/>
                <c:pt idx="5">
                  <c:v>正規雇用</c:v>
                </c:pt>
                <c:pt idx="6">
                  <c:v>非正規雇用</c:v>
                </c:pt>
              </c:strCache>
            </c:strRef>
          </c:cat>
          <c:val>
            <c:numRef>
              <c:f>'Sheet1 (2)'!$D$5:$D$11</c:f>
              <c:numCache>
                <c:formatCode>General</c:formatCode>
                <c:ptCount val="7"/>
                <c:pt idx="5">
                  <c:v>3654</c:v>
                </c:pt>
                <c:pt idx="6">
                  <c:v>2126</c:v>
                </c:pt>
              </c:numCache>
            </c:numRef>
          </c:val>
          <c:extLst>
            <c:ext xmlns:c16="http://schemas.microsoft.com/office/drawing/2014/chart" uri="{C3380CC4-5D6E-409C-BE32-E72D297353CC}">
              <c16:uniqueId val="{0000000E-0AE0-4A1E-B372-2E1AFE4108F2}"/>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sz="1000" baseline="0">
          <a:solidFill>
            <a:schemeClr val="bg1"/>
          </a:solidFill>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49533" cy="497969"/>
          </a:xfrm>
          <a:prstGeom prst="rect">
            <a:avLst/>
          </a:prstGeom>
        </p:spPr>
        <p:txBody>
          <a:bodyPr vert="horz" lIns="88313" tIns="44156" rIns="88313" bIns="44156"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146" y="1"/>
            <a:ext cx="2949532" cy="497969"/>
          </a:xfrm>
          <a:prstGeom prst="rect">
            <a:avLst/>
          </a:prstGeom>
        </p:spPr>
        <p:txBody>
          <a:bodyPr vert="horz" lIns="88313" tIns="44156" rIns="88313" bIns="44156" rtlCol="0"/>
          <a:lstStyle>
            <a:lvl1pPr algn="r">
              <a:defRPr sz="1200"/>
            </a:lvl1pPr>
          </a:lstStyle>
          <a:p>
            <a:fld id="{0105CF0A-45F7-4099-BC4D-9A80A1FEF566}" type="datetimeFigureOut">
              <a:rPr kumimoji="1" lang="ja-JP" altLang="en-US" smtClean="0"/>
              <a:t>2026/3/4</a:t>
            </a:fld>
            <a:endParaRPr kumimoji="1" lang="ja-JP" altLang="en-US"/>
          </a:p>
        </p:txBody>
      </p:sp>
      <p:sp>
        <p:nvSpPr>
          <p:cNvPr id="4" name="フッター プレースホルダー 3"/>
          <p:cNvSpPr>
            <a:spLocks noGrp="1"/>
          </p:cNvSpPr>
          <p:nvPr>
            <p:ph type="ftr" sz="quarter" idx="2"/>
          </p:nvPr>
        </p:nvSpPr>
        <p:spPr>
          <a:xfrm>
            <a:off x="1" y="9441369"/>
            <a:ext cx="2949533" cy="497969"/>
          </a:xfrm>
          <a:prstGeom prst="rect">
            <a:avLst/>
          </a:prstGeom>
        </p:spPr>
        <p:txBody>
          <a:bodyPr vert="horz" lIns="88313" tIns="44156" rIns="88313" bIns="44156"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146" y="9441369"/>
            <a:ext cx="2949532" cy="497969"/>
          </a:xfrm>
          <a:prstGeom prst="rect">
            <a:avLst/>
          </a:prstGeom>
        </p:spPr>
        <p:txBody>
          <a:bodyPr vert="horz" lIns="88313" tIns="44156" rIns="88313" bIns="44156" rtlCol="0" anchor="b"/>
          <a:lstStyle>
            <a:lvl1pPr algn="r">
              <a:defRPr sz="1200"/>
            </a:lvl1pPr>
          </a:lstStyle>
          <a:p>
            <a:fld id="{A7EDDA24-DFFF-4104-A8E8-FBE57B8F69D2}" type="slidenum">
              <a:rPr kumimoji="1" lang="ja-JP" altLang="en-US" smtClean="0"/>
              <a:t>‹#›</a:t>
            </a:fld>
            <a:endParaRPr kumimoji="1" lang="ja-JP" altLang="en-US"/>
          </a:p>
        </p:txBody>
      </p:sp>
    </p:spTree>
    <p:extLst>
      <p:ext uri="{BB962C8B-B14F-4D97-AF65-F5344CB8AC3E}">
        <p14:creationId xmlns:p14="http://schemas.microsoft.com/office/powerpoint/2010/main" val="2140396058"/>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9575" cy="498475"/>
          </a:xfrm>
          <a:prstGeom prst="rect">
            <a:avLst/>
          </a:prstGeom>
        </p:spPr>
        <p:txBody>
          <a:bodyPr vert="horz" lIns="91430" tIns="45715" rIns="91430" bIns="45715"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8" y="0"/>
            <a:ext cx="2949575" cy="498475"/>
          </a:xfrm>
          <a:prstGeom prst="rect">
            <a:avLst/>
          </a:prstGeom>
        </p:spPr>
        <p:txBody>
          <a:bodyPr vert="horz" lIns="91430" tIns="45715" rIns="91430" bIns="45715" rtlCol="0"/>
          <a:lstStyle>
            <a:lvl1pPr algn="r">
              <a:defRPr sz="1200"/>
            </a:lvl1pPr>
          </a:lstStyle>
          <a:p>
            <a:fld id="{10EBAC5C-CA9F-4E2A-9908-119750936445}" type="datetimeFigureOut">
              <a:rPr kumimoji="1" lang="ja-JP" altLang="en-US" smtClean="0"/>
              <a:t>2026/3/4</a:t>
            </a:fld>
            <a:endParaRPr kumimoji="1" lang="ja-JP" altLang="en-US"/>
          </a:p>
        </p:txBody>
      </p:sp>
      <p:sp>
        <p:nvSpPr>
          <p:cNvPr id="4" name="スライド イメージ プレースホルダー 3"/>
          <p:cNvSpPr>
            <a:spLocks noGrp="1" noRot="1" noChangeAspect="1"/>
          </p:cNvSpPr>
          <p:nvPr>
            <p:ph type="sldImg" idx="2"/>
          </p:nvPr>
        </p:nvSpPr>
        <p:spPr>
          <a:xfrm>
            <a:off x="1168400" y="1243013"/>
            <a:ext cx="4470400" cy="3354387"/>
          </a:xfrm>
          <a:prstGeom prst="rect">
            <a:avLst/>
          </a:prstGeom>
          <a:noFill/>
          <a:ln w="12700">
            <a:solidFill>
              <a:prstClr val="black"/>
            </a:solidFill>
          </a:ln>
        </p:spPr>
        <p:txBody>
          <a:bodyPr vert="horz" lIns="91430" tIns="45715" rIns="91430" bIns="45715" rtlCol="0" anchor="ctr"/>
          <a:lstStyle/>
          <a:p>
            <a:endParaRPr lang="ja-JP" altLang="en-US"/>
          </a:p>
        </p:txBody>
      </p:sp>
      <p:sp>
        <p:nvSpPr>
          <p:cNvPr id="5" name="ノート プレースホルダー 4"/>
          <p:cNvSpPr>
            <a:spLocks noGrp="1"/>
          </p:cNvSpPr>
          <p:nvPr>
            <p:ph type="body" sz="quarter" idx="3"/>
          </p:nvPr>
        </p:nvSpPr>
        <p:spPr>
          <a:xfrm>
            <a:off x="681039" y="4783139"/>
            <a:ext cx="5445125" cy="3913187"/>
          </a:xfrm>
          <a:prstGeom prst="rect">
            <a:avLst/>
          </a:prstGeom>
        </p:spPr>
        <p:txBody>
          <a:bodyPr vert="horz" lIns="91430" tIns="45715" rIns="91430" bIns="45715"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40864"/>
            <a:ext cx="2949575" cy="498475"/>
          </a:xfrm>
          <a:prstGeom prst="rect">
            <a:avLst/>
          </a:prstGeom>
        </p:spPr>
        <p:txBody>
          <a:bodyPr vert="horz" lIns="91430" tIns="45715" rIns="91430" bIns="45715"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8" y="9440864"/>
            <a:ext cx="2949575" cy="498475"/>
          </a:xfrm>
          <a:prstGeom prst="rect">
            <a:avLst/>
          </a:prstGeom>
        </p:spPr>
        <p:txBody>
          <a:bodyPr vert="horz" lIns="91430" tIns="45715" rIns="91430" bIns="45715" rtlCol="0" anchor="b"/>
          <a:lstStyle>
            <a:lvl1pPr algn="r">
              <a:defRPr sz="1200"/>
            </a:lvl1pPr>
          </a:lstStyle>
          <a:p>
            <a:fld id="{75B035A2-7032-4A81-BB3A-3AA0E1FC4DAB}" type="slidenum">
              <a:rPr kumimoji="1" lang="ja-JP" altLang="en-US" smtClean="0"/>
              <a:t>‹#›</a:t>
            </a:fld>
            <a:endParaRPr kumimoji="1" lang="ja-JP" altLang="en-US"/>
          </a:p>
        </p:txBody>
      </p:sp>
    </p:spTree>
    <p:extLst>
      <p:ext uri="{BB962C8B-B14F-4D97-AF65-F5344CB8AC3E}">
        <p14:creationId xmlns:p14="http://schemas.microsoft.com/office/powerpoint/2010/main" val="1346483756"/>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survey.gov-online.go.jp/living/202509/r07/r07-life/"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jili.or.jp/lifeplan/houseeconomy/1093.html" TargetMode="External"/><Relationship Id="rId7" Type="http://schemas.openxmlformats.org/officeDocument/2006/relationships/hyperlink" Target="https://www.stat.go.jp/data/roudou/sokuhou/nen/ft/index.html" TargetMode="External"/><Relationship Id="rId2" Type="http://schemas.openxmlformats.org/officeDocument/2006/relationships/slide" Target="../slides/slide15.xml"/><Relationship Id="rId1" Type="http://schemas.openxmlformats.org/officeDocument/2006/relationships/notesMaster" Target="../notesMasters/notesMaster1.xml"/><Relationship Id="rId6" Type="http://schemas.openxmlformats.org/officeDocument/2006/relationships/hyperlink" Target="https://www.jil.go.jp/kokunai/statistics/kako/2025/index.html" TargetMode="External"/><Relationship Id="rId5" Type="http://schemas.openxmlformats.org/officeDocument/2006/relationships/hyperlink" Target="https://www.caa.go.jp/policies/policy/consumer_research/white_paper/" TargetMode="External"/><Relationship Id="rId4" Type="http://schemas.openxmlformats.org/officeDocument/2006/relationships/hyperlink" Target="https://www.jili.or.jp/lifeplan/houseeconomy/1092.html" TargetMode="Externa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nta.go.jp/publication/statistics/kokuzeicho/minkan/gaiyou/2024.htm"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s://www.stat.go.jp/data/kakei/2024np/index.html" TargetMode="Externa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mhlw.go.jp/toukei/list/chinginkouzou.html"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https://survey.gov-online.go.jp/r05/r05-life/" TargetMode="Externa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jili.or.jp/lifeplan/houseeconomy/1093.html" TargetMode="External"/><Relationship Id="rId7" Type="http://schemas.openxmlformats.org/officeDocument/2006/relationships/hyperlink" Target="https://www.stat.go.jp/data/roudou/sokuhou/nen/ft/index.html" TargetMode="External"/><Relationship Id="rId2" Type="http://schemas.openxmlformats.org/officeDocument/2006/relationships/slide" Target="../slides/slide18.xml"/><Relationship Id="rId1" Type="http://schemas.openxmlformats.org/officeDocument/2006/relationships/notesMaster" Target="../notesMasters/notesMaster1.xml"/><Relationship Id="rId6" Type="http://schemas.openxmlformats.org/officeDocument/2006/relationships/hyperlink" Target="https://www.jil.go.jp/kokunai/statistics/kako/2024/index.html" TargetMode="External"/><Relationship Id="rId5" Type="http://schemas.openxmlformats.org/officeDocument/2006/relationships/hyperlink" Target="https://www.caa.go.jp/policies/policy/consumer_research/white_paper/" TargetMode="External"/><Relationship Id="rId4" Type="http://schemas.openxmlformats.org/officeDocument/2006/relationships/hyperlink" Target="https://www.jili.or.jp/lifeplan/houseeconomy/1092.html" TargetMode="Externa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caa.go.jp/policies/policy/consumer_research/white_paper/" TargetMode="External"/><Relationship Id="rId2" Type="http://schemas.openxmlformats.org/officeDocument/2006/relationships/slide" Target="../slides/slide20.xml"/><Relationship Id="rId1" Type="http://schemas.openxmlformats.org/officeDocument/2006/relationships/notesMaster" Target="../notesMasters/notesMaster1.xml"/><Relationship Id="rId5" Type="http://schemas.openxmlformats.org/officeDocument/2006/relationships/hyperlink" Target="https://www.stat.go.jp/data/jinsui/2023np/" TargetMode="External"/><Relationship Id="rId4" Type="http://schemas.openxmlformats.org/officeDocument/2006/relationships/hyperlink" Target="https://www.kokusen.go.jp/soudan_now/data/wakamono.html" TargetMode="Externa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caa.go.jp/policies/policy/consumer_research/white_paper/"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caa.go.jp/policies/policy/consumer_research/white_paper/"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caa.go.jp/policies/policy/consumer_research/white_paper/" TargetMode="External"/><Relationship Id="rId2" Type="http://schemas.openxmlformats.org/officeDocument/2006/relationships/slide" Target="../slides/slide25.xml"/><Relationship Id="rId1" Type="http://schemas.openxmlformats.org/officeDocument/2006/relationships/notesMaster" Target="../notesMasters/notesMaster1.xml"/><Relationship Id="rId4" Type="http://schemas.openxmlformats.org/officeDocument/2006/relationships/hyperlink" Target="https://www.npa.go.jp/bureau/safetylife/yamibaito/hanzaishaboshu.html" TargetMode="Externa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www.npa.go.jp/bureau/safetylife/yamibaito/hanzaishaboshu.html" TargetMode="External"/><Relationship Id="rId2" Type="http://schemas.openxmlformats.org/officeDocument/2006/relationships/slide" Target="../slides/slide26.xml"/><Relationship Id="rId1" Type="http://schemas.openxmlformats.org/officeDocument/2006/relationships/notesMaster" Target="../notesMasters/notesMaster1.xml"/><Relationship Id="rId4" Type="http://schemas.openxmlformats.org/officeDocument/2006/relationships/hyperlink" Target="https://www.caa.go.jp/policies/policy/consumer_research/white_paper/" TargetMode="Externa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jili.or.jp/lifeplan/lifeevent/9152.html"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www.sonpo.or.jp/report/publish/gyokai/0003.html"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www.jili.or.jp/knows_learns/basic/point/18.html"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s://www.jili.or.jp/lifeplan/whole_information/580.html" TargetMode="External"/><Relationship Id="rId2" Type="http://schemas.openxmlformats.org/officeDocument/2006/relationships/slide" Target="../slides/slide35.xml"/><Relationship Id="rId1" Type="http://schemas.openxmlformats.org/officeDocument/2006/relationships/notesMaster" Target="../notesMasters/notesMaster1.xml"/><Relationship Id="rId6" Type="http://schemas.openxmlformats.org/officeDocument/2006/relationships/hyperlink" Target="https://www.jili.or.jp/lifeplan/whole_information/75.html" TargetMode="External"/><Relationship Id="rId5" Type="http://schemas.openxmlformats.org/officeDocument/2006/relationships/hyperlink" Target="https://www.jili.or.jp/lifeplan/whole_information/576.html" TargetMode="External"/><Relationship Id="rId4" Type="http://schemas.openxmlformats.org/officeDocument/2006/relationships/hyperlink" Target="https://www.jili.or.jp/tebiki/index.html" TargetMode="Externa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s://www.jili.or.jp/knows_learns/q_a/life_insurance/149.html"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moj.go.jp/MINJI/minji07_00218.html"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8131571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8209445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6275266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2987091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D8F36F-88B7-C147-B8EF-8BC9A66449EB}"/>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0D5302F9-0127-8E20-35FC-5540800A0788}"/>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52362015-8770-D6E9-88C5-EE16917B66DA}"/>
              </a:ext>
            </a:extLst>
          </p:cNvPr>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5951112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b="0" i="0" dirty="0">
                <a:solidFill>
                  <a:srgbClr val="3D3F43"/>
                </a:solidFill>
                <a:effectLst/>
                <a:latin typeface="Courier New" panose="02070309020205020404" pitchFamily="49" charset="0"/>
              </a:rPr>
              <a:t>※</a:t>
            </a:r>
            <a:r>
              <a:rPr lang="ja-JP" altLang="en-US" b="0" i="0" dirty="0">
                <a:solidFill>
                  <a:srgbClr val="3D3F43"/>
                </a:solidFill>
                <a:effectLst/>
                <a:latin typeface="Courier New" panose="02070309020205020404" pitchFamily="49" charset="0"/>
              </a:rPr>
              <a:t>タブの「表示」→「プレゼンテーションの表示」「ノート」をクリックしていただくと、ハイパーリンクから当該サイトに遷移します。</a:t>
            </a:r>
            <a:endParaRPr lang="en-US" altLang="ja-JP" b="0" i="0" dirty="0">
              <a:solidFill>
                <a:srgbClr val="3D3F43"/>
              </a:solidFill>
              <a:effectLst/>
              <a:latin typeface="Courier New" panose="02070309020205020404" pitchFamily="49" charset="0"/>
            </a:endParaRPr>
          </a:p>
          <a:p>
            <a:endParaRPr kumimoji="1" lang="en-US" altLang="ja-JP" dirty="0"/>
          </a:p>
          <a:p>
            <a:r>
              <a:rPr kumimoji="1" lang="en-US" altLang="ja-JP" dirty="0"/>
              <a:t>【</a:t>
            </a:r>
            <a:r>
              <a:rPr kumimoji="1" lang="ja-JP" altLang="en-US" dirty="0"/>
              <a:t>出典元</a:t>
            </a:r>
            <a:r>
              <a:rPr kumimoji="1" lang="en-US" altLang="ja-JP" dirty="0"/>
              <a:t>】</a:t>
            </a:r>
          </a:p>
          <a:p>
            <a:r>
              <a:rPr lang="ja-JP" altLang="en-US" dirty="0">
                <a:hlinkClick r:id="rId3"/>
              </a:rPr>
              <a:t>国民生活に関する世論調査（令和</a:t>
            </a:r>
            <a:r>
              <a:rPr lang="en-US" altLang="ja-JP" dirty="0">
                <a:hlinkClick r:id="rId3"/>
              </a:rPr>
              <a:t>7</a:t>
            </a:r>
            <a:r>
              <a:rPr lang="ja-JP" altLang="en-US" dirty="0">
                <a:hlinkClick r:id="rId3"/>
              </a:rPr>
              <a:t>年</a:t>
            </a:r>
            <a:r>
              <a:rPr lang="en-US" altLang="ja-JP" dirty="0">
                <a:hlinkClick r:id="rId3"/>
              </a:rPr>
              <a:t>8</a:t>
            </a:r>
            <a:r>
              <a:rPr lang="ja-JP" altLang="en-US" dirty="0">
                <a:hlinkClick r:id="rId3"/>
              </a:rPr>
              <a:t>月調査） </a:t>
            </a:r>
            <a:r>
              <a:rPr lang="en-US" altLang="ja-JP" dirty="0">
                <a:hlinkClick r:id="rId3"/>
              </a:rPr>
              <a:t>| </a:t>
            </a:r>
            <a:r>
              <a:rPr lang="ja-JP" altLang="en-US" dirty="0">
                <a:hlinkClick r:id="rId3"/>
              </a:rPr>
              <a:t>世論調査 </a:t>
            </a:r>
            <a:r>
              <a:rPr lang="en-US" altLang="ja-JP" dirty="0">
                <a:hlinkClick r:id="rId3"/>
              </a:rPr>
              <a:t>| </a:t>
            </a:r>
            <a:r>
              <a:rPr lang="ja-JP" altLang="en-US" dirty="0">
                <a:hlinkClick r:id="rId3"/>
              </a:rPr>
              <a:t>内閣府</a:t>
            </a:r>
            <a:endParaRPr kumimoji="1" lang="ja-JP" altLang="en-US" dirty="0"/>
          </a:p>
        </p:txBody>
      </p:sp>
      <p:sp>
        <p:nvSpPr>
          <p:cNvPr id="4" name="スライド番号プレースホルダー 3"/>
          <p:cNvSpPr>
            <a:spLocks noGrp="1"/>
          </p:cNvSpPr>
          <p:nvPr>
            <p:ph type="sldNum" sz="quarter" idx="5"/>
          </p:nvPr>
        </p:nvSpPr>
        <p:spPr/>
        <p:txBody>
          <a:bodyPr/>
          <a:lstStyle/>
          <a:p>
            <a:fld id="{73B0D673-6F75-4621-BB40-966325330B6A}" type="slidenum">
              <a:rPr kumimoji="1" lang="ja-JP" altLang="en-US" smtClean="0"/>
              <a:t>14</a:t>
            </a:fld>
            <a:endParaRPr kumimoji="1" lang="ja-JP" altLang="en-US"/>
          </a:p>
        </p:txBody>
      </p:sp>
    </p:spTree>
    <p:extLst>
      <p:ext uri="{BB962C8B-B14F-4D97-AF65-F5344CB8AC3E}">
        <p14:creationId xmlns:p14="http://schemas.microsoft.com/office/powerpoint/2010/main" val="33030163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a:t>
            </a:r>
            <a:r>
              <a:rPr kumimoji="1" lang="ja-JP" altLang="en-US" dirty="0"/>
              <a:t>タブの「表示」→「プレゼンテーションの表示」→「ノート」をクリックしていただくと、ハイパーリンクから当該サイトに遷移します。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a:t>
            </a:r>
            <a:r>
              <a:rPr kumimoji="1" lang="ja-JP" altLang="en-US" dirty="0"/>
              <a:t>参考情報</a:t>
            </a:r>
            <a:r>
              <a:rPr kumimoji="1" lang="en-US" altLang="ja-JP" dirty="0"/>
              <a:t>】</a:t>
            </a:r>
          </a:p>
          <a:p>
            <a:r>
              <a:rPr lang="ja-JP" altLang="en-US" dirty="0">
                <a:hlinkClick r:id="rId3"/>
              </a:rPr>
              <a:t>雇用形態別の賃金は？｜生活基盤の安定を図る生活設計｜ひと目でわかる生活設計情報｜公益財団法人　生命保険文化センター</a:t>
            </a:r>
            <a:endParaRPr lang="en-US" altLang="ja-JP" dirty="0"/>
          </a:p>
          <a:p>
            <a:endParaRPr kumimoji="1" lang="en-US" altLang="ja-JP" dirty="0"/>
          </a:p>
          <a:p>
            <a:r>
              <a:rPr lang="ja-JP" altLang="en-US" dirty="0">
                <a:hlinkClick r:id="rId4"/>
              </a:rPr>
              <a:t>非正規雇用者はどれくらいいる？｜生活基盤の安定を図る生活設計｜ひと目でわかる生活設計情報｜公益財団法人　生命保険文化センター</a:t>
            </a:r>
            <a:endParaRPr kumimoji="1" lang="en-US" altLang="ja-JP" dirty="0"/>
          </a:p>
          <a:p>
            <a:endParaRPr lang="en-US" altLang="ja-JP" dirty="0"/>
          </a:p>
          <a:p>
            <a:r>
              <a:rPr lang="en-US" altLang="ja-JP" dirty="0"/>
              <a:t>【</a:t>
            </a:r>
            <a:r>
              <a:rPr lang="ja-JP" altLang="en-US" dirty="0"/>
              <a:t>出典元</a:t>
            </a:r>
            <a:r>
              <a:rPr lang="en-US" altLang="ja-JP" dirty="0"/>
              <a:t>】</a:t>
            </a:r>
            <a:endParaRPr lang="en-US" altLang="zh-TW" dirty="0">
              <a:hlinkClick r:id="rId5"/>
            </a:endParaRPr>
          </a:p>
          <a:p>
            <a:r>
              <a:rPr lang="ja-JP" altLang="en-US" dirty="0">
                <a:hlinkClick r:id="rId6"/>
              </a:rPr>
              <a:t>ユースフル労働統計</a:t>
            </a:r>
            <a:r>
              <a:rPr lang="en-US" altLang="ja-JP" dirty="0">
                <a:hlinkClick r:id="rId6"/>
              </a:rPr>
              <a:t>2025 ―</a:t>
            </a:r>
            <a:r>
              <a:rPr lang="ja-JP" altLang="en-US" dirty="0">
                <a:hlinkClick r:id="rId6"/>
              </a:rPr>
              <a:t>労働統計加工指標集</a:t>
            </a:r>
            <a:r>
              <a:rPr lang="en-US" altLang="ja-JP" dirty="0">
                <a:hlinkClick r:id="rId6"/>
              </a:rPr>
              <a:t>―</a:t>
            </a:r>
            <a:r>
              <a:rPr lang="ja-JP" altLang="en-US" dirty="0">
                <a:hlinkClick r:id="rId6"/>
              </a:rPr>
              <a:t>｜労働政策研究・研修機構（</a:t>
            </a:r>
            <a:r>
              <a:rPr lang="en-US" altLang="ja-JP" dirty="0">
                <a:hlinkClick r:id="rId6"/>
              </a:rPr>
              <a:t>JILPT</a:t>
            </a:r>
            <a:r>
              <a:rPr lang="ja-JP" altLang="en-US" dirty="0">
                <a:hlinkClick r:id="rId6"/>
              </a:rPr>
              <a:t>）</a:t>
            </a:r>
            <a:endParaRPr lang="en-US" altLang="ja-JP" dirty="0"/>
          </a:p>
          <a:p>
            <a:endParaRPr kumimoji="1" lang="en-US" altLang="ja-JP" dirty="0"/>
          </a:p>
          <a:p>
            <a:r>
              <a:rPr lang="ja-JP" altLang="en-US" dirty="0">
                <a:hlinkClick r:id="rId7"/>
              </a:rPr>
              <a:t>統計局ホームページ</a:t>
            </a:r>
            <a:r>
              <a:rPr lang="en-US" altLang="ja-JP" dirty="0">
                <a:hlinkClick r:id="rId7"/>
              </a:rPr>
              <a:t>/</a:t>
            </a:r>
            <a:r>
              <a:rPr lang="ja-JP" altLang="en-US" dirty="0">
                <a:hlinkClick r:id="rId7"/>
              </a:rPr>
              <a:t>労働力調査（基本集計）年平均結果</a:t>
            </a:r>
            <a:endParaRPr kumimoji="1" lang="ja-JP" altLang="en-US" dirty="0"/>
          </a:p>
        </p:txBody>
      </p:sp>
    </p:spTree>
    <p:extLst>
      <p:ext uri="{BB962C8B-B14F-4D97-AF65-F5344CB8AC3E}">
        <p14:creationId xmlns:p14="http://schemas.microsoft.com/office/powerpoint/2010/main" val="11681475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a:t>
            </a:r>
            <a:r>
              <a:rPr kumimoji="1" lang="ja-JP" altLang="en-US" dirty="0"/>
              <a:t>タブの「表示」→「プレゼンテーションの表示」→「ノート」をクリックしていただくと、ハイパーリンクから当該サイトに遷移します。</a:t>
            </a:r>
            <a:endParaRPr kumimoji="1" lang="en-US" altLang="ja-JP" dirty="0"/>
          </a:p>
          <a:p>
            <a:endParaRPr kumimoji="1" lang="en-US" altLang="ja-JP" dirty="0"/>
          </a:p>
          <a:p>
            <a:r>
              <a:rPr kumimoji="1" lang="en-US" altLang="ja-JP" dirty="0"/>
              <a:t>【</a:t>
            </a:r>
            <a:r>
              <a:rPr kumimoji="1" lang="ja-JP" altLang="en-US" dirty="0"/>
              <a:t>出典元</a:t>
            </a:r>
            <a:r>
              <a:rPr kumimoji="1" lang="en-US" altLang="ja-JP" dirty="0"/>
              <a:t>】</a:t>
            </a:r>
          </a:p>
          <a:p>
            <a:r>
              <a:rPr lang="zh-TW" altLang="en-US" dirty="0">
                <a:hlinkClick r:id="rId3"/>
              </a:rPr>
              <a:t>令和６年分　民間給与実態統計調査｜国税庁</a:t>
            </a:r>
            <a:endParaRPr lang="en-US" altLang="zh-TW" dirty="0"/>
          </a:p>
          <a:p>
            <a:endParaRPr kumimoji="1" lang="en-US" altLang="ja-JP" dirty="0"/>
          </a:p>
          <a:p>
            <a:r>
              <a:rPr lang="ja-JP" altLang="en-US" dirty="0">
                <a:hlinkClick r:id="rId4"/>
              </a:rPr>
              <a:t>統計局ホームページ</a:t>
            </a:r>
            <a:r>
              <a:rPr lang="en-US" altLang="ja-JP" dirty="0">
                <a:hlinkClick r:id="rId4"/>
              </a:rPr>
              <a:t>/</a:t>
            </a:r>
            <a:r>
              <a:rPr lang="ja-JP" altLang="en-US" dirty="0">
                <a:hlinkClick r:id="rId4"/>
              </a:rPr>
              <a:t>家計調査年報（家計収支編）</a:t>
            </a:r>
            <a:r>
              <a:rPr lang="en-US" altLang="ja-JP" dirty="0">
                <a:hlinkClick r:id="rId4"/>
              </a:rPr>
              <a:t>2024</a:t>
            </a:r>
            <a:r>
              <a:rPr lang="ja-JP" altLang="en-US" dirty="0">
                <a:hlinkClick r:id="rId4"/>
              </a:rPr>
              <a:t>年（令和</a:t>
            </a:r>
            <a:r>
              <a:rPr lang="en-US" altLang="ja-JP" dirty="0">
                <a:hlinkClick r:id="rId4"/>
              </a:rPr>
              <a:t>6</a:t>
            </a:r>
            <a:r>
              <a:rPr lang="ja-JP" altLang="en-US" dirty="0">
                <a:hlinkClick r:id="rId4"/>
              </a:rPr>
              <a:t>年）</a:t>
            </a:r>
            <a:endParaRPr kumimoji="1" lang="ja-JP" altLang="en-US" dirty="0"/>
          </a:p>
        </p:txBody>
      </p:sp>
    </p:spTree>
    <p:extLst>
      <p:ext uri="{BB962C8B-B14F-4D97-AF65-F5344CB8AC3E}">
        <p14:creationId xmlns:p14="http://schemas.microsoft.com/office/powerpoint/2010/main" val="34117553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a:t>
            </a:r>
            <a:r>
              <a:rPr kumimoji="1" lang="ja-JP" altLang="en-US" dirty="0"/>
              <a:t>タブの「表示」→「プレゼンテーションの表示」→「ノート」をクリックしていただくと、ハイパーリンクから当該サイトに遷移します。</a:t>
            </a:r>
            <a:endParaRPr kumimoji="1" lang="en-US" altLang="ja-JP" dirty="0"/>
          </a:p>
          <a:p>
            <a:endParaRPr lang="en-US" altLang="ja-JP" dirty="0"/>
          </a:p>
          <a:p>
            <a:r>
              <a:rPr lang="en-US" altLang="ja-JP" dirty="0"/>
              <a:t>【</a:t>
            </a:r>
            <a:r>
              <a:rPr lang="ja-JP" altLang="en-US" dirty="0"/>
              <a:t>出典元</a:t>
            </a:r>
            <a:r>
              <a:rPr lang="en-US" altLang="ja-JP" dirty="0"/>
              <a:t>】</a:t>
            </a:r>
          </a:p>
          <a:p>
            <a:r>
              <a:rPr lang="zh-TW" altLang="en-US" dirty="0">
                <a:hlinkClick r:id="rId3"/>
              </a:rPr>
              <a:t>賃金構造基本統計調査｜厚生労働省</a:t>
            </a:r>
            <a:endParaRPr lang="en-US" altLang="ja-JP" dirty="0">
              <a:hlinkClick r:id="rId4"/>
            </a:endParaRPr>
          </a:p>
        </p:txBody>
      </p:sp>
    </p:spTree>
    <p:extLst>
      <p:ext uri="{BB962C8B-B14F-4D97-AF65-F5344CB8AC3E}">
        <p14:creationId xmlns:p14="http://schemas.microsoft.com/office/powerpoint/2010/main" val="32275363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BCA0EB-B00F-EBEF-40CB-216BB494738C}"/>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ABDB8E98-D5E4-F92D-02A1-768D237D9EE0}"/>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E4576A08-A1C2-3CB1-94C4-947EB65005B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a:t>
            </a:r>
            <a:r>
              <a:rPr kumimoji="1" lang="ja-JP" altLang="en-US" dirty="0"/>
              <a:t>タブの「表示」→「プレゼンテーションの表示」→「ノート」をクリックしていただくと、ハイパーリンクから当該サイトに遷移します。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a:t>
            </a:r>
            <a:r>
              <a:rPr kumimoji="1" lang="ja-JP" altLang="en-US" dirty="0"/>
              <a:t>参考情報</a:t>
            </a:r>
            <a:r>
              <a:rPr kumimoji="1" lang="en-US" altLang="ja-JP" dirty="0"/>
              <a:t>】</a:t>
            </a:r>
          </a:p>
          <a:p>
            <a:r>
              <a:rPr lang="ja-JP" altLang="en-US" dirty="0">
                <a:hlinkClick r:id="rId3"/>
              </a:rPr>
              <a:t>雇用形態別の賃金は？｜生活基盤の安定を図る生活設計｜ひと目でわかる生活設計情報｜公益財団法人　生命保険文化センター</a:t>
            </a:r>
            <a:endParaRPr lang="en-US" altLang="ja-JP" dirty="0"/>
          </a:p>
          <a:p>
            <a:endParaRPr kumimoji="1" lang="en-US" altLang="ja-JP" dirty="0"/>
          </a:p>
          <a:p>
            <a:r>
              <a:rPr lang="ja-JP" altLang="en-US" dirty="0">
                <a:hlinkClick r:id="rId4"/>
              </a:rPr>
              <a:t>非正規雇用者はどれくらいいる？｜生活基盤の安定を図る生活設計｜ひと目でわかる生活設計情報｜公益財団法人　生命保険文化センター</a:t>
            </a:r>
            <a:endParaRPr kumimoji="1" lang="en-US" altLang="ja-JP" dirty="0"/>
          </a:p>
          <a:p>
            <a:endParaRPr lang="en-US" altLang="ja-JP" dirty="0"/>
          </a:p>
          <a:p>
            <a:r>
              <a:rPr lang="en-US" altLang="ja-JP" dirty="0"/>
              <a:t>【</a:t>
            </a:r>
            <a:r>
              <a:rPr lang="ja-JP" altLang="en-US" dirty="0"/>
              <a:t>出典元</a:t>
            </a:r>
            <a:r>
              <a:rPr lang="en-US" altLang="ja-JP" dirty="0"/>
              <a:t>】</a:t>
            </a:r>
            <a:endParaRPr lang="en-US" altLang="zh-TW" dirty="0">
              <a:hlinkClick r:id="rId5"/>
            </a:endParaRPr>
          </a:p>
          <a:p>
            <a:r>
              <a:rPr lang="ja-JP" altLang="en-US" dirty="0">
                <a:hlinkClick r:id="rId6"/>
              </a:rPr>
              <a:t>ユースフル労働統計</a:t>
            </a:r>
            <a:r>
              <a:rPr lang="en-US" altLang="ja-JP" dirty="0">
                <a:hlinkClick r:id="rId6"/>
              </a:rPr>
              <a:t>2024 ―</a:t>
            </a:r>
            <a:r>
              <a:rPr lang="ja-JP" altLang="en-US" dirty="0">
                <a:hlinkClick r:id="rId6"/>
              </a:rPr>
              <a:t>労働統計加工指標集</a:t>
            </a:r>
            <a:r>
              <a:rPr lang="en-US" altLang="ja-JP" dirty="0">
                <a:hlinkClick r:id="rId6"/>
              </a:rPr>
              <a:t>―</a:t>
            </a:r>
            <a:r>
              <a:rPr lang="ja-JP" altLang="en-US" dirty="0">
                <a:hlinkClick r:id="rId6"/>
              </a:rPr>
              <a:t>｜労働政策研究・研修機構（</a:t>
            </a:r>
            <a:r>
              <a:rPr lang="en-US" altLang="ja-JP" dirty="0">
                <a:hlinkClick r:id="rId6"/>
              </a:rPr>
              <a:t>JILPT</a:t>
            </a:r>
            <a:r>
              <a:rPr lang="ja-JP" altLang="en-US" dirty="0">
                <a:hlinkClick r:id="rId6"/>
              </a:rPr>
              <a:t>）</a:t>
            </a:r>
            <a:endParaRPr lang="en-US" altLang="ja-JP" dirty="0"/>
          </a:p>
          <a:p>
            <a:endParaRPr kumimoji="1" lang="en-US" altLang="ja-JP" dirty="0"/>
          </a:p>
          <a:p>
            <a:r>
              <a:rPr lang="ja-JP" altLang="en-US" dirty="0">
                <a:hlinkClick r:id="rId7"/>
              </a:rPr>
              <a:t>統計局ホームページ</a:t>
            </a:r>
            <a:r>
              <a:rPr lang="en-US" altLang="ja-JP" dirty="0">
                <a:hlinkClick r:id="rId7"/>
              </a:rPr>
              <a:t>/</a:t>
            </a:r>
            <a:r>
              <a:rPr lang="ja-JP" altLang="en-US" dirty="0">
                <a:hlinkClick r:id="rId7"/>
              </a:rPr>
              <a:t>労働力調査（基本集計）年平均結果</a:t>
            </a:r>
            <a:endParaRPr kumimoji="1" lang="ja-JP" altLang="en-US" dirty="0"/>
          </a:p>
        </p:txBody>
      </p:sp>
    </p:spTree>
    <p:extLst>
      <p:ext uri="{BB962C8B-B14F-4D97-AF65-F5344CB8AC3E}">
        <p14:creationId xmlns:p14="http://schemas.microsoft.com/office/powerpoint/2010/main" val="16467111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3080806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904288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a:t>
            </a:r>
            <a:r>
              <a:rPr kumimoji="1" lang="ja-JP" altLang="en-US" dirty="0"/>
              <a:t>タブの「表示」→「プレゼンテーションの表示」→「ノート」をクリックしていただくと、ハイパーリンクから当該サイトに遷移します。</a:t>
            </a:r>
            <a:endParaRPr kumimoji="1" lang="en-US" altLang="ja-JP" dirty="0"/>
          </a:p>
          <a:p>
            <a:endParaRPr lang="en-US" altLang="ja-JP" dirty="0"/>
          </a:p>
          <a:p>
            <a:r>
              <a:rPr lang="en-US" altLang="ja-JP" dirty="0"/>
              <a:t>【</a:t>
            </a:r>
            <a:r>
              <a:rPr lang="ja-JP" altLang="en-US" dirty="0"/>
              <a:t>出典元</a:t>
            </a:r>
            <a:r>
              <a:rPr lang="en-US" altLang="ja-JP" dirty="0"/>
              <a:t>】</a:t>
            </a:r>
            <a:endParaRPr lang="en-US" altLang="zh-TW" dirty="0">
              <a:hlinkClick r:id="rId3"/>
            </a:endParaRPr>
          </a:p>
          <a:p>
            <a:r>
              <a:rPr lang="ja-JP" altLang="en-US" dirty="0">
                <a:hlinkClick r:id="rId4"/>
              </a:rPr>
              <a:t>若者の消費者トラブル</a:t>
            </a:r>
            <a:r>
              <a:rPr lang="en-US" altLang="ja-JP" dirty="0">
                <a:hlinkClick r:id="rId4"/>
              </a:rPr>
              <a:t>(</a:t>
            </a:r>
            <a:r>
              <a:rPr lang="ja-JP" altLang="en-US" dirty="0">
                <a:hlinkClick r:id="rId4"/>
              </a:rPr>
              <a:t>テーマ別特集</a:t>
            </a:r>
            <a:r>
              <a:rPr lang="en-US" altLang="ja-JP" dirty="0">
                <a:hlinkClick r:id="rId4"/>
              </a:rPr>
              <a:t>)_</a:t>
            </a:r>
            <a:r>
              <a:rPr lang="ja-JP" altLang="en-US" dirty="0">
                <a:hlinkClick r:id="rId4"/>
              </a:rPr>
              <a:t>国民生活センター</a:t>
            </a:r>
            <a:endParaRPr lang="en-US" altLang="ja-JP" dirty="0"/>
          </a:p>
          <a:p>
            <a:endParaRPr lang="en-US" altLang="ja-JP" dirty="0"/>
          </a:p>
          <a:p>
            <a:r>
              <a:rPr lang="ja-JP" altLang="en-US" dirty="0">
                <a:hlinkClick r:id="rId5"/>
              </a:rPr>
              <a:t>統計局ホームページ</a:t>
            </a:r>
            <a:r>
              <a:rPr lang="en-US" altLang="ja-JP" dirty="0">
                <a:hlinkClick r:id="rId5"/>
              </a:rPr>
              <a:t>/</a:t>
            </a:r>
            <a:r>
              <a:rPr lang="ja-JP" altLang="en-US" dirty="0">
                <a:hlinkClick r:id="rId5"/>
              </a:rPr>
              <a:t>人口推計</a:t>
            </a:r>
            <a:r>
              <a:rPr lang="en-US" altLang="ja-JP" dirty="0">
                <a:hlinkClick r:id="rId5"/>
              </a:rPr>
              <a:t>/</a:t>
            </a:r>
            <a:r>
              <a:rPr lang="ja-JP" altLang="en-US" dirty="0">
                <a:hlinkClick r:id="rId5"/>
              </a:rPr>
              <a:t>人口推計（</a:t>
            </a:r>
            <a:r>
              <a:rPr lang="en-US" altLang="ja-JP" dirty="0">
                <a:hlinkClick r:id="rId5"/>
              </a:rPr>
              <a:t>2023</a:t>
            </a:r>
            <a:r>
              <a:rPr lang="ja-JP" altLang="en-US" dirty="0">
                <a:hlinkClick r:id="rId5"/>
              </a:rPr>
              <a:t>年（令和</a:t>
            </a:r>
            <a:r>
              <a:rPr lang="en-US" altLang="ja-JP" dirty="0">
                <a:hlinkClick r:id="rId5"/>
              </a:rPr>
              <a:t>5</a:t>
            </a:r>
            <a:r>
              <a:rPr lang="ja-JP" altLang="en-US" dirty="0">
                <a:hlinkClick r:id="rId5"/>
              </a:rPr>
              <a:t>年）</a:t>
            </a:r>
            <a:r>
              <a:rPr lang="en-US" altLang="ja-JP" dirty="0">
                <a:hlinkClick r:id="rId5"/>
              </a:rPr>
              <a:t>10</a:t>
            </a:r>
            <a:r>
              <a:rPr lang="ja-JP" altLang="en-US" dirty="0">
                <a:hlinkClick r:id="rId5"/>
              </a:rPr>
              <a:t>月</a:t>
            </a:r>
            <a:r>
              <a:rPr lang="en-US" altLang="ja-JP" dirty="0">
                <a:hlinkClick r:id="rId5"/>
              </a:rPr>
              <a:t>1</a:t>
            </a:r>
            <a:r>
              <a:rPr lang="ja-JP" altLang="en-US" dirty="0">
                <a:hlinkClick r:id="rId5"/>
              </a:rPr>
              <a:t>日現在）</a:t>
            </a:r>
            <a:r>
              <a:rPr lang="en-US" altLang="ja-JP" dirty="0">
                <a:hlinkClick r:id="rId5"/>
              </a:rPr>
              <a:t>‐</a:t>
            </a:r>
            <a:r>
              <a:rPr lang="ja-JP" altLang="en-US" dirty="0">
                <a:hlinkClick r:id="rId5"/>
              </a:rPr>
              <a:t>全国：年齢（各歳）、男女別人口 ・ 都道府県：年齢（</a:t>
            </a:r>
            <a:r>
              <a:rPr lang="en-US" altLang="ja-JP" dirty="0">
                <a:hlinkClick r:id="rId5"/>
              </a:rPr>
              <a:t>5</a:t>
            </a:r>
            <a:r>
              <a:rPr lang="ja-JP" altLang="en-US" dirty="0">
                <a:hlinkClick r:id="rId5"/>
              </a:rPr>
              <a:t>歳階級）、男女別人口</a:t>
            </a:r>
            <a:r>
              <a:rPr lang="en-US" altLang="ja-JP" dirty="0">
                <a:hlinkClick r:id="rId5"/>
              </a:rPr>
              <a:t>‐</a:t>
            </a:r>
            <a:endParaRPr kumimoji="1" lang="en-US" altLang="ja-JP" dirty="0"/>
          </a:p>
        </p:txBody>
      </p:sp>
    </p:spTree>
    <p:extLst>
      <p:ext uri="{BB962C8B-B14F-4D97-AF65-F5344CB8AC3E}">
        <p14:creationId xmlns:p14="http://schemas.microsoft.com/office/powerpoint/2010/main" val="17107297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a:t>
            </a:r>
            <a:r>
              <a:rPr kumimoji="1" lang="ja-JP" altLang="en-US" dirty="0"/>
              <a:t>タブの「表示」→「プレゼンテーションの表示」→「ノート」をクリックしていただくと、ハイパーリンクから当該サイトに遷移します。</a:t>
            </a:r>
            <a:endParaRPr kumimoji="1" lang="en-US" altLang="ja-JP" dirty="0"/>
          </a:p>
          <a:p>
            <a:endParaRPr lang="en-US" altLang="ja-JP" dirty="0"/>
          </a:p>
          <a:p>
            <a:r>
              <a:rPr lang="en-US" altLang="ja-JP" dirty="0"/>
              <a:t>【</a:t>
            </a:r>
            <a:r>
              <a:rPr lang="ja-JP" altLang="en-US" dirty="0"/>
              <a:t>出典元</a:t>
            </a:r>
            <a:r>
              <a:rPr lang="en-US" altLang="ja-JP" dirty="0"/>
              <a:t>】</a:t>
            </a:r>
            <a:endParaRPr lang="en-US" altLang="zh-TW" dirty="0">
              <a:hlinkClick r:id="rId3"/>
            </a:endParaRPr>
          </a:p>
          <a:p>
            <a:r>
              <a:rPr lang="zh-TW" altLang="en-US" dirty="0">
                <a:hlinkClick r:id="rId3"/>
              </a:rPr>
              <a:t>消費者白書等 </a:t>
            </a:r>
            <a:r>
              <a:rPr lang="en-US" altLang="zh-TW" dirty="0">
                <a:hlinkClick r:id="rId3"/>
              </a:rPr>
              <a:t>| </a:t>
            </a:r>
            <a:r>
              <a:rPr lang="zh-TW" altLang="en-US" dirty="0">
                <a:hlinkClick r:id="rId3"/>
              </a:rPr>
              <a:t>消費者庁</a:t>
            </a:r>
            <a:endParaRPr kumimoji="1" lang="ja-JP" altLang="en-US" dirty="0"/>
          </a:p>
        </p:txBody>
      </p:sp>
    </p:spTree>
    <p:extLst>
      <p:ext uri="{BB962C8B-B14F-4D97-AF65-F5344CB8AC3E}">
        <p14:creationId xmlns:p14="http://schemas.microsoft.com/office/powerpoint/2010/main" val="11183291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a:t>
            </a:r>
            <a:r>
              <a:rPr kumimoji="1" lang="ja-JP" altLang="en-US" dirty="0"/>
              <a:t>タブの「表示」→「プレゼンテーションの表示」→「ノート」をクリックしていただくと、ハイパーリンクから当該サイトに遷移します。</a:t>
            </a:r>
            <a:endParaRPr kumimoji="1" lang="en-US" altLang="ja-JP" dirty="0"/>
          </a:p>
          <a:p>
            <a:endParaRPr lang="en-US" altLang="ja-JP" dirty="0"/>
          </a:p>
          <a:p>
            <a:r>
              <a:rPr lang="en-US" altLang="ja-JP" dirty="0"/>
              <a:t>【</a:t>
            </a:r>
            <a:r>
              <a:rPr lang="ja-JP" altLang="en-US" dirty="0"/>
              <a:t>出典元</a:t>
            </a:r>
            <a:r>
              <a:rPr lang="en-US" altLang="ja-JP" dirty="0"/>
              <a:t>】</a:t>
            </a:r>
            <a:endParaRPr lang="en-US" altLang="zh-TW" dirty="0">
              <a:hlinkClick r:id="rId3"/>
            </a:endParaRPr>
          </a:p>
          <a:p>
            <a:r>
              <a:rPr lang="zh-TW" altLang="en-US" dirty="0">
                <a:hlinkClick r:id="rId3"/>
              </a:rPr>
              <a:t>消費者白書等 </a:t>
            </a:r>
            <a:r>
              <a:rPr lang="en-US" altLang="zh-TW" dirty="0">
                <a:hlinkClick r:id="rId3"/>
              </a:rPr>
              <a:t>| </a:t>
            </a:r>
            <a:r>
              <a:rPr lang="zh-TW" altLang="en-US" dirty="0">
                <a:hlinkClick r:id="rId3"/>
              </a:rPr>
              <a:t>消費者庁</a:t>
            </a:r>
            <a:endParaRPr kumimoji="1" lang="ja-JP" altLang="en-US" dirty="0"/>
          </a:p>
        </p:txBody>
      </p:sp>
    </p:spTree>
    <p:extLst>
      <p:ext uri="{BB962C8B-B14F-4D97-AF65-F5344CB8AC3E}">
        <p14:creationId xmlns:p14="http://schemas.microsoft.com/office/powerpoint/2010/main" val="23396438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9350839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8762024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0A525D-BBD2-9C44-A146-3B07229CBCA3}"/>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2799934A-430A-8B0F-C523-2ECAC1FBA13E}"/>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B27FE540-9B4E-D78A-EBF6-09BC9E09D72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a:t>
            </a:r>
            <a:r>
              <a:rPr kumimoji="1" lang="ja-JP" altLang="en-US" dirty="0"/>
              <a:t>タブの「表示」→「プレゼンテーションの表示」→「ノート」をクリックしていただくと、ハイパーリンクから当該サイトに遷移します。</a:t>
            </a:r>
            <a:endParaRPr kumimoji="1" lang="en-US" altLang="ja-JP" dirty="0"/>
          </a:p>
          <a:p>
            <a:endParaRPr lang="en-US" altLang="ja-JP" dirty="0"/>
          </a:p>
          <a:p>
            <a:r>
              <a:rPr lang="en-US" altLang="ja-JP" dirty="0"/>
              <a:t>【</a:t>
            </a:r>
            <a:r>
              <a:rPr lang="ja-JP" altLang="en-US" dirty="0"/>
              <a:t>出典元</a:t>
            </a:r>
            <a:r>
              <a:rPr lang="en-US" altLang="ja-JP" dirty="0"/>
              <a:t>】</a:t>
            </a:r>
            <a:endParaRPr lang="en-US" altLang="zh-TW" dirty="0">
              <a:hlinkClick r:id="rId3"/>
            </a:endParaRPr>
          </a:p>
          <a:p>
            <a:r>
              <a:rPr lang="ja-JP" altLang="en-US" dirty="0">
                <a:hlinkClick r:id="rId4"/>
              </a:rPr>
              <a:t>いわゆる「闇バイト」の危険性について｜警察庁</a:t>
            </a:r>
            <a:r>
              <a:rPr lang="en-US" altLang="ja-JP" dirty="0">
                <a:hlinkClick r:id="rId4"/>
              </a:rPr>
              <a:t>Web</a:t>
            </a:r>
            <a:r>
              <a:rPr lang="ja-JP" altLang="en-US" dirty="0">
                <a:hlinkClick r:id="rId4"/>
              </a:rPr>
              <a:t>サイト</a:t>
            </a:r>
            <a:endParaRPr lang="en-US" altLang="zh-TW" dirty="0">
              <a:hlinkClick r:id="rId3"/>
            </a:endParaRPr>
          </a:p>
        </p:txBody>
      </p:sp>
    </p:spTree>
    <p:extLst>
      <p:ext uri="{BB962C8B-B14F-4D97-AF65-F5344CB8AC3E}">
        <p14:creationId xmlns:p14="http://schemas.microsoft.com/office/powerpoint/2010/main" val="11815716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9AC061-101F-7A2D-A0FB-9C5609CD5F3A}"/>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2D827F44-5379-1FD0-4C66-8EE623222A9B}"/>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CCFC0533-DED0-FF04-4475-0C620B364CA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a:t>
            </a:r>
            <a:r>
              <a:rPr kumimoji="1" lang="ja-JP" altLang="en-US" dirty="0"/>
              <a:t>タブの「表示」→「プレゼンテーションの表示」→「ノート」をクリックしていただくと、ハイパーリンクから当該サイトに遷移します。</a:t>
            </a:r>
            <a:endParaRPr kumimoji="1" lang="en-US" altLang="ja-JP" dirty="0"/>
          </a:p>
          <a:p>
            <a:endParaRPr lang="en-US" altLang="ja-JP" dirty="0"/>
          </a:p>
          <a:p>
            <a:r>
              <a:rPr lang="en-US" altLang="ja-JP" dirty="0"/>
              <a:t>【</a:t>
            </a:r>
            <a:r>
              <a:rPr lang="ja-JP" altLang="en-US" dirty="0"/>
              <a:t>出典元</a:t>
            </a:r>
            <a:r>
              <a:rPr lang="en-US" altLang="ja-JP" dirty="0"/>
              <a:t>】</a:t>
            </a:r>
          </a:p>
          <a:p>
            <a:r>
              <a:rPr lang="ja-JP" altLang="en-US" dirty="0">
                <a:hlinkClick r:id="rId3"/>
              </a:rPr>
              <a:t>いわゆる「闇バイト」の危険性について｜警察庁</a:t>
            </a:r>
            <a:r>
              <a:rPr lang="en-US" altLang="ja-JP" dirty="0">
                <a:hlinkClick r:id="rId3"/>
              </a:rPr>
              <a:t>Web</a:t>
            </a:r>
            <a:r>
              <a:rPr lang="ja-JP" altLang="en-US" dirty="0">
                <a:hlinkClick r:id="rId3"/>
              </a:rPr>
              <a:t>サイト</a:t>
            </a:r>
            <a:endParaRPr lang="en-US" altLang="zh-TW" dirty="0">
              <a:hlinkClick r:id="rId4"/>
            </a:endParaRPr>
          </a:p>
        </p:txBody>
      </p:sp>
    </p:spTree>
    <p:extLst>
      <p:ext uri="{BB962C8B-B14F-4D97-AF65-F5344CB8AC3E}">
        <p14:creationId xmlns:p14="http://schemas.microsoft.com/office/powerpoint/2010/main" val="19115643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4139413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5307354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6677420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a:t>
            </a:r>
            <a:r>
              <a:rPr kumimoji="1" lang="ja-JP" altLang="en-US" dirty="0"/>
              <a:t>タブの「表示」→「プレゼンテーションの表示」→「ノート」をクリックしていただくと、ハイパーリンクから当該サイトに遷移します。</a:t>
            </a:r>
            <a:endParaRPr kumimoji="1" lang="en-US" altLang="ja-JP" dirty="0"/>
          </a:p>
          <a:p>
            <a:endParaRPr kumimoji="1" lang="en-US" altLang="ja-JP" dirty="0"/>
          </a:p>
          <a:p>
            <a:r>
              <a:rPr kumimoji="1" lang="en-US" altLang="ja-JP" dirty="0"/>
              <a:t>【</a:t>
            </a:r>
            <a:r>
              <a:rPr kumimoji="1" lang="ja-JP" altLang="en-US" dirty="0"/>
              <a:t>参考情報</a:t>
            </a:r>
            <a:r>
              <a:rPr kumimoji="1" lang="en-US" altLang="ja-JP" dirty="0"/>
              <a:t>】</a:t>
            </a:r>
          </a:p>
          <a:p>
            <a:r>
              <a:rPr lang="ja-JP" altLang="en-US" dirty="0">
                <a:hlinkClick r:id="rId3"/>
              </a:rPr>
              <a:t>成年年齢の引下げについて知りたい｜ライフイベントから見る生活設計｜ひと目でわかる生活設計情報｜公益財団法人　生命保険文化センター</a:t>
            </a:r>
            <a:endParaRPr kumimoji="1" lang="ja-JP" altLang="en-US" dirty="0"/>
          </a:p>
        </p:txBody>
      </p:sp>
    </p:spTree>
    <p:extLst>
      <p:ext uri="{BB962C8B-B14F-4D97-AF65-F5344CB8AC3E}">
        <p14:creationId xmlns:p14="http://schemas.microsoft.com/office/powerpoint/2010/main" val="264168282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dirty="0"/>
              <a:t>※</a:t>
            </a:r>
            <a:r>
              <a:rPr kumimoji="1" lang="ja-JP" altLang="en-US" dirty="0"/>
              <a:t>タブの「表示」→「プレゼンテーションの表示」→「ノート」をクリックしていただくと、ハイパーリンクから当該サイトに遷移します。</a:t>
            </a:r>
            <a:endParaRPr kumimoji="1" lang="en-US" altLang="ja-JP" dirty="0"/>
          </a:p>
          <a:p>
            <a:endParaRPr kumimoji="1" lang="en-US" altLang="ja-JP" dirty="0"/>
          </a:p>
          <a:p>
            <a:r>
              <a:rPr kumimoji="1" lang="en-US" altLang="ja-JP" dirty="0"/>
              <a:t>【</a:t>
            </a:r>
            <a:r>
              <a:rPr kumimoji="1" lang="ja-JP" altLang="en-US" dirty="0"/>
              <a:t>出典元</a:t>
            </a:r>
            <a:r>
              <a:rPr kumimoji="1" lang="en-US" altLang="ja-JP" dirty="0"/>
              <a:t>】</a:t>
            </a:r>
          </a:p>
          <a:p>
            <a:r>
              <a:rPr lang="ja-JP" altLang="en-US" dirty="0">
                <a:hlinkClick r:id="rId3"/>
              </a:rPr>
              <a:t>日本の損害保険－ファクトブック｜日本損害保険協会</a:t>
            </a:r>
            <a:endParaRPr kumimoji="1" lang="ja-JP" altLang="en-US" dirty="0"/>
          </a:p>
        </p:txBody>
      </p:sp>
    </p:spTree>
    <p:extLst>
      <p:ext uri="{BB962C8B-B14F-4D97-AF65-F5344CB8AC3E}">
        <p14:creationId xmlns:p14="http://schemas.microsoft.com/office/powerpoint/2010/main" val="399818163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400876031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88896577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6854770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a:t>
            </a:r>
            <a:r>
              <a:rPr kumimoji="1" lang="ja-JP" altLang="en-US" dirty="0"/>
              <a:t>タブの「表示」→「プレゼンテーションの表示」→「ノート」をクリックしていただくと、ハイパーリンクから当該サイトに遷移します。</a:t>
            </a:r>
            <a:endParaRPr kumimoji="1" lang="en-US" altLang="ja-JP" dirty="0"/>
          </a:p>
          <a:p>
            <a:endParaRPr kumimoji="1" lang="en-US" altLang="ja-JP" dirty="0"/>
          </a:p>
          <a:p>
            <a:r>
              <a:rPr kumimoji="1" lang="en-US" altLang="ja-JP" dirty="0"/>
              <a:t>【</a:t>
            </a:r>
            <a:r>
              <a:rPr kumimoji="1" lang="ja-JP" altLang="en-US" dirty="0"/>
              <a:t>参考情報</a:t>
            </a:r>
            <a:r>
              <a:rPr kumimoji="1" lang="en-US" altLang="ja-JP" dirty="0"/>
              <a:t>】</a:t>
            </a:r>
          </a:p>
          <a:p>
            <a:r>
              <a:rPr lang="ja-JP" altLang="en-US" dirty="0">
                <a:hlinkClick r:id="rId3"/>
              </a:rPr>
              <a:t>契約申込みから契約成立までの流れと重要事項｜保険契約時のポイント｜知っておきたい生命保険の基礎知識｜生命保険を知る・学ぶ｜公益財団法人　生命保険文化センター</a:t>
            </a:r>
            <a:endParaRPr kumimoji="1" lang="ja-JP" altLang="en-US" dirty="0"/>
          </a:p>
        </p:txBody>
      </p:sp>
    </p:spTree>
    <p:extLst>
      <p:ext uri="{BB962C8B-B14F-4D97-AF65-F5344CB8AC3E}">
        <p14:creationId xmlns:p14="http://schemas.microsoft.com/office/powerpoint/2010/main" val="355169699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参考情報</a:t>
            </a:r>
            <a:r>
              <a:rPr kumimoji="1" lang="en-US" altLang="ja-JP" dirty="0"/>
              <a:t>】</a:t>
            </a:r>
          </a:p>
          <a:p>
            <a:r>
              <a:rPr lang="ja-JP" altLang="en-US" dirty="0">
                <a:hlinkClick r:id="rId3"/>
              </a:rPr>
              <a:t>「生活設計」って何？｜ひと目でわかる生活設計情報｜公益財団法人　生命保険文化センター</a:t>
            </a:r>
            <a:endParaRPr lang="en-US" altLang="ja-JP" dirty="0"/>
          </a:p>
          <a:p>
            <a:endParaRPr kumimoji="1" lang="en-US" altLang="ja-JP" dirty="0"/>
          </a:p>
          <a:p>
            <a:r>
              <a:rPr lang="ja-JP" altLang="en-US" dirty="0">
                <a:hlinkClick r:id="rId4"/>
              </a:rPr>
              <a:t>生命保険の契約をお考えの皆様へ 生命保険の契約にあたっての手引｜公益財団法人　生命保険文化センター</a:t>
            </a:r>
            <a:endParaRPr kumimoji="1" lang="en-US" altLang="ja-JP" dirty="0"/>
          </a:p>
          <a:p>
            <a:endParaRPr kumimoji="1" lang="en-US" altLang="ja-JP" dirty="0"/>
          </a:p>
          <a:p>
            <a:r>
              <a:rPr lang="ja-JP" altLang="en-US" dirty="0">
                <a:hlinkClick r:id="rId5"/>
              </a:rPr>
              <a:t>日ごろの生活や将来に向けて最も不安な項目は？｜ひと目でわかる生活設計情報｜公益財団法人　生命保険文化センター</a:t>
            </a:r>
            <a:endParaRPr lang="en-US" altLang="ja-JP" dirty="0"/>
          </a:p>
          <a:p>
            <a:endParaRPr kumimoji="1" lang="en-US" altLang="ja-JP" dirty="0"/>
          </a:p>
          <a:p>
            <a:r>
              <a:rPr lang="ja-JP" altLang="en-US" dirty="0">
                <a:hlinkClick r:id="rId6"/>
              </a:rPr>
              <a:t>どんなリスクが、いくらくらいの損失になる？｜ひと目でわかる生活設計情報｜公益財団法人　生命保険文化センター</a:t>
            </a:r>
            <a:endParaRPr kumimoji="1" lang="ja-JP" altLang="en-US" dirty="0"/>
          </a:p>
          <a:p>
            <a:endParaRPr kumimoji="1" lang="ja-JP" altLang="en-US" dirty="0"/>
          </a:p>
        </p:txBody>
      </p:sp>
    </p:spTree>
    <p:extLst>
      <p:ext uri="{BB962C8B-B14F-4D97-AF65-F5344CB8AC3E}">
        <p14:creationId xmlns:p14="http://schemas.microsoft.com/office/powerpoint/2010/main" val="318522351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a:t>
            </a:r>
            <a:r>
              <a:rPr kumimoji="1" lang="ja-JP" altLang="en-US" dirty="0"/>
              <a:t>タブの「表示」→「プレゼンテーションの表示」→「ノート」をクリックしていただくと、ハイパーリンクから当該サイトに遷移します。</a:t>
            </a:r>
            <a:endParaRPr kumimoji="1" lang="en-US" altLang="ja-JP" dirty="0"/>
          </a:p>
          <a:p>
            <a:endParaRPr kumimoji="1" lang="en-US" altLang="ja-JP" dirty="0"/>
          </a:p>
          <a:p>
            <a:r>
              <a:rPr kumimoji="1" lang="en-US" altLang="ja-JP" dirty="0"/>
              <a:t>【</a:t>
            </a:r>
            <a:r>
              <a:rPr kumimoji="1" lang="ja-JP" altLang="en-US" dirty="0"/>
              <a:t>参考情報</a:t>
            </a:r>
            <a:r>
              <a:rPr kumimoji="1" lang="en-US" altLang="ja-JP" dirty="0"/>
              <a:t>】</a:t>
            </a:r>
          </a:p>
          <a:p>
            <a:r>
              <a:rPr lang="ja-JP" altLang="en-US" dirty="0">
                <a:hlinkClick r:id="rId3"/>
              </a:rPr>
              <a:t>「クーリング・オフ」ってできるの？｜生命保険に関する</a:t>
            </a:r>
            <a:r>
              <a:rPr lang="en-US" altLang="ja-JP" dirty="0">
                <a:hlinkClick r:id="rId3"/>
              </a:rPr>
              <a:t>Q&amp;A</a:t>
            </a:r>
            <a:r>
              <a:rPr lang="ja-JP" altLang="en-US" dirty="0">
                <a:hlinkClick r:id="rId3"/>
              </a:rPr>
              <a:t>｜生命保険</a:t>
            </a:r>
            <a:r>
              <a:rPr lang="en-US" altLang="ja-JP" dirty="0">
                <a:hlinkClick r:id="rId3"/>
              </a:rPr>
              <a:t>Q&amp;A</a:t>
            </a:r>
            <a:r>
              <a:rPr lang="ja-JP" altLang="en-US" dirty="0">
                <a:hlinkClick r:id="rId3"/>
              </a:rPr>
              <a:t>｜生命保険を知る・学ぶ｜公益財団法人　生命保険文化センター</a:t>
            </a:r>
            <a:endParaRPr kumimoji="1" lang="en-US" altLang="ja-JP" dirty="0"/>
          </a:p>
          <a:p>
            <a:endParaRPr kumimoji="1" lang="ja-JP" altLang="en-US" dirty="0"/>
          </a:p>
        </p:txBody>
      </p:sp>
    </p:spTree>
    <p:extLst>
      <p:ext uri="{BB962C8B-B14F-4D97-AF65-F5344CB8AC3E}">
        <p14:creationId xmlns:p14="http://schemas.microsoft.com/office/powerpoint/2010/main" val="326097085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42432444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36566325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4618753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a:t>
            </a:r>
            <a:r>
              <a:rPr kumimoji="1" lang="ja-JP" altLang="en-US" dirty="0"/>
              <a:t>タブの「表示」→「プレゼンテーションの表示」→「ノート」をクリックしていただくと、ハイパーリンクから当該サイトに遷移します。</a:t>
            </a:r>
            <a:endParaRPr kumimoji="1" lang="en-US" altLang="ja-JP" dirty="0"/>
          </a:p>
          <a:p>
            <a:endParaRPr lang="en-US" altLang="ja-JP" dirty="0"/>
          </a:p>
          <a:p>
            <a:r>
              <a:rPr lang="en-US" altLang="ja-JP" dirty="0"/>
              <a:t>【</a:t>
            </a:r>
            <a:r>
              <a:rPr lang="ja-JP" altLang="en-US" dirty="0"/>
              <a:t>出典元</a:t>
            </a:r>
            <a:r>
              <a:rPr lang="en-US" altLang="ja-JP" dirty="0"/>
              <a:t>】</a:t>
            </a:r>
            <a:endParaRPr kumimoji="1" lang="en-US" altLang="ja-JP" dirty="0"/>
          </a:p>
          <a:p>
            <a:r>
              <a:rPr lang="ja-JP" altLang="en-US" dirty="0">
                <a:hlinkClick r:id="rId3"/>
              </a:rPr>
              <a:t>法務省：民法の一部を改正する法律（成年年齢関係）について</a:t>
            </a:r>
            <a:endParaRPr kumimoji="1" lang="ja-JP" altLang="en-US" dirty="0"/>
          </a:p>
        </p:txBody>
      </p:sp>
    </p:spTree>
    <p:extLst>
      <p:ext uri="{BB962C8B-B14F-4D97-AF65-F5344CB8AC3E}">
        <p14:creationId xmlns:p14="http://schemas.microsoft.com/office/powerpoint/2010/main" val="11099224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BCF20F6-02F4-5F40-A8D1-3F65F449E5E0}" type="slidenum">
              <a:rPr kumimoji="1" lang="ja-JP" altLang="en-US" smtClean="0"/>
              <a:t>5</a:t>
            </a:fld>
            <a:endParaRPr kumimoji="1" lang="ja-JP" altLang="en-US"/>
          </a:p>
        </p:txBody>
      </p:sp>
    </p:spTree>
    <p:extLst>
      <p:ext uri="{BB962C8B-B14F-4D97-AF65-F5344CB8AC3E}">
        <p14:creationId xmlns:p14="http://schemas.microsoft.com/office/powerpoint/2010/main" val="28563631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7283530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8725921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3957339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BCF20F6-02F4-5F40-A8D1-3F65F449E5E0}" type="slidenum">
              <a:rPr kumimoji="1" lang="ja-JP" altLang="en-US" smtClean="0"/>
              <a:t>9</a:t>
            </a:fld>
            <a:endParaRPr kumimoji="1" lang="ja-JP" altLang="en-US"/>
          </a:p>
        </p:txBody>
      </p:sp>
    </p:spTree>
    <p:extLst>
      <p:ext uri="{BB962C8B-B14F-4D97-AF65-F5344CB8AC3E}">
        <p14:creationId xmlns:p14="http://schemas.microsoft.com/office/powerpoint/2010/main" val="27154708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3F665CCE-D073-4F8D-AA25-BB471C27FEE1}" type="datetime1">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t>2026/3/4</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5" name="フッター プレースホルダー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6" name="スライド番号プレースホルダー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76553B-32E2-D644-9CD0-56FDA882EB90}"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9620379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0CDD3805-4695-4918-90CB-6376A9FA661F}" type="datetime1">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t>2026/3/4</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5" name="フッター プレースホルダー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6" name="スライド番号プレースホルダー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76553B-32E2-D644-9CD0-56FDA882EB90}"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6520276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A01D316-AB20-4B80-B440-FA04100C3C4B}" type="datetime1">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t>2026/3/4</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5" name="フッター プレースホルダー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6" name="スライド番号プレースホルダー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76553B-32E2-D644-9CD0-56FDA882EB90}"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3289889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BB36AD68-D074-4255-89C4-1B80993BCA5F}" type="datetime1">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t>2026/3/4</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5" name="フッター プレースホルダー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6" name="スライド番号プレースホルダー 5"/>
          <p:cNvSpPr>
            <a:spLocks noGrp="1"/>
          </p:cNvSpPr>
          <p:nvPr>
            <p:ph type="sldNum" sz="quarter" idx="12"/>
          </p:nvPr>
        </p:nvSpPr>
        <p:spPr>
          <a:xfrm>
            <a:off x="7010400" y="6492492"/>
            <a:ext cx="2133600" cy="365125"/>
          </a:xfrm>
        </p:spPr>
        <p:txBody>
          <a:bodyPr/>
          <a:lstStyle>
            <a:lvl1pPr>
              <a:defRPr sz="1800" b="1">
                <a:solidFill>
                  <a:schemeClr val="tx1"/>
                </a:solidFill>
              </a:defRPr>
            </a:lvl1pPr>
          </a:lstStyle>
          <a:p>
            <a:pPr defTabSz="457200">
              <a:defRPr/>
            </a:pPr>
            <a:fld id="{7B76553B-32E2-D644-9CD0-56FDA882EB90}" type="slidenum">
              <a:rPr lang="ja-JP" altLang="en-US" smtClean="0"/>
              <a:pPr defTabSz="457200">
                <a:defRPr/>
              </a:pPr>
              <a:t>‹#›</a:t>
            </a:fld>
            <a:endParaRPr lang="ja-JP" altLang="en-US" dirty="0"/>
          </a:p>
        </p:txBody>
      </p:sp>
    </p:spTree>
    <p:extLst>
      <p:ext uri="{BB962C8B-B14F-4D97-AF65-F5344CB8AC3E}">
        <p14:creationId xmlns:p14="http://schemas.microsoft.com/office/powerpoint/2010/main" val="15652999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DC396E2B-9FB3-472F-9479-F86B5E2B6F58}" type="datetime1">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t>2026/3/4</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5" name="フッター プレースホルダー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6" name="スライド番号プレースホルダー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76553B-32E2-D644-9CD0-56FDA882EB90}"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4070331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CF96736-95F6-4DD7-B207-4997E639C61F}" type="datetime1">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t>2026/3/4</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6" name="フッター プレースホルダー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7" name="スライド番号プレースホルダー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76553B-32E2-D644-9CD0-56FDA882EB90}"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8922397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C8193929-C3BD-4569-ADAF-0E6FE0D6BE4F}" type="datetime1">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t>2026/3/4</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8" name="フッター プレースホルダー 7"/>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9" name="スライド番号プレースホルダー 8"/>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76553B-32E2-D644-9CD0-56FDA882EB90}"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2893270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8368600F-EFF2-4D0A-8101-CFF0F86EA1F6}" type="datetime1">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t>2026/3/4</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4" name="フッター プレースホルダー 3"/>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5" name="スライド番号プレースホルダー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76553B-32E2-D644-9CD0-56FDA882EB90}"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769287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CF45707B-61EE-46BE-ACA9-D284019FC839}" type="datetime1">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t>2026/3/4</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3" name="フッター プレースホルダー 2"/>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5" name="スライド番号プレースホルダー 5"/>
          <p:cNvSpPr>
            <a:spLocks noGrp="1"/>
          </p:cNvSpPr>
          <p:nvPr>
            <p:ph type="sldNum" sz="quarter" idx="4"/>
          </p:nvPr>
        </p:nvSpPr>
        <p:spPr>
          <a:xfrm>
            <a:off x="7010400" y="6474399"/>
            <a:ext cx="2133600" cy="365125"/>
          </a:xfrm>
          <a:prstGeom prst="rect">
            <a:avLst/>
          </a:prstGeom>
        </p:spPr>
        <p:txBody>
          <a:bodyPr vert="horz" lIns="91440" tIns="45720" rIns="91440" bIns="45720" rtlCol="0" anchor="ctr"/>
          <a:lstStyle>
            <a:lvl1pPr algn="r">
              <a:defRPr sz="1800" b="1">
                <a:solidFill>
                  <a:schemeClr val="tx1"/>
                </a:solidFill>
              </a:defRPr>
            </a:lvl1pPr>
          </a:lstStyle>
          <a:p>
            <a:pPr defTabSz="457200">
              <a:defRPr/>
            </a:pPr>
            <a:fld id="{7B76553B-32E2-D644-9CD0-56FDA882EB90}" type="slidenum">
              <a:rPr lang="ja-JP" altLang="en-US" smtClean="0"/>
              <a:pPr defTabSz="457200">
                <a:defRPr/>
              </a:pPr>
              <a:t>‹#›</a:t>
            </a:fld>
            <a:endParaRPr lang="ja-JP" altLang="en-US" dirty="0"/>
          </a:p>
        </p:txBody>
      </p:sp>
    </p:spTree>
    <p:extLst>
      <p:ext uri="{BB962C8B-B14F-4D97-AF65-F5344CB8AC3E}">
        <p14:creationId xmlns:p14="http://schemas.microsoft.com/office/powerpoint/2010/main" val="7152974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BADDA92C-BA26-4600-A61B-D824A34AAA24}" type="datetime1">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t>2026/3/4</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6" name="フッター プレースホルダー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7" name="スライド番号プレースホルダー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76553B-32E2-D644-9CD0-56FDA882EB90}"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5862384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A4045019-A0BE-405A-8BE5-D9904A53BEA6}" type="datetime1">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t>2026/3/4</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6" name="フッター プレースホルダー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7" name="スライド番号プレースホルダー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76553B-32E2-D644-9CD0-56FDA882EB90}"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9889817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3511FB6B-204A-435D-BD48-F621D07867D3}" type="datetime1">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t>2026/3/4</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6" name="スライド番号プレースホルダー 5"/>
          <p:cNvSpPr>
            <a:spLocks noGrp="1"/>
          </p:cNvSpPr>
          <p:nvPr>
            <p:ph type="sldNum" sz="quarter" idx="4"/>
          </p:nvPr>
        </p:nvSpPr>
        <p:spPr>
          <a:xfrm>
            <a:off x="6996538" y="6485655"/>
            <a:ext cx="2133600" cy="365125"/>
          </a:xfrm>
          <a:prstGeom prst="rect">
            <a:avLst/>
          </a:prstGeom>
        </p:spPr>
        <p:txBody>
          <a:bodyPr vert="horz" lIns="91440" tIns="45720" rIns="91440" bIns="45720" rtlCol="0" anchor="ctr"/>
          <a:lstStyle>
            <a:lvl1pPr algn="r">
              <a:defRPr sz="2000" b="1">
                <a:solidFill>
                  <a:schemeClr val="tx1"/>
                </a:solidFill>
              </a:defRPr>
            </a:lvl1pPr>
          </a:lstStyle>
          <a:p>
            <a:pPr defTabSz="457200">
              <a:defRPr/>
            </a:pPr>
            <a:fld id="{7B76553B-32E2-D644-9CD0-56FDA882EB90}" type="slidenum">
              <a:rPr lang="ja-JP" altLang="en-US" smtClean="0"/>
              <a:pPr defTabSz="457200">
                <a:defRPr/>
              </a:pPr>
              <a:t>‹#›</a:t>
            </a:fld>
            <a:endParaRPr lang="ja-JP" altLang="en-US" dirty="0"/>
          </a:p>
        </p:txBody>
      </p:sp>
    </p:spTree>
    <p:extLst>
      <p:ext uri="{BB962C8B-B14F-4D97-AF65-F5344CB8AC3E}">
        <p14:creationId xmlns:p14="http://schemas.microsoft.com/office/powerpoint/2010/main" val="267147928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ctr" defTabSz="4572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microsoft.com/office/2007/relationships/hdphoto" Target="../media/hdphoto3.wdp"/></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3.png"/><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3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34.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4.png"/><Relationship Id="rId7" Type="http://schemas.openxmlformats.org/officeDocument/2006/relationships/image" Target="../media/image47.png"/><Relationship Id="rId2" Type="http://schemas.openxmlformats.org/officeDocument/2006/relationships/notesSlide" Target="../notesSlides/notesSlide34.xml"/><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46.png"/><Relationship Id="rId10" Type="http://schemas.openxmlformats.org/officeDocument/2006/relationships/image" Target="../media/image50.png"/><Relationship Id="rId4" Type="http://schemas.openxmlformats.org/officeDocument/2006/relationships/image" Target="../media/image45.png"/><Relationship Id="rId9" Type="http://schemas.openxmlformats.org/officeDocument/2006/relationships/image" Target="../media/image49.png"/></Relationships>
</file>

<file path=ppt/slides/_rels/slide3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6.png"/><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フレーム 4"/>
          <p:cNvSpPr/>
          <p:nvPr/>
        </p:nvSpPr>
        <p:spPr>
          <a:xfrm>
            <a:off x="0" y="1"/>
            <a:ext cx="9144000" cy="6874074"/>
          </a:xfrm>
          <a:prstGeom prst="frame">
            <a:avLst>
              <a:gd name="adj1" fmla="val 13704"/>
            </a:avLst>
          </a:prstGeom>
          <a:solidFill>
            <a:srgbClr val="CC706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sp>
        <p:nvSpPr>
          <p:cNvPr id="8" name="角丸四角形 7"/>
          <p:cNvSpPr/>
          <p:nvPr/>
        </p:nvSpPr>
        <p:spPr>
          <a:xfrm>
            <a:off x="465666" y="456402"/>
            <a:ext cx="8212667" cy="6011333"/>
          </a:xfrm>
          <a:prstGeom prst="roundRect">
            <a:avLst>
              <a:gd name="adj" fmla="val 2265"/>
            </a:avLst>
          </a:prstGeom>
          <a:solidFill>
            <a:schemeClr val="bg1"/>
          </a:solidFill>
          <a:ln w="31750">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latin typeface="ヒラギノ丸ゴ Pro W4"/>
              <a:ea typeface="ヒラギノ丸ゴ Pro W4"/>
              <a:cs typeface="ヒラギノ丸ゴ Pro W4"/>
            </a:endParaRPr>
          </a:p>
        </p:txBody>
      </p:sp>
      <p:sp>
        <p:nvSpPr>
          <p:cNvPr id="11" name="正方形/長方形 10"/>
          <p:cNvSpPr/>
          <p:nvPr/>
        </p:nvSpPr>
        <p:spPr bwMode="gray">
          <a:xfrm>
            <a:off x="2042161" y="3502881"/>
            <a:ext cx="4766264" cy="2285458"/>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2800" b="1" dirty="0">
                <a:solidFill>
                  <a:schemeClr val="tx1"/>
                </a:solidFill>
                <a:latin typeface="Meiryo UI" panose="020B0604030504040204" pitchFamily="50" charset="-128"/>
                <a:ea typeface="Meiryo UI" panose="020B0604030504040204" pitchFamily="50" charset="-128"/>
                <a:cs typeface="ヒラギノ角ゴ ProN W6"/>
              </a:rPr>
              <a:t>1.</a:t>
            </a:r>
            <a:r>
              <a:rPr lang="ja-JP" altLang="en-US" sz="2800" b="1" dirty="0">
                <a:solidFill>
                  <a:schemeClr val="tx1"/>
                </a:solidFill>
                <a:latin typeface="Meiryo UI" panose="020B0604030504040204" pitchFamily="50" charset="-128"/>
                <a:ea typeface="Meiryo UI" panose="020B0604030504040204" pitchFamily="50" charset="-128"/>
                <a:cs typeface="ヒラギノ角ゴ ProN W6"/>
              </a:rPr>
              <a:t>成年になる！</a:t>
            </a:r>
            <a:r>
              <a:rPr lang="en-US" altLang="ja-JP" sz="2800" b="1" dirty="0">
                <a:solidFill>
                  <a:schemeClr val="tx1"/>
                </a:solidFill>
                <a:latin typeface="Meiryo UI" panose="020B0604030504040204" pitchFamily="50" charset="-128"/>
                <a:ea typeface="Meiryo UI" panose="020B0604030504040204" pitchFamily="50" charset="-128"/>
                <a:cs typeface="ヒラギノ角ゴ ProN W6"/>
              </a:rPr>
              <a:t>? </a:t>
            </a:r>
            <a:r>
              <a:rPr lang="ja-JP" altLang="en-US" sz="2800" b="1" dirty="0">
                <a:solidFill>
                  <a:schemeClr val="tx1"/>
                </a:solidFill>
                <a:latin typeface="Meiryo UI" panose="020B0604030504040204" pitchFamily="50" charset="-128"/>
                <a:ea typeface="Meiryo UI" panose="020B0604030504040204" pitchFamily="50" charset="-128"/>
                <a:cs typeface="ヒラギノ角ゴ ProN W6"/>
              </a:rPr>
              <a:t>　</a:t>
            </a:r>
            <a:endParaRPr kumimoji="1" lang="en-US" altLang="ja-JP" sz="2800" b="1" dirty="0">
              <a:solidFill>
                <a:schemeClr val="tx1"/>
              </a:solidFill>
              <a:latin typeface="Meiryo UI" panose="020B0604030504040204" pitchFamily="50" charset="-128"/>
              <a:ea typeface="Meiryo UI" panose="020B0604030504040204" pitchFamily="50" charset="-128"/>
              <a:cs typeface="ヒラギノ角ゴ ProN W6"/>
            </a:endParaRPr>
          </a:p>
          <a:p>
            <a:r>
              <a:rPr lang="en-US" altLang="ja-JP" sz="2800" b="1" dirty="0">
                <a:solidFill>
                  <a:schemeClr val="tx1"/>
                </a:solidFill>
                <a:latin typeface="Meiryo UI" panose="020B0604030504040204" pitchFamily="50" charset="-128"/>
                <a:ea typeface="Meiryo UI" panose="020B0604030504040204" pitchFamily="50" charset="-128"/>
                <a:cs typeface="ヒラギノ角ゴ ProN W6"/>
              </a:rPr>
              <a:t>2.</a:t>
            </a:r>
            <a:r>
              <a:rPr lang="ja-JP" altLang="en-US" sz="2800" b="1" dirty="0">
                <a:solidFill>
                  <a:schemeClr val="tx1"/>
                </a:solidFill>
                <a:latin typeface="Meiryo UI" panose="020B0604030504040204" pitchFamily="50" charset="-128"/>
                <a:ea typeface="Meiryo UI" panose="020B0604030504040204" pitchFamily="50" charset="-128"/>
                <a:cs typeface="ヒラギノ角ゴ ProN W6"/>
              </a:rPr>
              <a:t>自立について考える</a:t>
            </a:r>
            <a:endParaRPr lang="en-US" altLang="ja-JP" sz="2800" b="1" dirty="0">
              <a:solidFill>
                <a:schemeClr val="tx1"/>
              </a:solidFill>
              <a:latin typeface="Meiryo UI" panose="020B0604030504040204" pitchFamily="50" charset="-128"/>
              <a:ea typeface="Meiryo UI" panose="020B0604030504040204" pitchFamily="50" charset="-128"/>
              <a:cs typeface="ヒラギノ角ゴ ProN W6"/>
            </a:endParaRPr>
          </a:p>
          <a:p>
            <a:r>
              <a:rPr lang="en-US" altLang="ja-JP" sz="2800" b="1" dirty="0">
                <a:solidFill>
                  <a:schemeClr val="tx1"/>
                </a:solidFill>
                <a:latin typeface="Meiryo UI" panose="020B0604030504040204" pitchFamily="50" charset="-128"/>
                <a:ea typeface="Meiryo UI" panose="020B0604030504040204" pitchFamily="50" charset="-128"/>
                <a:cs typeface="ヒラギノ角ゴ ProN W6"/>
              </a:rPr>
              <a:t>3.</a:t>
            </a:r>
            <a:r>
              <a:rPr lang="ja-JP" altLang="en-US" sz="2800" b="1" dirty="0">
                <a:solidFill>
                  <a:schemeClr val="tx1"/>
                </a:solidFill>
                <a:latin typeface="Meiryo UI" panose="020B0604030504040204" pitchFamily="50" charset="-128"/>
                <a:ea typeface="Meiryo UI" panose="020B0604030504040204" pitchFamily="50" charset="-128"/>
                <a:cs typeface="ヒラギノ角ゴ ProN W6"/>
              </a:rPr>
              <a:t>トラブルに巻き込まれない</a:t>
            </a:r>
            <a:endParaRPr lang="en-US" altLang="ja-JP" sz="2800" b="1" dirty="0">
              <a:solidFill>
                <a:schemeClr val="tx1"/>
              </a:solidFill>
              <a:latin typeface="Meiryo UI" panose="020B0604030504040204" pitchFamily="50" charset="-128"/>
              <a:ea typeface="Meiryo UI" panose="020B0604030504040204" pitchFamily="50" charset="-128"/>
              <a:cs typeface="ヒラギノ角ゴ ProN W6"/>
            </a:endParaRPr>
          </a:p>
          <a:p>
            <a:r>
              <a:rPr kumimoji="1" lang="en-US" altLang="ja-JP" sz="2800" b="1" dirty="0">
                <a:solidFill>
                  <a:schemeClr val="tx1"/>
                </a:solidFill>
                <a:latin typeface="Meiryo UI" panose="020B0604030504040204" pitchFamily="50" charset="-128"/>
                <a:ea typeface="Meiryo UI" panose="020B0604030504040204" pitchFamily="50" charset="-128"/>
                <a:cs typeface="ヒラギノ角ゴ ProN W6"/>
              </a:rPr>
              <a:t>4.</a:t>
            </a:r>
            <a:r>
              <a:rPr lang="ja-JP" altLang="en-US" sz="2800" b="1" dirty="0">
                <a:solidFill>
                  <a:schemeClr val="tx1"/>
                </a:solidFill>
                <a:latin typeface="Meiryo UI" panose="020B0604030504040204" pitchFamily="50" charset="-128"/>
                <a:ea typeface="Meiryo UI" panose="020B0604030504040204" pitchFamily="50" charset="-128"/>
                <a:cs typeface="ヒラギノ角ゴ ProN W6"/>
              </a:rPr>
              <a:t>リスクに備える</a:t>
            </a:r>
          </a:p>
          <a:p>
            <a:r>
              <a:rPr lang="en-US" altLang="ja-JP" sz="2800" b="1" dirty="0">
                <a:solidFill>
                  <a:schemeClr val="tx1"/>
                </a:solidFill>
                <a:latin typeface="Meiryo UI" panose="020B0604030504040204" pitchFamily="50" charset="-128"/>
                <a:ea typeface="Meiryo UI" panose="020B0604030504040204" pitchFamily="50" charset="-128"/>
                <a:cs typeface="ヒラギノ角ゴ ProN W6"/>
              </a:rPr>
              <a:t>5.</a:t>
            </a:r>
            <a:r>
              <a:rPr lang="ja-JP" altLang="en-US" sz="2800" b="1" dirty="0">
                <a:solidFill>
                  <a:schemeClr val="tx1"/>
                </a:solidFill>
                <a:latin typeface="Meiryo UI" panose="020B0604030504040204" pitchFamily="50" charset="-128"/>
                <a:ea typeface="Meiryo UI" panose="020B0604030504040204" pitchFamily="50" charset="-128"/>
                <a:cs typeface="ヒラギノ角ゴ ProN W6"/>
              </a:rPr>
              <a:t>まとめ</a:t>
            </a:r>
          </a:p>
        </p:txBody>
      </p:sp>
      <p:sp>
        <p:nvSpPr>
          <p:cNvPr id="12" name="角丸四角形 11"/>
          <p:cNvSpPr/>
          <p:nvPr/>
        </p:nvSpPr>
        <p:spPr>
          <a:xfrm>
            <a:off x="2114549" y="2814041"/>
            <a:ext cx="4791075" cy="572506"/>
          </a:xfrm>
          <a:prstGeom prst="round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dirty="0">
              <a:solidFill>
                <a:schemeClr val="bg1"/>
              </a:solidFill>
              <a:latin typeface="Meiryo UI" panose="020B0604030504040204" pitchFamily="50" charset="-128"/>
              <a:ea typeface="Meiryo UI" panose="020B0604030504040204" pitchFamily="50" charset="-128"/>
            </a:endParaRPr>
          </a:p>
        </p:txBody>
      </p:sp>
      <p:sp>
        <p:nvSpPr>
          <p:cNvPr id="13" name="正方形/長方形 12"/>
          <p:cNvSpPr/>
          <p:nvPr/>
        </p:nvSpPr>
        <p:spPr bwMode="white">
          <a:xfrm>
            <a:off x="2568956" y="2736887"/>
            <a:ext cx="392287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chemeClr val="bg1"/>
                </a:solidFill>
                <a:latin typeface="Meiryo UI" panose="020B0604030504040204" pitchFamily="50" charset="-128"/>
                <a:ea typeface="Meiryo UI" panose="020B0604030504040204" pitchFamily="50" charset="-128"/>
                <a:cs typeface="ヒラギノ角ゴ ProN W6"/>
              </a:rPr>
              <a:t>本日の授業内容</a:t>
            </a:r>
            <a:endParaRPr lang="en-US" altLang="ja-JP" sz="2400" b="1" dirty="0">
              <a:solidFill>
                <a:schemeClr val="bg1"/>
              </a:solidFill>
              <a:latin typeface="Meiryo UI" panose="020B0604030504040204" pitchFamily="50" charset="-128"/>
              <a:ea typeface="Meiryo UI" panose="020B0604030504040204" pitchFamily="50" charset="-128"/>
              <a:cs typeface="ヒラギノ角ゴ ProN W6"/>
            </a:endParaRPr>
          </a:p>
        </p:txBody>
      </p:sp>
      <p:pic>
        <p:nvPicPr>
          <p:cNvPr id="14" name="図 13"/>
          <p:cNvPicPr>
            <a:picLocks noChangeAspect="1"/>
          </p:cNvPicPr>
          <p:nvPr/>
        </p:nvPicPr>
        <p:blipFill>
          <a:blip r:embed="rId3"/>
          <a:stretch>
            <a:fillRect/>
          </a:stretch>
        </p:blipFill>
        <p:spPr>
          <a:xfrm>
            <a:off x="2717664" y="6025100"/>
            <a:ext cx="3725603" cy="281478"/>
          </a:xfrm>
          <a:prstGeom prst="rect">
            <a:avLst/>
          </a:prstGeom>
        </p:spPr>
      </p:pic>
      <p:sp>
        <p:nvSpPr>
          <p:cNvPr id="15" name="正方形/長方形 14"/>
          <p:cNvSpPr/>
          <p:nvPr/>
        </p:nvSpPr>
        <p:spPr bwMode="gray">
          <a:xfrm>
            <a:off x="366467" y="1370473"/>
            <a:ext cx="8580026" cy="1000274"/>
          </a:xfrm>
          <a:prstGeom prst="rect">
            <a:avLst/>
          </a:prstGeom>
        </p:spPr>
        <p:txBody>
          <a:bodyPr wrap="square">
            <a:spAutoFit/>
          </a:bodyPr>
          <a:lstStyle/>
          <a:p>
            <a:pPr algn="ctr">
              <a:lnSpc>
                <a:spcPts val="2700"/>
              </a:lnSpc>
              <a:spcBef>
                <a:spcPct val="50000"/>
              </a:spcBef>
              <a:defRPr/>
            </a:pPr>
            <a:r>
              <a:rPr lang="ja-JP" altLang="en-US" sz="4400" b="1" dirty="0">
                <a:ln w="18415" cmpd="sng">
                  <a:solidFill>
                    <a:srgbClr val="FFFFFF"/>
                  </a:solidFill>
                  <a:prstDash val="solid"/>
                </a:ln>
                <a:latin typeface="Meiryo UI" panose="020B0604030504040204" pitchFamily="50" charset="-128"/>
                <a:ea typeface="Meiryo UI" panose="020B0604030504040204" pitchFamily="50" charset="-128"/>
                <a:cs typeface="ヒラギノ角ゴ Std W8"/>
              </a:rPr>
              <a:t>成年になるということ</a:t>
            </a:r>
            <a:endParaRPr lang="en-US" altLang="ja-JP" sz="4400" b="1" dirty="0">
              <a:ln w="18415" cmpd="sng">
                <a:solidFill>
                  <a:srgbClr val="FFFFFF"/>
                </a:solidFill>
                <a:prstDash val="solid"/>
              </a:ln>
              <a:latin typeface="Meiryo UI" panose="020B0604030504040204" pitchFamily="50" charset="-128"/>
              <a:ea typeface="Meiryo UI" panose="020B0604030504040204" pitchFamily="50" charset="-128"/>
              <a:cs typeface="ヒラギノ角ゴ Std W8"/>
            </a:endParaRPr>
          </a:p>
          <a:p>
            <a:pPr lvl="0" algn="ctr">
              <a:lnSpc>
                <a:spcPts val="2700"/>
              </a:lnSpc>
              <a:spcBef>
                <a:spcPct val="50000"/>
              </a:spcBef>
              <a:defRPr/>
            </a:pPr>
            <a:r>
              <a:rPr lang="ja-JP" altLang="en-US" sz="2400" b="1" dirty="0">
                <a:ln w="18415" cmpd="sng">
                  <a:noFill/>
                  <a:prstDash val="solid"/>
                </a:ln>
                <a:latin typeface="Meiryo UI" panose="020B0604030504040204" pitchFamily="50" charset="-128"/>
                <a:ea typeface="Meiryo UI" panose="020B0604030504040204" pitchFamily="50" charset="-128"/>
                <a:cs typeface="ヒラギノ角ゴ Std W8"/>
              </a:rPr>
              <a:t>～</a:t>
            </a:r>
            <a:r>
              <a:rPr lang="en-US" altLang="ja-JP" sz="2400" b="1" dirty="0">
                <a:ln w="18415" cmpd="sng">
                  <a:noFill/>
                  <a:prstDash val="solid"/>
                </a:ln>
                <a:latin typeface="Meiryo UI" panose="020B0604030504040204" pitchFamily="50" charset="-128"/>
                <a:ea typeface="Meiryo UI" panose="020B0604030504040204" pitchFamily="50" charset="-128"/>
                <a:cs typeface="ヒラギノ角ゴ Std W8"/>
              </a:rPr>
              <a:t>18</a:t>
            </a:r>
            <a:r>
              <a:rPr lang="ja-JP" altLang="en-US" sz="2400" b="1" dirty="0">
                <a:ln w="18415" cmpd="sng">
                  <a:noFill/>
                  <a:prstDash val="solid"/>
                </a:ln>
                <a:latin typeface="Meiryo UI" panose="020B0604030504040204" pitchFamily="50" charset="-128"/>
                <a:ea typeface="Meiryo UI" panose="020B0604030504040204" pitchFamily="50" charset="-128"/>
                <a:cs typeface="ヒラギノ角ゴ Std W8"/>
              </a:rPr>
              <a:t>歳成人、今から考える自立とリスク管理</a:t>
            </a:r>
            <a:r>
              <a:rPr lang="ja-JP" altLang="en-US" sz="2800" b="1" dirty="0">
                <a:ln w="18415" cmpd="sng">
                  <a:noFill/>
                  <a:prstDash val="solid"/>
                </a:ln>
                <a:latin typeface="Meiryo UI" panose="020B0604030504040204" pitchFamily="50" charset="-128"/>
                <a:ea typeface="Meiryo UI" panose="020B0604030504040204" pitchFamily="50" charset="-128"/>
                <a:cs typeface="ヒラギノ角ゴ Std W8"/>
              </a:rPr>
              <a:t>～</a:t>
            </a:r>
            <a:endParaRPr lang="en-US" altLang="ja-JP" sz="2800" b="1" dirty="0">
              <a:ln w="18415" cmpd="sng">
                <a:noFill/>
                <a:prstDash val="solid"/>
              </a:ln>
              <a:latin typeface="Meiryo UI" panose="020B0604030504040204" pitchFamily="50" charset="-128"/>
              <a:ea typeface="Meiryo UI" panose="020B0604030504040204" pitchFamily="50" charset="-128"/>
              <a:cs typeface="ヒラギノ角ゴ Std W8"/>
            </a:endParaRPr>
          </a:p>
        </p:txBody>
      </p:sp>
      <p:sp>
        <p:nvSpPr>
          <p:cNvPr id="2" name="スライド番号プレースホルダー 1"/>
          <p:cNvSpPr>
            <a:spLocks noGrp="1"/>
          </p:cNvSpPr>
          <p:nvPr>
            <p:ph type="sldNum" sz="quarter" idx="12"/>
          </p:nvPr>
        </p:nvSpPr>
        <p:spPr/>
        <p:txBody>
          <a:bodyPr/>
          <a:lstStyle/>
          <a:p>
            <a:pPr defTabSz="457200">
              <a:defRPr/>
            </a:pPr>
            <a:fld id="{7B76553B-32E2-D644-9CD0-56FDA882EB90}" type="slidenum">
              <a:rPr lang="ja-JP" altLang="en-US" b="0" smtClean="0"/>
              <a:pPr defTabSz="457200">
                <a:defRPr/>
              </a:pPr>
              <a:t>1</a:t>
            </a:fld>
            <a:endParaRPr lang="ja-JP" altLang="en-US" b="0" dirty="0"/>
          </a:p>
        </p:txBody>
      </p:sp>
    </p:spTree>
    <p:extLst>
      <p:ext uri="{BB962C8B-B14F-4D97-AF65-F5344CB8AC3E}">
        <p14:creationId xmlns:p14="http://schemas.microsoft.com/office/powerpoint/2010/main" val="21630611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正方形/長方形 33"/>
          <p:cNvSpPr/>
          <p:nvPr/>
        </p:nvSpPr>
        <p:spPr>
          <a:xfrm>
            <a:off x="0" y="0"/>
            <a:ext cx="9144000" cy="716948"/>
          </a:xfrm>
          <a:prstGeom prst="rect">
            <a:avLst/>
          </a:prstGeom>
          <a:solidFill>
            <a:srgbClr val="D99694"/>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461964" y="30760"/>
            <a:ext cx="8389935"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a:solidFill>
                  <a:srgbClr val="FFFFFF"/>
                </a:solidFill>
                <a:latin typeface="Meiryo UI" panose="020B0604030504040204" pitchFamily="50" charset="-128"/>
                <a:ea typeface="Meiryo UI" panose="020B0604030504040204" pitchFamily="50" charset="-128"/>
                <a:cs typeface="ヒラギノ角ゴ ProN W6"/>
              </a:rPr>
              <a:t>無くなる未成年者取消し</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44" name="テキスト ボックス 43">
            <a:extLst>
              <a:ext uri="{FF2B5EF4-FFF2-40B4-BE49-F238E27FC236}">
                <a16:creationId xmlns:a16="http://schemas.microsoft.com/office/drawing/2014/main" id="{931E94CD-C84D-400D-8303-2437880BF576}"/>
              </a:ext>
            </a:extLst>
          </p:cNvPr>
          <p:cNvSpPr txBox="1"/>
          <p:nvPr/>
        </p:nvSpPr>
        <p:spPr>
          <a:xfrm>
            <a:off x="2438517" y="807941"/>
            <a:ext cx="4266966" cy="584775"/>
          </a:xfrm>
          <a:prstGeom prst="rect">
            <a:avLst/>
          </a:prstGeom>
          <a:noFill/>
        </p:spPr>
        <p:txBody>
          <a:bodyPr wrap="square" rtlCol="0">
            <a:spAutoFit/>
          </a:bodyPr>
          <a:lstStyle/>
          <a:p>
            <a:r>
              <a:rPr lang="en-US" altLang="ja-JP" sz="3200" b="1" dirty="0">
                <a:latin typeface="Meiryo UI" panose="020B0604030504040204" pitchFamily="50" charset="-128"/>
                <a:ea typeface="Meiryo UI" panose="020B0604030504040204" pitchFamily="50" charset="-128"/>
                <a:cs typeface="Meiryo UI" panose="020B0604030504040204" pitchFamily="50" charset="-128"/>
              </a:rPr>
              <a:t>18</a:t>
            </a:r>
            <a:r>
              <a:rPr lang="ja-JP" altLang="en-US" sz="3200" b="1" dirty="0">
                <a:latin typeface="Meiryo UI" panose="020B0604030504040204" pitchFamily="50" charset="-128"/>
                <a:ea typeface="Meiryo UI" panose="020B0604030504040204" pitchFamily="50" charset="-128"/>
                <a:cs typeface="Meiryo UI" panose="020B0604030504040204" pitchFamily="50" charset="-128"/>
              </a:rPr>
              <a:t>歳で成年になると・・・</a:t>
            </a:r>
            <a:endParaRPr lang="ja-JP" altLang="en-US" sz="3200" b="1" u="sng"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テキスト ボックス 8">
            <a:extLst>
              <a:ext uri="{FF2B5EF4-FFF2-40B4-BE49-F238E27FC236}">
                <a16:creationId xmlns:a16="http://schemas.microsoft.com/office/drawing/2014/main" id="{931E94CD-C84D-400D-8303-2437880BF576}"/>
              </a:ext>
            </a:extLst>
          </p:cNvPr>
          <p:cNvSpPr txBox="1"/>
          <p:nvPr/>
        </p:nvSpPr>
        <p:spPr>
          <a:xfrm>
            <a:off x="759301" y="2272328"/>
            <a:ext cx="7500779" cy="707886"/>
          </a:xfrm>
          <a:prstGeom prst="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ja-JP" altLang="en-US" sz="40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未成年者取消しができなくなります</a:t>
            </a:r>
            <a:endParaRPr lang="en-US" altLang="ja-JP" sz="40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下矢印 10"/>
          <p:cNvSpPr/>
          <p:nvPr/>
        </p:nvSpPr>
        <p:spPr>
          <a:xfrm>
            <a:off x="3423609" y="1467668"/>
            <a:ext cx="1829656" cy="695470"/>
          </a:xfrm>
          <a:prstGeom prst="downArrow">
            <a:avLst/>
          </a:prstGeom>
          <a:solidFill>
            <a:schemeClr val="accent2">
              <a:lumMod val="75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 name="スライド番号プレースホルダー 2"/>
          <p:cNvSpPr>
            <a:spLocks noGrp="1"/>
          </p:cNvSpPr>
          <p:nvPr>
            <p:ph type="sldNum" sz="quarter" idx="12"/>
          </p:nvPr>
        </p:nvSpPr>
        <p:spPr/>
        <p:txBody>
          <a:bodyPr/>
          <a:lstStyle/>
          <a:p>
            <a:pPr defTabSz="457200">
              <a:defRPr/>
            </a:pPr>
            <a:fld id="{7B76553B-32E2-D644-9CD0-56FDA882EB90}" type="slidenum">
              <a:rPr lang="ja-JP" altLang="en-US" b="0" smtClean="0"/>
              <a:pPr defTabSz="457200">
                <a:defRPr/>
              </a:pPr>
              <a:t>10</a:t>
            </a:fld>
            <a:endParaRPr lang="ja-JP" altLang="en-US" b="0" dirty="0"/>
          </a:p>
        </p:txBody>
      </p:sp>
      <p:sp>
        <p:nvSpPr>
          <p:cNvPr id="5" name="テキスト ボックス 4">
            <a:extLst>
              <a:ext uri="{FF2B5EF4-FFF2-40B4-BE49-F238E27FC236}">
                <a16:creationId xmlns:a16="http://schemas.microsoft.com/office/drawing/2014/main" id="{C698693B-ECA4-BB4F-57F4-7041074366B6}"/>
              </a:ext>
            </a:extLst>
          </p:cNvPr>
          <p:cNvSpPr txBox="1"/>
          <p:nvPr/>
        </p:nvSpPr>
        <p:spPr>
          <a:xfrm>
            <a:off x="113107" y="3321871"/>
            <a:ext cx="8793166" cy="3131627"/>
          </a:xfrm>
          <a:prstGeom prst="rect">
            <a:avLst/>
          </a:prstGeom>
          <a:noFill/>
        </p:spPr>
        <p:txBody>
          <a:bodyPr wrap="square" rtlCol="0">
            <a:spAutoFit/>
          </a:bodyPr>
          <a:lstStyle/>
          <a:p>
            <a:pPr>
              <a:lnSpc>
                <a:spcPts val="2400"/>
              </a:lnSpc>
            </a:pPr>
            <a:r>
              <a:rPr kumimoji="1" lang="en-US" altLang="ja-JP" sz="2400" b="1" dirty="0">
                <a:latin typeface="Meiryo UI" panose="020B0604030504040204" pitchFamily="50" charset="-128"/>
                <a:ea typeface="Meiryo UI" panose="020B0604030504040204" pitchFamily="50" charset="-128"/>
              </a:rPr>
              <a:t>※</a:t>
            </a:r>
            <a:r>
              <a:rPr kumimoji="1" lang="ja-JP" altLang="en-US" sz="2400" b="1" dirty="0">
                <a:latin typeface="Meiryo UI" panose="020B0604030504040204" pitchFamily="50" charset="-128"/>
                <a:ea typeface="Meiryo UI" panose="020B0604030504040204" pitchFamily="50" charset="-128"/>
              </a:rPr>
              <a:t>未成年取消しの例外（一部ですが、以下に該当する場合には、未成年者取消しができません）</a:t>
            </a:r>
            <a:endParaRPr kumimoji="1" lang="en-US" altLang="ja-JP" sz="2400" b="1" dirty="0">
              <a:latin typeface="Meiryo UI" panose="020B0604030504040204" pitchFamily="50" charset="-128"/>
              <a:ea typeface="Meiryo UI" panose="020B0604030504040204" pitchFamily="50" charset="-128"/>
            </a:endParaRPr>
          </a:p>
          <a:p>
            <a:pPr>
              <a:lnSpc>
                <a:spcPts val="2700"/>
              </a:lnSpc>
            </a:pPr>
            <a:endParaRPr lang="en-US" altLang="ja-JP" sz="2400" dirty="0">
              <a:latin typeface="Meiryo UI" panose="020B0604030504040204" pitchFamily="50" charset="-128"/>
              <a:ea typeface="Meiryo UI" panose="020B0604030504040204" pitchFamily="50" charset="-128"/>
            </a:endParaRPr>
          </a:p>
          <a:p>
            <a:pPr>
              <a:lnSpc>
                <a:spcPts val="2700"/>
              </a:lnSpc>
            </a:pPr>
            <a:r>
              <a:rPr kumimoji="1" lang="ja-JP" altLang="en-US" sz="2400" b="1" dirty="0">
                <a:latin typeface="Meiryo UI" panose="020B0604030504040204" pitchFamily="50" charset="-128"/>
                <a:ea typeface="Meiryo UI" panose="020B0604030504040204" pitchFamily="50" charset="-128"/>
              </a:rPr>
              <a:t>①小遣いの範囲内の少額な契約の場合</a:t>
            </a:r>
            <a:endParaRPr kumimoji="1" lang="en-US" altLang="ja-JP" sz="2400" b="1" dirty="0">
              <a:latin typeface="Meiryo UI" panose="020B0604030504040204" pitchFamily="50" charset="-128"/>
              <a:ea typeface="Meiryo UI" panose="020B0604030504040204" pitchFamily="50" charset="-128"/>
            </a:endParaRPr>
          </a:p>
          <a:p>
            <a:pPr>
              <a:lnSpc>
                <a:spcPts val="2700"/>
              </a:lnSpc>
            </a:pPr>
            <a:r>
              <a:rPr lang="ja-JP" altLang="en-US" sz="2400" dirty="0">
                <a:latin typeface="Meiryo UI" panose="020B0604030504040204" pitchFamily="50" charset="-128"/>
                <a:ea typeface="Meiryo UI" panose="020B0604030504040204" pitchFamily="50" charset="-128"/>
              </a:rPr>
              <a:t>　　　⇒使うことを許された範囲内の財産の使用は、未成年者取消しの</a:t>
            </a:r>
          </a:p>
          <a:p>
            <a:pPr>
              <a:lnSpc>
                <a:spcPts val="2700"/>
              </a:lnSpc>
            </a:pPr>
            <a:r>
              <a:rPr lang="ja-JP" altLang="en-US" sz="2400" dirty="0">
                <a:latin typeface="Meiryo UI" panose="020B0604030504040204" pitchFamily="50" charset="-128"/>
                <a:ea typeface="Meiryo UI" panose="020B0604030504040204" pitchFamily="50" charset="-128"/>
              </a:rPr>
              <a:t>　　　　対象外です。</a:t>
            </a:r>
            <a:endParaRPr lang="en-US" altLang="ja-JP" sz="2400" dirty="0">
              <a:latin typeface="Meiryo UI" panose="020B0604030504040204" pitchFamily="50" charset="-128"/>
              <a:ea typeface="Meiryo UI" panose="020B0604030504040204" pitchFamily="50" charset="-128"/>
            </a:endParaRPr>
          </a:p>
          <a:p>
            <a:pPr>
              <a:lnSpc>
                <a:spcPts val="2700"/>
              </a:lnSpc>
            </a:pPr>
            <a:endParaRPr lang="en-US" altLang="ja-JP" sz="2400" dirty="0">
              <a:latin typeface="Meiryo UI" panose="020B0604030504040204" pitchFamily="50" charset="-128"/>
              <a:ea typeface="Meiryo UI" panose="020B0604030504040204" pitchFamily="50" charset="-128"/>
            </a:endParaRPr>
          </a:p>
          <a:p>
            <a:pPr>
              <a:lnSpc>
                <a:spcPts val="2700"/>
              </a:lnSpc>
            </a:pPr>
            <a:r>
              <a:rPr lang="ja-JP" altLang="en-US" sz="2400" b="1" dirty="0">
                <a:latin typeface="Meiryo UI" panose="020B0604030504040204" pitchFamily="50" charset="-128"/>
                <a:ea typeface="Meiryo UI" panose="020B0604030504040204" pitchFamily="50" charset="-128"/>
              </a:rPr>
              <a:t>②</a:t>
            </a:r>
            <a:r>
              <a:rPr kumimoji="1" lang="ja-JP" altLang="en-US" sz="2400" b="1" dirty="0">
                <a:latin typeface="Meiryo UI" panose="020B0604030504040204" pitchFamily="50" charset="-128"/>
                <a:ea typeface="Meiryo UI" panose="020B0604030504040204" pitchFamily="50" charset="-128"/>
              </a:rPr>
              <a:t>未成年者が成年者であるとウソをついた場合</a:t>
            </a:r>
            <a:endParaRPr kumimoji="1" lang="en-US" altLang="ja-JP" sz="2400" b="1" dirty="0">
              <a:latin typeface="Meiryo UI" panose="020B0604030504040204" pitchFamily="50" charset="-128"/>
              <a:ea typeface="Meiryo UI" panose="020B0604030504040204" pitchFamily="50" charset="-128"/>
            </a:endParaRPr>
          </a:p>
          <a:p>
            <a:pPr>
              <a:lnSpc>
                <a:spcPts val="2700"/>
              </a:lnSpc>
            </a:pPr>
            <a:r>
              <a:rPr lang="ja-JP" altLang="en-US" sz="2400" dirty="0">
                <a:latin typeface="Meiryo UI" panose="020B0604030504040204" pitchFamily="50" charset="-128"/>
                <a:ea typeface="Meiryo UI" panose="020B0604030504040204" pitchFamily="50" charset="-128"/>
              </a:rPr>
              <a:t>　　　⇒未成年者自身に落ち度があれば、この保護は受けられません。</a:t>
            </a:r>
            <a:endParaRPr kumimoji="1" lang="ja-JP" altLang="en-US" sz="2400" dirty="0">
              <a:latin typeface="Meiryo UI" panose="020B0604030504040204" pitchFamily="50" charset="-128"/>
              <a:ea typeface="Meiryo UI" panose="020B0604030504040204" pitchFamily="50" charset="-128"/>
            </a:endParaRPr>
          </a:p>
        </p:txBody>
      </p:sp>
      <p:cxnSp>
        <p:nvCxnSpPr>
          <p:cNvPr id="12" name="直線コネクタ 11">
            <a:extLst>
              <a:ext uri="{FF2B5EF4-FFF2-40B4-BE49-F238E27FC236}">
                <a16:creationId xmlns:a16="http://schemas.microsoft.com/office/drawing/2014/main" id="{5612F4AD-926F-A6A5-1837-8BC5A22AE81D}"/>
              </a:ext>
            </a:extLst>
          </p:cNvPr>
          <p:cNvCxnSpPr>
            <a:cxnSpLocks/>
          </p:cNvCxnSpPr>
          <p:nvPr/>
        </p:nvCxnSpPr>
        <p:spPr>
          <a:xfrm>
            <a:off x="43454" y="3193086"/>
            <a:ext cx="8793166"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35995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500"/>
                                        <p:tgtEl>
                                          <p:spTgt spid="4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par>
                                <p:cTn id="21" presetID="10"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9" grpId="0" animBg="1"/>
      <p:bldP spid="11" grpId="0" animBg="1"/>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正方形/長方形 35"/>
          <p:cNvSpPr/>
          <p:nvPr/>
        </p:nvSpPr>
        <p:spPr>
          <a:xfrm>
            <a:off x="0" y="0"/>
            <a:ext cx="9144000" cy="716948"/>
          </a:xfrm>
          <a:prstGeom prst="rect">
            <a:avLst/>
          </a:prstGeom>
          <a:solidFill>
            <a:srgbClr val="D99694"/>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37" name="正方形/長方形 36"/>
          <p:cNvSpPr/>
          <p:nvPr/>
        </p:nvSpPr>
        <p:spPr bwMode="white">
          <a:xfrm>
            <a:off x="221294" y="25611"/>
            <a:ext cx="8468027"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まとめ（</a:t>
            </a:r>
            <a:r>
              <a:rPr lang="en-US" altLang="ja-JP" sz="3200" b="1" dirty="0">
                <a:solidFill>
                  <a:srgbClr val="FFFFFF"/>
                </a:solidFill>
                <a:latin typeface="Meiryo UI" panose="020B0604030504040204" pitchFamily="50" charset="-128"/>
                <a:ea typeface="Meiryo UI" panose="020B0604030504040204" pitchFamily="50" charset="-128"/>
                <a:cs typeface="ヒラギノ角ゴ ProN W6"/>
              </a:rPr>
              <a:t>1.</a:t>
            </a:r>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成年になる！？）</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grpSp>
        <p:nvGrpSpPr>
          <p:cNvPr id="4" name="グループ化 3">
            <a:extLst>
              <a:ext uri="{FF2B5EF4-FFF2-40B4-BE49-F238E27FC236}">
                <a16:creationId xmlns:a16="http://schemas.microsoft.com/office/drawing/2014/main" id="{17425DD4-5273-47ED-9EE3-F0118F2231EF}"/>
              </a:ext>
            </a:extLst>
          </p:cNvPr>
          <p:cNvGrpSpPr/>
          <p:nvPr/>
        </p:nvGrpSpPr>
        <p:grpSpPr>
          <a:xfrm>
            <a:off x="55476" y="4736372"/>
            <a:ext cx="9043792" cy="885092"/>
            <a:chOff x="129427" y="5498561"/>
            <a:chExt cx="8913942" cy="1051531"/>
          </a:xfrm>
        </p:grpSpPr>
        <p:sp>
          <p:nvSpPr>
            <p:cNvPr id="18" name="角丸四角形 17"/>
            <p:cNvSpPr/>
            <p:nvPr/>
          </p:nvSpPr>
          <p:spPr>
            <a:xfrm>
              <a:off x="129427" y="5498561"/>
              <a:ext cx="8885143" cy="1051531"/>
            </a:xfrm>
            <a:prstGeom prst="roundRect">
              <a:avLst/>
            </a:prstGeom>
            <a:noFill/>
            <a:ln w="317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129427" y="5601929"/>
              <a:ext cx="8913942" cy="841002"/>
            </a:xfrm>
            <a:prstGeom prst="rect">
              <a:avLst/>
            </a:prstGeom>
            <a:noFill/>
          </p:spPr>
          <p:txBody>
            <a:bodyPr wrap="square" rtlCol="0">
              <a:spAutoFit/>
            </a:bodyPr>
            <a:lstStyle/>
            <a:p>
              <a:r>
                <a:rPr lang="ja-JP" altLang="en-US" sz="4000" b="1" noProof="0" dirty="0">
                  <a:latin typeface="Meiryo UI" panose="020B0604030504040204" pitchFamily="50" charset="-128"/>
                  <a:ea typeface="Meiryo UI" panose="020B0604030504040204" pitchFamily="50" charset="-128"/>
                  <a:cs typeface="ヒラギノ角ゴ Pro W6"/>
                </a:rPr>
                <a:t>②</a:t>
              </a:r>
              <a:r>
                <a:rPr lang="ja-JP" altLang="en-US" sz="40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未成年者取消し</a:t>
              </a:r>
              <a:r>
                <a:rPr lang="ja-JP" altLang="en-US" sz="4000" b="1" dirty="0">
                  <a:latin typeface="Meiryo UI" panose="020B0604030504040204" pitchFamily="50" charset="-128"/>
                  <a:ea typeface="Meiryo UI" panose="020B0604030504040204" pitchFamily="50" charset="-128"/>
                  <a:cs typeface="Meiryo UI" panose="020B0604030504040204" pitchFamily="50" charset="-128"/>
                </a:rPr>
                <a:t>ができなくなります。</a:t>
              </a:r>
              <a:endParaRPr lang="en-US" altLang="ja-JP" sz="4000" b="1" dirty="0">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8" name="グループ化 7">
            <a:extLst>
              <a:ext uri="{FF2B5EF4-FFF2-40B4-BE49-F238E27FC236}">
                <a16:creationId xmlns:a16="http://schemas.microsoft.com/office/drawing/2014/main" id="{31ACC983-DBE6-4560-A399-C478F0348D29}"/>
              </a:ext>
            </a:extLst>
          </p:cNvPr>
          <p:cNvGrpSpPr/>
          <p:nvPr/>
        </p:nvGrpSpPr>
        <p:grpSpPr>
          <a:xfrm>
            <a:off x="64712" y="753693"/>
            <a:ext cx="9014573" cy="3951276"/>
            <a:chOff x="64712" y="753693"/>
            <a:chExt cx="9014573" cy="3951276"/>
          </a:xfrm>
        </p:grpSpPr>
        <p:grpSp>
          <p:nvGrpSpPr>
            <p:cNvPr id="5" name="グループ化 4">
              <a:extLst>
                <a:ext uri="{FF2B5EF4-FFF2-40B4-BE49-F238E27FC236}">
                  <a16:creationId xmlns:a16="http://schemas.microsoft.com/office/drawing/2014/main" id="{1E538FFE-43A0-46FF-ABCE-F4E91654B7AF}"/>
                </a:ext>
              </a:extLst>
            </p:cNvPr>
            <p:cNvGrpSpPr/>
            <p:nvPr/>
          </p:nvGrpSpPr>
          <p:grpSpPr>
            <a:xfrm>
              <a:off x="64712" y="753693"/>
              <a:ext cx="9014573" cy="3922460"/>
              <a:chOff x="64712" y="753693"/>
              <a:chExt cx="9014573" cy="3922460"/>
            </a:xfrm>
          </p:grpSpPr>
          <p:sp>
            <p:nvSpPr>
              <p:cNvPr id="2" name="角丸四角形 1"/>
              <p:cNvSpPr/>
              <p:nvPr/>
            </p:nvSpPr>
            <p:spPr>
              <a:xfrm>
                <a:off x="64712" y="753693"/>
                <a:ext cx="9014573" cy="3922460"/>
              </a:xfrm>
              <a:prstGeom prst="roundRect">
                <a:avLst>
                  <a:gd name="adj" fmla="val 3754"/>
                </a:avLst>
              </a:prstGeom>
              <a:noFill/>
              <a:ln w="317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78073" y="823219"/>
                <a:ext cx="8747458" cy="3269613"/>
              </a:xfrm>
              <a:prstGeom prst="rect">
                <a:avLst/>
              </a:prstGeom>
              <a:noFill/>
            </p:spPr>
            <p:txBody>
              <a:bodyPr wrap="square" rtlCol="0">
                <a:spAutoFit/>
              </a:bodyPr>
              <a:lstStyle/>
              <a:p>
                <a:pPr marL="0" marR="0" lvl="0" indent="-457200" defTabSz="457200" rtl="0" eaLnBrk="1" fontAlgn="auto" latinLnBrk="0" hangingPunct="1">
                  <a:lnSpc>
                    <a:spcPts val="5400"/>
                  </a:lnSpc>
                  <a:spcBef>
                    <a:spcPts val="0"/>
                  </a:spcBef>
                  <a:spcAft>
                    <a:spcPts val="0"/>
                  </a:spcAft>
                  <a:buClrTx/>
                  <a:buSzTx/>
                  <a:buFontTx/>
                  <a:buNone/>
                  <a:tabLst/>
                  <a:defRPr/>
                </a:pPr>
                <a:r>
                  <a:rPr kumimoji="1" lang="ja-JP" altLang="en-US" sz="4000" b="1" i="0"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ヒラギノ角ゴ Pro W6"/>
                  </a:rPr>
                  <a:t>①親など保護者の</a:t>
                </a:r>
                <a:r>
                  <a:rPr kumimoji="1" lang="ja-JP" altLang="en-US" sz="4000" b="1" i="0"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ヒラギノ角ゴ Pro W6"/>
                  </a:rPr>
                  <a:t>同意</a:t>
                </a:r>
                <a:r>
                  <a:rPr kumimoji="1" lang="ja-JP" altLang="en-US" sz="4000" b="1" i="0"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ヒラギノ角ゴ Pro W6"/>
                  </a:rPr>
                  <a:t>が</a:t>
                </a:r>
                <a:r>
                  <a:rPr lang="ja-JP" altLang="en-US" sz="4000" b="1" dirty="0">
                    <a:latin typeface="Meiryo UI" panose="020B0604030504040204" pitchFamily="50" charset="-128"/>
                    <a:ea typeface="Meiryo UI" panose="020B0604030504040204" pitchFamily="50" charset="-128"/>
                    <a:cs typeface="ヒラギノ角ゴ Pro W6"/>
                  </a:rPr>
                  <a:t>なくても、</a:t>
                </a:r>
                <a:br>
                  <a:rPr lang="en-US" altLang="ja-JP" sz="4000" b="1" dirty="0">
                    <a:latin typeface="Meiryo UI" panose="020B0604030504040204" pitchFamily="50" charset="-128"/>
                    <a:ea typeface="Meiryo UI" panose="020B0604030504040204" pitchFamily="50" charset="-128"/>
                    <a:cs typeface="ヒラギノ角ゴ Pro W6"/>
                  </a:rPr>
                </a:br>
                <a:r>
                  <a:rPr lang="ja-JP" altLang="en-US" sz="4000" b="1" dirty="0">
                    <a:latin typeface="Meiryo UI" panose="020B0604030504040204" pitchFamily="50" charset="-128"/>
                    <a:ea typeface="Meiryo UI" panose="020B0604030504040204" pitchFamily="50" charset="-128"/>
                    <a:cs typeface="ヒラギノ角ゴ Pro W6"/>
                  </a:rPr>
                  <a:t>   自分ひとりで様々な</a:t>
                </a:r>
                <a:r>
                  <a:rPr lang="ja-JP" altLang="en-US" sz="4000" b="1" dirty="0">
                    <a:solidFill>
                      <a:srgbClr val="FF0000"/>
                    </a:solidFill>
                    <a:latin typeface="Meiryo UI" panose="020B0604030504040204" pitchFamily="50" charset="-128"/>
                    <a:ea typeface="Meiryo UI" panose="020B0604030504040204" pitchFamily="50" charset="-128"/>
                    <a:cs typeface="ヒラギノ角ゴ Pro W6"/>
                  </a:rPr>
                  <a:t>契約</a:t>
                </a:r>
                <a:r>
                  <a:rPr lang="ja-JP" altLang="en-US" sz="4000" b="1" dirty="0">
                    <a:latin typeface="Meiryo UI" panose="020B0604030504040204" pitchFamily="50" charset="-128"/>
                    <a:ea typeface="Meiryo UI" panose="020B0604030504040204" pitchFamily="50" charset="-128"/>
                    <a:cs typeface="ヒラギノ角ゴ Pro W6"/>
                  </a:rPr>
                  <a:t>ができます。</a:t>
                </a:r>
                <a:endParaRPr lang="en-US" altLang="ja-JP" sz="4000" b="1" dirty="0">
                  <a:latin typeface="Meiryo UI" panose="020B0604030504040204" pitchFamily="50" charset="-128"/>
                  <a:ea typeface="Meiryo UI" panose="020B0604030504040204" pitchFamily="50" charset="-128"/>
                  <a:cs typeface="ヒラギノ角ゴ Pro W6"/>
                </a:endParaRPr>
              </a:p>
              <a:p>
                <a:pPr marL="0" marR="0" lvl="0" indent="-457200" defTabSz="457200" rtl="0" eaLnBrk="1" fontAlgn="auto" latinLnBrk="0" hangingPunct="1">
                  <a:lnSpc>
                    <a:spcPts val="3600"/>
                  </a:lnSpc>
                  <a:spcBef>
                    <a:spcPts val="0"/>
                  </a:spcBef>
                  <a:spcAft>
                    <a:spcPts val="0"/>
                  </a:spcAft>
                  <a:buClrTx/>
                  <a:buSzTx/>
                  <a:buFontTx/>
                  <a:buNone/>
                  <a:tabLst/>
                  <a:defRPr/>
                </a:pPr>
                <a:r>
                  <a:rPr kumimoji="1" lang="ja-JP" altLang="en-US" sz="24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ヒラギノ角ゴ Pro W6"/>
                  </a:rPr>
                  <a:t>　　　例えば</a:t>
                </a:r>
                <a:r>
                  <a:rPr kumimoji="1" lang="en-US" altLang="ja-JP" sz="24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ヒラギノ角ゴ Pro W6"/>
                  </a:rPr>
                  <a:t>…</a:t>
                </a:r>
                <a:endParaRPr lang="en-US" altLang="ja-JP" sz="2400" b="1" dirty="0">
                  <a:latin typeface="Meiryo UI" panose="020B0604030504040204" pitchFamily="50" charset="-128"/>
                  <a:ea typeface="Meiryo UI" panose="020B0604030504040204" pitchFamily="50" charset="-128"/>
                  <a:cs typeface="ヒラギノ角ゴ Pro W6"/>
                </a:endParaRPr>
              </a:p>
              <a:p>
                <a:pPr marL="0" marR="0" lvl="0" indent="-457200" defTabSz="457200" rtl="0" eaLnBrk="1" fontAlgn="auto" latinLnBrk="0" hangingPunct="1">
                  <a:lnSpc>
                    <a:spcPts val="3600"/>
                  </a:lnSpc>
                  <a:spcBef>
                    <a:spcPts val="0"/>
                  </a:spcBef>
                  <a:spcAft>
                    <a:spcPts val="0"/>
                  </a:spcAft>
                  <a:buClrTx/>
                  <a:buSzTx/>
                  <a:buFontTx/>
                  <a:buNone/>
                  <a:tabLst/>
                  <a:defRPr/>
                </a:pPr>
                <a:r>
                  <a:rPr kumimoji="1" lang="ja-JP" altLang="en-US" sz="24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ヒラギノ角ゴ Pro W6"/>
                  </a:rPr>
                  <a:t>　　　・</a:t>
                </a:r>
                <a:r>
                  <a:rPr lang="ja-JP" altLang="en-US" sz="2400" b="1" noProof="0" dirty="0">
                    <a:latin typeface="Meiryo UI" panose="020B0604030504040204" pitchFamily="50" charset="-128"/>
                    <a:ea typeface="Meiryo UI" panose="020B0604030504040204" pitchFamily="50" charset="-128"/>
                    <a:cs typeface="ヒラギノ角ゴ Pro W6"/>
                  </a:rPr>
                  <a:t>ローンを組んで車を購入する</a:t>
                </a:r>
                <a:r>
                  <a:rPr lang="en-US" altLang="ja-JP" sz="2400" b="1" dirty="0">
                    <a:latin typeface="Meiryo UI" panose="020B0604030504040204" pitchFamily="50" charset="-128"/>
                    <a:ea typeface="Meiryo UI" panose="020B0604030504040204" pitchFamily="50" charset="-128"/>
                    <a:cs typeface="ヒラギノ角ゴ Pro W6"/>
                  </a:rPr>
                  <a:t>	</a:t>
                </a:r>
                <a:r>
                  <a:rPr lang="ja-JP" altLang="en-US" sz="2400" b="1" dirty="0">
                    <a:latin typeface="Meiryo UI" panose="020B0604030504040204" pitchFamily="50" charset="-128"/>
                    <a:ea typeface="Meiryo UI" panose="020B0604030504040204" pitchFamily="50" charset="-128"/>
                    <a:cs typeface="ヒラギノ角ゴ Pro W6"/>
                  </a:rPr>
                  <a:t>　　・クレジットカードを作成する</a:t>
                </a:r>
                <a:endParaRPr lang="en-US" altLang="ja-JP" sz="2400" b="1" dirty="0">
                  <a:latin typeface="Meiryo UI" panose="020B0604030504040204" pitchFamily="50" charset="-128"/>
                  <a:ea typeface="Meiryo UI" panose="020B0604030504040204" pitchFamily="50" charset="-128"/>
                  <a:cs typeface="ヒラギノ角ゴ Pro W6"/>
                </a:endParaRPr>
              </a:p>
              <a:p>
                <a:pPr lvl="0" indent="-457200" defTabSz="457200">
                  <a:lnSpc>
                    <a:spcPts val="3600"/>
                  </a:lnSpc>
                  <a:defRPr/>
                </a:pPr>
                <a:r>
                  <a:rPr kumimoji="1" lang="ja-JP" altLang="en-US" sz="24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ヒラギノ角ゴ Pro W6"/>
                  </a:rPr>
                  <a:t>　　　・</a:t>
                </a:r>
                <a:r>
                  <a:rPr lang="ja-JP" altLang="en-US" sz="2400" b="1" noProof="0" dirty="0">
                    <a:latin typeface="Meiryo UI" panose="020B0604030504040204" pitchFamily="50" charset="-128"/>
                    <a:ea typeface="Meiryo UI" panose="020B0604030504040204" pitchFamily="50" charset="-128"/>
                    <a:cs typeface="ヒラギノ角ゴ Pro W6"/>
                  </a:rPr>
                  <a:t>化粧品など</a:t>
                </a:r>
                <a:r>
                  <a:rPr lang="ja-JP" altLang="en-US" sz="2400" b="1" dirty="0">
                    <a:latin typeface="Meiryo UI" panose="020B0604030504040204" pitchFamily="50" charset="-128"/>
                    <a:ea typeface="Meiryo UI" panose="020B0604030504040204" pitchFamily="50" charset="-128"/>
                    <a:cs typeface="ヒラギノ角ゴ Pro W6"/>
                  </a:rPr>
                  <a:t>を定期購入する</a:t>
                </a:r>
                <a:r>
                  <a:rPr lang="en-US" altLang="ja-JP" sz="2400" b="1" dirty="0">
                    <a:latin typeface="Meiryo UI" panose="020B0604030504040204" pitchFamily="50" charset="-128"/>
                    <a:ea typeface="Meiryo UI" panose="020B0604030504040204" pitchFamily="50" charset="-128"/>
                    <a:cs typeface="ヒラギノ角ゴ Pro W6"/>
                  </a:rPr>
                  <a:t>	</a:t>
                </a:r>
                <a:r>
                  <a:rPr lang="ja-JP" altLang="en-US" sz="2400" b="1" dirty="0">
                    <a:latin typeface="Meiryo UI" panose="020B0604030504040204" pitchFamily="50" charset="-128"/>
                    <a:ea typeface="Meiryo UI" panose="020B0604030504040204" pitchFamily="50" charset="-128"/>
                    <a:cs typeface="ヒラギノ角ゴ Pro W6"/>
                  </a:rPr>
                  <a:t>　　・携帯電話を購入する</a:t>
                </a:r>
                <a:endParaRPr kumimoji="1" lang="en-US" altLang="ja-JP" sz="24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ヒラギノ角ゴ Pro W6"/>
                </a:endParaRPr>
              </a:p>
              <a:p>
                <a:pPr marL="0" marR="0" lvl="0" indent="-457200" defTabSz="457200" rtl="0" eaLnBrk="1" fontAlgn="auto" latinLnBrk="0" hangingPunct="1">
                  <a:lnSpc>
                    <a:spcPts val="3600"/>
                  </a:lnSpc>
                  <a:spcBef>
                    <a:spcPts val="0"/>
                  </a:spcBef>
                  <a:spcAft>
                    <a:spcPts val="0"/>
                  </a:spcAft>
                  <a:buClrTx/>
                  <a:buSzTx/>
                  <a:buFontTx/>
                  <a:buNone/>
                  <a:tabLst/>
                  <a:defRPr/>
                </a:pPr>
                <a:r>
                  <a:rPr lang="ja-JP" altLang="en-US" sz="2400" b="1" dirty="0">
                    <a:latin typeface="Meiryo UI" panose="020B0604030504040204" pitchFamily="50" charset="-128"/>
                    <a:ea typeface="Meiryo UI" panose="020B0604030504040204" pitchFamily="50" charset="-128"/>
                    <a:cs typeface="ヒラギノ角ゴ Pro W6"/>
                  </a:rPr>
                  <a:t>　　　・マンションを借りる</a:t>
                </a:r>
                <a:r>
                  <a:rPr lang="en-US" altLang="ja-JP" sz="2400" b="1" dirty="0">
                    <a:latin typeface="Meiryo UI" panose="020B0604030504040204" pitchFamily="50" charset="-128"/>
                    <a:ea typeface="Meiryo UI" panose="020B0604030504040204" pitchFamily="50" charset="-128"/>
                    <a:cs typeface="ヒラギノ角ゴ Pro W6"/>
                  </a:rPr>
                  <a:t>				</a:t>
                </a:r>
                <a:r>
                  <a:rPr lang="ja-JP" altLang="en-US" sz="2400" b="1" dirty="0">
                    <a:latin typeface="Meiryo UI" panose="020B0604030504040204" pitchFamily="50" charset="-128"/>
                    <a:ea typeface="Meiryo UI" panose="020B0604030504040204" pitchFamily="50" charset="-128"/>
                    <a:cs typeface="ヒラギノ角ゴ Pro W6"/>
                  </a:rPr>
                  <a:t>　　</a:t>
                </a:r>
                <a:r>
                  <a:rPr kumimoji="1" lang="ja-JP" altLang="en-US" sz="24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ヒラギノ角ゴ Pro W6"/>
                  </a:rPr>
                  <a:t>・保険に加入する</a:t>
                </a:r>
                <a:endParaRPr kumimoji="1" lang="en-US" altLang="ja-JP" sz="24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ヒラギノ角ゴ Pro W6"/>
                </a:endParaRPr>
              </a:p>
            </p:txBody>
          </p:sp>
        </p:grpSp>
        <p:pic>
          <p:nvPicPr>
            <p:cNvPr id="12" name="図 11" descr="ブラック, 時計, 立つ が含まれている画像&#10;&#10;自動的に生成された説明">
              <a:extLst>
                <a:ext uri="{FF2B5EF4-FFF2-40B4-BE49-F238E27FC236}">
                  <a16:creationId xmlns:a16="http://schemas.microsoft.com/office/drawing/2014/main" id="{B7E37A86-BB1E-4FB4-B3EF-FA171A840929}"/>
                </a:ext>
              </a:extLst>
            </p:cNvPr>
            <p:cNvPicPr>
              <a:picLocks noChangeAspect="1"/>
            </p:cNvPicPr>
            <p:nvPr/>
          </p:nvPicPr>
          <p:blipFill>
            <a:blip r:embed="rId3"/>
            <a:stretch>
              <a:fillRect/>
            </a:stretch>
          </p:blipFill>
          <p:spPr>
            <a:xfrm>
              <a:off x="3400835" y="3423892"/>
              <a:ext cx="1731428" cy="1281077"/>
            </a:xfrm>
            <a:prstGeom prst="rect">
              <a:avLst/>
            </a:prstGeom>
          </p:spPr>
        </p:pic>
        <p:pic>
          <p:nvPicPr>
            <p:cNvPr id="20" name="図 19">
              <a:extLst>
                <a:ext uri="{FF2B5EF4-FFF2-40B4-BE49-F238E27FC236}">
                  <a16:creationId xmlns:a16="http://schemas.microsoft.com/office/drawing/2014/main" id="{0FC24D95-78D7-4442-9045-0F439E76F88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14063" y="3370822"/>
              <a:ext cx="1007867" cy="1275375"/>
            </a:xfrm>
            <a:prstGeom prst="rect">
              <a:avLst/>
            </a:prstGeom>
          </p:spPr>
        </p:pic>
      </p:grpSp>
      <p:grpSp>
        <p:nvGrpSpPr>
          <p:cNvPr id="13" name="グループ化 12">
            <a:extLst>
              <a:ext uri="{FF2B5EF4-FFF2-40B4-BE49-F238E27FC236}">
                <a16:creationId xmlns:a16="http://schemas.microsoft.com/office/drawing/2014/main" id="{17425DD4-5273-47ED-9EE3-F0118F2231EF}"/>
              </a:ext>
            </a:extLst>
          </p:cNvPr>
          <p:cNvGrpSpPr/>
          <p:nvPr/>
        </p:nvGrpSpPr>
        <p:grpSpPr>
          <a:xfrm>
            <a:off x="55476" y="5672051"/>
            <a:ext cx="9043792" cy="885092"/>
            <a:chOff x="129427" y="5498561"/>
            <a:chExt cx="8913942" cy="1051531"/>
          </a:xfrm>
        </p:grpSpPr>
        <p:sp>
          <p:nvSpPr>
            <p:cNvPr id="14" name="角丸四角形 13"/>
            <p:cNvSpPr/>
            <p:nvPr/>
          </p:nvSpPr>
          <p:spPr>
            <a:xfrm>
              <a:off x="129427" y="5498561"/>
              <a:ext cx="8885143" cy="1051531"/>
            </a:xfrm>
            <a:prstGeom prst="roundRect">
              <a:avLst/>
            </a:prstGeom>
            <a:noFill/>
            <a:ln w="317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5" name="テキスト ボックス 14"/>
            <p:cNvSpPr txBox="1"/>
            <p:nvPr/>
          </p:nvSpPr>
          <p:spPr>
            <a:xfrm>
              <a:off x="129427" y="5601929"/>
              <a:ext cx="8913942" cy="841002"/>
            </a:xfrm>
            <a:prstGeom prst="rect">
              <a:avLst/>
            </a:prstGeom>
            <a:noFill/>
          </p:spPr>
          <p:txBody>
            <a:bodyPr wrap="square" rtlCol="0">
              <a:spAutoFit/>
            </a:bodyPr>
            <a:lstStyle/>
            <a:p>
              <a:r>
                <a:rPr lang="ja-JP" altLang="en-US" sz="4000" b="1" dirty="0">
                  <a:latin typeface="Meiryo UI" panose="020B0604030504040204" pitchFamily="50" charset="-128"/>
                  <a:ea typeface="Meiryo UI" panose="020B0604030504040204" pitchFamily="50" charset="-128"/>
                  <a:cs typeface="Meiryo UI" panose="020B0604030504040204" pitchFamily="50" charset="-128"/>
                </a:rPr>
                <a:t>③「契約」は</a:t>
              </a:r>
              <a:r>
                <a:rPr lang="ja-JP" altLang="en-US" sz="40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責任</a:t>
              </a:r>
              <a:r>
                <a:rPr lang="ja-JP" altLang="en-US" sz="4000" b="1" dirty="0">
                  <a:latin typeface="Meiryo UI" panose="020B0604030504040204" pitchFamily="50" charset="-128"/>
                  <a:ea typeface="Meiryo UI" panose="020B0604030504040204" pitchFamily="50" charset="-128"/>
                  <a:cs typeface="Meiryo UI" panose="020B0604030504040204" pitchFamily="50" charset="-128"/>
                </a:rPr>
                <a:t>をともないます。</a:t>
              </a:r>
              <a:endParaRPr lang="en-US" altLang="ja-JP" sz="4000" b="1" dirty="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3" name="スライド番号プレースホルダー 2"/>
          <p:cNvSpPr>
            <a:spLocks noGrp="1"/>
          </p:cNvSpPr>
          <p:nvPr>
            <p:ph type="sldNum" sz="quarter" idx="12"/>
          </p:nvPr>
        </p:nvSpPr>
        <p:spPr/>
        <p:txBody>
          <a:bodyPr/>
          <a:lstStyle/>
          <a:p>
            <a:pPr defTabSz="457200">
              <a:defRPr/>
            </a:pPr>
            <a:fld id="{7B76553B-32E2-D644-9CD0-56FDA882EB90}" type="slidenum">
              <a:rPr lang="ja-JP" altLang="en-US" b="0" smtClean="0"/>
              <a:pPr defTabSz="457200">
                <a:defRPr/>
              </a:pPr>
              <a:t>11</a:t>
            </a:fld>
            <a:endParaRPr lang="ja-JP" altLang="en-US" b="0" dirty="0"/>
          </a:p>
        </p:txBody>
      </p:sp>
    </p:spTree>
    <p:extLst>
      <p:ext uri="{BB962C8B-B14F-4D97-AF65-F5344CB8AC3E}">
        <p14:creationId xmlns:p14="http://schemas.microsoft.com/office/powerpoint/2010/main" val="3090311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正方形/長方形 35"/>
          <p:cNvSpPr/>
          <p:nvPr/>
        </p:nvSpPr>
        <p:spPr>
          <a:xfrm>
            <a:off x="0" y="0"/>
            <a:ext cx="9144000" cy="716948"/>
          </a:xfrm>
          <a:prstGeom prst="rect">
            <a:avLst/>
          </a:prstGeom>
          <a:solidFill>
            <a:srgbClr val="D99694"/>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37" name="正方形/長方形 36"/>
          <p:cNvSpPr/>
          <p:nvPr/>
        </p:nvSpPr>
        <p:spPr bwMode="white">
          <a:xfrm>
            <a:off x="221294" y="25611"/>
            <a:ext cx="8468027"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考えてみよう</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7" name="テキスト ボックス 6"/>
          <p:cNvSpPr txBox="1"/>
          <p:nvPr/>
        </p:nvSpPr>
        <p:spPr>
          <a:xfrm>
            <a:off x="1687148" y="1351721"/>
            <a:ext cx="7137398" cy="3785652"/>
          </a:xfrm>
          <a:prstGeom prst="rect">
            <a:avLst/>
          </a:prstGeom>
          <a:noFill/>
        </p:spPr>
        <p:txBody>
          <a:bodyPr wrap="square" rtlCol="0">
            <a:spAutoFit/>
          </a:bodyPr>
          <a:lstStyle/>
          <a:p>
            <a:pPr marL="0" marR="0" lvl="0" indent="-457200" defTabSz="457200" rtl="0" eaLnBrk="1" fontAlgn="auto" latinLnBrk="0" hangingPunct="1">
              <a:lnSpc>
                <a:spcPct val="100000"/>
              </a:lnSpc>
              <a:spcBef>
                <a:spcPts val="0"/>
              </a:spcBef>
              <a:spcAft>
                <a:spcPts val="0"/>
              </a:spcAft>
              <a:buClrTx/>
              <a:buSzTx/>
              <a:buFontTx/>
              <a:buNone/>
              <a:tabLst/>
              <a:defRPr/>
            </a:pPr>
            <a:r>
              <a:rPr lang="ja-JP" altLang="en-US" sz="4800" dirty="0">
                <a:latin typeface="Meiryo UI" panose="020B0604030504040204" pitchFamily="50" charset="-128"/>
                <a:ea typeface="Meiryo UI" panose="020B0604030504040204" pitchFamily="50" charset="-128"/>
                <a:cs typeface="ヒラギノ角ゴ Pro W6"/>
              </a:rPr>
              <a:t>これまでの学習を通して学んだように、成年になると色々な責任がともないますが、</a:t>
            </a:r>
            <a:endParaRPr lang="en-US" altLang="ja-JP" sz="4800" dirty="0">
              <a:latin typeface="Meiryo UI" panose="020B0604030504040204" pitchFamily="50" charset="-128"/>
              <a:ea typeface="Meiryo UI" panose="020B0604030504040204" pitchFamily="50" charset="-128"/>
              <a:cs typeface="ヒラギノ角ゴ Pro W6"/>
            </a:endParaRPr>
          </a:p>
          <a:p>
            <a:pPr marL="0" marR="0" lvl="0" indent="-457200" defTabSz="457200" rtl="0" eaLnBrk="1" fontAlgn="auto" latinLnBrk="0" hangingPunct="1">
              <a:lnSpc>
                <a:spcPct val="100000"/>
              </a:lnSpc>
              <a:spcBef>
                <a:spcPts val="0"/>
              </a:spcBef>
              <a:spcAft>
                <a:spcPts val="0"/>
              </a:spcAft>
              <a:buClrTx/>
              <a:buSzTx/>
              <a:buFontTx/>
              <a:buNone/>
              <a:tabLst/>
              <a:defRPr/>
            </a:pPr>
            <a:r>
              <a:rPr lang="ja-JP" altLang="en-US" sz="4800" dirty="0">
                <a:latin typeface="Meiryo UI" panose="020B0604030504040204" pitchFamily="50" charset="-128"/>
                <a:ea typeface="Meiryo UI" panose="020B0604030504040204" pitchFamily="50" charset="-128"/>
                <a:cs typeface="ヒラギノ角ゴ Pro W6"/>
              </a:rPr>
              <a:t>みんなは</a:t>
            </a:r>
            <a:r>
              <a:rPr lang="ja-JP" altLang="en-US" sz="4800" b="1" u="sng" dirty="0">
                <a:latin typeface="Meiryo UI" panose="020B0604030504040204" pitchFamily="50" charset="-128"/>
                <a:ea typeface="Meiryo UI" panose="020B0604030504040204" pitchFamily="50" charset="-128"/>
                <a:cs typeface="ヒラギノ角ゴ Pro W6"/>
              </a:rPr>
              <a:t>どんな点に注意する必要がある</a:t>
            </a:r>
            <a:r>
              <a:rPr lang="ja-JP" altLang="en-US" sz="4800" dirty="0">
                <a:latin typeface="Meiryo UI" panose="020B0604030504040204" pitchFamily="50" charset="-128"/>
                <a:ea typeface="Meiryo UI" panose="020B0604030504040204" pitchFamily="50" charset="-128"/>
                <a:cs typeface="ヒラギノ角ゴ Pro W6"/>
              </a:rPr>
              <a:t>と思いますか。</a:t>
            </a:r>
            <a:endParaRPr lang="en-US" altLang="ja-JP" sz="4800" dirty="0">
              <a:latin typeface="Meiryo UI" panose="020B0604030504040204" pitchFamily="50" charset="-128"/>
              <a:ea typeface="Meiryo UI" panose="020B0604030504040204" pitchFamily="50" charset="-128"/>
              <a:cs typeface="ヒラギノ角ゴ Pro W6"/>
            </a:endParaRPr>
          </a:p>
        </p:txBody>
      </p:sp>
      <p:pic>
        <p:nvPicPr>
          <p:cNvPr id="16" name="図 15">
            <a:extLst>
              <a:ext uri="{FF2B5EF4-FFF2-40B4-BE49-F238E27FC236}">
                <a16:creationId xmlns:a16="http://schemas.microsoft.com/office/drawing/2014/main" id="{6DA3E24C-D073-40C5-8037-37E3ECF2F6B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773" y="4606903"/>
            <a:ext cx="1534452" cy="2011436"/>
          </a:xfrm>
          <a:prstGeom prst="rect">
            <a:avLst/>
          </a:prstGeom>
        </p:spPr>
      </p:pic>
      <p:sp>
        <p:nvSpPr>
          <p:cNvPr id="3" name="スライド番号プレースホルダー 2"/>
          <p:cNvSpPr>
            <a:spLocks noGrp="1"/>
          </p:cNvSpPr>
          <p:nvPr>
            <p:ph type="sldNum" sz="quarter" idx="12"/>
          </p:nvPr>
        </p:nvSpPr>
        <p:spPr/>
        <p:txBody>
          <a:bodyPr/>
          <a:lstStyle/>
          <a:p>
            <a:pPr defTabSz="457200">
              <a:defRPr/>
            </a:pPr>
            <a:fld id="{7B76553B-32E2-D644-9CD0-56FDA882EB90}" type="slidenum">
              <a:rPr lang="ja-JP" altLang="en-US" b="0" smtClean="0"/>
              <a:pPr defTabSz="457200">
                <a:defRPr/>
              </a:pPr>
              <a:t>12</a:t>
            </a:fld>
            <a:endParaRPr lang="ja-JP" altLang="en-US" b="0" dirty="0"/>
          </a:p>
        </p:txBody>
      </p:sp>
      <p:sp>
        <p:nvSpPr>
          <p:cNvPr id="6" name="吹き出し: 角を丸めた四角形 5">
            <a:extLst>
              <a:ext uri="{FF2B5EF4-FFF2-40B4-BE49-F238E27FC236}">
                <a16:creationId xmlns:a16="http://schemas.microsoft.com/office/drawing/2014/main" id="{5718F38E-CC80-4619-91AF-71DFBE252A0D}"/>
              </a:ext>
            </a:extLst>
          </p:cNvPr>
          <p:cNvSpPr/>
          <p:nvPr/>
        </p:nvSpPr>
        <p:spPr>
          <a:xfrm>
            <a:off x="1503679" y="1152165"/>
            <a:ext cx="7385344" cy="4184765"/>
          </a:xfrm>
          <a:prstGeom prst="wedgeRoundRectCallout">
            <a:avLst>
              <a:gd name="adj1" fmla="val -56129"/>
              <a:gd name="adj2" fmla="val 37735"/>
              <a:gd name="adj3" fmla="val 16667"/>
            </a:avLst>
          </a:prstGeom>
          <a:noFill/>
          <a:ln w="317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3187832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8CE12D-5778-A798-045C-F6FEB9A92307}"/>
            </a:ext>
          </a:extLst>
        </p:cNvPr>
        <p:cNvGrpSpPr/>
        <p:nvPr/>
      </p:nvGrpSpPr>
      <p:grpSpPr>
        <a:xfrm>
          <a:off x="0" y="0"/>
          <a:ext cx="0" cy="0"/>
          <a:chOff x="0" y="0"/>
          <a:chExt cx="0" cy="0"/>
        </a:xfrm>
      </p:grpSpPr>
      <p:sp>
        <p:nvSpPr>
          <p:cNvPr id="5" name="フレーム 4">
            <a:extLst>
              <a:ext uri="{FF2B5EF4-FFF2-40B4-BE49-F238E27FC236}">
                <a16:creationId xmlns:a16="http://schemas.microsoft.com/office/drawing/2014/main" id="{3E4A7E36-5128-B2EE-092F-63129EAF202F}"/>
              </a:ext>
            </a:extLst>
          </p:cNvPr>
          <p:cNvSpPr/>
          <p:nvPr/>
        </p:nvSpPr>
        <p:spPr>
          <a:xfrm>
            <a:off x="6350" y="0"/>
            <a:ext cx="9144000" cy="6874074"/>
          </a:xfrm>
          <a:prstGeom prst="frame">
            <a:avLst>
              <a:gd name="adj1" fmla="val 13704"/>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sp>
        <p:nvSpPr>
          <p:cNvPr id="8" name="角丸四角形 7">
            <a:extLst>
              <a:ext uri="{FF2B5EF4-FFF2-40B4-BE49-F238E27FC236}">
                <a16:creationId xmlns:a16="http://schemas.microsoft.com/office/drawing/2014/main" id="{19FC5C2F-90E5-9922-AF1B-A837D6B2395A}"/>
              </a:ext>
            </a:extLst>
          </p:cNvPr>
          <p:cNvSpPr/>
          <p:nvPr/>
        </p:nvSpPr>
        <p:spPr>
          <a:xfrm>
            <a:off x="474133" y="419448"/>
            <a:ext cx="8212667" cy="6011333"/>
          </a:xfrm>
          <a:prstGeom prst="roundRect">
            <a:avLst>
              <a:gd name="adj" fmla="val 2265"/>
            </a:avLst>
          </a:prstGeom>
          <a:solidFill>
            <a:schemeClr val="bg1"/>
          </a:solidFill>
          <a:ln w="31750">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latin typeface="ヒラギノ丸ゴ Pro W4"/>
              <a:ea typeface="ヒラギノ丸ゴ Pro W4"/>
              <a:cs typeface="ヒラギノ丸ゴ Pro W4"/>
            </a:endParaRPr>
          </a:p>
        </p:txBody>
      </p:sp>
      <p:sp>
        <p:nvSpPr>
          <p:cNvPr id="6" name="テキスト ボックス 5">
            <a:extLst>
              <a:ext uri="{FF2B5EF4-FFF2-40B4-BE49-F238E27FC236}">
                <a16:creationId xmlns:a16="http://schemas.microsoft.com/office/drawing/2014/main" id="{F2785DE1-E098-1875-77E1-654FF9E38ECC}"/>
              </a:ext>
            </a:extLst>
          </p:cNvPr>
          <p:cNvSpPr txBox="1"/>
          <p:nvPr/>
        </p:nvSpPr>
        <p:spPr>
          <a:xfrm>
            <a:off x="678085" y="2619071"/>
            <a:ext cx="7616450" cy="923330"/>
          </a:xfrm>
          <a:prstGeom prst="rect">
            <a:avLst/>
          </a:prstGeom>
          <a:noFill/>
        </p:spPr>
        <p:txBody>
          <a:bodyPr wrap="square" rtlCol="0">
            <a:spAutoFit/>
          </a:bodyPr>
          <a:lstStyle/>
          <a:p>
            <a:pPr algn="ctr"/>
            <a:r>
              <a:rPr lang="ja-JP" altLang="en-US" sz="5400" b="1" dirty="0">
                <a:latin typeface="Meiryo UI" panose="020B0604030504040204" pitchFamily="50" charset="-128"/>
                <a:ea typeface="Meiryo UI" panose="020B0604030504040204" pitchFamily="50" charset="-128"/>
                <a:cs typeface="ヒラギノ角ゴ Std W8"/>
              </a:rPr>
              <a:t>２</a:t>
            </a:r>
            <a:r>
              <a:rPr lang="en-US" altLang="ja-JP" sz="5400" b="1" dirty="0">
                <a:latin typeface="Meiryo UI" panose="020B0604030504040204" pitchFamily="50" charset="-128"/>
                <a:ea typeface="Meiryo UI" panose="020B0604030504040204" pitchFamily="50" charset="-128"/>
                <a:cs typeface="ヒラギノ角ゴ Std W8"/>
              </a:rPr>
              <a:t>.</a:t>
            </a:r>
            <a:r>
              <a:rPr lang="ja-JP" altLang="en-US" sz="5400" b="1" dirty="0">
                <a:latin typeface="Meiryo UI" panose="020B0604030504040204" pitchFamily="50" charset="-128"/>
                <a:ea typeface="Meiryo UI" panose="020B0604030504040204" pitchFamily="50" charset="-128"/>
                <a:cs typeface="ヒラギノ角ゴ Std W8"/>
              </a:rPr>
              <a:t> 自立について考える</a:t>
            </a:r>
            <a:endParaRPr lang="ja-JP" altLang="en-US" sz="4400" b="1" dirty="0">
              <a:latin typeface="Meiryo UI" panose="020B0604030504040204" pitchFamily="50" charset="-128"/>
              <a:ea typeface="Meiryo UI" panose="020B0604030504040204" pitchFamily="50" charset="-128"/>
              <a:cs typeface="ヒラギノ角ゴ Std W8"/>
            </a:endParaRPr>
          </a:p>
        </p:txBody>
      </p:sp>
      <p:sp>
        <p:nvSpPr>
          <p:cNvPr id="2" name="スライド番号プレースホルダー 1">
            <a:extLst>
              <a:ext uri="{FF2B5EF4-FFF2-40B4-BE49-F238E27FC236}">
                <a16:creationId xmlns:a16="http://schemas.microsoft.com/office/drawing/2014/main" id="{C1502F8C-BCE0-1C6F-6417-23FEC12D2E28}"/>
              </a:ext>
            </a:extLst>
          </p:cNvPr>
          <p:cNvSpPr>
            <a:spLocks noGrp="1"/>
          </p:cNvSpPr>
          <p:nvPr>
            <p:ph type="sldNum" sz="quarter" idx="12"/>
          </p:nvPr>
        </p:nvSpPr>
        <p:spPr/>
        <p:txBody>
          <a:bodyPr/>
          <a:lstStyle/>
          <a:p>
            <a:pPr defTabSz="457200">
              <a:defRPr/>
            </a:pPr>
            <a:fld id="{7B76553B-32E2-D644-9CD0-56FDA882EB90}" type="slidenum">
              <a:rPr lang="ja-JP" altLang="en-US" b="0" smtClean="0"/>
              <a:pPr defTabSz="457200">
                <a:defRPr/>
              </a:pPr>
              <a:t>13</a:t>
            </a:fld>
            <a:endParaRPr lang="ja-JP" altLang="en-US" b="0" dirty="0"/>
          </a:p>
        </p:txBody>
      </p:sp>
    </p:spTree>
    <p:extLst>
      <p:ext uri="{BB962C8B-B14F-4D97-AF65-F5344CB8AC3E}">
        <p14:creationId xmlns:p14="http://schemas.microsoft.com/office/powerpoint/2010/main" val="500358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テキスト ボックス 30">
            <a:extLst>
              <a:ext uri="{FF2B5EF4-FFF2-40B4-BE49-F238E27FC236}">
                <a16:creationId xmlns:a16="http://schemas.microsoft.com/office/drawing/2014/main" id="{DB6E56E4-FA58-4445-A2DE-6774267104EB}"/>
              </a:ext>
            </a:extLst>
          </p:cNvPr>
          <p:cNvSpPr txBox="1"/>
          <p:nvPr/>
        </p:nvSpPr>
        <p:spPr>
          <a:xfrm>
            <a:off x="232780" y="1044738"/>
            <a:ext cx="8678438" cy="1938992"/>
          </a:xfrm>
          <a:prstGeom prst="rect">
            <a:avLst/>
          </a:prstGeom>
          <a:noFill/>
        </p:spPr>
        <p:txBody>
          <a:bodyPr wrap="square" rtlCol="0">
            <a:spAutoFit/>
          </a:bodyPr>
          <a:lstStyle/>
          <a:p>
            <a:r>
              <a:rPr lang="ja-JP" altLang="en-US" sz="3000" b="1" dirty="0">
                <a:latin typeface="Meiryo UI" panose="020B0604030504040204" pitchFamily="50" charset="-128"/>
                <a:ea typeface="Meiryo UI" panose="020B0604030504040204" pitchFamily="50" charset="-128"/>
                <a:cs typeface="Meiryo UI" panose="020B0604030504040204" pitchFamily="50" charset="-128"/>
              </a:rPr>
              <a:t>「働く目的」は、お金を稼ぐため、社会の一員として務めを果たすため、自分の才能や能力を発揮するためなど人それぞれ違います。 自分自身の働く目的について考えてみましょう。</a:t>
            </a:r>
          </a:p>
        </p:txBody>
      </p:sp>
      <p:sp>
        <p:nvSpPr>
          <p:cNvPr id="4" name="スライド番号プレースホルダー 3"/>
          <p:cNvSpPr>
            <a:spLocks noGrp="1"/>
          </p:cNvSpPr>
          <p:nvPr>
            <p:ph type="sldNum" sz="quarter" idx="12"/>
          </p:nvPr>
        </p:nvSpPr>
        <p:spPr>
          <a:xfrm>
            <a:off x="6790064" y="6421469"/>
            <a:ext cx="2133600" cy="365125"/>
          </a:xfrm>
        </p:spPr>
        <p:txBody>
          <a:bodyPr/>
          <a:lstStyle/>
          <a:p>
            <a:pPr defTabSz="457200">
              <a:defRPr/>
            </a:pPr>
            <a:fld id="{7B76553B-32E2-D644-9CD0-56FDA882EB90}" type="slidenum">
              <a:rPr lang="ja-JP" altLang="en-US" sz="1800" b="0" smtClean="0"/>
              <a:pPr defTabSz="457200">
                <a:defRPr/>
              </a:pPr>
              <a:t>14</a:t>
            </a:fld>
            <a:endParaRPr lang="ja-JP" altLang="en-US" sz="1800" b="0" dirty="0"/>
          </a:p>
        </p:txBody>
      </p:sp>
      <p:sp>
        <p:nvSpPr>
          <p:cNvPr id="2" name="テキスト ボックス 1">
            <a:extLst>
              <a:ext uri="{FF2B5EF4-FFF2-40B4-BE49-F238E27FC236}">
                <a16:creationId xmlns:a16="http://schemas.microsoft.com/office/drawing/2014/main" id="{E3BD895B-15E0-09F7-A1D5-7DD60EC248F0}"/>
              </a:ext>
            </a:extLst>
          </p:cNvPr>
          <p:cNvSpPr txBox="1"/>
          <p:nvPr/>
        </p:nvSpPr>
        <p:spPr>
          <a:xfrm>
            <a:off x="58086" y="6438394"/>
            <a:ext cx="7147116" cy="275204"/>
          </a:xfrm>
          <a:prstGeom prst="rect">
            <a:avLst/>
          </a:prstGeom>
          <a:noFill/>
        </p:spPr>
        <p:txBody>
          <a:bodyPr wrap="square" rtlCol="0">
            <a:spAutoFit/>
          </a:bodyPr>
          <a:lstStyle/>
          <a:p>
            <a:pPr>
              <a:lnSpc>
                <a:spcPct val="1100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注　回答者：</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18</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歳以上の日本国籍を有する者　＊内閣府「国民生活に関する世論調査」（令和</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7</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年）</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3" name="グループ化 2">
            <a:extLst>
              <a:ext uri="{FF2B5EF4-FFF2-40B4-BE49-F238E27FC236}">
                <a16:creationId xmlns:a16="http://schemas.microsoft.com/office/drawing/2014/main" id="{5970EBA0-E135-8949-0F73-FF72D05D778F}"/>
              </a:ext>
            </a:extLst>
          </p:cNvPr>
          <p:cNvGrpSpPr/>
          <p:nvPr/>
        </p:nvGrpSpPr>
        <p:grpSpPr>
          <a:xfrm>
            <a:off x="232780" y="3142724"/>
            <a:ext cx="8944282" cy="2325587"/>
            <a:chOff x="210508" y="2619326"/>
            <a:chExt cx="8944282" cy="2325587"/>
          </a:xfrm>
        </p:grpSpPr>
        <p:pic>
          <p:nvPicPr>
            <p:cNvPr id="5" name="図 4" descr="図形, 四角形&#10;&#10;自動的に生成された説明">
              <a:extLst>
                <a:ext uri="{FF2B5EF4-FFF2-40B4-BE49-F238E27FC236}">
                  <a16:creationId xmlns:a16="http://schemas.microsoft.com/office/drawing/2014/main" id="{B83AB45C-B936-FB2B-8B87-C896087E23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508" y="2619326"/>
              <a:ext cx="8518325" cy="684000"/>
            </a:xfrm>
            <a:prstGeom prst="rect">
              <a:avLst/>
            </a:prstGeom>
          </p:spPr>
        </p:pic>
        <p:sp>
          <p:nvSpPr>
            <p:cNvPr id="6" name="テキスト ボックス 5">
              <a:extLst>
                <a:ext uri="{FF2B5EF4-FFF2-40B4-BE49-F238E27FC236}">
                  <a16:creationId xmlns:a16="http://schemas.microsoft.com/office/drawing/2014/main" id="{297BD916-73AE-29F6-B19D-4971DD0775FF}"/>
                </a:ext>
              </a:extLst>
            </p:cNvPr>
            <p:cNvSpPr txBox="1"/>
            <p:nvPr/>
          </p:nvSpPr>
          <p:spPr>
            <a:xfrm>
              <a:off x="7925008" y="4623991"/>
              <a:ext cx="972592" cy="320922"/>
            </a:xfrm>
            <a:prstGeom prst="rect">
              <a:avLst/>
            </a:prstGeom>
            <a:noFill/>
          </p:spPr>
          <p:txBody>
            <a:bodyPr wrap="square" rtlCol="0">
              <a:spAutoFit/>
            </a:bodyPr>
            <a:lstStyle/>
            <a:p>
              <a:pPr>
                <a:lnSpc>
                  <a:spcPct val="110000"/>
                </a:lnSpc>
              </a:pPr>
              <a:r>
                <a:rPr kumimoji="1" lang="ja-JP" altLang="en-US" sz="1500" dirty="0">
                  <a:latin typeface="Meiryo UI" panose="020B0604030504040204" pitchFamily="50" charset="-128"/>
                  <a:ea typeface="Meiryo UI" panose="020B0604030504040204" pitchFamily="50" charset="-128"/>
                  <a:cs typeface="Meiryo UI" panose="020B0604030504040204" pitchFamily="50" charset="-128"/>
                </a:rPr>
                <a:t>無回答</a:t>
              </a:r>
              <a:endParaRPr kumimoji="1" lang="en-US" altLang="ja-JP" sz="15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テキスト ボックス 6">
              <a:extLst>
                <a:ext uri="{FF2B5EF4-FFF2-40B4-BE49-F238E27FC236}">
                  <a16:creationId xmlns:a16="http://schemas.microsoft.com/office/drawing/2014/main" id="{A433D313-CA99-CC20-F29D-EE13AE0E3503}"/>
                </a:ext>
              </a:extLst>
            </p:cNvPr>
            <p:cNvSpPr txBox="1"/>
            <p:nvPr/>
          </p:nvSpPr>
          <p:spPr>
            <a:xfrm>
              <a:off x="3851920" y="3973696"/>
              <a:ext cx="3672408" cy="342401"/>
            </a:xfrm>
            <a:prstGeom prst="rect">
              <a:avLst/>
            </a:prstGeom>
            <a:noFill/>
          </p:spPr>
          <p:txBody>
            <a:bodyPr wrap="square" rtlCol="0">
              <a:spAutoFit/>
            </a:bodyPr>
            <a:lstStyle/>
            <a:p>
              <a:pPr>
                <a:lnSpc>
                  <a:spcPct val="110000"/>
                </a:lnSpc>
              </a:pPr>
              <a:r>
                <a:rPr kumimoji="1" lang="ja-JP" altLang="en-US" sz="1500" dirty="0">
                  <a:latin typeface="Meiryo UI" panose="020B0604030504040204" pitchFamily="50" charset="-128"/>
                  <a:ea typeface="Meiryo UI" panose="020B0604030504040204" pitchFamily="50" charset="-128"/>
                  <a:cs typeface="Meiryo UI" panose="020B0604030504040204" pitchFamily="50" charset="-128"/>
                </a:rPr>
                <a:t>自分の才能や能力を発揮するために働く</a:t>
              </a:r>
              <a:endParaRPr kumimoji="1" lang="en-US" altLang="ja-JP" sz="15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テキスト ボックス 7">
              <a:extLst>
                <a:ext uri="{FF2B5EF4-FFF2-40B4-BE49-F238E27FC236}">
                  <a16:creationId xmlns:a16="http://schemas.microsoft.com/office/drawing/2014/main" id="{5AB16AB0-21BC-CBCA-F11D-D577C8689C9C}"/>
                </a:ext>
              </a:extLst>
            </p:cNvPr>
            <p:cNvSpPr txBox="1"/>
            <p:nvPr/>
          </p:nvSpPr>
          <p:spPr>
            <a:xfrm>
              <a:off x="5622962" y="4333945"/>
              <a:ext cx="2454964" cy="320922"/>
            </a:xfrm>
            <a:prstGeom prst="rect">
              <a:avLst/>
            </a:prstGeom>
            <a:noFill/>
          </p:spPr>
          <p:txBody>
            <a:bodyPr wrap="square" rtlCol="0">
              <a:spAutoFit/>
            </a:bodyPr>
            <a:lstStyle/>
            <a:p>
              <a:pPr>
                <a:lnSpc>
                  <a:spcPct val="110000"/>
                </a:lnSpc>
              </a:pPr>
              <a:r>
                <a:rPr kumimoji="1" lang="ja-JP" altLang="en-US" sz="1500" dirty="0">
                  <a:latin typeface="Meiryo UI" panose="020B0604030504040204" pitchFamily="50" charset="-128"/>
                  <a:ea typeface="Meiryo UI" panose="020B0604030504040204" pitchFamily="50" charset="-128"/>
                  <a:cs typeface="Meiryo UI" panose="020B0604030504040204" pitchFamily="50" charset="-128"/>
                </a:rPr>
                <a:t>生きがいをみつけるために働く</a:t>
              </a:r>
              <a:endParaRPr kumimoji="1" lang="en-US" altLang="ja-JP" sz="15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9" name="直線コネクタ 8">
              <a:extLst>
                <a:ext uri="{FF2B5EF4-FFF2-40B4-BE49-F238E27FC236}">
                  <a16:creationId xmlns:a16="http://schemas.microsoft.com/office/drawing/2014/main" id="{407DACA4-2CE6-6BBD-777F-BEC6C3F22E3F}"/>
                </a:ext>
              </a:extLst>
            </p:cNvPr>
            <p:cNvCxnSpPr>
              <a:cxnSpLocks/>
            </p:cNvCxnSpPr>
            <p:nvPr/>
          </p:nvCxnSpPr>
          <p:spPr>
            <a:xfrm>
              <a:off x="6780801" y="3346975"/>
              <a:ext cx="0" cy="661586"/>
            </a:xfrm>
            <a:prstGeom prst="line">
              <a:avLst/>
            </a:prstGeom>
            <a:ln w="19050">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sp>
          <p:nvSpPr>
            <p:cNvPr id="10" name="テキスト ボックス 9">
              <a:extLst>
                <a:ext uri="{FF2B5EF4-FFF2-40B4-BE49-F238E27FC236}">
                  <a16:creationId xmlns:a16="http://schemas.microsoft.com/office/drawing/2014/main" id="{1A1D375C-EBB8-EAD9-0C61-545E79033477}"/>
                </a:ext>
              </a:extLst>
            </p:cNvPr>
            <p:cNvSpPr txBox="1"/>
            <p:nvPr/>
          </p:nvSpPr>
          <p:spPr>
            <a:xfrm>
              <a:off x="1521140" y="3558302"/>
              <a:ext cx="4176464" cy="320922"/>
            </a:xfrm>
            <a:prstGeom prst="rect">
              <a:avLst/>
            </a:prstGeom>
            <a:noFill/>
          </p:spPr>
          <p:txBody>
            <a:bodyPr wrap="square" rtlCol="0">
              <a:spAutoFit/>
            </a:bodyPr>
            <a:lstStyle/>
            <a:p>
              <a:pPr algn="r">
                <a:lnSpc>
                  <a:spcPct val="110000"/>
                </a:lnSpc>
              </a:pPr>
              <a:r>
                <a:rPr kumimoji="1" lang="ja-JP" altLang="en-US" sz="1500" dirty="0">
                  <a:latin typeface="Meiryo UI" panose="020B0604030504040204" pitchFamily="50" charset="-128"/>
                  <a:ea typeface="Meiryo UI" panose="020B0604030504040204" pitchFamily="50" charset="-128"/>
                  <a:cs typeface="Meiryo UI" panose="020B0604030504040204" pitchFamily="50" charset="-128"/>
                </a:rPr>
                <a:t>社会の一員として、務めを果たすために働く</a:t>
              </a:r>
              <a:endParaRPr kumimoji="1" lang="en-US" altLang="ja-JP" sz="15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1" name="カギ線コネクタ 4">
              <a:extLst>
                <a:ext uri="{FF2B5EF4-FFF2-40B4-BE49-F238E27FC236}">
                  <a16:creationId xmlns:a16="http://schemas.microsoft.com/office/drawing/2014/main" id="{DDEE1C17-7636-1EBF-006D-2B52EE39AE56}"/>
                </a:ext>
              </a:extLst>
            </p:cNvPr>
            <p:cNvCxnSpPr>
              <a:cxnSpLocks/>
            </p:cNvCxnSpPr>
            <p:nvPr/>
          </p:nvCxnSpPr>
          <p:spPr>
            <a:xfrm rot="5400000">
              <a:off x="5621569" y="3362050"/>
              <a:ext cx="377593" cy="347443"/>
            </a:xfrm>
            <a:prstGeom prst="bentConnector2">
              <a:avLst/>
            </a:prstGeom>
            <a:ln w="19050">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sp>
          <p:nvSpPr>
            <p:cNvPr id="12" name="テキスト ボックス 11">
              <a:extLst>
                <a:ext uri="{FF2B5EF4-FFF2-40B4-BE49-F238E27FC236}">
                  <a16:creationId xmlns:a16="http://schemas.microsoft.com/office/drawing/2014/main" id="{F9B8A1ED-B1CB-AD0C-0E3A-86D1204F3EDC}"/>
                </a:ext>
              </a:extLst>
            </p:cNvPr>
            <p:cNvSpPr txBox="1"/>
            <p:nvPr/>
          </p:nvSpPr>
          <p:spPr>
            <a:xfrm>
              <a:off x="1151206" y="2818526"/>
              <a:ext cx="3456384" cy="366639"/>
            </a:xfrm>
            <a:prstGeom prst="rect">
              <a:avLst/>
            </a:prstGeom>
            <a:noFill/>
          </p:spPr>
          <p:txBody>
            <a:bodyPr wrap="square" rtlCol="0">
              <a:spAutoFit/>
            </a:bodyPr>
            <a:lstStyle/>
            <a:p>
              <a:pPr algn="ctr">
                <a:lnSpc>
                  <a:spcPct val="110000"/>
                </a:lnSpc>
              </a:pPr>
              <a:r>
                <a:rPr kumimoji="1" lang="ja-JP" altLang="en-US" sz="1500" dirty="0">
                  <a:latin typeface="Meiryo UI" panose="020B0604030504040204" pitchFamily="50" charset="-128"/>
                  <a:ea typeface="Meiryo UI" panose="020B0604030504040204" pitchFamily="50" charset="-128"/>
                  <a:cs typeface="Meiryo UI" panose="020B0604030504040204" pitchFamily="50" charset="-128"/>
                </a:rPr>
                <a:t>お金を得るために働く</a:t>
              </a:r>
              <a:r>
                <a:rPr kumimoji="1" lang="en-US" altLang="ja-JP" sz="1500" dirty="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dirty="0">
                  <a:latin typeface="Meiryo UI" panose="020B0604030504040204" pitchFamily="50" charset="-128"/>
                  <a:ea typeface="Meiryo UI" panose="020B0604030504040204" pitchFamily="50" charset="-128"/>
                  <a:cs typeface="Meiryo UI" panose="020B0604030504040204" pitchFamily="50" charset="-128"/>
                </a:rPr>
                <a:t>63.2</a:t>
              </a:r>
              <a:r>
                <a:rPr lang="en-US" altLang="en-US" dirty="0">
                  <a:latin typeface="Meiryo UI" panose="020B0604030504040204" pitchFamily="50" charset="-128"/>
                  <a:ea typeface="Meiryo UI" panose="020B0604030504040204" pitchFamily="50" charset="-128"/>
                  <a:cs typeface="Meiryo UI" panose="020B0604030504040204" pitchFamily="50" charset="-128"/>
                </a:rPr>
                <a:t>%</a:t>
              </a:r>
            </a:p>
          </p:txBody>
        </p:sp>
        <p:sp>
          <p:nvSpPr>
            <p:cNvPr id="13" name="テキスト ボックス 12">
              <a:extLst>
                <a:ext uri="{FF2B5EF4-FFF2-40B4-BE49-F238E27FC236}">
                  <a16:creationId xmlns:a16="http://schemas.microsoft.com/office/drawing/2014/main" id="{FE45855F-F48D-15F1-44CF-673C9F7CF400}"/>
                </a:ext>
              </a:extLst>
            </p:cNvPr>
            <p:cNvSpPr txBox="1"/>
            <p:nvPr/>
          </p:nvSpPr>
          <p:spPr>
            <a:xfrm>
              <a:off x="5406958" y="2818526"/>
              <a:ext cx="1157749" cy="366639"/>
            </a:xfrm>
            <a:prstGeom prst="rect">
              <a:avLst/>
            </a:prstGeom>
            <a:noFill/>
          </p:spPr>
          <p:txBody>
            <a:bodyPr wrap="square" rtlCol="0">
              <a:spAutoFit/>
            </a:bodyPr>
            <a:lstStyle/>
            <a:p>
              <a:pPr algn="ctr">
                <a:lnSpc>
                  <a:spcPct val="110000"/>
                </a:lnSpc>
              </a:pPr>
              <a:r>
                <a:rPr kumimoji="1" lang="en-US" altLang="ja-JP" dirty="0">
                  <a:latin typeface="Meiryo UI" panose="020B0604030504040204" pitchFamily="50" charset="-128"/>
                  <a:ea typeface="Meiryo UI" panose="020B0604030504040204" pitchFamily="50" charset="-128"/>
                  <a:cs typeface="Meiryo UI" panose="020B0604030504040204" pitchFamily="50" charset="-128"/>
                </a:rPr>
                <a:t>10.9</a:t>
              </a:r>
              <a:r>
                <a:rPr lang="en-US" altLang="en-US" dirty="0">
                  <a:latin typeface="Meiryo UI" panose="020B0604030504040204" pitchFamily="50" charset="-128"/>
                  <a:ea typeface="Meiryo UI" panose="020B0604030504040204" pitchFamily="50" charset="-128"/>
                  <a:cs typeface="Meiryo UI" panose="020B0604030504040204" pitchFamily="50" charset="-128"/>
                </a:rPr>
                <a:t>%</a:t>
              </a:r>
            </a:p>
          </p:txBody>
        </p:sp>
        <p:sp>
          <p:nvSpPr>
            <p:cNvPr id="14" name="テキスト ボックス 13">
              <a:extLst>
                <a:ext uri="{FF2B5EF4-FFF2-40B4-BE49-F238E27FC236}">
                  <a16:creationId xmlns:a16="http://schemas.microsoft.com/office/drawing/2014/main" id="{497E9F2F-E176-A1AF-F0B6-6C74163DBCA6}"/>
                </a:ext>
              </a:extLst>
            </p:cNvPr>
            <p:cNvSpPr txBox="1"/>
            <p:nvPr/>
          </p:nvSpPr>
          <p:spPr>
            <a:xfrm>
              <a:off x="6201927" y="2818526"/>
              <a:ext cx="1157749" cy="366639"/>
            </a:xfrm>
            <a:prstGeom prst="rect">
              <a:avLst/>
            </a:prstGeom>
            <a:noFill/>
          </p:spPr>
          <p:txBody>
            <a:bodyPr wrap="square" rtlCol="0">
              <a:spAutoFit/>
            </a:bodyPr>
            <a:lstStyle/>
            <a:p>
              <a:pPr algn="ctr">
                <a:lnSpc>
                  <a:spcPct val="110000"/>
                </a:lnSpc>
              </a:pPr>
              <a:r>
                <a:rPr lang="en-US" altLang="ja-JP" dirty="0">
                  <a:latin typeface="Meiryo UI" panose="020B0604030504040204" pitchFamily="50" charset="-128"/>
                  <a:ea typeface="Meiryo UI" panose="020B0604030504040204" pitchFamily="50" charset="-128"/>
                  <a:cs typeface="Meiryo UI" panose="020B0604030504040204" pitchFamily="50" charset="-128"/>
                </a:rPr>
                <a:t>7</a:t>
              </a:r>
              <a:r>
                <a:rPr kumimoji="1" lang="en-US" altLang="ja-JP" dirty="0">
                  <a:latin typeface="Meiryo UI" panose="020B0604030504040204" pitchFamily="50" charset="-128"/>
                  <a:ea typeface="Meiryo UI" panose="020B0604030504040204" pitchFamily="50" charset="-128"/>
                  <a:cs typeface="Meiryo UI" panose="020B0604030504040204" pitchFamily="50" charset="-128"/>
                </a:rPr>
                <a:t>.2</a:t>
              </a:r>
              <a:r>
                <a:rPr lang="en-US" altLang="en-US" dirty="0">
                  <a:latin typeface="Meiryo UI" panose="020B0604030504040204" pitchFamily="50" charset="-128"/>
                  <a:ea typeface="Meiryo UI" panose="020B0604030504040204" pitchFamily="50" charset="-128"/>
                  <a:cs typeface="Meiryo UI" panose="020B0604030504040204" pitchFamily="50" charset="-128"/>
                </a:rPr>
                <a:t>%</a:t>
              </a:r>
            </a:p>
          </p:txBody>
        </p:sp>
        <p:sp>
          <p:nvSpPr>
            <p:cNvPr id="15" name="テキスト ボックス 14">
              <a:extLst>
                <a:ext uri="{FF2B5EF4-FFF2-40B4-BE49-F238E27FC236}">
                  <a16:creationId xmlns:a16="http://schemas.microsoft.com/office/drawing/2014/main" id="{AC998DFD-67D5-80F6-2929-00FCC6B7E8D3}"/>
                </a:ext>
              </a:extLst>
            </p:cNvPr>
            <p:cNvSpPr txBox="1"/>
            <p:nvPr/>
          </p:nvSpPr>
          <p:spPr>
            <a:xfrm>
              <a:off x="7083801" y="2818526"/>
              <a:ext cx="1157749" cy="366639"/>
            </a:xfrm>
            <a:prstGeom prst="rect">
              <a:avLst/>
            </a:prstGeom>
            <a:noFill/>
          </p:spPr>
          <p:txBody>
            <a:bodyPr wrap="square" rtlCol="0">
              <a:spAutoFit/>
            </a:bodyPr>
            <a:lstStyle/>
            <a:p>
              <a:pPr algn="ctr">
                <a:lnSpc>
                  <a:spcPct val="110000"/>
                </a:lnSpc>
              </a:pPr>
              <a:r>
                <a:rPr kumimoji="1" lang="en-US" altLang="ja-JP" dirty="0">
                  <a:latin typeface="Meiryo UI" panose="020B0604030504040204" pitchFamily="50" charset="-128"/>
                  <a:ea typeface="Meiryo UI" panose="020B0604030504040204" pitchFamily="50" charset="-128"/>
                  <a:cs typeface="Meiryo UI" panose="020B0604030504040204" pitchFamily="50" charset="-128"/>
                </a:rPr>
                <a:t>13.3</a:t>
              </a:r>
              <a:r>
                <a:rPr lang="en-US" altLang="en-US" dirty="0">
                  <a:latin typeface="Meiryo UI" panose="020B0604030504040204" pitchFamily="50" charset="-128"/>
                  <a:ea typeface="Meiryo UI" panose="020B0604030504040204" pitchFamily="50" charset="-128"/>
                  <a:cs typeface="Meiryo UI" panose="020B0604030504040204" pitchFamily="50" charset="-128"/>
                </a:rPr>
                <a:t>%</a:t>
              </a:r>
            </a:p>
          </p:txBody>
        </p:sp>
        <p:sp>
          <p:nvSpPr>
            <p:cNvPr id="17" name="テキスト ボックス 16">
              <a:extLst>
                <a:ext uri="{FF2B5EF4-FFF2-40B4-BE49-F238E27FC236}">
                  <a16:creationId xmlns:a16="http://schemas.microsoft.com/office/drawing/2014/main" id="{FEB451D7-6A97-9056-94D5-8842E28F4862}"/>
                </a:ext>
              </a:extLst>
            </p:cNvPr>
            <p:cNvSpPr txBox="1"/>
            <p:nvPr/>
          </p:nvSpPr>
          <p:spPr>
            <a:xfrm>
              <a:off x="7997041" y="2818526"/>
              <a:ext cx="1157749" cy="366639"/>
            </a:xfrm>
            <a:prstGeom prst="rect">
              <a:avLst/>
            </a:prstGeom>
            <a:noFill/>
          </p:spPr>
          <p:txBody>
            <a:bodyPr wrap="square" rtlCol="0">
              <a:spAutoFit/>
            </a:bodyPr>
            <a:lstStyle/>
            <a:p>
              <a:pPr algn="ctr">
                <a:lnSpc>
                  <a:spcPct val="110000"/>
                </a:lnSpc>
              </a:pPr>
              <a:r>
                <a:rPr kumimoji="1" lang="en-US" altLang="ja-JP" dirty="0">
                  <a:latin typeface="Meiryo UI" panose="020B0604030504040204" pitchFamily="50" charset="-128"/>
                  <a:ea typeface="Meiryo UI" panose="020B0604030504040204" pitchFamily="50" charset="-128"/>
                  <a:cs typeface="Meiryo UI" panose="020B0604030504040204" pitchFamily="50" charset="-128"/>
                </a:rPr>
                <a:t>5.4</a:t>
              </a:r>
              <a:r>
                <a:rPr lang="en-US" altLang="en-US" dirty="0">
                  <a:latin typeface="Meiryo UI" panose="020B0604030504040204" pitchFamily="50" charset="-128"/>
                  <a:ea typeface="Meiryo UI" panose="020B0604030504040204" pitchFamily="50" charset="-128"/>
                  <a:cs typeface="Meiryo UI" panose="020B0604030504040204" pitchFamily="50" charset="-128"/>
                </a:rPr>
                <a:t>%</a:t>
              </a:r>
            </a:p>
          </p:txBody>
        </p:sp>
        <p:cxnSp>
          <p:nvCxnSpPr>
            <p:cNvPr id="18" name="直線コネクタ 17">
              <a:extLst>
                <a:ext uri="{FF2B5EF4-FFF2-40B4-BE49-F238E27FC236}">
                  <a16:creationId xmlns:a16="http://schemas.microsoft.com/office/drawing/2014/main" id="{A75FBE1C-3482-2E5B-A8F4-029389C70D58}"/>
                </a:ext>
              </a:extLst>
            </p:cNvPr>
            <p:cNvCxnSpPr>
              <a:cxnSpLocks/>
            </p:cNvCxnSpPr>
            <p:nvPr/>
          </p:nvCxnSpPr>
          <p:spPr>
            <a:xfrm>
              <a:off x="7671836" y="3363143"/>
              <a:ext cx="0" cy="1001961"/>
            </a:xfrm>
            <a:prstGeom prst="line">
              <a:avLst/>
            </a:prstGeom>
            <a:ln w="19050">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cxnSp>
          <p:nvCxnSpPr>
            <p:cNvPr id="19" name="直線コネクタ 18">
              <a:extLst>
                <a:ext uri="{FF2B5EF4-FFF2-40B4-BE49-F238E27FC236}">
                  <a16:creationId xmlns:a16="http://schemas.microsoft.com/office/drawing/2014/main" id="{195C134E-DA67-060A-4102-D887A93C5D3D}"/>
                </a:ext>
              </a:extLst>
            </p:cNvPr>
            <p:cNvCxnSpPr>
              <a:cxnSpLocks/>
            </p:cNvCxnSpPr>
            <p:nvPr/>
          </p:nvCxnSpPr>
          <p:spPr>
            <a:xfrm>
              <a:off x="8484014" y="3346975"/>
              <a:ext cx="0" cy="1307892"/>
            </a:xfrm>
            <a:prstGeom prst="line">
              <a:avLst/>
            </a:prstGeom>
            <a:ln w="19050">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grpSp>
      <p:sp>
        <p:nvSpPr>
          <p:cNvPr id="21" name="正方形/長方形 20">
            <a:extLst>
              <a:ext uri="{FF2B5EF4-FFF2-40B4-BE49-F238E27FC236}">
                <a16:creationId xmlns:a16="http://schemas.microsoft.com/office/drawing/2014/main" id="{879CBC01-3247-14BC-5D34-DCE2E4B71361}"/>
              </a:ext>
            </a:extLst>
          </p:cNvPr>
          <p:cNvSpPr/>
          <p:nvPr/>
        </p:nvSpPr>
        <p:spPr>
          <a:xfrm>
            <a:off x="-1" y="0"/>
            <a:ext cx="9144000" cy="764704"/>
          </a:xfrm>
          <a:prstGeom prst="rect">
            <a:avLst/>
          </a:prstGeom>
          <a:solidFill>
            <a:schemeClr val="accent4">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22" name="テキスト ボックス 21">
            <a:extLst>
              <a:ext uri="{FF2B5EF4-FFF2-40B4-BE49-F238E27FC236}">
                <a16:creationId xmlns:a16="http://schemas.microsoft.com/office/drawing/2014/main" id="{E2903270-53F1-6A3E-7FC2-B683C0347942}"/>
              </a:ext>
            </a:extLst>
          </p:cNvPr>
          <p:cNvSpPr txBox="1"/>
          <p:nvPr/>
        </p:nvSpPr>
        <p:spPr bwMode="white">
          <a:xfrm>
            <a:off x="395537" y="107921"/>
            <a:ext cx="8352927" cy="584775"/>
          </a:xfrm>
          <a:prstGeom prst="rect">
            <a:avLst/>
          </a:prstGeom>
          <a:noFill/>
        </p:spPr>
        <p:txBody>
          <a:bodyPr wrap="square" rtlCol="0">
            <a:spAutoFit/>
          </a:bodyPr>
          <a:lstStyle/>
          <a:p>
            <a:pPr defTabSz="457200">
              <a:defRPr/>
            </a:pPr>
            <a:r>
              <a:rPr lang="ja-JP" altLang="en-US" sz="3200" b="1">
                <a:solidFill>
                  <a:srgbClr val="FFFFFF"/>
                </a:solidFill>
                <a:latin typeface="Meiryo UI" panose="020B0604030504040204" pitchFamily="50" charset="-128"/>
                <a:ea typeface="Meiryo UI" panose="020B0604030504040204" pitchFamily="50" charset="-128"/>
                <a:cs typeface="ヒラギノ角ゴ ProN W6"/>
              </a:rPr>
              <a:t>働く目的について</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Tree>
    <p:extLst>
      <p:ext uri="{BB962C8B-B14F-4D97-AF65-F5344CB8AC3E}">
        <p14:creationId xmlns:p14="http://schemas.microsoft.com/office/powerpoint/2010/main" val="16876909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正方形/長方形 18"/>
          <p:cNvSpPr/>
          <p:nvPr/>
        </p:nvSpPr>
        <p:spPr>
          <a:xfrm>
            <a:off x="-1" y="0"/>
            <a:ext cx="9144000" cy="764704"/>
          </a:xfrm>
          <a:prstGeom prst="rect">
            <a:avLst/>
          </a:prstGeom>
          <a:solidFill>
            <a:schemeClr val="accent4">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12" name="テキスト ボックス 11"/>
          <p:cNvSpPr txBox="1"/>
          <p:nvPr/>
        </p:nvSpPr>
        <p:spPr bwMode="white">
          <a:xfrm>
            <a:off x="395537" y="107921"/>
            <a:ext cx="8352927" cy="584775"/>
          </a:xfrm>
          <a:prstGeom prst="rect">
            <a:avLst/>
          </a:prstGeom>
          <a:noFill/>
        </p:spPr>
        <p:txBody>
          <a:bodyPr wrap="square" rtlCol="0">
            <a:spAutoFit/>
          </a:bodyPr>
          <a:lstStyle/>
          <a:p>
            <a:pPr defTabSz="457200">
              <a:defRPr/>
            </a:pPr>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働き方について</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33" name="角丸四角形 32"/>
          <p:cNvSpPr/>
          <p:nvPr/>
        </p:nvSpPr>
        <p:spPr bwMode="gray">
          <a:xfrm>
            <a:off x="647244" y="1268760"/>
            <a:ext cx="2469443" cy="4392488"/>
          </a:xfrm>
          <a:prstGeom prst="roundRect">
            <a:avLst>
              <a:gd name="adj" fmla="val 4044"/>
            </a:avLst>
          </a:prstGeom>
          <a:solidFill>
            <a:srgbClr val="FBE9CE"/>
          </a:solidFill>
          <a:ln w="25400" cmpd="sng">
            <a:solidFill>
              <a:srgbClr val="EC8A2B"/>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4" name="角丸四角形 33"/>
          <p:cNvSpPr/>
          <p:nvPr/>
        </p:nvSpPr>
        <p:spPr bwMode="gray">
          <a:xfrm>
            <a:off x="3148467" y="1268760"/>
            <a:ext cx="2572634" cy="4392488"/>
          </a:xfrm>
          <a:prstGeom prst="roundRect">
            <a:avLst>
              <a:gd name="adj" fmla="val 4044"/>
            </a:avLst>
          </a:prstGeom>
          <a:solidFill>
            <a:srgbClr val="EAE2F0"/>
          </a:solidFill>
          <a:ln w="25400" cmpd="sng">
            <a:solidFill>
              <a:srgbClr val="A884BC"/>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aphicFrame>
        <p:nvGraphicFramePr>
          <p:cNvPr id="13" name="表 12"/>
          <p:cNvGraphicFramePr>
            <a:graphicFrameLocks noGrp="1"/>
          </p:cNvGraphicFramePr>
          <p:nvPr>
            <p:extLst>
              <p:ext uri="{D42A27DB-BD31-4B8C-83A1-F6EECF244321}">
                <p14:modId xmlns:p14="http://schemas.microsoft.com/office/powerpoint/2010/main" val="2759928253"/>
              </p:ext>
            </p:extLst>
          </p:nvPr>
        </p:nvGraphicFramePr>
        <p:xfrm>
          <a:off x="647244" y="1351064"/>
          <a:ext cx="2469443" cy="4265491"/>
        </p:xfrm>
        <a:graphic>
          <a:graphicData uri="http://schemas.openxmlformats.org/drawingml/2006/table">
            <a:tbl>
              <a:tblPr firstRow="1" bandRow="1">
                <a:tableStyleId>{2D5ABB26-0587-4C30-8999-92F81FD0307C}</a:tableStyleId>
              </a:tblPr>
              <a:tblGrid>
                <a:gridCol w="2469443">
                  <a:extLst>
                    <a:ext uri="{9D8B030D-6E8A-4147-A177-3AD203B41FA5}">
                      <a16:colId xmlns:a16="http://schemas.microsoft.com/office/drawing/2014/main" val="20000"/>
                    </a:ext>
                  </a:extLst>
                </a:gridCol>
              </a:tblGrid>
              <a:tr h="512318">
                <a:tc>
                  <a:txBody>
                    <a:bodyPr/>
                    <a:lstStyle/>
                    <a:p>
                      <a:pPr algn="ctr"/>
                      <a:r>
                        <a:rPr lang="ja-JP" altLang="en-US" sz="2000" b="1" dirty="0">
                          <a:solidFill>
                            <a:srgbClr val="EB802A"/>
                          </a:solidFill>
                          <a:latin typeface="Meiryo UI" panose="020B0604030504040204" pitchFamily="50" charset="-128"/>
                          <a:ea typeface="Meiryo UI" panose="020B0604030504040204" pitchFamily="50" charset="-128"/>
                          <a:cs typeface="Meiryo UI" panose="020B0604030504040204" pitchFamily="50" charset="-128"/>
                        </a:rPr>
                        <a:t>正規雇用</a:t>
                      </a:r>
                      <a:endParaRPr kumimoji="1" lang="ja-JP" altLang="en-US" sz="2000" b="0" i="0" dirty="0">
                        <a:solidFill>
                          <a:srgbClr val="EB802A"/>
                        </a:solidFill>
                        <a:latin typeface="ヒラギノ角ゴ Pro W6"/>
                        <a:ea typeface="ヒラギノ角ゴ Pro W6"/>
                        <a:cs typeface="ヒラギノ角ゴ Pro W6"/>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44891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一般的に、会社内で正社員と呼ばれ、期間の定めのない雇用契約で働いている。</a:t>
                      </a:r>
                      <a:endParaRPr kumimoji="1" lang="ja-JP" altLang="en-US" sz="1400" b="0" i="0" dirty="0">
                        <a:solidFill>
                          <a:schemeClr val="tx1"/>
                        </a:solidFill>
                        <a:latin typeface="ヒラギノ角ゴ Pro W6"/>
                        <a:ea typeface="ヒラギノ角ゴ Pro W6"/>
                        <a:cs typeface="ヒラギノ角ゴ Pro W6"/>
                      </a:endParaRPr>
                    </a:p>
                    <a:p>
                      <a:pPr algn="l"/>
                      <a:endParaRPr kumimoji="1" lang="ja-JP" altLang="en-US" sz="1400" b="0" i="0" dirty="0">
                        <a:solidFill>
                          <a:schemeClr val="tx1"/>
                        </a:solidFill>
                        <a:latin typeface="ヒラギノ角ゴ Pro W6"/>
                        <a:ea typeface="ヒラギノ角ゴ Pro W6"/>
                        <a:cs typeface="ヒラギノ角ゴ Pro W6"/>
                      </a:endParaRPr>
                    </a:p>
                  </a:txBody>
                  <a:tcPr marL="180000" marR="180000" marT="9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prstClr val="white"/>
                      </a:solidFill>
                      <a:prstDash val="solid"/>
                      <a:round/>
                      <a:headEnd type="none" w="med" len="med"/>
                      <a:tailEnd type="none" w="med" len="med"/>
                    </a:lnT>
                    <a:lnB w="381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016000">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加入義務あり</a:t>
                      </a:r>
                      <a:endParaRPr kumimoji="1" lang="ja-JP" altLang="en-US" sz="1600" b="0" i="0" dirty="0">
                        <a:solidFill>
                          <a:schemeClr val="tx1"/>
                        </a:solidFill>
                        <a:latin typeface="ヒラギノ角ゴ Pro W6"/>
                        <a:ea typeface="ヒラギノ角ゴ Pro W6"/>
                        <a:cs typeface="ヒラギノ角ゴ Pro W6"/>
                      </a:endParaRPr>
                    </a:p>
                  </a:txBody>
                  <a:tcPr marL="180000" marR="144000" marT="93600" marB="9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prstClr val="white"/>
                      </a:solidFill>
                      <a:prstDash val="solid"/>
                      <a:round/>
                      <a:headEnd type="none" w="med" len="med"/>
                      <a:tailEnd type="none" w="med" len="med"/>
                    </a:lnT>
                    <a:lnB w="381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712192">
                <a:tc>
                  <a:txBody>
                    <a:bodyPr/>
                    <a:lstStyle/>
                    <a:p>
                      <a:pPr algn="ct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男　　　</a:t>
                      </a:r>
                      <a:r>
                        <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億</a:t>
                      </a:r>
                      <a:r>
                        <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6,280</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万円</a:t>
                      </a:r>
                      <a:endParaRPr kumimoji="1" lang="ja-JP" altLang="en-US" sz="1600" b="0" i="0" spc="-40" dirty="0">
                        <a:solidFill>
                          <a:schemeClr val="tx1"/>
                        </a:solidFill>
                        <a:latin typeface="ヒラギノ角ゴ Pro W6"/>
                        <a:ea typeface="ヒラギノ角ゴ Pro W6"/>
                        <a:cs typeface="ヒラギノ角ゴ Pro W6"/>
                      </a:endParaRPr>
                    </a:p>
                  </a:txBody>
                  <a:tcPr marL="180000" marR="144000" marT="93600" marB="9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prstClr val="white"/>
                      </a:solidFill>
                      <a:prstDash val="solid"/>
                      <a:round/>
                      <a:headEnd type="none" w="med" len="med"/>
                      <a:tailEnd type="none" w="med" len="med"/>
                    </a:lnT>
                    <a:lnB w="381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576064">
                <a:tc>
                  <a:txBody>
                    <a:bodyPr/>
                    <a:lstStyle/>
                    <a:p>
                      <a:pPr algn="ct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女　　　</a:t>
                      </a:r>
                      <a:r>
                        <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億</a:t>
                      </a:r>
                      <a:r>
                        <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990</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万円</a:t>
                      </a:r>
                      <a:endParaRPr kumimoji="1" lang="ja-JP" altLang="en-US" sz="1600" b="0" i="0" spc="-40" dirty="0">
                        <a:solidFill>
                          <a:schemeClr val="tx1"/>
                        </a:solidFill>
                        <a:latin typeface="ヒラギノ角ゴ Pro W6"/>
                        <a:ea typeface="ヒラギノ角ゴ Pro W6"/>
                        <a:cs typeface="ヒラギノ角ゴ Pro W6"/>
                      </a:endParaRPr>
                    </a:p>
                  </a:txBody>
                  <a:tcPr marL="180000" marR="144000" marT="93600" marB="9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prstClr val="white"/>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graphicFrame>
        <p:nvGraphicFramePr>
          <p:cNvPr id="14" name="表 13"/>
          <p:cNvGraphicFramePr>
            <a:graphicFrameLocks noGrp="1"/>
          </p:cNvGraphicFramePr>
          <p:nvPr>
            <p:extLst>
              <p:ext uri="{D42A27DB-BD31-4B8C-83A1-F6EECF244321}">
                <p14:modId xmlns:p14="http://schemas.microsoft.com/office/powerpoint/2010/main" val="2916319242"/>
              </p:ext>
            </p:extLst>
          </p:nvPr>
        </p:nvGraphicFramePr>
        <p:xfrm>
          <a:off x="3110432" y="1344018"/>
          <a:ext cx="2610669" cy="4248472"/>
        </p:xfrm>
        <a:graphic>
          <a:graphicData uri="http://schemas.openxmlformats.org/drawingml/2006/table">
            <a:tbl>
              <a:tblPr firstRow="1" bandRow="1">
                <a:tableStyleId>{2D5ABB26-0587-4C30-8999-92F81FD0307C}</a:tableStyleId>
              </a:tblPr>
              <a:tblGrid>
                <a:gridCol w="2610669">
                  <a:extLst>
                    <a:ext uri="{9D8B030D-6E8A-4147-A177-3AD203B41FA5}">
                      <a16:colId xmlns:a16="http://schemas.microsoft.com/office/drawing/2014/main" val="20000"/>
                    </a:ext>
                  </a:extLst>
                </a:gridCol>
              </a:tblGrid>
              <a:tr h="504056">
                <a:tc>
                  <a:txBody>
                    <a:bodyPr/>
                    <a:lstStyle/>
                    <a:p>
                      <a:pPr algn="ctr"/>
                      <a:r>
                        <a:rPr lang="ja-JP" altLang="en-US" sz="2000" b="1" dirty="0">
                          <a:solidFill>
                            <a:srgbClr val="8B619C"/>
                          </a:solidFill>
                          <a:latin typeface="Meiryo UI" panose="020B0604030504040204" pitchFamily="50" charset="-128"/>
                          <a:ea typeface="Meiryo UI" panose="020B0604030504040204" pitchFamily="50" charset="-128"/>
                          <a:cs typeface="Meiryo UI" panose="020B0604030504040204" pitchFamily="50" charset="-128"/>
                        </a:rPr>
                        <a:t>非正規雇用</a:t>
                      </a:r>
                      <a:endParaRPr kumimoji="1" lang="ja-JP" altLang="en-US" sz="2000" b="0" i="0" dirty="0">
                        <a:solidFill>
                          <a:srgbClr val="8B619C"/>
                        </a:solidFill>
                        <a:latin typeface="ヒラギノ角ゴ Pro W6"/>
                        <a:ea typeface="ヒラギノ角ゴ Pro W6"/>
                        <a:cs typeface="ヒラギノ角ゴ Pro W6"/>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4401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400" b="1" spc="-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一般的に、契約社員やパートタイマー、</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アルバイト、派遣社員の区分があり、期間を定めた雇用契約で働いている。</a:t>
                      </a:r>
                      <a:endParaRPr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正規雇用と比べて短い時間で働く場合もある。</a:t>
                      </a:r>
                      <a:endParaRPr kumimoji="1" lang="ja-JP" altLang="en-US" sz="1400" b="0" i="0" dirty="0">
                        <a:solidFill>
                          <a:schemeClr val="tx1"/>
                        </a:solidFill>
                        <a:latin typeface="ヒラギノ角ゴ Pro W6"/>
                        <a:ea typeface="ヒラギノ角ゴ Pro W6"/>
                        <a:cs typeface="ヒラギノ角ゴ Pro W6"/>
                      </a:endParaRPr>
                    </a:p>
                  </a:txBody>
                  <a:tcPr marL="180000" marR="144000" marT="9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prstClr val="white"/>
                      </a:solidFill>
                      <a:prstDash val="solid"/>
                      <a:round/>
                      <a:headEnd type="none" w="med" len="med"/>
                      <a:tailEnd type="none" w="med" len="med"/>
                    </a:lnT>
                    <a:lnB w="381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016000">
                <a:tc>
                  <a:txBody>
                    <a:bodyPr/>
                    <a:lstStyle/>
                    <a:p>
                      <a:pPr algn="ct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一定の条件を満たせば</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加入義務あり</a:t>
                      </a:r>
                      <a:endParaRPr kumimoji="1" lang="ja-JP" altLang="en-US" sz="1600" b="0" i="0" dirty="0">
                        <a:solidFill>
                          <a:schemeClr val="tx1"/>
                        </a:solidFill>
                        <a:latin typeface="ヒラギノ角ゴ Pro W6"/>
                        <a:ea typeface="ヒラギノ角ゴ Pro W6"/>
                        <a:cs typeface="ヒラギノ角ゴ Pro W6"/>
                      </a:endParaRPr>
                    </a:p>
                  </a:txBody>
                  <a:tcPr marL="180000" marR="144000" marT="93600" marB="9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prstClr val="white"/>
                      </a:solidFill>
                      <a:prstDash val="solid"/>
                      <a:round/>
                      <a:headEnd type="none" w="med" len="med"/>
                      <a:tailEnd type="none" w="med" len="med"/>
                    </a:lnT>
                    <a:lnB w="381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712192">
                <a:tc>
                  <a:txBody>
                    <a:bodyPr/>
                    <a:lstStyle/>
                    <a:p>
                      <a:pPr algn="ct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男　　</a:t>
                      </a:r>
                      <a:r>
                        <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億</a:t>
                      </a:r>
                      <a:r>
                        <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5,040</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万円</a:t>
                      </a:r>
                      <a:endParaRPr kumimoji="1" lang="ja-JP" altLang="en-US" sz="1600" b="0" i="0" spc="-120" dirty="0">
                        <a:solidFill>
                          <a:schemeClr val="tx1"/>
                        </a:solidFill>
                        <a:latin typeface="ヒラギノ角ゴ Pro W6"/>
                        <a:ea typeface="ヒラギノ角ゴ Pro W6"/>
                        <a:cs typeface="ヒラギノ角ゴ Pro W6"/>
                      </a:endParaRPr>
                    </a:p>
                  </a:txBody>
                  <a:tcPr marL="180000" marR="144000" marT="93600" marB="9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prstClr val="white"/>
                      </a:solidFill>
                      <a:prstDash val="solid"/>
                      <a:round/>
                      <a:headEnd type="none" w="med" len="med"/>
                      <a:tailEnd type="none" w="med" len="med"/>
                    </a:lnT>
                    <a:lnB w="381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576064">
                <a:tc>
                  <a:txBody>
                    <a:bodyPr/>
                    <a:lstStyle/>
                    <a:p>
                      <a:pPr algn="ct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女　　</a:t>
                      </a:r>
                      <a:r>
                        <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億</a:t>
                      </a:r>
                      <a:r>
                        <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2,490</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万円</a:t>
                      </a:r>
                      <a:endParaRPr kumimoji="1" lang="ja-JP" altLang="en-US" sz="1600" b="0" i="0" spc="-120" dirty="0">
                        <a:solidFill>
                          <a:schemeClr val="tx1"/>
                        </a:solidFill>
                        <a:latin typeface="ヒラギノ角ゴ Pro W6"/>
                        <a:ea typeface="ヒラギノ角ゴ Pro W6"/>
                        <a:cs typeface="ヒラギノ角ゴ Pro W6"/>
                      </a:endParaRPr>
                    </a:p>
                  </a:txBody>
                  <a:tcPr marL="180000" marR="144000" marT="93600" marB="9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prstClr val="white"/>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graphicFrame>
        <p:nvGraphicFramePr>
          <p:cNvPr id="15" name="表 14"/>
          <p:cNvGraphicFramePr>
            <a:graphicFrameLocks noGrp="1"/>
          </p:cNvGraphicFramePr>
          <p:nvPr>
            <p:extLst>
              <p:ext uri="{D42A27DB-BD31-4B8C-83A1-F6EECF244321}">
                <p14:modId xmlns:p14="http://schemas.microsoft.com/office/powerpoint/2010/main" val="3906511254"/>
              </p:ext>
            </p:extLst>
          </p:nvPr>
        </p:nvGraphicFramePr>
        <p:xfrm>
          <a:off x="147921" y="1818536"/>
          <a:ext cx="467543" cy="3795970"/>
        </p:xfrm>
        <a:graphic>
          <a:graphicData uri="http://schemas.openxmlformats.org/drawingml/2006/table">
            <a:tbl>
              <a:tblPr firstRow="1" bandRow="1">
                <a:tableStyleId>{2D5ABB26-0587-4C30-8999-92F81FD0307C}</a:tableStyleId>
              </a:tblPr>
              <a:tblGrid>
                <a:gridCol w="467543">
                  <a:extLst>
                    <a:ext uri="{9D8B030D-6E8A-4147-A177-3AD203B41FA5}">
                      <a16:colId xmlns:a16="http://schemas.microsoft.com/office/drawing/2014/main" val="20000"/>
                    </a:ext>
                  </a:extLst>
                </a:gridCol>
              </a:tblGrid>
              <a:tr h="1466448">
                <a:tc>
                  <a:txBody>
                    <a:bodyPr/>
                    <a:lstStyle/>
                    <a:p>
                      <a:pPr algn="ct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概　要</a:t>
                      </a:r>
                      <a:endParaRPr kumimoji="1" lang="ja-JP" altLang="en-US" sz="1400" b="0" i="0" dirty="0">
                        <a:solidFill>
                          <a:schemeClr val="tx1"/>
                        </a:solidFill>
                        <a:latin typeface="ヒラギノ角ゴ Pro W6"/>
                        <a:ea typeface="ヒラギノ角ゴ Pro W6"/>
                        <a:cs typeface="ヒラギノ角ゴ Pro W6"/>
                      </a:endParaRPr>
                    </a:p>
                  </a:txBody>
                  <a:tcPr vert="eaVert"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38100" cap="flat" cmpd="sng" algn="ctr">
                      <a:solidFill>
                        <a:prstClr val="white"/>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0"/>
                  </a:ext>
                </a:extLst>
              </a:tr>
              <a:tr h="1008112">
                <a:tc>
                  <a:txBody>
                    <a:bodyPr/>
                    <a:lstStyle/>
                    <a:p>
                      <a:pPr algn="ct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社会保険</a:t>
                      </a:r>
                      <a:endParaRPr kumimoji="1" lang="ja-JP" altLang="en-US" sz="1400" b="0" i="0" dirty="0">
                        <a:solidFill>
                          <a:schemeClr val="tx1"/>
                        </a:solidFill>
                        <a:latin typeface="ヒラギノ角ゴ Pro W6"/>
                        <a:ea typeface="ヒラギノ角ゴ Pro W6"/>
                        <a:cs typeface="ヒラギノ角ゴ Pro W6"/>
                      </a:endParaRPr>
                    </a:p>
                  </a:txBody>
                  <a:tcPr vert="eaVert"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38100" cap="flat" cmpd="sng" algn="ctr">
                      <a:solidFill>
                        <a:prstClr val="white"/>
                      </a:solidFill>
                      <a:prstDash val="solid"/>
                      <a:round/>
                      <a:headEnd type="none" w="med" len="med"/>
                      <a:tailEnd type="none" w="med" len="med"/>
                    </a:lnT>
                    <a:lnB w="38100" cap="flat" cmpd="sng" algn="ctr">
                      <a:solidFill>
                        <a:prstClr val="white"/>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1"/>
                  </a:ext>
                </a:extLst>
              </a:tr>
              <a:tr h="1321410">
                <a:tc>
                  <a:txBody>
                    <a:bodyPr/>
                    <a:lstStyle/>
                    <a:p>
                      <a:pPr algn="ct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生涯賃金</a:t>
                      </a:r>
                      <a:endParaRPr kumimoji="1" lang="ja-JP" altLang="en-US" sz="1400" b="0" i="0" dirty="0">
                        <a:solidFill>
                          <a:schemeClr val="tx1"/>
                        </a:solidFill>
                        <a:latin typeface="ヒラギノ角ゴ Pro W6"/>
                        <a:ea typeface="ヒラギノ角ゴ Pro W6"/>
                        <a:cs typeface="ヒラギノ角ゴ Pro W6"/>
                      </a:endParaRPr>
                    </a:p>
                  </a:txBody>
                  <a:tcPr vert="eaVert"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381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bl>
          </a:graphicData>
        </a:graphic>
      </p:graphicFrame>
      <p:sp>
        <p:nvSpPr>
          <p:cNvPr id="10" name="テキスト ボックス 9">
            <a:extLst>
              <a:ext uri="{FF2B5EF4-FFF2-40B4-BE49-F238E27FC236}">
                <a16:creationId xmlns:a16="http://schemas.microsoft.com/office/drawing/2014/main" id="{395CEE4F-4B41-4915-B7D7-5C15F99A2995}"/>
              </a:ext>
            </a:extLst>
          </p:cNvPr>
          <p:cNvSpPr txBox="1"/>
          <p:nvPr/>
        </p:nvSpPr>
        <p:spPr>
          <a:xfrm>
            <a:off x="147921" y="5942326"/>
            <a:ext cx="4088799" cy="414024"/>
          </a:xfrm>
          <a:prstGeom prst="rect">
            <a:avLst/>
          </a:prstGeom>
          <a:noFill/>
        </p:spPr>
        <p:txBody>
          <a:bodyPr wrap="square" rtlCol="0">
            <a:spAutoFit/>
          </a:bodyPr>
          <a:lstStyle/>
          <a:p>
            <a:pPr>
              <a:lnSpc>
                <a:spcPct val="110000"/>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注 生涯賃金は大学卒の数値。退職金は含まれない。</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a:lnSpc>
                <a:spcPct val="110000"/>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＊労働政策研究・研修機構「ユースフル労働統計」（</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2025</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年）</a:t>
            </a:r>
            <a:endParaRPr kumimoji="1"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7" name="グラフ 16"/>
          <p:cNvGraphicFramePr>
            <a:graphicFrameLocks/>
          </p:cNvGraphicFramePr>
          <p:nvPr>
            <p:extLst>
              <p:ext uri="{D42A27DB-BD31-4B8C-83A1-F6EECF244321}">
                <p14:modId xmlns:p14="http://schemas.microsoft.com/office/powerpoint/2010/main" val="883554057"/>
              </p:ext>
            </p:extLst>
          </p:nvPr>
        </p:nvGraphicFramePr>
        <p:xfrm>
          <a:off x="5089839" y="2298876"/>
          <a:ext cx="4710786" cy="3621434"/>
        </p:xfrm>
        <a:graphic>
          <a:graphicData uri="http://schemas.openxmlformats.org/drawingml/2006/chart">
            <c:chart xmlns:c="http://schemas.openxmlformats.org/drawingml/2006/chart" xmlns:r="http://schemas.openxmlformats.org/officeDocument/2006/relationships" r:id="rId3"/>
          </a:graphicData>
        </a:graphic>
      </p:graphicFrame>
      <p:sp>
        <p:nvSpPr>
          <p:cNvPr id="16" name="角丸四角形 15"/>
          <p:cNvSpPr/>
          <p:nvPr/>
        </p:nvSpPr>
        <p:spPr bwMode="gray">
          <a:xfrm>
            <a:off x="7517216" y="1432168"/>
            <a:ext cx="1501524" cy="844692"/>
          </a:xfrm>
          <a:prstGeom prst="roundRect">
            <a:avLst>
              <a:gd name="adj" fmla="val 4044"/>
            </a:avLst>
          </a:prstGeom>
          <a:solidFill>
            <a:srgbClr val="EAE2F0"/>
          </a:solidFill>
          <a:ln w="25400" cmpd="sng">
            <a:solidFill>
              <a:srgbClr val="A884BC"/>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8" name="角丸四角形 17"/>
          <p:cNvSpPr/>
          <p:nvPr/>
        </p:nvSpPr>
        <p:spPr bwMode="gray">
          <a:xfrm>
            <a:off x="5924417" y="1432168"/>
            <a:ext cx="1434971" cy="855700"/>
          </a:xfrm>
          <a:prstGeom prst="roundRect">
            <a:avLst>
              <a:gd name="adj" fmla="val 4044"/>
            </a:avLst>
          </a:prstGeom>
          <a:solidFill>
            <a:srgbClr val="FBE9CE"/>
          </a:solidFill>
          <a:ln w="25400" cmpd="sng">
            <a:solidFill>
              <a:srgbClr val="EC8A2B"/>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aphicFrame>
        <p:nvGraphicFramePr>
          <p:cNvPr id="21" name="表 20"/>
          <p:cNvGraphicFramePr>
            <a:graphicFrameLocks noGrp="1"/>
          </p:cNvGraphicFramePr>
          <p:nvPr>
            <p:extLst>
              <p:ext uri="{D42A27DB-BD31-4B8C-83A1-F6EECF244321}">
                <p14:modId xmlns:p14="http://schemas.microsoft.com/office/powerpoint/2010/main" val="3145947048"/>
              </p:ext>
            </p:extLst>
          </p:nvPr>
        </p:nvGraphicFramePr>
        <p:xfrm>
          <a:off x="5873134" y="1432168"/>
          <a:ext cx="1537535" cy="930231"/>
        </p:xfrm>
        <a:graphic>
          <a:graphicData uri="http://schemas.openxmlformats.org/drawingml/2006/table">
            <a:tbl>
              <a:tblPr firstRow="1" bandRow="1">
                <a:tableStyleId>{2D5ABB26-0587-4C30-8999-92F81FD0307C}</a:tableStyleId>
              </a:tblPr>
              <a:tblGrid>
                <a:gridCol w="1537535">
                  <a:extLst>
                    <a:ext uri="{9D8B030D-6E8A-4147-A177-3AD203B41FA5}">
                      <a16:colId xmlns:a16="http://schemas.microsoft.com/office/drawing/2014/main" val="20000"/>
                    </a:ext>
                  </a:extLst>
                </a:gridCol>
              </a:tblGrid>
              <a:tr h="260709">
                <a:tc>
                  <a:txBody>
                    <a:bodyPr/>
                    <a:lstStyle/>
                    <a:p>
                      <a:pPr algn="ctr"/>
                      <a:r>
                        <a:rPr lang="ja-JP" altLang="en-US" sz="2000" b="1" dirty="0">
                          <a:solidFill>
                            <a:srgbClr val="EB802A"/>
                          </a:solidFill>
                          <a:latin typeface="Meiryo UI" panose="020B0604030504040204" pitchFamily="50" charset="-128"/>
                          <a:ea typeface="Meiryo UI" panose="020B0604030504040204" pitchFamily="50" charset="-128"/>
                          <a:cs typeface="Meiryo UI" panose="020B0604030504040204" pitchFamily="50" charset="-128"/>
                        </a:rPr>
                        <a:t>正規雇用</a:t>
                      </a:r>
                      <a:endParaRPr kumimoji="1" lang="ja-JP" altLang="en-US" sz="2000" b="0" i="0" dirty="0">
                        <a:solidFill>
                          <a:srgbClr val="EB802A"/>
                        </a:solidFill>
                        <a:latin typeface="ヒラギノ角ゴ Pro W6"/>
                        <a:ea typeface="ヒラギノ角ゴ Pro W6"/>
                        <a:cs typeface="ヒラギノ角ゴ Pro W6"/>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53399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3,654</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a:t>
                      </a:r>
                      <a:endParaRPr kumimoji="1" lang="ja-JP" altLang="en-US" sz="1400" b="0" i="0" dirty="0">
                        <a:solidFill>
                          <a:schemeClr val="tx1"/>
                        </a:solidFill>
                        <a:latin typeface="ヒラギノ角ゴ Pro W6"/>
                        <a:ea typeface="ヒラギノ角ゴ Pro W6"/>
                        <a:cs typeface="ヒラギノ角ゴ Pro W6"/>
                      </a:endParaRPr>
                    </a:p>
                  </a:txBody>
                  <a:tcPr marL="180000" marR="180000" marT="9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prstClr val="white"/>
                      </a:solidFill>
                      <a:prstDash val="solid"/>
                      <a:round/>
                      <a:headEnd type="none" w="med" len="med"/>
                      <a:tailEnd type="none" w="med" len="med"/>
                    </a:lnT>
                    <a:lnB w="381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graphicFrame>
        <p:nvGraphicFramePr>
          <p:cNvPr id="22" name="表 21"/>
          <p:cNvGraphicFramePr>
            <a:graphicFrameLocks noGrp="1"/>
          </p:cNvGraphicFramePr>
          <p:nvPr>
            <p:extLst>
              <p:ext uri="{D42A27DB-BD31-4B8C-83A1-F6EECF244321}">
                <p14:modId xmlns:p14="http://schemas.microsoft.com/office/powerpoint/2010/main" val="3134071370"/>
              </p:ext>
            </p:extLst>
          </p:nvPr>
        </p:nvGraphicFramePr>
        <p:xfrm>
          <a:off x="7445232" y="1432168"/>
          <a:ext cx="1645491" cy="930231"/>
        </p:xfrm>
        <a:graphic>
          <a:graphicData uri="http://schemas.openxmlformats.org/drawingml/2006/table">
            <a:tbl>
              <a:tblPr firstRow="1" bandRow="1">
                <a:tableStyleId>{2D5ABB26-0587-4C30-8999-92F81FD0307C}</a:tableStyleId>
              </a:tblPr>
              <a:tblGrid>
                <a:gridCol w="1645491">
                  <a:extLst>
                    <a:ext uri="{9D8B030D-6E8A-4147-A177-3AD203B41FA5}">
                      <a16:colId xmlns:a16="http://schemas.microsoft.com/office/drawing/2014/main" val="20000"/>
                    </a:ext>
                  </a:extLst>
                </a:gridCol>
              </a:tblGrid>
              <a:tr h="260709">
                <a:tc>
                  <a:txBody>
                    <a:bodyPr/>
                    <a:lstStyle/>
                    <a:p>
                      <a:pPr algn="ctr"/>
                      <a:r>
                        <a:rPr lang="ja-JP" altLang="en-US" sz="2000" b="1" dirty="0">
                          <a:solidFill>
                            <a:srgbClr val="8B619C"/>
                          </a:solidFill>
                          <a:latin typeface="Meiryo UI" panose="020B0604030504040204" pitchFamily="50" charset="-128"/>
                          <a:ea typeface="Meiryo UI" panose="020B0604030504040204" pitchFamily="50" charset="-128"/>
                          <a:cs typeface="Meiryo UI" panose="020B0604030504040204" pitchFamily="50" charset="-128"/>
                        </a:rPr>
                        <a:t>非正規雇用</a:t>
                      </a:r>
                      <a:endParaRPr kumimoji="1" lang="ja-JP" altLang="en-US" sz="2000" b="0" i="0" dirty="0">
                        <a:solidFill>
                          <a:srgbClr val="8B619C"/>
                        </a:solidFill>
                        <a:latin typeface="ヒラギノ角ゴ Pro W6"/>
                        <a:ea typeface="ヒラギノ角ゴ Pro W6"/>
                        <a:cs typeface="ヒラギノ角ゴ Pro W6"/>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53399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2,126</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a:t>
                      </a:r>
                      <a:endParaRPr kumimoji="1" lang="ja-JP" altLang="en-US" sz="1400" b="0" i="0" dirty="0">
                        <a:solidFill>
                          <a:schemeClr val="tx1"/>
                        </a:solidFill>
                        <a:latin typeface="ヒラギノ角ゴ Pro W6"/>
                        <a:ea typeface="ヒラギノ角ゴ Pro W6"/>
                        <a:cs typeface="ヒラギノ角ゴ Pro W6"/>
                      </a:endParaRPr>
                    </a:p>
                  </a:txBody>
                  <a:tcPr marL="180000" marR="180000" marT="9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prstClr val="white"/>
                      </a:solidFill>
                      <a:prstDash val="solid"/>
                      <a:round/>
                      <a:headEnd type="none" w="med" len="med"/>
                      <a:tailEnd type="none" w="med" len="med"/>
                    </a:lnT>
                    <a:lnB w="381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
        <p:nvSpPr>
          <p:cNvPr id="23" name="テキスト ボックス 22"/>
          <p:cNvSpPr txBox="1"/>
          <p:nvPr/>
        </p:nvSpPr>
        <p:spPr>
          <a:xfrm>
            <a:off x="6100876" y="6128466"/>
            <a:ext cx="3600400" cy="244747"/>
          </a:xfrm>
          <a:prstGeom prst="rect">
            <a:avLst/>
          </a:prstGeom>
          <a:noFill/>
        </p:spPr>
        <p:txBody>
          <a:bodyPr wrap="square" rtlCol="0">
            <a:spAutoFit/>
          </a:bodyPr>
          <a:lstStyle/>
          <a:p>
            <a:pPr>
              <a:lnSpc>
                <a:spcPct val="110000"/>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＊総務省「労働力調査（基本集計）」（</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2024</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年）</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スライド番号プレースホルダー 1"/>
          <p:cNvSpPr>
            <a:spLocks noGrp="1"/>
          </p:cNvSpPr>
          <p:nvPr>
            <p:ph type="sldNum" sz="quarter" idx="12"/>
          </p:nvPr>
        </p:nvSpPr>
        <p:spPr>
          <a:xfrm>
            <a:off x="6704201" y="6421893"/>
            <a:ext cx="2133600" cy="365125"/>
          </a:xfrm>
        </p:spPr>
        <p:txBody>
          <a:bodyPr/>
          <a:lstStyle/>
          <a:p>
            <a:pPr defTabSz="457200">
              <a:defRPr/>
            </a:pPr>
            <a:fld id="{7B76553B-32E2-D644-9CD0-56FDA882EB90}" type="slidenum">
              <a:rPr lang="ja-JP" altLang="en-US" sz="1800" b="0" smtClean="0"/>
              <a:pPr defTabSz="457200">
                <a:defRPr/>
              </a:pPr>
              <a:t>15</a:t>
            </a:fld>
            <a:endParaRPr lang="ja-JP" altLang="en-US" sz="1800" b="0" dirty="0"/>
          </a:p>
        </p:txBody>
      </p:sp>
    </p:spTree>
    <p:extLst>
      <p:ext uri="{BB962C8B-B14F-4D97-AF65-F5344CB8AC3E}">
        <p14:creationId xmlns:p14="http://schemas.microsoft.com/office/powerpoint/2010/main" val="9177974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8C04A88C-F4F3-E94B-E568-CAD5203239F9}"/>
              </a:ext>
            </a:extLst>
          </p:cNvPr>
          <p:cNvSpPr/>
          <p:nvPr/>
        </p:nvSpPr>
        <p:spPr>
          <a:xfrm>
            <a:off x="-1" y="0"/>
            <a:ext cx="9144000" cy="764704"/>
          </a:xfrm>
          <a:prstGeom prst="rect">
            <a:avLst/>
          </a:prstGeom>
          <a:solidFill>
            <a:schemeClr val="accent4">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3" name="スライド番号プレースホルダー 2"/>
          <p:cNvSpPr>
            <a:spLocks noGrp="1"/>
          </p:cNvSpPr>
          <p:nvPr>
            <p:ph type="sldNum" sz="quarter" idx="12"/>
          </p:nvPr>
        </p:nvSpPr>
        <p:spPr/>
        <p:txBody>
          <a:bodyPr/>
          <a:lstStyle/>
          <a:p>
            <a:pPr defTabSz="457200">
              <a:defRPr/>
            </a:pPr>
            <a:fld id="{7B76553B-32E2-D644-9CD0-56FDA882EB90}" type="slidenum">
              <a:rPr lang="ja-JP" altLang="en-US" b="0" smtClean="0"/>
              <a:pPr defTabSz="457200">
                <a:defRPr/>
              </a:pPr>
              <a:t>16</a:t>
            </a:fld>
            <a:endParaRPr lang="ja-JP" altLang="en-US" b="0" dirty="0"/>
          </a:p>
        </p:txBody>
      </p:sp>
      <p:sp>
        <p:nvSpPr>
          <p:cNvPr id="10" name="正方形/長方形 9"/>
          <p:cNvSpPr/>
          <p:nvPr/>
        </p:nvSpPr>
        <p:spPr bwMode="white">
          <a:xfrm>
            <a:off x="461964" y="30760"/>
            <a:ext cx="5356589"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200">
              <a:defRPr/>
            </a:pPr>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収入と支出のバランスを考える</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19" name="角丸四角形 18"/>
          <p:cNvSpPr/>
          <p:nvPr/>
        </p:nvSpPr>
        <p:spPr bwMode="white">
          <a:xfrm>
            <a:off x="1208249" y="4642702"/>
            <a:ext cx="2439669" cy="389555"/>
          </a:xfrm>
          <a:prstGeom prst="roundRect">
            <a:avLst>
              <a:gd name="adj" fmla="val 45836"/>
            </a:avLst>
          </a:prstGeom>
          <a:noFill/>
          <a:ln w="9525" cmpd="sng">
            <a:solidFill>
              <a:schemeClr val="bg1"/>
            </a:solidFill>
            <a:prstDash val="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30" name="正方形/長方形 29"/>
          <p:cNvSpPr/>
          <p:nvPr/>
        </p:nvSpPr>
        <p:spPr>
          <a:xfrm>
            <a:off x="24754" y="750291"/>
            <a:ext cx="7205315" cy="1792009"/>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lnSpc>
                <a:spcPct val="110000"/>
              </a:lnSpc>
              <a:defRPr/>
            </a:pPr>
            <a:r>
              <a:rPr lang="ja-JP" altLang="en-US" sz="3600" b="1" dirty="0">
                <a:solidFill>
                  <a:schemeClr val="tx1"/>
                </a:solidFill>
                <a:latin typeface="Meiryo UI" panose="020B0604030504040204" pitchFamily="50" charset="-128"/>
                <a:ea typeface="Meiryo UI" panose="020B0604030504040204" pitchFamily="50" charset="-128"/>
                <a:cs typeface="ヒラギノ丸ゴ Pro W4"/>
              </a:rPr>
              <a:t>収入と支出によって家計は成り立ちます。</a:t>
            </a:r>
            <a:r>
              <a:rPr lang="ja-JP" altLang="en-US" sz="3600" b="1" dirty="0">
                <a:solidFill>
                  <a:srgbClr val="FF0000"/>
                </a:solidFill>
                <a:latin typeface="Meiryo UI" panose="020B0604030504040204" pitchFamily="50" charset="-128"/>
                <a:ea typeface="Meiryo UI" panose="020B0604030504040204" pitchFamily="50" charset="-128"/>
                <a:cs typeface="ヒラギノ丸ゴ Pro W4"/>
              </a:rPr>
              <a:t>お金の使い方を考える</a:t>
            </a:r>
            <a:r>
              <a:rPr lang="ja-JP" altLang="en-US" sz="3600" b="1" dirty="0">
                <a:solidFill>
                  <a:schemeClr val="tx1"/>
                </a:solidFill>
                <a:latin typeface="Meiryo UI" panose="020B0604030504040204" pitchFamily="50" charset="-128"/>
                <a:ea typeface="Meiryo UI" panose="020B0604030504040204" pitchFamily="50" charset="-128"/>
                <a:cs typeface="ヒラギノ丸ゴ Pro W4"/>
              </a:rPr>
              <a:t>ことが大切です。</a:t>
            </a:r>
          </a:p>
        </p:txBody>
      </p:sp>
      <p:pic>
        <p:nvPicPr>
          <p:cNvPr id="34" name="図 33">
            <a:extLst>
              <a:ext uri="{FF2B5EF4-FFF2-40B4-BE49-F238E27FC236}">
                <a16:creationId xmlns:a16="http://schemas.microsoft.com/office/drawing/2014/main" id="{74D2F650-1CBA-4897-95B7-A14BC14B5AA2}"/>
              </a:ext>
            </a:extLst>
          </p:cNvPr>
          <p:cNvPicPr>
            <a:picLocks noChangeAspect="1"/>
          </p:cNvPicPr>
          <p:nvPr/>
        </p:nvPicPr>
        <p:blipFill>
          <a:blip r:embed="rId3"/>
          <a:stretch>
            <a:fillRect/>
          </a:stretch>
        </p:blipFill>
        <p:spPr>
          <a:xfrm>
            <a:off x="7569152" y="785258"/>
            <a:ext cx="1492340" cy="1206470"/>
          </a:xfrm>
          <a:prstGeom prst="rect">
            <a:avLst/>
          </a:prstGeom>
        </p:spPr>
      </p:pic>
      <p:pic>
        <p:nvPicPr>
          <p:cNvPr id="35" name="図 34" descr="ブラック, 時計, 立つ が含まれている画像&#10;&#10;自動的に生成された説明">
            <a:extLst>
              <a:ext uri="{FF2B5EF4-FFF2-40B4-BE49-F238E27FC236}">
                <a16:creationId xmlns:a16="http://schemas.microsoft.com/office/drawing/2014/main" id="{B7E37A86-BB1E-4FB4-B3EF-FA171A840929}"/>
              </a:ext>
            </a:extLst>
          </p:cNvPr>
          <p:cNvPicPr>
            <a:picLocks noChangeAspect="1"/>
          </p:cNvPicPr>
          <p:nvPr/>
        </p:nvPicPr>
        <p:blipFill>
          <a:blip r:embed="rId4"/>
          <a:stretch>
            <a:fillRect/>
          </a:stretch>
        </p:blipFill>
        <p:spPr>
          <a:xfrm>
            <a:off x="7010399" y="1468942"/>
            <a:ext cx="1341109" cy="964706"/>
          </a:xfrm>
          <a:prstGeom prst="rect">
            <a:avLst/>
          </a:prstGeom>
        </p:spPr>
      </p:pic>
      <p:grpSp>
        <p:nvGrpSpPr>
          <p:cNvPr id="37" name="グループ化 36">
            <a:extLst>
              <a:ext uri="{FF2B5EF4-FFF2-40B4-BE49-F238E27FC236}">
                <a16:creationId xmlns:a16="http://schemas.microsoft.com/office/drawing/2014/main" id="{0F4FD678-876F-4360-9784-BCF9500CA129}"/>
              </a:ext>
            </a:extLst>
          </p:cNvPr>
          <p:cNvGrpSpPr/>
          <p:nvPr/>
        </p:nvGrpSpPr>
        <p:grpSpPr>
          <a:xfrm>
            <a:off x="224196" y="2494439"/>
            <a:ext cx="4321523" cy="432316"/>
            <a:chOff x="5018363" y="6140624"/>
            <a:chExt cx="2493818" cy="432316"/>
          </a:xfrm>
        </p:grpSpPr>
        <p:sp>
          <p:nvSpPr>
            <p:cNvPr id="38" name="角丸四角形 37"/>
            <p:cNvSpPr/>
            <p:nvPr/>
          </p:nvSpPr>
          <p:spPr bwMode="gray">
            <a:xfrm>
              <a:off x="5018363" y="6144429"/>
              <a:ext cx="2493818" cy="428511"/>
            </a:xfrm>
            <a:prstGeom prst="roundRect">
              <a:avLst>
                <a:gd name="adj" fmla="val 43388"/>
              </a:avLst>
            </a:prstGeom>
            <a:solidFill>
              <a:srgbClr val="FFC000"/>
            </a:solidFill>
            <a:ln w="3175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39" name="角丸四角形 38"/>
            <p:cNvSpPr/>
            <p:nvPr/>
          </p:nvSpPr>
          <p:spPr bwMode="white">
            <a:xfrm>
              <a:off x="5046649" y="6170257"/>
              <a:ext cx="2439669" cy="389555"/>
            </a:xfrm>
            <a:prstGeom prst="roundRect">
              <a:avLst>
                <a:gd name="adj" fmla="val 45836"/>
              </a:avLst>
            </a:prstGeom>
            <a:noFill/>
            <a:ln w="9525" cmpd="sng">
              <a:noFill/>
              <a:prstDash val="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40" name="正方形/長方形 39"/>
            <p:cNvSpPr/>
            <p:nvPr/>
          </p:nvSpPr>
          <p:spPr bwMode="white">
            <a:xfrm>
              <a:off x="5103173" y="6140624"/>
              <a:ext cx="2324197" cy="414628"/>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kumimoji="1" lang="ja-JP" altLang="en-US" sz="24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ヒラギノ角ゴ Pro W6"/>
              </a:endParaRPr>
            </a:p>
            <a:p>
              <a:pPr algn="ctr" defTabSz="457200">
                <a:defRPr/>
              </a:pPr>
              <a:r>
                <a:rPr lang="ja-JP" altLang="en-US" sz="2400" b="1" dirty="0">
                  <a:solidFill>
                    <a:srgbClr val="FFFFFF"/>
                  </a:solidFill>
                  <a:latin typeface="Meiryo UI" panose="020B0604030504040204" pitchFamily="50" charset="-128"/>
                  <a:ea typeface="Meiryo UI" panose="020B0604030504040204" pitchFamily="50" charset="-128"/>
                  <a:cs typeface="ヒラギノ角ゴ ProN W6"/>
                </a:rPr>
                <a:t>収入</a:t>
              </a:r>
              <a:endParaRPr lang="en-US" altLang="ja-JP" sz="2400" b="1" dirty="0">
                <a:solidFill>
                  <a:srgbClr val="FFFFFF"/>
                </a:solidFill>
                <a:latin typeface="Meiryo UI" panose="020B0604030504040204" pitchFamily="50" charset="-128"/>
                <a:ea typeface="Meiryo UI" panose="020B0604030504040204" pitchFamily="50" charset="-128"/>
                <a:cs typeface="ヒラギノ角ゴ ProN W6"/>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24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ヒラギノ角ゴ Pro W6"/>
              </a:endParaRPr>
            </a:p>
          </p:txBody>
        </p:sp>
      </p:grpSp>
      <p:grpSp>
        <p:nvGrpSpPr>
          <p:cNvPr id="41" name="グループ化 40">
            <a:extLst>
              <a:ext uri="{FF2B5EF4-FFF2-40B4-BE49-F238E27FC236}">
                <a16:creationId xmlns:a16="http://schemas.microsoft.com/office/drawing/2014/main" id="{0F4FD678-876F-4360-9784-BCF9500CA129}"/>
              </a:ext>
            </a:extLst>
          </p:cNvPr>
          <p:cNvGrpSpPr/>
          <p:nvPr/>
        </p:nvGrpSpPr>
        <p:grpSpPr>
          <a:xfrm>
            <a:off x="4737835" y="2477121"/>
            <a:ext cx="4321523" cy="432316"/>
            <a:chOff x="5018363" y="6140624"/>
            <a:chExt cx="2493818" cy="432316"/>
          </a:xfrm>
        </p:grpSpPr>
        <p:sp>
          <p:nvSpPr>
            <p:cNvPr id="42" name="角丸四角形 41"/>
            <p:cNvSpPr/>
            <p:nvPr/>
          </p:nvSpPr>
          <p:spPr bwMode="gray">
            <a:xfrm>
              <a:off x="5018363" y="6144429"/>
              <a:ext cx="2493818" cy="428511"/>
            </a:xfrm>
            <a:prstGeom prst="roundRect">
              <a:avLst>
                <a:gd name="adj" fmla="val 43388"/>
              </a:avLst>
            </a:prstGeom>
            <a:solidFill>
              <a:srgbClr val="0070C0"/>
            </a:solidFill>
            <a:ln w="3175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43" name="角丸四角形 42"/>
            <p:cNvSpPr/>
            <p:nvPr/>
          </p:nvSpPr>
          <p:spPr bwMode="white">
            <a:xfrm>
              <a:off x="5046649" y="6170257"/>
              <a:ext cx="2439669" cy="389555"/>
            </a:xfrm>
            <a:prstGeom prst="roundRect">
              <a:avLst>
                <a:gd name="adj" fmla="val 45836"/>
              </a:avLst>
            </a:prstGeom>
            <a:noFill/>
            <a:ln w="9525" cmpd="sng">
              <a:noFill/>
              <a:prstDash val="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44" name="正方形/長方形 43"/>
            <p:cNvSpPr/>
            <p:nvPr/>
          </p:nvSpPr>
          <p:spPr bwMode="white">
            <a:xfrm>
              <a:off x="5103173" y="6140624"/>
              <a:ext cx="2324197" cy="414628"/>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r>
                <a:rPr lang="ja-JP" altLang="en-US" sz="2400" b="1" dirty="0">
                  <a:solidFill>
                    <a:srgbClr val="FFFFFF"/>
                  </a:solidFill>
                  <a:latin typeface="Meiryo UI" panose="020B0604030504040204" pitchFamily="50" charset="-128"/>
                  <a:ea typeface="Meiryo UI" panose="020B0604030504040204" pitchFamily="50" charset="-128"/>
                  <a:cs typeface="ヒラギノ角ゴ Pro W6"/>
                </a:rPr>
                <a:t>支出</a:t>
              </a:r>
              <a:endParaRPr kumimoji="1" lang="ja-JP" altLang="en-US" sz="24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ヒラギノ角ゴ Pro W6"/>
              </a:endParaRPr>
            </a:p>
          </p:txBody>
        </p:sp>
      </p:grpSp>
      <p:pic>
        <p:nvPicPr>
          <p:cNvPr id="6" name="図 5" descr="テーブル&#10;&#10;自動的に生成された説明">
            <a:extLst>
              <a:ext uri="{FF2B5EF4-FFF2-40B4-BE49-F238E27FC236}">
                <a16:creationId xmlns:a16="http://schemas.microsoft.com/office/drawing/2014/main" id="{80CCEA20-D5BD-DFDD-E5A0-DB25F5DDF33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996" y="3252297"/>
            <a:ext cx="4599719" cy="2510009"/>
          </a:xfrm>
          <a:prstGeom prst="rect">
            <a:avLst/>
          </a:prstGeom>
        </p:spPr>
      </p:pic>
      <p:sp>
        <p:nvSpPr>
          <p:cNvPr id="12" name="正方形/長方形 11">
            <a:extLst>
              <a:ext uri="{FF2B5EF4-FFF2-40B4-BE49-F238E27FC236}">
                <a16:creationId xmlns:a16="http://schemas.microsoft.com/office/drawing/2014/main" id="{8EAB3A65-A7F2-62CA-5C00-4333CE0785CF}"/>
              </a:ext>
            </a:extLst>
          </p:cNvPr>
          <p:cNvSpPr/>
          <p:nvPr/>
        </p:nvSpPr>
        <p:spPr>
          <a:xfrm>
            <a:off x="41734" y="2947608"/>
            <a:ext cx="3853252" cy="414640"/>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lnSpc>
                <a:spcPct val="110000"/>
              </a:lnSpc>
              <a:defRPr/>
            </a:pPr>
            <a:r>
              <a:rPr lang="ja-JP" altLang="en-US" b="1" dirty="0">
                <a:solidFill>
                  <a:schemeClr val="tx1"/>
                </a:solidFill>
                <a:latin typeface="Meiryo UI" panose="020B0604030504040204" pitchFamily="50" charset="-128"/>
                <a:ea typeface="Meiryo UI" panose="020B0604030504040204" pitchFamily="50" charset="-128"/>
                <a:cs typeface="ヒラギノ丸ゴ Pro W4"/>
              </a:rPr>
              <a:t>給与明細の例（</a:t>
            </a:r>
            <a:r>
              <a:rPr lang="en-US" altLang="ja-JP" b="1" dirty="0">
                <a:solidFill>
                  <a:schemeClr val="tx1"/>
                </a:solidFill>
                <a:latin typeface="Meiryo UI" panose="020B0604030504040204" pitchFamily="50" charset="-128"/>
                <a:ea typeface="Meiryo UI" panose="020B0604030504040204" pitchFamily="50" charset="-128"/>
                <a:cs typeface="ヒラギノ丸ゴ Pro W4"/>
              </a:rPr>
              <a:t>20</a:t>
            </a:r>
            <a:r>
              <a:rPr lang="ja-JP" altLang="en-US" b="1" dirty="0">
                <a:solidFill>
                  <a:schemeClr val="tx1"/>
                </a:solidFill>
                <a:latin typeface="Meiryo UI" panose="020B0604030504040204" pitchFamily="50" charset="-128"/>
                <a:ea typeface="Meiryo UI" panose="020B0604030504040204" pitchFamily="50" charset="-128"/>
                <a:cs typeface="ヒラギノ丸ゴ Pro W4"/>
              </a:rPr>
              <a:t>歳代前半・独身）</a:t>
            </a:r>
          </a:p>
        </p:txBody>
      </p:sp>
      <p:sp>
        <p:nvSpPr>
          <p:cNvPr id="14" name="テキスト ボックス 13">
            <a:extLst>
              <a:ext uri="{FF2B5EF4-FFF2-40B4-BE49-F238E27FC236}">
                <a16:creationId xmlns:a16="http://schemas.microsoft.com/office/drawing/2014/main" id="{A24B6061-6003-DFB8-1CB2-739A208282F2}"/>
              </a:ext>
            </a:extLst>
          </p:cNvPr>
          <p:cNvSpPr txBox="1"/>
          <p:nvPr/>
        </p:nvSpPr>
        <p:spPr>
          <a:xfrm>
            <a:off x="24754" y="5779995"/>
            <a:ext cx="4399766" cy="349648"/>
          </a:xfrm>
          <a:prstGeom prst="rect">
            <a:avLst/>
          </a:prstGeom>
          <a:noFill/>
        </p:spPr>
        <p:txBody>
          <a:bodyPr wrap="square" rtlCol="0">
            <a:spAutoFit/>
          </a:bodyPr>
          <a:lstStyle/>
          <a:p>
            <a:pPr>
              <a:lnSpc>
                <a:spcPct val="110000"/>
              </a:lnSpc>
            </a:pPr>
            <a:r>
              <a:rPr lang="ja-JP" altLang="en-US" sz="800" dirty="0">
                <a:latin typeface="Meiryo UI" panose="020B0604030504040204" pitchFamily="50" charset="-128"/>
                <a:ea typeface="Meiryo UI" panose="020B0604030504040204" pitchFamily="50" charset="-128"/>
                <a:cs typeface="Meiryo UI" panose="020B0604030504040204" pitchFamily="50" charset="-128"/>
              </a:rPr>
              <a:t>注　国税庁「民間給与実態統計調査」（令和</a:t>
            </a:r>
            <a:r>
              <a:rPr lang="en-US" altLang="ja-JP" sz="800" dirty="0">
                <a:latin typeface="Meiryo UI" panose="020B0604030504040204" pitchFamily="50" charset="-128"/>
                <a:ea typeface="Meiryo UI" panose="020B0604030504040204" pitchFamily="50" charset="-128"/>
                <a:cs typeface="Meiryo UI" panose="020B0604030504040204" pitchFamily="50" charset="-128"/>
              </a:rPr>
              <a:t>6</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800" dirty="0">
                <a:latin typeface="Meiryo UI" panose="020B0604030504040204" pitchFamily="50" charset="-128"/>
                <a:ea typeface="Meiryo UI" panose="020B0604030504040204" pitchFamily="50" charset="-128"/>
                <a:cs typeface="Meiryo UI" panose="020B0604030504040204" pitchFamily="50" charset="-128"/>
              </a:rPr>
              <a:t>20</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a:t>
            </a:r>
            <a:r>
              <a:rPr lang="en-US" altLang="ja-JP" sz="800" dirty="0">
                <a:latin typeface="Meiryo UI" panose="020B0604030504040204" pitchFamily="50" charset="-128"/>
                <a:ea typeface="Meiryo UI" panose="020B0604030504040204" pitchFamily="50" charset="-128"/>
                <a:cs typeface="Meiryo UI" panose="020B0604030504040204" pitchFamily="50" charset="-128"/>
              </a:rPr>
              <a:t>24</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歳の平均給与額をもとに作成。</a:t>
            </a:r>
          </a:p>
          <a:p>
            <a:pPr>
              <a:lnSpc>
                <a:spcPct val="110000"/>
              </a:lnSpc>
            </a:pPr>
            <a:r>
              <a:rPr lang="en-US" altLang="ja-JP" sz="800" dirty="0">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上記の金額は一例であり、実際の金額と異なる場合があります。</a:t>
            </a:r>
            <a:endParaRPr kumimoji="1" lang="en-US" altLang="ja-JP" sz="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正方形/長方形 14">
            <a:extLst>
              <a:ext uri="{FF2B5EF4-FFF2-40B4-BE49-F238E27FC236}">
                <a16:creationId xmlns:a16="http://schemas.microsoft.com/office/drawing/2014/main" id="{FA0A77E5-887C-BE2C-6A02-646E2E366148}"/>
              </a:ext>
            </a:extLst>
          </p:cNvPr>
          <p:cNvSpPr/>
          <p:nvPr/>
        </p:nvSpPr>
        <p:spPr>
          <a:xfrm>
            <a:off x="4819373" y="2907259"/>
            <a:ext cx="3853252" cy="414640"/>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lnSpc>
                <a:spcPct val="110000"/>
              </a:lnSpc>
              <a:defRPr/>
            </a:pPr>
            <a:r>
              <a:rPr lang="en-US" altLang="ja-JP" b="1" dirty="0">
                <a:solidFill>
                  <a:schemeClr val="tx1"/>
                </a:solidFill>
                <a:latin typeface="Meiryo UI" panose="020B0604030504040204" pitchFamily="50" charset="-128"/>
                <a:ea typeface="Meiryo UI" panose="020B0604030504040204" pitchFamily="50" charset="-128"/>
                <a:cs typeface="ヒラギノ丸ゴ Pro W4"/>
              </a:rPr>
              <a:t>1</a:t>
            </a:r>
            <a:r>
              <a:rPr lang="ja-JP" altLang="en-US" b="1" dirty="0">
                <a:solidFill>
                  <a:schemeClr val="tx1"/>
                </a:solidFill>
                <a:latin typeface="Meiryo UI" panose="020B0604030504040204" pitchFamily="50" charset="-128"/>
                <a:ea typeface="Meiryo UI" panose="020B0604030504040204" pitchFamily="50" charset="-128"/>
                <a:cs typeface="ヒラギノ丸ゴ Pro W4"/>
              </a:rPr>
              <a:t>ヵ月の支出例（単身・勤労者世帯）</a:t>
            </a:r>
          </a:p>
        </p:txBody>
      </p:sp>
      <p:pic>
        <p:nvPicPr>
          <p:cNvPr id="17" name="図 16" descr="テーブル&#10;&#10;自動的に生成された説明">
            <a:extLst>
              <a:ext uri="{FF2B5EF4-FFF2-40B4-BE49-F238E27FC236}">
                <a16:creationId xmlns:a16="http://schemas.microsoft.com/office/drawing/2014/main" id="{9CBA7737-B881-2E06-5B76-E753657192E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31093" y="3235230"/>
            <a:ext cx="2984229" cy="3328072"/>
          </a:xfrm>
          <a:prstGeom prst="rect">
            <a:avLst/>
          </a:prstGeom>
        </p:spPr>
      </p:pic>
      <p:sp>
        <p:nvSpPr>
          <p:cNvPr id="18" name="テキスト ボックス 17">
            <a:extLst>
              <a:ext uri="{FF2B5EF4-FFF2-40B4-BE49-F238E27FC236}">
                <a16:creationId xmlns:a16="http://schemas.microsoft.com/office/drawing/2014/main" id="{DC1F7D52-DD4B-6172-B23C-B9E3AA2D80BB}"/>
              </a:ext>
            </a:extLst>
          </p:cNvPr>
          <p:cNvSpPr txBox="1"/>
          <p:nvPr/>
        </p:nvSpPr>
        <p:spPr>
          <a:xfrm>
            <a:off x="5103017" y="6514217"/>
            <a:ext cx="3814763" cy="349648"/>
          </a:xfrm>
          <a:prstGeom prst="rect">
            <a:avLst/>
          </a:prstGeom>
          <a:noFill/>
        </p:spPr>
        <p:txBody>
          <a:bodyPr wrap="square" rtlCol="0">
            <a:spAutoFit/>
          </a:bodyPr>
          <a:lstStyle/>
          <a:p>
            <a:pPr>
              <a:lnSpc>
                <a:spcPct val="110000"/>
              </a:lnSpc>
            </a:pP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注　年間収入階級</a:t>
            </a:r>
            <a:r>
              <a:rPr kumimoji="1" lang="en-US" altLang="ja-JP" sz="800" dirty="0">
                <a:latin typeface="Meiryo UI" panose="020B0604030504040204" pitchFamily="50" charset="-128"/>
                <a:ea typeface="Meiryo UI" panose="020B0604030504040204" pitchFamily="50" charset="-128"/>
                <a:cs typeface="Meiryo UI" panose="020B0604030504040204" pitchFamily="50" charset="-128"/>
              </a:rPr>
              <a:t>257</a:t>
            </a: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800" dirty="0">
                <a:latin typeface="Meiryo UI" panose="020B0604030504040204" pitchFamily="50" charset="-128"/>
                <a:ea typeface="Meiryo UI" panose="020B0604030504040204" pitchFamily="50" charset="-128"/>
                <a:cs typeface="Meiryo UI" panose="020B0604030504040204" pitchFamily="50" charset="-128"/>
              </a:rPr>
              <a:t>352</a:t>
            </a: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万円の世帯。上記の支出例は非消費支出は含まない。</a:t>
            </a:r>
          </a:p>
          <a:p>
            <a:pPr>
              <a:lnSpc>
                <a:spcPct val="110000"/>
              </a:lnSpc>
            </a:pPr>
            <a:r>
              <a:rPr lang="en-US" altLang="ja-JP" sz="80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総務省「家計調査年報（家計収支編）」（</a:t>
            </a:r>
            <a:r>
              <a:rPr kumimoji="1" lang="en-US" altLang="ja-JP" sz="800" dirty="0">
                <a:latin typeface="Meiryo UI" panose="020B0604030504040204" pitchFamily="50" charset="-128"/>
                <a:ea typeface="Meiryo UI" panose="020B0604030504040204" pitchFamily="50" charset="-128"/>
                <a:cs typeface="Meiryo UI" panose="020B0604030504040204" pitchFamily="50" charset="-128"/>
              </a:rPr>
              <a:t>2024</a:t>
            </a: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年）</a:t>
            </a:r>
            <a:endParaRPr kumimoji="1" lang="en-US" altLang="ja-JP" sz="8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4989280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正方形/長方形 29"/>
          <p:cNvSpPr/>
          <p:nvPr/>
        </p:nvSpPr>
        <p:spPr>
          <a:xfrm>
            <a:off x="-1" y="0"/>
            <a:ext cx="9144000" cy="764704"/>
          </a:xfrm>
          <a:prstGeom prst="rect">
            <a:avLst/>
          </a:prstGeom>
          <a:solidFill>
            <a:schemeClr val="accent4">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dirty="0"/>
          </a:p>
        </p:txBody>
      </p:sp>
      <p:sp>
        <p:nvSpPr>
          <p:cNvPr id="16" name="テキスト ボックス 15"/>
          <p:cNvSpPr txBox="1"/>
          <p:nvPr/>
        </p:nvSpPr>
        <p:spPr bwMode="white">
          <a:xfrm>
            <a:off x="395537" y="107921"/>
            <a:ext cx="8352927" cy="584775"/>
          </a:xfrm>
          <a:prstGeom prst="rect">
            <a:avLst/>
          </a:prstGeom>
          <a:noFill/>
        </p:spPr>
        <p:txBody>
          <a:bodyPr wrap="square" rtlCol="0">
            <a:spAutoFit/>
          </a:bodyPr>
          <a:lstStyle/>
          <a:p>
            <a:pPr defTabSz="457200">
              <a:defRPr/>
            </a:pPr>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一般労働者の年収</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23" name="テキスト ボックス 22"/>
          <p:cNvSpPr txBox="1"/>
          <p:nvPr/>
        </p:nvSpPr>
        <p:spPr>
          <a:xfrm>
            <a:off x="0" y="6548865"/>
            <a:ext cx="6329363" cy="252377"/>
          </a:xfrm>
          <a:prstGeom prst="rect">
            <a:avLst/>
          </a:prstGeom>
          <a:noFill/>
        </p:spPr>
        <p:txBody>
          <a:bodyPr wrap="square" rtlCol="0">
            <a:spAutoFit/>
          </a:bodyPr>
          <a:lstStyle/>
          <a:p>
            <a:pPr>
              <a:lnSpc>
                <a:spcPct val="110000"/>
              </a:lnSpc>
            </a:pPr>
            <a:r>
              <a:rPr lang="ja-JP" altLang="en-US" sz="1050" dirty="0">
                <a:latin typeface="Meiryo UI" panose="020B0604030504040204" pitchFamily="50" charset="-128"/>
                <a:ea typeface="Meiryo UI" panose="020B0604030504040204" pitchFamily="50" charset="-128"/>
                <a:cs typeface="Meiryo UI" panose="020B0604030504040204" pitchFamily="50" charset="-128"/>
              </a:rPr>
              <a:t>＊</a:t>
            </a:r>
            <a:r>
              <a:rPr lang="zh-TW" altLang="en-US" sz="1050" dirty="0">
                <a:latin typeface="Meiryo UI" panose="020B0604030504040204" pitchFamily="50" charset="-128"/>
                <a:ea typeface="Meiryo UI" panose="020B0604030504040204" pitchFamily="50" charset="-128"/>
                <a:cs typeface="Meiryo UI" panose="020B0604030504040204" pitchFamily="50" charset="-128"/>
              </a:rPr>
              <a:t>厚生労働省「賃金構造基本統計調査」</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（令和</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6</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年）をもとに生命保険文化センターが作成</a:t>
            </a: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スライド番号プレースホルダー 1">
            <a:extLst>
              <a:ext uri="{FF2B5EF4-FFF2-40B4-BE49-F238E27FC236}">
                <a16:creationId xmlns:a16="http://schemas.microsoft.com/office/drawing/2014/main" id="{EC5B745E-B613-8C01-5C33-CF907407BAFE}"/>
              </a:ext>
            </a:extLst>
          </p:cNvPr>
          <p:cNvSpPr>
            <a:spLocks noGrp="1"/>
          </p:cNvSpPr>
          <p:nvPr>
            <p:ph type="sldNum" sz="quarter" idx="12"/>
          </p:nvPr>
        </p:nvSpPr>
        <p:spPr>
          <a:xfrm>
            <a:off x="7010400" y="6492492"/>
            <a:ext cx="2133600" cy="365125"/>
          </a:xfrm>
        </p:spPr>
        <p:txBody>
          <a:bodyPr/>
          <a:lstStyle/>
          <a:p>
            <a:pPr defTabSz="457200">
              <a:defRPr/>
            </a:pPr>
            <a:fld id="{7B76553B-32E2-D644-9CD0-56FDA882EB90}" type="slidenum">
              <a:rPr lang="ja-JP" altLang="en-US" b="0" smtClean="0"/>
              <a:pPr defTabSz="457200">
                <a:defRPr/>
              </a:pPr>
              <a:t>17</a:t>
            </a:fld>
            <a:endParaRPr lang="ja-JP" altLang="en-US" b="0" dirty="0"/>
          </a:p>
        </p:txBody>
      </p:sp>
      <p:graphicFrame>
        <p:nvGraphicFramePr>
          <p:cNvPr id="10" name="表 9">
            <a:extLst>
              <a:ext uri="{FF2B5EF4-FFF2-40B4-BE49-F238E27FC236}">
                <a16:creationId xmlns:a16="http://schemas.microsoft.com/office/drawing/2014/main" id="{24CE0460-536A-B0F0-720B-B6FCA11D7233}"/>
              </a:ext>
            </a:extLst>
          </p:cNvPr>
          <p:cNvGraphicFramePr>
            <a:graphicFrameLocks noGrp="1"/>
          </p:cNvGraphicFramePr>
          <p:nvPr>
            <p:extLst>
              <p:ext uri="{D42A27DB-BD31-4B8C-83A1-F6EECF244321}">
                <p14:modId xmlns:p14="http://schemas.microsoft.com/office/powerpoint/2010/main" val="3301832175"/>
              </p:ext>
            </p:extLst>
          </p:nvPr>
        </p:nvGraphicFramePr>
        <p:xfrm>
          <a:off x="202385" y="1347708"/>
          <a:ext cx="8698725" cy="4130040"/>
        </p:xfrm>
        <a:graphic>
          <a:graphicData uri="http://schemas.openxmlformats.org/drawingml/2006/table">
            <a:tbl>
              <a:tblPr firstRow="1" bandRow="1">
                <a:tableStyleId>{93296810-A885-4BE3-A3E7-6D5BEEA58F35}</a:tableStyleId>
              </a:tblPr>
              <a:tblGrid>
                <a:gridCol w="1242675">
                  <a:extLst>
                    <a:ext uri="{9D8B030D-6E8A-4147-A177-3AD203B41FA5}">
                      <a16:colId xmlns:a16="http://schemas.microsoft.com/office/drawing/2014/main" val="2779668610"/>
                    </a:ext>
                  </a:extLst>
                </a:gridCol>
                <a:gridCol w="1242675">
                  <a:extLst>
                    <a:ext uri="{9D8B030D-6E8A-4147-A177-3AD203B41FA5}">
                      <a16:colId xmlns:a16="http://schemas.microsoft.com/office/drawing/2014/main" val="3595722974"/>
                    </a:ext>
                  </a:extLst>
                </a:gridCol>
                <a:gridCol w="1242675">
                  <a:extLst>
                    <a:ext uri="{9D8B030D-6E8A-4147-A177-3AD203B41FA5}">
                      <a16:colId xmlns:a16="http://schemas.microsoft.com/office/drawing/2014/main" val="1541349231"/>
                    </a:ext>
                  </a:extLst>
                </a:gridCol>
                <a:gridCol w="1242675">
                  <a:extLst>
                    <a:ext uri="{9D8B030D-6E8A-4147-A177-3AD203B41FA5}">
                      <a16:colId xmlns:a16="http://schemas.microsoft.com/office/drawing/2014/main" val="1477579280"/>
                    </a:ext>
                  </a:extLst>
                </a:gridCol>
                <a:gridCol w="1242675">
                  <a:extLst>
                    <a:ext uri="{9D8B030D-6E8A-4147-A177-3AD203B41FA5}">
                      <a16:colId xmlns:a16="http://schemas.microsoft.com/office/drawing/2014/main" val="251129456"/>
                    </a:ext>
                  </a:extLst>
                </a:gridCol>
                <a:gridCol w="1242675">
                  <a:extLst>
                    <a:ext uri="{9D8B030D-6E8A-4147-A177-3AD203B41FA5}">
                      <a16:colId xmlns:a16="http://schemas.microsoft.com/office/drawing/2014/main" val="2000547745"/>
                    </a:ext>
                  </a:extLst>
                </a:gridCol>
                <a:gridCol w="1242675">
                  <a:extLst>
                    <a:ext uri="{9D8B030D-6E8A-4147-A177-3AD203B41FA5}">
                      <a16:colId xmlns:a16="http://schemas.microsoft.com/office/drawing/2014/main" val="4281634880"/>
                    </a:ext>
                  </a:extLst>
                </a:gridCol>
              </a:tblGrid>
              <a:tr h="443865">
                <a:tc>
                  <a:txBody>
                    <a:bodyPr/>
                    <a:lstStyle/>
                    <a:p>
                      <a:pPr algn="ctr"/>
                      <a:r>
                        <a:rPr kumimoji="1" lang="ja-JP" altLang="en-US" sz="1800" b="1" dirty="0">
                          <a:solidFill>
                            <a:schemeClr val="tx1"/>
                          </a:solidFill>
                          <a:latin typeface="Meiryo UI" panose="020B0604030504040204" pitchFamily="50" charset="-128"/>
                          <a:ea typeface="Meiryo UI" panose="020B0604030504040204" pitchFamily="50" charset="-128"/>
                        </a:rPr>
                        <a:t>年齢</a:t>
                      </a:r>
                    </a:p>
                  </a:txBody>
                  <a:tcPr>
                    <a:solidFill>
                      <a:schemeClr val="accent3">
                        <a:lumMod val="40000"/>
                        <a:lumOff val="60000"/>
                      </a:schemeClr>
                    </a:solidFill>
                  </a:tcPr>
                </a:tc>
                <a:tc>
                  <a:txBody>
                    <a:bodyPr/>
                    <a:lstStyle/>
                    <a:p>
                      <a:pPr algn="ctr"/>
                      <a:r>
                        <a:rPr kumimoji="1" lang="ja-JP" altLang="en-US" sz="1600" b="1" dirty="0">
                          <a:solidFill>
                            <a:schemeClr val="tx1"/>
                          </a:solidFill>
                          <a:latin typeface="Meiryo UI" panose="020B0604030504040204" pitchFamily="50" charset="-128"/>
                          <a:ea typeface="Meiryo UI" panose="020B0604030504040204" pitchFamily="50" charset="-128"/>
                        </a:rPr>
                        <a:t>高校卒</a:t>
                      </a:r>
                      <a:endParaRPr kumimoji="1" lang="en-US" altLang="ja-JP" sz="1600" b="1" dirty="0">
                        <a:solidFill>
                          <a:schemeClr val="tx1"/>
                        </a:solidFill>
                        <a:latin typeface="Meiryo UI" panose="020B0604030504040204" pitchFamily="50" charset="-128"/>
                        <a:ea typeface="Meiryo UI" panose="020B0604030504040204" pitchFamily="50" charset="-128"/>
                      </a:endParaRPr>
                    </a:p>
                    <a:p>
                      <a:pPr algn="ctr"/>
                      <a:r>
                        <a:rPr kumimoji="1" lang="ja-JP" altLang="en-US" sz="1600" b="1" dirty="0">
                          <a:solidFill>
                            <a:schemeClr val="tx1"/>
                          </a:solidFill>
                          <a:latin typeface="Meiryo UI" panose="020B0604030504040204" pitchFamily="50" charset="-128"/>
                          <a:ea typeface="Meiryo UI" panose="020B0604030504040204" pitchFamily="50" charset="-128"/>
                        </a:rPr>
                        <a:t>（男性）</a:t>
                      </a:r>
                    </a:p>
                  </a:txBody>
                  <a:tcPr>
                    <a:solidFill>
                      <a:schemeClr val="accent6">
                        <a:lumMod val="40000"/>
                        <a:lumOff val="60000"/>
                      </a:schemeClr>
                    </a:solidFill>
                  </a:tcPr>
                </a:tc>
                <a:tc>
                  <a:txBody>
                    <a:bodyPr/>
                    <a:lstStyle/>
                    <a:p>
                      <a:pPr algn="ctr"/>
                      <a:r>
                        <a:rPr kumimoji="1" lang="ja-JP" altLang="en-US" sz="1500" b="1" dirty="0">
                          <a:solidFill>
                            <a:schemeClr val="tx1"/>
                          </a:solidFill>
                          <a:latin typeface="Meiryo UI" panose="020B0604030504040204" pitchFamily="50" charset="-128"/>
                          <a:ea typeface="Meiryo UI" panose="020B0604030504040204" pitchFamily="50" charset="-128"/>
                        </a:rPr>
                        <a:t>高専・短大卒</a:t>
                      </a:r>
                      <a:endParaRPr kumimoji="1" lang="en-US" altLang="ja-JP" sz="1500" b="1" dirty="0">
                        <a:solidFill>
                          <a:schemeClr val="tx1"/>
                        </a:solidFill>
                        <a:latin typeface="Meiryo UI" panose="020B0604030504040204" pitchFamily="50" charset="-128"/>
                        <a:ea typeface="Meiryo UI" panose="020B0604030504040204" pitchFamily="50" charset="-128"/>
                      </a:endParaRPr>
                    </a:p>
                    <a:p>
                      <a:pPr algn="ctr"/>
                      <a:r>
                        <a:rPr kumimoji="1" lang="ja-JP" altLang="en-US" sz="1600" b="1" dirty="0">
                          <a:solidFill>
                            <a:schemeClr val="tx1"/>
                          </a:solidFill>
                          <a:latin typeface="Meiryo UI" panose="020B0604030504040204" pitchFamily="50" charset="-128"/>
                          <a:ea typeface="Meiryo UI" panose="020B0604030504040204" pitchFamily="50" charset="-128"/>
                        </a:rPr>
                        <a:t>（男性）</a:t>
                      </a:r>
                    </a:p>
                  </a:txBody>
                  <a:tcPr>
                    <a:solidFill>
                      <a:schemeClr val="accent6">
                        <a:lumMod val="40000"/>
                        <a:lumOff val="60000"/>
                      </a:schemeClr>
                    </a:solidFill>
                  </a:tcPr>
                </a:tc>
                <a:tc>
                  <a:txBody>
                    <a:bodyPr/>
                    <a:lstStyle/>
                    <a:p>
                      <a:pPr algn="ctr"/>
                      <a:r>
                        <a:rPr kumimoji="1" lang="ja-JP" altLang="en-US" sz="1600" b="1" dirty="0">
                          <a:solidFill>
                            <a:schemeClr val="tx1"/>
                          </a:solidFill>
                          <a:latin typeface="Meiryo UI" panose="020B0604030504040204" pitchFamily="50" charset="-128"/>
                          <a:ea typeface="Meiryo UI" panose="020B0604030504040204" pitchFamily="50" charset="-128"/>
                        </a:rPr>
                        <a:t>大学卒</a:t>
                      </a:r>
                      <a:endParaRPr kumimoji="1" lang="en-US" altLang="ja-JP" sz="1600" b="1" dirty="0">
                        <a:solidFill>
                          <a:schemeClr val="tx1"/>
                        </a:solidFill>
                        <a:latin typeface="Meiryo UI" panose="020B0604030504040204" pitchFamily="50" charset="-128"/>
                        <a:ea typeface="Meiryo UI" panose="020B0604030504040204" pitchFamily="50" charset="-128"/>
                      </a:endParaRPr>
                    </a:p>
                    <a:p>
                      <a:pPr algn="ctr"/>
                      <a:r>
                        <a:rPr kumimoji="1" lang="ja-JP" altLang="en-US" sz="1600" b="1" dirty="0">
                          <a:solidFill>
                            <a:schemeClr val="tx1"/>
                          </a:solidFill>
                          <a:latin typeface="Meiryo UI" panose="020B0604030504040204" pitchFamily="50" charset="-128"/>
                          <a:ea typeface="Meiryo UI" panose="020B0604030504040204" pitchFamily="50" charset="-128"/>
                        </a:rPr>
                        <a:t>（男性）</a:t>
                      </a:r>
                    </a:p>
                  </a:txBody>
                  <a:tcPr>
                    <a:solidFill>
                      <a:schemeClr val="accent6">
                        <a:lumMod val="40000"/>
                        <a:lumOff val="60000"/>
                      </a:schemeClr>
                    </a:solidFill>
                  </a:tcPr>
                </a:tc>
                <a:tc>
                  <a:txBody>
                    <a:bodyPr/>
                    <a:lstStyle/>
                    <a:p>
                      <a:pPr algn="ctr"/>
                      <a:r>
                        <a:rPr kumimoji="1" lang="ja-JP" altLang="en-US" sz="1600" b="1" dirty="0">
                          <a:solidFill>
                            <a:schemeClr val="tx1"/>
                          </a:solidFill>
                          <a:latin typeface="Meiryo UI" panose="020B0604030504040204" pitchFamily="50" charset="-128"/>
                          <a:ea typeface="Meiryo UI" panose="020B0604030504040204" pitchFamily="50" charset="-128"/>
                        </a:rPr>
                        <a:t>高校卒</a:t>
                      </a:r>
                      <a:endParaRPr kumimoji="1" lang="en-US" altLang="ja-JP" sz="1600" b="1" dirty="0">
                        <a:solidFill>
                          <a:schemeClr val="tx1"/>
                        </a:solidFill>
                        <a:latin typeface="Meiryo UI" panose="020B0604030504040204" pitchFamily="50" charset="-128"/>
                        <a:ea typeface="Meiryo UI" panose="020B0604030504040204" pitchFamily="50" charset="-128"/>
                      </a:endParaRPr>
                    </a:p>
                    <a:p>
                      <a:pPr algn="ctr"/>
                      <a:r>
                        <a:rPr kumimoji="1" lang="ja-JP" altLang="en-US" sz="1600" b="1" dirty="0">
                          <a:solidFill>
                            <a:schemeClr val="tx1"/>
                          </a:solidFill>
                          <a:latin typeface="Meiryo UI" panose="020B0604030504040204" pitchFamily="50" charset="-128"/>
                          <a:ea typeface="Meiryo UI" panose="020B0604030504040204" pitchFamily="50" charset="-128"/>
                        </a:rPr>
                        <a:t>（女性）</a:t>
                      </a:r>
                    </a:p>
                  </a:txBody>
                  <a:tcPr>
                    <a:solidFill>
                      <a:schemeClr val="accent2">
                        <a:lumMod val="40000"/>
                        <a:lumOff val="60000"/>
                      </a:schemeClr>
                    </a:solidFill>
                  </a:tcPr>
                </a:tc>
                <a:tc>
                  <a:txBody>
                    <a:bodyPr/>
                    <a:lstStyle/>
                    <a:p>
                      <a:pPr algn="ctr"/>
                      <a:r>
                        <a:rPr kumimoji="1" lang="ja-JP" altLang="en-US" sz="1500" b="1" dirty="0">
                          <a:solidFill>
                            <a:schemeClr val="tx1"/>
                          </a:solidFill>
                          <a:latin typeface="Meiryo UI" panose="020B0604030504040204" pitchFamily="50" charset="-128"/>
                          <a:ea typeface="Meiryo UI" panose="020B0604030504040204" pitchFamily="50" charset="-128"/>
                        </a:rPr>
                        <a:t>高専・短大卒</a:t>
                      </a:r>
                      <a:endParaRPr kumimoji="1" lang="en-US" altLang="ja-JP" sz="1500" b="1" dirty="0">
                        <a:solidFill>
                          <a:schemeClr val="tx1"/>
                        </a:solidFill>
                        <a:latin typeface="Meiryo UI" panose="020B0604030504040204" pitchFamily="50" charset="-128"/>
                        <a:ea typeface="Meiryo UI" panose="020B0604030504040204" pitchFamily="50" charset="-128"/>
                      </a:endParaRPr>
                    </a:p>
                    <a:p>
                      <a:pPr algn="ctr"/>
                      <a:r>
                        <a:rPr kumimoji="1" lang="ja-JP" altLang="en-US" sz="1600" b="1" dirty="0">
                          <a:solidFill>
                            <a:schemeClr val="tx1"/>
                          </a:solidFill>
                          <a:latin typeface="Meiryo UI" panose="020B0604030504040204" pitchFamily="50" charset="-128"/>
                          <a:ea typeface="Meiryo UI" panose="020B0604030504040204" pitchFamily="50" charset="-128"/>
                        </a:rPr>
                        <a:t>（女性）</a:t>
                      </a:r>
                      <a:endParaRPr kumimoji="1" lang="en-US" altLang="ja-JP" sz="1600" b="1" dirty="0">
                        <a:solidFill>
                          <a:schemeClr val="tx1"/>
                        </a:solidFill>
                        <a:latin typeface="Meiryo UI" panose="020B0604030504040204" pitchFamily="50" charset="-128"/>
                        <a:ea typeface="Meiryo UI" panose="020B0604030504040204" pitchFamily="50" charset="-128"/>
                      </a:endParaRPr>
                    </a:p>
                  </a:txBody>
                  <a:tcPr>
                    <a:solidFill>
                      <a:schemeClr val="accent2">
                        <a:lumMod val="40000"/>
                        <a:lumOff val="60000"/>
                      </a:schemeClr>
                    </a:solidFill>
                  </a:tcPr>
                </a:tc>
                <a:tc>
                  <a:txBody>
                    <a:bodyPr/>
                    <a:lstStyle/>
                    <a:p>
                      <a:pPr algn="ctr"/>
                      <a:r>
                        <a:rPr kumimoji="1" lang="ja-JP" altLang="en-US" sz="1600" b="1" dirty="0">
                          <a:solidFill>
                            <a:schemeClr val="tx1"/>
                          </a:solidFill>
                          <a:latin typeface="Meiryo UI" panose="020B0604030504040204" pitchFamily="50" charset="-128"/>
                          <a:ea typeface="Meiryo UI" panose="020B0604030504040204" pitchFamily="50" charset="-128"/>
                        </a:rPr>
                        <a:t>大学卒</a:t>
                      </a:r>
                      <a:endParaRPr kumimoji="1" lang="en-US" altLang="ja-JP" sz="1600" b="1" dirty="0">
                        <a:solidFill>
                          <a:schemeClr val="tx1"/>
                        </a:solidFill>
                        <a:latin typeface="Meiryo UI" panose="020B0604030504040204" pitchFamily="50" charset="-128"/>
                        <a:ea typeface="Meiryo UI" panose="020B0604030504040204" pitchFamily="50" charset="-128"/>
                      </a:endParaRPr>
                    </a:p>
                    <a:p>
                      <a:pPr algn="ctr"/>
                      <a:r>
                        <a:rPr kumimoji="1" lang="ja-JP" altLang="en-US" sz="1600" b="1" dirty="0">
                          <a:solidFill>
                            <a:schemeClr val="tx1"/>
                          </a:solidFill>
                          <a:latin typeface="Meiryo UI" panose="020B0604030504040204" pitchFamily="50" charset="-128"/>
                          <a:ea typeface="Meiryo UI" panose="020B0604030504040204" pitchFamily="50" charset="-128"/>
                        </a:rPr>
                        <a:t>（女性）</a:t>
                      </a:r>
                    </a:p>
                  </a:txBody>
                  <a:tcPr>
                    <a:solidFill>
                      <a:schemeClr val="accent2">
                        <a:lumMod val="40000"/>
                        <a:lumOff val="60000"/>
                      </a:schemeClr>
                    </a:solidFill>
                  </a:tcPr>
                </a:tc>
                <a:extLst>
                  <a:ext uri="{0D108BD9-81ED-4DB2-BD59-A6C34878D82A}">
                    <a16:rowId xmlns:a16="http://schemas.microsoft.com/office/drawing/2014/main" val="415446895"/>
                  </a:ext>
                </a:extLst>
              </a:tr>
              <a:tr h="443865">
                <a:tc>
                  <a:txBody>
                    <a:bodyPr/>
                    <a:lstStyle/>
                    <a:p>
                      <a:pPr algn="ctr"/>
                      <a:r>
                        <a:rPr kumimoji="1" lang="ja-JP" altLang="en-US" sz="1800" b="1" dirty="0">
                          <a:solidFill>
                            <a:schemeClr val="tx1"/>
                          </a:solidFill>
                          <a:latin typeface="Meiryo UI" panose="020B0604030504040204" pitchFamily="50" charset="-128"/>
                          <a:ea typeface="Meiryo UI" panose="020B0604030504040204" pitchFamily="50" charset="-128"/>
                        </a:rPr>
                        <a:t>全体</a:t>
                      </a:r>
                    </a:p>
                  </a:txBody>
                  <a:tcPr>
                    <a:solidFill>
                      <a:schemeClr val="accent3">
                        <a:lumMod val="20000"/>
                        <a:lumOff val="80000"/>
                      </a:schemeClr>
                    </a:solidFill>
                  </a:tcPr>
                </a:tc>
                <a:tc>
                  <a:txBody>
                    <a:bodyPr/>
                    <a:lstStyle/>
                    <a:p>
                      <a:pPr algn="ctr"/>
                      <a:r>
                        <a:rPr kumimoji="1" lang="en-US" altLang="ja-JP" sz="1800" b="1" dirty="0">
                          <a:solidFill>
                            <a:schemeClr val="tx1"/>
                          </a:solidFill>
                          <a:latin typeface="Meiryo UI" panose="020B0604030504040204" pitchFamily="50" charset="-128"/>
                          <a:ea typeface="Meiryo UI" panose="020B0604030504040204" pitchFamily="50" charset="-128"/>
                        </a:rPr>
                        <a:t>512</a:t>
                      </a:r>
                      <a:endParaRPr kumimoji="1" lang="ja-JP" altLang="en-US" sz="1800" b="1" dirty="0">
                        <a:solidFill>
                          <a:schemeClr val="tx1"/>
                        </a:solidFill>
                        <a:latin typeface="Meiryo UI" panose="020B0604030504040204" pitchFamily="50" charset="-128"/>
                        <a:ea typeface="Meiryo UI" panose="020B0604030504040204" pitchFamily="50" charset="-128"/>
                      </a:endParaRPr>
                    </a:p>
                  </a:txBody>
                  <a:tcPr>
                    <a:solidFill>
                      <a:schemeClr val="accent6">
                        <a:lumMod val="20000"/>
                        <a:lumOff val="80000"/>
                      </a:schemeClr>
                    </a:solidFill>
                  </a:tcPr>
                </a:tc>
                <a:tc>
                  <a:txBody>
                    <a:bodyPr/>
                    <a:lstStyle/>
                    <a:p>
                      <a:pPr algn="ctr"/>
                      <a:r>
                        <a:rPr kumimoji="1" lang="en-US" altLang="ja-JP" sz="1800" b="1" dirty="0">
                          <a:solidFill>
                            <a:schemeClr val="tx1"/>
                          </a:solidFill>
                          <a:latin typeface="Meiryo UI" panose="020B0604030504040204" pitchFamily="50" charset="-128"/>
                          <a:ea typeface="Meiryo UI" panose="020B0604030504040204" pitchFamily="50" charset="-128"/>
                        </a:rPr>
                        <a:t>599</a:t>
                      </a:r>
                      <a:endParaRPr kumimoji="1" lang="ja-JP" altLang="en-US" sz="1800" b="1" dirty="0">
                        <a:solidFill>
                          <a:schemeClr val="tx1"/>
                        </a:solidFill>
                        <a:latin typeface="Meiryo UI" panose="020B0604030504040204" pitchFamily="50" charset="-128"/>
                        <a:ea typeface="Meiryo UI" panose="020B0604030504040204" pitchFamily="50" charset="-128"/>
                      </a:endParaRPr>
                    </a:p>
                  </a:txBody>
                  <a:tcPr>
                    <a:solidFill>
                      <a:schemeClr val="accent6">
                        <a:lumMod val="20000"/>
                        <a:lumOff val="80000"/>
                      </a:schemeClr>
                    </a:solidFill>
                  </a:tcPr>
                </a:tc>
                <a:tc>
                  <a:txBody>
                    <a:bodyPr/>
                    <a:lstStyle/>
                    <a:p>
                      <a:pPr algn="ctr"/>
                      <a:r>
                        <a:rPr kumimoji="1" lang="en-US" altLang="ja-JP" sz="1800" b="1" dirty="0">
                          <a:solidFill>
                            <a:schemeClr val="tx1"/>
                          </a:solidFill>
                          <a:latin typeface="Meiryo UI" panose="020B0604030504040204" pitchFamily="50" charset="-128"/>
                          <a:ea typeface="Meiryo UI" panose="020B0604030504040204" pitchFamily="50" charset="-128"/>
                        </a:rPr>
                        <a:t>684</a:t>
                      </a:r>
                      <a:endParaRPr kumimoji="1" lang="ja-JP" altLang="en-US" sz="1800" b="1" dirty="0">
                        <a:solidFill>
                          <a:schemeClr val="tx1"/>
                        </a:solidFill>
                        <a:latin typeface="Meiryo UI" panose="020B0604030504040204" pitchFamily="50" charset="-128"/>
                        <a:ea typeface="Meiryo UI" panose="020B0604030504040204" pitchFamily="50" charset="-128"/>
                      </a:endParaRPr>
                    </a:p>
                  </a:txBody>
                  <a:tcPr>
                    <a:solidFill>
                      <a:schemeClr val="accent6">
                        <a:lumMod val="20000"/>
                        <a:lumOff val="80000"/>
                      </a:schemeClr>
                    </a:solidFill>
                  </a:tcPr>
                </a:tc>
                <a:tc>
                  <a:txBody>
                    <a:bodyPr/>
                    <a:lstStyle/>
                    <a:p>
                      <a:pPr algn="ctr"/>
                      <a:r>
                        <a:rPr kumimoji="1" lang="en-US" altLang="ja-JP" sz="1800" b="1" dirty="0">
                          <a:solidFill>
                            <a:schemeClr val="tx1"/>
                          </a:solidFill>
                          <a:latin typeface="Meiryo UI" panose="020B0604030504040204" pitchFamily="50" charset="-128"/>
                          <a:ea typeface="Meiryo UI" panose="020B0604030504040204" pitchFamily="50" charset="-128"/>
                        </a:rPr>
                        <a:t>353</a:t>
                      </a:r>
                      <a:endParaRPr kumimoji="1" lang="ja-JP" altLang="en-US" sz="1800" b="1" dirty="0">
                        <a:solidFill>
                          <a:schemeClr val="tx1"/>
                        </a:solidFill>
                        <a:latin typeface="Meiryo UI" panose="020B0604030504040204" pitchFamily="50" charset="-128"/>
                        <a:ea typeface="Meiryo UI" panose="020B0604030504040204" pitchFamily="50" charset="-128"/>
                      </a:endParaRPr>
                    </a:p>
                  </a:txBody>
                  <a:tcPr>
                    <a:solidFill>
                      <a:schemeClr val="accent2">
                        <a:lumMod val="20000"/>
                        <a:lumOff val="80000"/>
                      </a:schemeClr>
                    </a:solidFill>
                  </a:tcPr>
                </a:tc>
                <a:tc>
                  <a:txBody>
                    <a:bodyPr/>
                    <a:lstStyle/>
                    <a:p>
                      <a:pPr algn="ctr"/>
                      <a:r>
                        <a:rPr kumimoji="1" lang="en-US" altLang="ja-JP" sz="1800" b="1" dirty="0">
                          <a:solidFill>
                            <a:schemeClr val="tx1"/>
                          </a:solidFill>
                          <a:latin typeface="Meiryo UI" panose="020B0604030504040204" pitchFamily="50" charset="-128"/>
                          <a:ea typeface="Meiryo UI" panose="020B0604030504040204" pitchFamily="50" charset="-128"/>
                        </a:rPr>
                        <a:t>443</a:t>
                      </a:r>
                      <a:endParaRPr kumimoji="1" lang="ja-JP" altLang="en-US" sz="1800" b="1" dirty="0">
                        <a:solidFill>
                          <a:schemeClr val="tx1"/>
                        </a:solidFill>
                        <a:latin typeface="Meiryo UI" panose="020B0604030504040204" pitchFamily="50" charset="-128"/>
                        <a:ea typeface="Meiryo UI" panose="020B0604030504040204" pitchFamily="50" charset="-128"/>
                      </a:endParaRPr>
                    </a:p>
                  </a:txBody>
                  <a:tcPr>
                    <a:solidFill>
                      <a:schemeClr val="accent2">
                        <a:lumMod val="20000"/>
                        <a:lumOff val="80000"/>
                      </a:schemeClr>
                    </a:solidFill>
                  </a:tcPr>
                </a:tc>
                <a:tc>
                  <a:txBody>
                    <a:bodyPr/>
                    <a:lstStyle/>
                    <a:p>
                      <a:pPr algn="ctr"/>
                      <a:r>
                        <a:rPr kumimoji="1" lang="en-US" altLang="ja-JP" sz="1800" b="1" dirty="0">
                          <a:solidFill>
                            <a:schemeClr val="tx1"/>
                          </a:solidFill>
                          <a:latin typeface="Meiryo UI" panose="020B0604030504040204" pitchFamily="50" charset="-128"/>
                          <a:ea typeface="Meiryo UI" panose="020B0604030504040204" pitchFamily="50" charset="-128"/>
                        </a:rPr>
                        <a:t>495</a:t>
                      </a:r>
                      <a:endParaRPr kumimoji="1" lang="ja-JP" altLang="en-US" sz="1800" b="1" dirty="0">
                        <a:solidFill>
                          <a:schemeClr val="tx1"/>
                        </a:solidFill>
                        <a:latin typeface="Meiryo UI" panose="020B0604030504040204" pitchFamily="50" charset="-128"/>
                        <a:ea typeface="Meiryo UI" panose="020B0604030504040204" pitchFamily="50" charset="-128"/>
                      </a:endParaRPr>
                    </a:p>
                  </a:txBody>
                  <a:tcPr>
                    <a:solidFill>
                      <a:schemeClr val="accent2">
                        <a:lumMod val="20000"/>
                        <a:lumOff val="80000"/>
                      </a:schemeClr>
                    </a:solidFill>
                  </a:tcPr>
                </a:tc>
                <a:extLst>
                  <a:ext uri="{0D108BD9-81ED-4DB2-BD59-A6C34878D82A}">
                    <a16:rowId xmlns:a16="http://schemas.microsoft.com/office/drawing/2014/main" val="499117779"/>
                  </a:ext>
                </a:extLst>
              </a:tr>
              <a:tr h="443865">
                <a:tc>
                  <a:txBody>
                    <a:bodyPr/>
                    <a:lstStyle/>
                    <a:p>
                      <a:pPr algn="ctr"/>
                      <a:r>
                        <a:rPr kumimoji="1" lang="en-US" altLang="ja-JP" sz="1800" b="1" dirty="0">
                          <a:solidFill>
                            <a:schemeClr val="tx1"/>
                          </a:solidFill>
                          <a:latin typeface="Meiryo UI" panose="020B0604030504040204" pitchFamily="50" charset="-128"/>
                          <a:ea typeface="Meiryo UI" panose="020B0604030504040204" pitchFamily="50" charset="-128"/>
                        </a:rPr>
                        <a:t>19</a:t>
                      </a:r>
                      <a:r>
                        <a:rPr kumimoji="1" lang="ja-JP" altLang="en-US" sz="1800" b="1" dirty="0">
                          <a:solidFill>
                            <a:schemeClr val="tx1"/>
                          </a:solidFill>
                          <a:latin typeface="Meiryo UI" panose="020B0604030504040204" pitchFamily="50" charset="-128"/>
                          <a:ea typeface="Meiryo UI" panose="020B0604030504040204" pitchFamily="50" charset="-128"/>
                        </a:rPr>
                        <a:t>歳以下</a:t>
                      </a:r>
                    </a:p>
                  </a:txBody>
                  <a:tcPr>
                    <a:solidFill>
                      <a:schemeClr val="accent3">
                        <a:lumMod val="20000"/>
                        <a:lumOff val="80000"/>
                      </a:schemeClr>
                    </a:solidFill>
                  </a:tcPr>
                </a:tc>
                <a:tc>
                  <a:txBody>
                    <a:bodyPr/>
                    <a:lstStyle/>
                    <a:p>
                      <a:pPr algn="ctr"/>
                      <a:r>
                        <a:rPr kumimoji="1" lang="en-US" altLang="ja-JP" sz="1800" b="1" dirty="0">
                          <a:solidFill>
                            <a:schemeClr val="tx1"/>
                          </a:solidFill>
                          <a:latin typeface="Meiryo UI" panose="020B0604030504040204" pitchFamily="50" charset="-128"/>
                          <a:ea typeface="Meiryo UI" panose="020B0604030504040204" pitchFamily="50" charset="-128"/>
                        </a:rPr>
                        <a:t>285</a:t>
                      </a:r>
                      <a:endParaRPr kumimoji="1" lang="ja-JP" altLang="en-US" sz="1800" b="1" dirty="0">
                        <a:solidFill>
                          <a:schemeClr val="tx1"/>
                        </a:solidFill>
                        <a:latin typeface="Meiryo UI" panose="020B0604030504040204" pitchFamily="50" charset="-128"/>
                        <a:ea typeface="Meiryo UI" panose="020B0604030504040204" pitchFamily="50" charset="-128"/>
                      </a:endParaRPr>
                    </a:p>
                  </a:txBody>
                  <a:tcPr>
                    <a:solidFill>
                      <a:schemeClr val="accent6">
                        <a:lumMod val="20000"/>
                        <a:lumOff val="80000"/>
                      </a:schemeClr>
                    </a:solidFill>
                  </a:tcPr>
                </a:tc>
                <a:tc>
                  <a:txBody>
                    <a:bodyPr/>
                    <a:lstStyle/>
                    <a:p>
                      <a:pPr algn="ctr"/>
                      <a:r>
                        <a:rPr kumimoji="1" lang="ja-JP" altLang="en-US" sz="1800" b="1" dirty="0">
                          <a:solidFill>
                            <a:schemeClr val="tx1"/>
                          </a:solidFill>
                          <a:latin typeface="Meiryo UI" panose="020B0604030504040204" pitchFamily="50" charset="-128"/>
                          <a:ea typeface="Meiryo UI" panose="020B0604030504040204" pitchFamily="50" charset="-128"/>
                        </a:rPr>
                        <a:t>－</a:t>
                      </a:r>
                    </a:p>
                  </a:txBody>
                  <a:tcPr>
                    <a:solidFill>
                      <a:schemeClr val="accent6">
                        <a:lumMod val="20000"/>
                        <a:lumOff val="80000"/>
                      </a:schemeClr>
                    </a:solidFill>
                  </a:tcPr>
                </a:tc>
                <a:tc>
                  <a:txBody>
                    <a:bodyPr/>
                    <a:lstStyle/>
                    <a:p>
                      <a:pPr algn="ctr"/>
                      <a:r>
                        <a:rPr kumimoji="1" lang="ja-JP" altLang="en-US" sz="1800" b="1" dirty="0">
                          <a:solidFill>
                            <a:schemeClr val="tx1"/>
                          </a:solidFill>
                          <a:latin typeface="Meiryo UI" panose="020B0604030504040204" pitchFamily="50" charset="-128"/>
                          <a:ea typeface="Meiryo UI" panose="020B0604030504040204" pitchFamily="50" charset="-128"/>
                        </a:rPr>
                        <a:t>－</a:t>
                      </a:r>
                      <a:endParaRPr kumimoji="1" lang="en-US" altLang="ja-JP" sz="1800" b="1" dirty="0">
                        <a:solidFill>
                          <a:schemeClr val="tx1"/>
                        </a:solidFill>
                        <a:latin typeface="Meiryo UI" panose="020B0604030504040204" pitchFamily="50" charset="-128"/>
                        <a:ea typeface="Meiryo UI" panose="020B0604030504040204" pitchFamily="50" charset="-128"/>
                      </a:endParaRPr>
                    </a:p>
                  </a:txBody>
                  <a:tcPr>
                    <a:solidFill>
                      <a:schemeClr val="accent6">
                        <a:lumMod val="20000"/>
                        <a:lumOff val="80000"/>
                      </a:schemeClr>
                    </a:solidFill>
                  </a:tcPr>
                </a:tc>
                <a:tc>
                  <a:txBody>
                    <a:bodyPr/>
                    <a:lstStyle/>
                    <a:p>
                      <a:pPr algn="ctr"/>
                      <a:r>
                        <a:rPr kumimoji="1" lang="en-US" altLang="ja-JP" sz="1800" b="1" dirty="0">
                          <a:solidFill>
                            <a:schemeClr val="tx1"/>
                          </a:solidFill>
                          <a:latin typeface="Meiryo UI" panose="020B0604030504040204" pitchFamily="50" charset="-128"/>
                          <a:ea typeface="Meiryo UI" panose="020B0604030504040204" pitchFamily="50" charset="-128"/>
                        </a:rPr>
                        <a:t>255</a:t>
                      </a:r>
                      <a:endParaRPr kumimoji="1" lang="ja-JP" altLang="en-US" sz="1800" b="1" dirty="0">
                        <a:solidFill>
                          <a:schemeClr val="tx1"/>
                        </a:solidFill>
                        <a:latin typeface="Meiryo UI" panose="020B0604030504040204" pitchFamily="50" charset="-128"/>
                        <a:ea typeface="Meiryo UI" panose="020B0604030504040204" pitchFamily="50" charset="-128"/>
                      </a:endParaRPr>
                    </a:p>
                  </a:txBody>
                  <a:tcPr>
                    <a:solidFill>
                      <a:schemeClr val="accent2">
                        <a:lumMod val="20000"/>
                        <a:lumOff val="80000"/>
                      </a:schemeClr>
                    </a:solidFill>
                  </a:tcPr>
                </a:tc>
                <a:tc>
                  <a:txBody>
                    <a:bodyPr/>
                    <a:lstStyle/>
                    <a:p>
                      <a:pPr algn="ctr"/>
                      <a:r>
                        <a:rPr kumimoji="1" lang="ja-JP" altLang="en-US" sz="1800" b="1" dirty="0">
                          <a:solidFill>
                            <a:schemeClr val="tx1"/>
                          </a:solidFill>
                          <a:latin typeface="Meiryo UI" panose="020B0604030504040204" pitchFamily="50" charset="-128"/>
                          <a:ea typeface="Meiryo UI" panose="020B0604030504040204" pitchFamily="50" charset="-128"/>
                        </a:rPr>
                        <a:t>－</a:t>
                      </a:r>
                    </a:p>
                  </a:txBody>
                  <a:tcPr>
                    <a:solidFill>
                      <a:schemeClr val="accent2">
                        <a:lumMod val="20000"/>
                        <a:lumOff val="80000"/>
                      </a:schemeClr>
                    </a:solidFill>
                  </a:tcPr>
                </a:tc>
                <a:tc>
                  <a:txBody>
                    <a:bodyPr/>
                    <a:lstStyle/>
                    <a:p>
                      <a:pPr algn="ctr"/>
                      <a:r>
                        <a:rPr kumimoji="1" lang="ja-JP" altLang="en-US" sz="1800" b="1" dirty="0">
                          <a:solidFill>
                            <a:schemeClr val="tx1"/>
                          </a:solidFill>
                          <a:latin typeface="Meiryo UI" panose="020B0604030504040204" pitchFamily="50" charset="-128"/>
                          <a:ea typeface="Meiryo UI" panose="020B0604030504040204" pitchFamily="50" charset="-128"/>
                        </a:rPr>
                        <a:t>－</a:t>
                      </a:r>
                    </a:p>
                  </a:txBody>
                  <a:tcPr>
                    <a:solidFill>
                      <a:schemeClr val="accent2">
                        <a:lumMod val="20000"/>
                        <a:lumOff val="80000"/>
                      </a:schemeClr>
                    </a:solidFill>
                  </a:tcPr>
                </a:tc>
                <a:extLst>
                  <a:ext uri="{0D108BD9-81ED-4DB2-BD59-A6C34878D82A}">
                    <a16:rowId xmlns:a16="http://schemas.microsoft.com/office/drawing/2014/main" val="1036387004"/>
                  </a:ext>
                </a:extLst>
              </a:tr>
              <a:tr h="443865">
                <a:tc>
                  <a:txBody>
                    <a:bodyPr/>
                    <a:lstStyle/>
                    <a:p>
                      <a:pPr algn="ctr"/>
                      <a:r>
                        <a:rPr kumimoji="1" lang="en-US" altLang="ja-JP" sz="1800" b="1" dirty="0">
                          <a:solidFill>
                            <a:schemeClr val="tx1"/>
                          </a:solidFill>
                          <a:latin typeface="Meiryo UI" panose="020B0604030504040204" pitchFamily="50" charset="-128"/>
                          <a:ea typeface="Meiryo UI" panose="020B0604030504040204" pitchFamily="50" charset="-128"/>
                        </a:rPr>
                        <a:t>20</a:t>
                      </a:r>
                      <a:r>
                        <a:rPr kumimoji="1" lang="ja-JP" altLang="en-US" sz="1800" b="1" dirty="0">
                          <a:solidFill>
                            <a:schemeClr val="tx1"/>
                          </a:solidFill>
                          <a:latin typeface="Meiryo UI" panose="020B0604030504040204" pitchFamily="50" charset="-128"/>
                          <a:ea typeface="Meiryo UI" panose="020B0604030504040204" pitchFamily="50" charset="-128"/>
                        </a:rPr>
                        <a:t>歳代</a:t>
                      </a:r>
                    </a:p>
                  </a:txBody>
                  <a:tcPr>
                    <a:solidFill>
                      <a:schemeClr val="accent3">
                        <a:lumMod val="20000"/>
                        <a:lumOff val="80000"/>
                      </a:schemeClr>
                    </a:solidFill>
                  </a:tcPr>
                </a:tc>
                <a:tc>
                  <a:txBody>
                    <a:bodyPr/>
                    <a:lstStyle/>
                    <a:p>
                      <a:pPr algn="ctr"/>
                      <a:r>
                        <a:rPr kumimoji="1" lang="en-US" altLang="ja-JP" sz="1800" b="1" dirty="0">
                          <a:solidFill>
                            <a:schemeClr val="tx1"/>
                          </a:solidFill>
                          <a:latin typeface="Meiryo UI" panose="020B0604030504040204" pitchFamily="50" charset="-128"/>
                          <a:ea typeface="Meiryo UI" panose="020B0604030504040204" pitchFamily="50" charset="-128"/>
                        </a:rPr>
                        <a:t>395</a:t>
                      </a:r>
                      <a:endParaRPr kumimoji="1" lang="ja-JP" altLang="en-US" sz="1800" b="1" dirty="0">
                        <a:solidFill>
                          <a:schemeClr val="tx1"/>
                        </a:solidFill>
                        <a:latin typeface="Meiryo UI" panose="020B0604030504040204" pitchFamily="50" charset="-128"/>
                        <a:ea typeface="Meiryo UI" panose="020B0604030504040204" pitchFamily="50" charset="-128"/>
                      </a:endParaRPr>
                    </a:p>
                  </a:txBody>
                  <a:tcPr>
                    <a:solidFill>
                      <a:schemeClr val="accent6">
                        <a:lumMod val="20000"/>
                        <a:lumOff val="80000"/>
                      </a:schemeClr>
                    </a:solidFill>
                  </a:tcPr>
                </a:tc>
                <a:tc>
                  <a:txBody>
                    <a:bodyPr/>
                    <a:lstStyle/>
                    <a:p>
                      <a:pPr algn="ctr"/>
                      <a:r>
                        <a:rPr kumimoji="1" lang="en-US" altLang="ja-JP" sz="1800" b="1" dirty="0">
                          <a:solidFill>
                            <a:schemeClr val="tx1"/>
                          </a:solidFill>
                          <a:latin typeface="Meiryo UI" panose="020B0604030504040204" pitchFamily="50" charset="-128"/>
                          <a:ea typeface="Meiryo UI" panose="020B0604030504040204" pitchFamily="50" charset="-128"/>
                        </a:rPr>
                        <a:t>423</a:t>
                      </a:r>
                      <a:endParaRPr kumimoji="1" lang="ja-JP" altLang="en-US" sz="1800" b="1" dirty="0">
                        <a:solidFill>
                          <a:schemeClr val="tx1"/>
                        </a:solidFill>
                        <a:latin typeface="Meiryo UI" panose="020B0604030504040204" pitchFamily="50" charset="-128"/>
                        <a:ea typeface="Meiryo UI" panose="020B0604030504040204" pitchFamily="50" charset="-128"/>
                      </a:endParaRPr>
                    </a:p>
                  </a:txBody>
                  <a:tcPr>
                    <a:solidFill>
                      <a:schemeClr val="accent6">
                        <a:lumMod val="20000"/>
                        <a:lumOff val="80000"/>
                      </a:schemeClr>
                    </a:solidFill>
                  </a:tcPr>
                </a:tc>
                <a:tc>
                  <a:txBody>
                    <a:bodyPr/>
                    <a:lstStyle/>
                    <a:p>
                      <a:pPr algn="ctr"/>
                      <a:r>
                        <a:rPr kumimoji="1" lang="en-US" altLang="ja-JP" sz="1800" b="1" dirty="0">
                          <a:solidFill>
                            <a:schemeClr val="tx1"/>
                          </a:solidFill>
                          <a:latin typeface="Meiryo UI" panose="020B0604030504040204" pitchFamily="50" charset="-128"/>
                          <a:ea typeface="Meiryo UI" panose="020B0604030504040204" pitchFamily="50" charset="-128"/>
                        </a:rPr>
                        <a:t>446</a:t>
                      </a:r>
                      <a:endParaRPr kumimoji="1" lang="ja-JP" altLang="en-US" sz="1800" b="1" dirty="0">
                        <a:solidFill>
                          <a:schemeClr val="tx1"/>
                        </a:solidFill>
                        <a:latin typeface="Meiryo UI" panose="020B0604030504040204" pitchFamily="50" charset="-128"/>
                        <a:ea typeface="Meiryo UI" panose="020B0604030504040204" pitchFamily="50" charset="-128"/>
                      </a:endParaRPr>
                    </a:p>
                  </a:txBody>
                  <a:tcPr>
                    <a:solidFill>
                      <a:schemeClr val="accent6">
                        <a:lumMod val="20000"/>
                        <a:lumOff val="80000"/>
                      </a:schemeClr>
                    </a:solidFill>
                  </a:tcPr>
                </a:tc>
                <a:tc>
                  <a:txBody>
                    <a:bodyPr/>
                    <a:lstStyle/>
                    <a:p>
                      <a:pPr algn="ctr"/>
                      <a:r>
                        <a:rPr kumimoji="1" lang="en-US" altLang="ja-JP" sz="1800" b="1" dirty="0">
                          <a:solidFill>
                            <a:schemeClr val="tx1"/>
                          </a:solidFill>
                          <a:latin typeface="Meiryo UI" panose="020B0604030504040204" pitchFamily="50" charset="-128"/>
                          <a:ea typeface="Meiryo UI" panose="020B0604030504040204" pitchFamily="50" charset="-128"/>
                        </a:rPr>
                        <a:t>321</a:t>
                      </a:r>
                      <a:endParaRPr kumimoji="1" lang="ja-JP" altLang="en-US" sz="1800" b="1" dirty="0">
                        <a:solidFill>
                          <a:schemeClr val="tx1"/>
                        </a:solidFill>
                        <a:latin typeface="Meiryo UI" panose="020B0604030504040204" pitchFamily="50" charset="-128"/>
                        <a:ea typeface="Meiryo UI" panose="020B0604030504040204" pitchFamily="50" charset="-128"/>
                      </a:endParaRPr>
                    </a:p>
                  </a:txBody>
                  <a:tcPr>
                    <a:solidFill>
                      <a:schemeClr val="accent2">
                        <a:lumMod val="20000"/>
                        <a:lumOff val="80000"/>
                      </a:schemeClr>
                    </a:solidFill>
                  </a:tcPr>
                </a:tc>
                <a:tc>
                  <a:txBody>
                    <a:bodyPr/>
                    <a:lstStyle/>
                    <a:p>
                      <a:pPr algn="ctr"/>
                      <a:r>
                        <a:rPr kumimoji="1" lang="en-US" altLang="ja-JP" sz="1800" b="1" dirty="0">
                          <a:solidFill>
                            <a:schemeClr val="tx1"/>
                          </a:solidFill>
                          <a:latin typeface="Meiryo UI" panose="020B0604030504040204" pitchFamily="50" charset="-128"/>
                          <a:ea typeface="Meiryo UI" panose="020B0604030504040204" pitchFamily="50" charset="-128"/>
                        </a:rPr>
                        <a:t>359</a:t>
                      </a:r>
                      <a:endParaRPr kumimoji="1" lang="ja-JP" altLang="en-US" sz="1800" b="1" dirty="0">
                        <a:solidFill>
                          <a:schemeClr val="tx1"/>
                        </a:solidFill>
                        <a:latin typeface="Meiryo UI" panose="020B0604030504040204" pitchFamily="50" charset="-128"/>
                        <a:ea typeface="Meiryo UI" panose="020B0604030504040204" pitchFamily="50" charset="-128"/>
                      </a:endParaRPr>
                    </a:p>
                  </a:txBody>
                  <a:tcPr>
                    <a:solidFill>
                      <a:schemeClr val="accent2">
                        <a:lumMod val="20000"/>
                        <a:lumOff val="80000"/>
                      </a:schemeClr>
                    </a:solidFill>
                  </a:tcPr>
                </a:tc>
                <a:tc>
                  <a:txBody>
                    <a:bodyPr/>
                    <a:lstStyle/>
                    <a:p>
                      <a:pPr algn="ctr"/>
                      <a:r>
                        <a:rPr kumimoji="1" lang="en-US" altLang="ja-JP" sz="1800" b="1" dirty="0">
                          <a:solidFill>
                            <a:schemeClr val="tx1"/>
                          </a:solidFill>
                          <a:latin typeface="Meiryo UI" panose="020B0604030504040204" pitchFamily="50" charset="-128"/>
                          <a:ea typeface="Meiryo UI" panose="020B0604030504040204" pitchFamily="50" charset="-128"/>
                        </a:rPr>
                        <a:t>412</a:t>
                      </a:r>
                      <a:endParaRPr kumimoji="1" lang="ja-JP" altLang="en-US" sz="1800" b="1" dirty="0">
                        <a:solidFill>
                          <a:schemeClr val="tx1"/>
                        </a:solidFill>
                        <a:latin typeface="Meiryo UI" panose="020B0604030504040204" pitchFamily="50" charset="-128"/>
                        <a:ea typeface="Meiryo UI" panose="020B0604030504040204" pitchFamily="50" charset="-128"/>
                      </a:endParaRPr>
                    </a:p>
                  </a:txBody>
                  <a:tcPr>
                    <a:solidFill>
                      <a:schemeClr val="accent2">
                        <a:lumMod val="20000"/>
                        <a:lumOff val="80000"/>
                      </a:schemeClr>
                    </a:solidFill>
                  </a:tcPr>
                </a:tc>
                <a:extLst>
                  <a:ext uri="{0D108BD9-81ED-4DB2-BD59-A6C34878D82A}">
                    <a16:rowId xmlns:a16="http://schemas.microsoft.com/office/drawing/2014/main" val="3900074948"/>
                  </a:ext>
                </a:extLst>
              </a:tr>
              <a:tr h="443865">
                <a:tc>
                  <a:txBody>
                    <a:bodyPr/>
                    <a:lstStyle/>
                    <a:p>
                      <a:pPr algn="ctr"/>
                      <a:r>
                        <a:rPr kumimoji="1" lang="en-US" altLang="ja-JP" sz="1800" b="1" dirty="0">
                          <a:solidFill>
                            <a:schemeClr val="tx1"/>
                          </a:solidFill>
                          <a:latin typeface="Meiryo UI" panose="020B0604030504040204" pitchFamily="50" charset="-128"/>
                          <a:ea typeface="Meiryo UI" panose="020B0604030504040204" pitchFamily="50" charset="-128"/>
                        </a:rPr>
                        <a:t>30</a:t>
                      </a:r>
                      <a:r>
                        <a:rPr kumimoji="1" lang="ja-JP" altLang="en-US" sz="1800" b="1" dirty="0">
                          <a:solidFill>
                            <a:schemeClr val="tx1"/>
                          </a:solidFill>
                          <a:latin typeface="Meiryo UI" panose="020B0604030504040204" pitchFamily="50" charset="-128"/>
                          <a:ea typeface="Meiryo UI" panose="020B0604030504040204" pitchFamily="50" charset="-128"/>
                        </a:rPr>
                        <a:t>歳代</a:t>
                      </a:r>
                    </a:p>
                  </a:txBody>
                  <a:tcPr>
                    <a:solidFill>
                      <a:schemeClr val="accent3">
                        <a:lumMod val="20000"/>
                        <a:lumOff val="80000"/>
                      </a:schemeClr>
                    </a:solidFill>
                  </a:tcPr>
                </a:tc>
                <a:tc>
                  <a:txBody>
                    <a:bodyPr/>
                    <a:lstStyle/>
                    <a:p>
                      <a:pPr algn="ctr"/>
                      <a:r>
                        <a:rPr kumimoji="1" lang="en-US" altLang="ja-JP" sz="1800" b="1" dirty="0">
                          <a:solidFill>
                            <a:schemeClr val="tx1"/>
                          </a:solidFill>
                          <a:latin typeface="Meiryo UI" panose="020B0604030504040204" pitchFamily="50" charset="-128"/>
                          <a:ea typeface="Meiryo UI" panose="020B0604030504040204" pitchFamily="50" charset="-128"/>
                        </a:rPr>
                        <a:t>492</a:t>
                      </a:r>
                      <a:endParaRPr kumimoji="1" lang="ja-JP" altLang="en-US" sz="1800" b="1" dirty="0">
                        <a:solidFill>
                          <a:schemeClr val="tx1"/>
                        </a:solidFill>
                        <a:latin typeface="Meiryo UI" panose="020B0604030504040204" pitchFamily="50" charset="-128"/>
                        <a:ea typeface="Meiryo UI" panose="020B0604030504040204" pitchFamily="50" charset="-128"/>
                      </a:endParaRPr>
                    </a:p>
                  </a:txBody>
                  <a:tcPr>
                    <a:solidFill>
                      <a:schemeClr val="accent6">
                        <a:lumMod val="20000"/>
                        <a:lumOff val="80000"/>
                      </a:schemeClr>
                    </a:solidFill>
                  </a:tcPr>
                </a:tc>
                <a:tc>
                  <a:txBody>
                    <a:bodyPr/>
                    <a:lstStyle/>
                    <a:p>
                      <a:pPr algn="ctr"/>
                      <a:r>
                        <a:rPr kumimoji="1" lang="en-US" altLang="ja-JP" sz="1800" b="1" dirty="0">
                          <a:solidFill>
                            <a:schemeClr val="tx1"/>
                          </a:solidFill>
                          <a:latin typeface="Meiryo UI" panose="020B0604030504040204" pitchFamily="50" charset="-128"/>
                          <a:ea typeface="Meiryo UI" panose="020B0604030504040204" pitchFamily="50" charset="-128"/>
                        </a:rPr>
                        <a:t>552</a:t>
                      </a:r>
                      <a:endParaRPr kumimoji="1" lang="ja-JP" altLang="en-US" sz="1800" b="1" dirty="0">
                        <a:solidFill>
                          <a:schemeClr val="tx1"/>
                        </a:solidFill>
                        <a:latin typeface="Meiryo UI" panose="020B0604030504040204" pitchFamily="50" charset="-128"/>
                        <a:ea typeface="Meiryo UI" panose="020B0604030504040204" pitchFamily="50" charset="-128"/>
                      </a:endParaRPr>
                    </a:p>
                  </a:txBody>
                  <a:tcPr>
                    <a:solidFill>
                      <a:schemeClr val="accent6">
                        <a:lumMod val="20000"/>
                        <a:lumOff val="80000"/>
                      </a:schemeClr>
                    </a:solidFill>
                  </a:tcPr>
                </a:tc>
                <a:tc>
                  <a:txBody>
                    <a:bodyPr/>
                    <a:lstStyle/>
                    <a:p>
                      <a:pPr algn="ctr"/>
                      <a:r>
                        <a:rPr kumimoji="1" lang="en-US" altLang="ja-JP" sz="1800" b="1" dirty="0">
                          <a:solidFill>
                            <a:schemeClr val="tx1"/>
                          </a:solidFill>
                          <a:latin typeface="Meiryo UI" panose="020B0604030504040204" pitchFamily="50" charset="-128"/>
                          <a:ea typeface="Meiryo UI" panose="020B0604030504040204" pitchFamily="50" charset="-128"/>
                        </a:rPr>
                        <a:t>614</a:t>
                      </a:r>
                      <a:endParaRPr kumimoji="1" lang="ja-JP" altLang="en-US" sz="1800" b="1" dirty="0">
                        <a:solidFill>
                          <a:schemeClr val="tx1"/>
                        </a:solidFill>
                        <a:latin typeface="Meiryo UI" panose="020B0604030504040204" pitchFamily="50" charset="-128"/>
                        <a:ea typeface="Meiryo UI" panose="020B0604030504040204" pitchFamily="50" charset="-128"/>
                      </a:endParaRPr>
                    </a:p>
                  </a:txBody>
                  <a:tcPr>
                    <a:solidFill>
                      <a:schemeClr val="accent6">
                        <a:lumMod val="20000"/>
                        <a:lumOff val="80000"/>
                      </a:schemeClr>
                    </a:solidFill>
                  </a:tcPr>
                </a:tc>
                <a:tc>
                  <a:txBody>
                    <a:bodyPr/>
                    <a:lstStyle/>
                    <a:p>
                      <a:pPr algn="ctr"/>
                      <a:r>
                        <a:rPr kumimoji="1" lang="en-US" altLang="ja-JP" sz="1800" b="1" dirty="0">
                          <a:solidFill>
                            <a:schemeClr val="tx1"/>
                          </a:solidFill>
                          <a:latin typeface="Meiryo UI" panose="020B0604030504040204" pitchFamily="50" charset="-128"/>
                          <a:ea typeface="Meiryo UI" panose="020B0604030504040204" pitchFamily="50" charset="-128"/>
                        </a:rPr>
                        <a:t>343</a:t>
                      </a:r>
                      <a:endParaRPr kumimoji="1" lang="ja-JP" altLang="en-US" sz="1800" b="1" dirty="0">
                        <a:solidFill>
                          <a:schemeClr val="tx1"/>
                        </a:solidFill>
                        <a:latin typeface="Meiryo UI" panose="020B0604030504040204" pitchFamily="50" charset="-128"/>
                        <a:ea typeface="Meiryo UI" panose="020B0604030504040204" pitchFamily="50" charset="-128"/>
                      </a:endParaRPr>
                    </a:p>
                  </a:txBody>
                  <a:tcPr>
                    <a:solidFill>
                      <a:schemeClr val="accent2">
                        <a:lumMod val="20000"/>
                        <a:lumOff val="80000"/>
                      </a:schemeClr>
                    </a:solidFill>
                  </a:tcPr>
                </a:tc>
                <a:tc>
                  <a:txBody>
                    <a:bodyPr/>
                    <a:lstStyle/>
                    <a:p>
                      <a:pPr algn="ctr"/>
                      <a:r>
                        <a:rPr kumimoji="1" lang="en-US" altLang="ja-JP" sz="1800" b="1" dirty="0">
                          <a:solidFill>
                            <a:schemeClr val="tx1"/>
                          </a:solidFill>
                          <a:latin typeface="Meiryo UI" panose="020B0604030504040204" pitchFamily="50" charset="-128"/>
                          <a:ea typeface="Meiryo UI" panose="020B0604030504040204" pitchFamily="50" charset="-128"/>
                        </a:rPr>
                        <a:t>405</a:t>
                      </a:r>
                      <a:endParaRPr kumimoji="1" lang="ja-JP" altLang="en-US" sz="1800" b="1" dirty="0">
                        <a:solidFill>
                          <a:schemeClr val="tx1"/>
                        </a:solidFill>
                        <a:latin typeface="Meiryo UI" panose="020B0604030504040204" pitchFamily="50" charset="-128"/>
                        <a:ea typeface="Meiryo UI" panose="020B0604030504040204" pitchFamily="50" charset="-128"/>
                      </a:endParaRPr>
                    </a:p>
                  </a:txBody>
                  <a:tcPr>
                    <a:solidFill>
                      <a:schemeClr val="accent2">
                        <a:lumMod val="20000"/>
                        <a:lumOff val="80000"/>
                      </a:schemeClr>
                    </a:solidFill>
                  </a:tcPr>
                </a:tc>
                <a:tc>
                  <a:txBody>
                    <a:bodyPr/>
                    <a:lstStyle/>
                    <a:p>
                      <a:pPr algn="ctr"/>
                      <a:r>
                        <a:rPr kumimoji="1" lang="en-US" altLang="ja-JP" sz="1800" b="1" dirty="0">
                          <a:solidFill>
                            <a:schemeClr val="tx1"/>
                          </a:solidFill>
                          <a:latin typeface="Meiryo UI" panose="020B0604030504040204" pitchFamily="50" charset="-128"/>
                          <a:ea typeface="Meiryo UI" panose="020B0604030504040204" pitchFamily="50" charset="-128"/>
                        </a:rPr>
                        <a:t>492</a:t>
                      </a:r>
                      <a:endParaRPr kumimoji="1" lang="ja-JP" altLang="en-US" sz="1800" b="1" dirty="0">
                        <a:solidFill>
                          <a:schemeClr val="tx1"/>
                        </a:solidFill>
                        <a:latin typeface="Meiryo UI" panose="020B0604030504040204" pitchFamily="50" charset="-128"/>
                        <a:ea typeface="Meiryo UI" panose="020B0604030504040204" pitchFamily="50" charset="-128"/>
                      </a:endParaRPr>
                    </a:p>
                  </a:txBody>
                  <a:tcPr>
                    <a:solidFill>
                      <a:schemeClr val="accent2">
                        <a:lumMod val="20000"/>
                        <a:lumOff val="80000"/>
                      </a:schemeClr>
                    </a:solidFill>
                  </a:tcPr>
                </a:tc>
                <a:extLst>
                  <a:ext uri="{0D108BD9-81ED-4DB2-BD59-A6C34878D82A}">
                    <a16:rowId xmlns:a16="http://schemas.microsoft.com/office/drawing/2014/main" val="3072461604"/>
                  </a:ext>
                </a:extLst>
              </a:tr>
              <a:tr h="443865">
                <a:tc>
                  <a:txBody>
                    <a:bodyPr/>
                    <a:lstStyle/>
                    <a:p>
                      <a:pPr algn="ctr"/>
                      <a:r>
                        <a:rPr kumimoji="1" lang="en-US" altLang="ja-JP" sz="1800" b="1" dirty="0">
                          <a:solidFill>
                            <a:schemeClr val="tx1"/>
                          </a:solidFill>
                          <a:latin typeface="Meiryo UI" panose="020B0604030504040204" pitchFamily="50" charset="-128"/>
                          <a:ea typeface="Meiryo UI" panose="020B0604030504040204" pitchFamily="50" charset="-128"/>
                        </a:rPr>
                        <a:t>40</a:t>
                      </a:r>
                      <a:r>
                        <a:rPr kumimoji="1" lang="ja-JP" altLang="en-US" sz="1800" b="1" dirty="0">
                          <a:solidFill>
                            <a:schemeClr val="tx1"/>
                          </a:solidFill>
                          <a:latin typeface="Meiryo UI" panose="020B0604030504040204" pitchFamily="50" charset="-128"/>
                          <a:ea typeface="Meiryo UI" panose="020B0604030504040204" pitchFamily="50" charset="-128"/>
                        </a:rPr>
                        <a:t>歳代</a:t>
                      </a:r>
                    </a:p>
                  </a:txBody>
                  <a:tcPr>
                    <a:solidFill>
                      <a:schemeClr val="accent3">
                        <a:lumMod val="20000"/>
                        <a:lumOff val="80000"/>
                      </a:schemeClr>
                    </a:solidFill>
                  </a:tcPr>
                </a:tc>
                <a:tc>
                  <a:txBody>
                    <a:bodyPr/>
                    <a:lstStyle/>
                    <a:p>
                      <a:pPr algn="ctr"/>
                      <a:r>
                        <a:rPr kumimoji="1" lang="en-US" altLang="ja-JP" sz="1800" b="1" dirty="0">
                          <a:solidFill>
                            <a:schemeClr val="tx1"/>
                          </a:solidFill>
                          <a:latin typeface="Meiryo UI" panose="020B0604030504040204" pitchFamily="50" charset="-128"/>
                          <a:ea typeface="Meiryo UI" panose="020B0604030504040204" pitchFamily="50" charset="-128"/>
                        </a:rPr>
                        <a:t>565</a:t>
                      </a:r>
                      <a:endParaRPr kumimoji="1" lang="ja-JP" altLang="en-US" sz="1800" b="1" dirty="0">
                        <a:solidFill>
                          <a:schemeClr val="tx1"/>
                        </a:solidFill>
                        <a:latin typeface="Meiryo UI" panose="020B0604030504040204" pitchFamily="50" charset="-128"/>
                        <a:ea typeface="Meiryo UI" panose="020B0604030504040204" pitchFamily="50" charset="-128"/>
                      </a:endParaRPr>
                    </a:p>
                  </a:txBody>
                  <a:tcPr>
                    <a:solidFill>
                      <a:schemeClr val="accent6">
                        <a:lumMod val="20000"/>
                        <a:lumOff val="80000"/>
                      </a:schemeClr>
                    </a:solidFill>
                  </a:tcPr>
                </a:tc>
                <a:tc>
                  <a:txBody>
                    <a:bodyPr/>
                    <a:lstStyle/>
                    <a:p>
                      <a:pPr algn="ctr"/>
                      <a:r>
                        <a:rPr kumimoji="1" lang="en-US" altLang="ja-JP" sz="1800" b="1" dirty="0">
                          <a:solidFill>
                            <a:schemeClr val="tx1"/>
                          </a:solidFill>
                          <a:latin typeface="Meiryo UI" panose="020B0604030504040204" pitchFamily="50" charset="-128"/>
                          <a:ea typeface="Meiryo UI" panose="020B0604030504040204" pitchFamily="50" charset="-128"/>
                        </a:rPr>
                        <a:t>662</a:t>
                      </a:r>
                      <a:endParaRPr kumimoji="1" lang="ja-JP" altLang="en-US" sz="1800" b="1" dirty="0">
                        <a:solidFill>
                          <a:schemeClr val="tx1"/>
                        </a:solidFill>
                        <a:latin typeface="Meiryo UI" panose="020B0604030504040204" pitchFamily="50" charset="-128"/>
                        <a:ea typeface="Meiryo UI" panose="020B0604030504040204" pitchFamily="50" charset="-128"/>
                      </a:endParaRPr>
                    </a:p>
                  </a:txBody>
                  <a:tcPr>
                    <a:solidFill>
                      <a:schemeClr val="accent6">
                        <a:lumMod val="20000"/>
                        <a:lumOff val="80000"/>
                      </a:schemeClr>
                    </a:solidFill>
                  </a:tcPr>
                </a:tc>
                <a:tc>
                  <a:txBody>
                    <a:bodyPr/>
                    <a:lstStyle/>
                    <a:p>
                      <a:pPr algn="ctr"/>
                      <a:r>
                        <a:rPr kumimoji="1" lang="en-US" altLang="ja-JP" sz="1800" b="1" dirty="0">
                          <a:solidFill>
                            <a:schemeClr val="tx1"/>
                          </a:solidFill>
                          <a:latin typeface="Meiryo UI" panose="020B0604030504040204" pitchFamily="50" charset="-128"/>
                          <a:ea typeface="Meiryo UI" panose="020B0604030504040204" pitchFamily="50" charset="-128"/>
                        </a:rPr>
                        <a:t>770</a:t>
                      </a:r>
                      <a:endParaRPr kumimoji="1" lang="ja-JP" altLang="en-US" sz="1800" b="1" dirty="0">
                        <a:solidFill>
                          <a:schemeClr val="tx1"/>
                        </a:solidFill>
                        <a:latin typeface="Meiryo UI" panose="020B0604030504040204" pitchFamily="50" charset="-128"/>
                        <a:ea typeface="Meiryo UI" panose="020B0604030504040204" pitchFamily="50" charset="-128"/>
                      </a:endParaRPr>
                    </a:p>
                  </a:txBody>
                  <a:tcPr>
                    <a:solidFill>
                      <a:schemeClr val="accent6">
                        <a:lumMod val="20000"/>
                        <a:lumOff val="80000"/>
                      </a:schemeClr>
                    </a:solidFill>
                  </a:tcPr>
                </a:tc>
                <a:tc>
                  <a:txBody>
                    <a:bodyPr/>
                    <a:lstStyle/>
                    <a:p>
                      <a:pPr algn="ctr"/>
                      <a:r>
                        <a:rPr kumimoji="1" lang="en-US" altLang="ja-JP" sz="1800" b="1" dirty="0">
                          <a:solidFill>
                            <a:schemeClr val="tx1"/>
                          </a:solidFill>
                          <a:latin typeface="Meiryo UI" panose="020B0604030504040204" pitchFamily="50" charset="-128"/>
                          <a:ea typeface="Meiryo UI" panose="020B0604030504040204" pitchFamily="50" charset="-128"/>
                        </a:rPr>
                        <a:t>366</a:t>
                      </a:r>
                      <a:endParaRPr kumimoji="1" lang="ja-JP" altLang="en-US" sz="1800" b="1" dirty="0">
                        <a:solidFill>
                          <a:schemeClr val="tx1"/>
                        </a:solidFill>
                        <a:latin typeface="Meiryo UI" panose="020B0604030504040204" pitchFamily="50" charset="-128"/>
                        <a:ea typeface="Meiryo UI" panose="020B0604030504040204" pitchFamily="50" charset="-128"/>
                      </a:endParaRPr>
                    </a:p>
                  </a:txBody>
                  <a:tcPr>
                    <a:solidFill>
                      <a:schemeClr val="accent2">
                        <a:lumMod val="20000"/>
                        <a:lumOff val="80000"/>
                      </a:schemeClr>
                    </a:solidFill>
                  </a:tcPr>
                </a:tc>
                <a:tc>
                  <a:txBody>
                    <a:bodyPr/>
                    <a:lstStyle/>
                    <a:p>
                      <a:pPr algn="ctr"/>
                      <a:r>
                        <a:rPr kumimoji="1" lang="en-US" altLang="ja-JP" sz="1800" b="1" dirty="0">
                          <a:solidFill>
                            <a:schemeClr val="tx1"/>
                          </a:solidFill>
                          <a:latin typeface="Meiryo UI" panose="020B0604030504040204" pitchFamily="50" charset="-128"/>
                          <a:ea typeface="Meiryo UI" panose="020B0604030504040204" pitchFamily="50" charset="-128"/>
                        </a:rPr>
                        <a:t>470</a:t>
                      </a:r>
                      <a:endParaRPr kumimoji="1" lang="ja-JP" altLang="en-US" sz="1800" b="1" dirty="0">
                        <a:solidFill>
                          <a:schemeClr val="tx1"/>
                        </a:solidFill>
                        <a:latin typeface="Meiryo UI" panose="020B0604030504040204" pitchFamily="50" charset="-128"/>
                        <a:ea typeface="Meiryo UI" panose="020B0604030504040204" pitchFamily="50" charset="-128"/>
                      </a:endParaRPr>
                    </a:p>
                  </a:txBody>
                  <a:tcPr>
                    <a:solidFill>
                      <a:schemeClr val="accent2">
                        <a:lumMod val="20000"/>
                        <a:lumOff val="80000"/>
                      </a:schemeClr>
                    </a:solidFill>
                  </a:tcPr>
                </a:tc>
                <a:tc>
                  <a:txBody>
                    <a:bodyPr/>
                    <a:lstStyle/>
                    <a:p>
                      <a:pPr algn="ctr"/>
                      <a:r>
                        <a:rPr kumimoji="1" lang="en-US" altLang="ja-JP" sz="1800" b="1" dirty="0">
                          <a:solidFill>
                            <a:schemeClr val="tx1"/>
                          </a:solidFill>
                          <a:latin typeface="Meiryo UI" panose="020B0604030504040204" pitchFamily="50" charset="-128"/>
                          <a:ea typeface="Meiryo UI" panose="020B0604030504040204" pitchFamily="50" charset="-128"/>
                        </a:rPr>
                        <a:t>564</a:t>
                      </a:r>
                      <a:endParaRPr kumimoji="1" lang="ja-JP" altLang="en-US" sz="1800" b="1" dirty="0">
                        <a:solidFill>
                          <a:schemeClr val="tx1"/>
                        </a:solidFill>
                        <a:latin typeface="Meiryo UI" panose="020B0604030504040204" pitchFamily="50" charset="-128"/>
                        <a:ea typeface="Meiryo UI" panose="020B0604030504040204" pitchFamily="50" charset="-128"/>
                      </a:endParaRPr>
                    </a:p>
                  </a:txBody>
                  <a:tcPr>
                    <a:solidFill>
                      <a:schemeClr val="accent2">
                        <a:lumMod val="20000"/>
                        <a:lumOff val="80000"/>
                      </a:schemeClr>
                    </a:solidFill>
                  </a:tcPr>
                </a:tc>
                <a:extLst>
                  <a:ext uri="{0D108BD9-81ED-4DB2-BD59-A6C34878D82A}">
                    <a16:rowId xmlns:a16="http://schemas.microsoft.com/office/drawing/2014/main" val="2156868408"/>
                  </a:ext>
                </a:extLst>
              </a:tr>
              <a:tr h="443865">
                <a:tc>
                  <a:txBody>
                    <a:bodyPr/>
                    <a:lstStyle/>
                    <a:p>
                      <a:pPr algn="ctr"/>
                      <a:r>
                        <a:rPr kumimoji="1" lang="en-US" altLang="ja-JP" sz="1800" b="1" dirty="0">
                          <a:solidFill>
                            <a:schemeClr val="tx1"/>
                          </a:solidFill>
                          <a:latin typeface="Meiryo UI" panose="020B0604030504040204" pitchFamily="50" charset="-128"/>
                          <a:ea typeface="Meiryo UI" panose="020B0604030504040204" pitchFamily="50" charset="-128"/>
                        </a:rPr>
                        <a:t>50</a:t>
                      </a:r>
                      <a:r>
                        <a:rPr kumimoji="1" lang="ja-JP" altLang="en-US" sz="1800" b="1" dirty="0">
                          <a:solidFill>
                            <a:schemeClr val="tx1"/>
                          </a:solidFill>
                          <a:latin typeface="Meiryo UI" panose="020B0604030504040204" pitchFamily="50" charset="-128"/>
                          <a:ea typeface="Meiryo UI" panose="020B0604030504040204" pitchFamily="50" charset="-128"/>
                        </a:rPr>
                        <a:t>歳代</a:t>
                      </a:r>
                    </a:p>
                  </a:txBody>
                  <a:tcPr>
                    <a:solidFill>
                      <a:schemeClr val="accent3">
                        <a:lumMod val="20000"/>
                        <a:lumOff val="80000"/>
                      </a:schemeClr>
                    </a:solidFill>
                  </a:tcPr>
                </a:tc>
                <a:tc>
                  <a:txBody>
                    <a:bodyPr/>
                    <a:lstStyle/>
                    <a:p>
                      <a:pPr algn="ctr"/>
                      <a:r>
                        <a:rPr kumimoji="1" lang="en-US" altLang="ja-JP" sz="1800" b="1" dirty="0">
                          <a:solidFill>
                            <a:schemeClr val="tx1"/>
                          </a:solidFill>
                          <a:latin typeface="Meiryo UI" panose="020B0604030504040204" pitchFamily="50" charset="-128"/>
                          <a:ea typeface="Meiryo UI" panose="020B0604030504040204" pitchFamily="50" charset="-128"/>
                        </a:rPr>
                        <a:t>603</a:t>
                      </a:r>
                      <a:endParaRPr kumimoji="1" lang="ja-JP" altLang="en-US" sz="1800" b="1" dirty="0">
                        <a:solidFill>
                          <a:schemeClr val="tx1"/>
                        </a:solidFill>
                        <a:latin typeface="Meiryo UI" panose="020B0604030504040204" pitchFamily="50" charset="-128"/>
                        <a:ea typeface="Meiryo UI" panose="020B0604030504040204" pitchFamily="50" charset="-128"/>
                      </a:endParaRPr>
                    </a:p>
                  </a:txBody>
                  <a:tcPr>
                    <a:solidFill>
                      <a:schemeClr val="accent6">
                        <a:lumMod val="20000"/>
                        <a:lumOff val="80000"/>
                      </a:schemeClr>
                    </a:solidFill>
                  </a:tcPr>
                </a:tc>
                <a:tc>
                  <a:txBody>
                    <a:bodyPr/>
                    <a:lstStyle/>
                    <a:p>
                      <a:pPr algn="ctr"/>
                      <a:r>
                        <a:rPr kumimoji="1" lang="en-US" altLang="ja-JP" sz="1800" b="1" dirty="0">
                          <a:solidFill>
                            <a:schemeClr val="tx1"/>
                          </a:solidFill>
                          <a:latin typeface="Meiryo UI" panose="020B0604030504040204" pitchFamily="50" charset="-128"/>
                          <a:ea typeface="Meiryo UI" panose="020B0604030504040204" pitchFamily="50" charset="-128"/>
                        </a:rPr>
                        <a:t>731</a:t>
                      </a:r>
                      <a:endParaRPr kumimoji="1" lang="ja-JP" altLang="en-US" sz="1800" b="1" dirty="0">
                        <a:solidFill>
                          <a:schemeClr val="tx1"/>
                        </a:solidFill>
                        <a:latin typeface="Meiryo UI" panose="020B0604030504040204" pitchFamily="50" charset="-128"/>
                        <a:ea typeface="Meiryo UI" panose="020B0604030504040204" pitchFamily="50" charset="-128"/>
                      </a:endParaRPr>
                    </a:p>
                  </a:txBody>
                  <a:tcPr>
                    <a:solidFill>
                      <a:schemeClr val="accent6">
                        <a:lumMod val="20000"/>
                        <a:lumOff val="80000"/>
                      </a:schemeClr>
                    </a:solidFill>
                  </a:tcPr>
                </a:tc>
                <a:tc>
                  <a:txBody>
                    <a:bodyPr/>
                    <a:lstStyle/>
                    <a:p>
                      <a:pPr algn="ctr"/>
                      <a:r>
                        <a:rPr kumimoji="1" lang="en-US" altLang="ja-JP" sz="1800" b="1" dirty="0">
                          <a:solidFill>
                            <a:schemeClr val="tx1"/>
                          </a:solidFill>
                          <a:latin typeface="Meiryo UI" panose="020B0604030504040204" pitchFamily="50" charset="-128"/>
                          <a:ea typeface="Meiryo UI" panose="020B0604030504040204" pitchFamily="50" charset="-128"/>
                        </a:rPr>
                        <a:t>878</a:t>
                      </a:r>
                      <a:endParaRPr kumimoji="1" lang="ja-JP" altLang="en-US" sz="1800" b="1" dirty="0">
                        <a:solidFill>
                          <a:schemeClr val="tx1"/>
                        </a:solidFill>
                        <a:latin typeface="Meiryo UI" panose="020B0604030504040204" pitchFamily="50" charset="-128"/>
                        <a:ea typeface="Meiryo UI" panose="020B0604030504040204" pitchFamily="50" charset="-128"/>
                      </a:endParaRPr>
                    </a:p>
                  </a:txBody>
                  <a:tcPr>
                    <a:solidFill>
                      <a:schemeClr val="accent6">
                        <a:lumMod val="20000"/>
                        <a:lumOff val="80000"/>
                      </a:schemeClr>
                    </a:solidFill>
                  </a:tcPr>
                </a:tc>
                <a:tc>
                  <a:txBody>
                    <a:bodyPr/>
                    <a:lstStyle/>
                    <a:p>
                      <a:pPr algn="ctr"/>
                      <a:r>
                        <a:rPr kumimoji="1" lang="en-US" altLang="ja-JP" sz="1800" b="1" dirty="0">
                          <a:solidFill>
                            <a:schemeClr val="tx1"/>
                          </a:solidFill>
                          <a:latin typeface="Meiryo UI" panose="020B0604030504040204" pitchFamily="50" charset="-128"/>
                          <a:ea typeface="Meiryo UI" panose="020B0604030504040204" pitchFamily="50" charset="-128"/>
                        </a:rPr>
                        <a:t>390</a:t>
                      </a:r>
                      <a:endParaRPr kumimoji="1" lang="ja-JP" altLang="en-US" sz="1800" b="1" dirty="0">
                        <a:solidFill>
                          <a:schemeClr val="tx1"/>
                        </a:solidFill>
                        <a:latin typeface="Meiryo UI" panose="020B0604030504040204" pitchFamily="50" charset="-128"/>
                        <a:ea typeface="Meiryo UI" panose="020B0604030504040204" pitchFamily="50" charset="-128"/>
                      </a:endParaRPr>
                    </a:p>
                  </a:txBody>
                  <a:tcPr>
                    <a:solidFill>
                      <a:schemeClr val="accent2">
                        <a:lumMod val="20000"/>
                        <a:lumOff val="80000"/>
                      </a:schemeClr>
                    </a:solidFill>
                  </a:tcPr>
                </a:tc>
                <a:tc>
                  <a:txBody>
                    <a:bodyPr/>
                    <a:lstStyle/>
                    <a:p>
                      <a:pPr algn="ctr"/>
                      <a:r>
                        <a:rPr kumimoji="1" lang="en-US" altLang="ja-JP" sz="1800" b="1" dirty="0">
                          <a:solidFill>
                            <a:schemeClr val="tx1"/>
                          </a:solidFill>
                          <a:latin typeface="Meiryo UI" panose="020B0604030504040204" pitchFamily="50" charset="-128"/>
                          <a:ea typeface="Meiryo UI" panose="020B0604030504040204" pitchFamily="50" charset="-128"/>
                        </a:rPr>
                        <a:t>497</a:t>
                      </a:r>
                      <a:endParaRPr kumimoji="1" lang="ja-JP" altLang="en-US" sz="1800" b="1" dirty="0">
                        <a:solidFill>
                          <a:schemeClr val="tx1"/>
                        </a:solidFill>
                        <a:latin typeface="Meiryo UI" panose="020B0604030504040204" pitchFamily="50" charset="-128"/>
                        <a:ea typeface="Meiryo UI" panose="020B0604030504040204" pitchFamily="50" charset="-128"/>
                      </a:endParaRPr>
                    </a:p>
                  </a:txBody>
                  <a:tcPr>
                    <a:solidFill>
                      <a:schemeClr val="accent2">
                        <a:lumMod val="20000"/>
                        <a:lumOff val="80000"/>
                      </a:schemeClr>
                    </a:solidFill>
                  </a:tcPr>
                </a:tc>
                <a:tc>
                  <a:txBody>
                    <a:bodyPr/>
                    <a:lstStyle/>
                    <a:p>
                      <a:pPr algn="ctr"/>
                      <a:r>
                        <a:rPr kumimoji="1" lang="en-US" altLang="ja-JP" sz="1800" b="1" dirty="0">
                          <a:solidFill>
                            <a:schemeClr val="tx1"/>
                          </a:solidFill>
                          <a:latin typeface="Meiryo UI" panose="020B0604030504040204" pitchFamily="50" charset="-128"/>
                          <a:ea typeface="Meiryo UI" panose="020B0604030504040204" pitchFamily="50" charset="-128"/>
                        </a:rPr>
                        <a:t>623</a:t>
                      </a:r>
                      <a:endParaRPr kumimoji="1" lang="ja-JP" altLang="en-US" sz="1800" b="1" dirty="0">
                        <a:solidFill>
                          <a:schemeClr val="tx1"/>
                        </a:solidFill>
                        <a:latin typeface="Meiryo UI" panose="020B0604030504040204" pitchFamily="50" charset="-128"/>
                        <a:ea typeface="Meiryo UI" panose="020B0604030504040204" pitchFamily="50" charset="-128"/>
                      </a:endParaRPr>
                    </a:p>
                  </a:txBody>
                  <a:tcPr>
                    <a:solidFill>
                      <a:schemeClr val="accent2">
                        <a:lumMod val="20000"/>
                        <a:lumOff val="80000"/>
                      </a:schemeClr>
                    </a:solidFill>
                  </a:tcPr>
                </a:tc>
                <a:extLst>
                  <a:ext uri="{0D108BD9-81ED-4DB2-BD59-A6C34878D82A}">
                    <a16:rowId xmlns:a16="http://schemas.microsoft.com/office/drawing/2014/main" val="3996575971"/>
                  </a:ext>
                </a:extLst>
              </a:tr>
              <a:tr h="443865">
                <a:tc>
                  <a:txBody>
                    <a:bodyPr/>
                    <a:lstStyle/>
                    <a:p>
                      <a:pPr algn="ctr"/>
                      <a:r>
                        <a:rPr kumimoji="1" lang="en-US" altLang="ja-JP" sz="1800" b="1" dirty="0">
                          <a:solidFill>
                            <a:schemeClr val="tx1"/>
                          </a:solidFill>
                          <a:latin typeface="Meiryo UI" panose="020B0604030504040204" pitchFamily="50" charset="-128"/>
                          <a:ea typeface="Meiryo UI" panose="020B0604030504040204" pitchFamily="50" charset="-128"/>
                        </a:rPr>
                        <a:t>60</a:t>
                      </a:r>
                      <a:r>
                        <a:rPr kumimoji="1" lang="ja-JP" altLang="en-US" sz="1800" b="1" dirty="0">
                          <a:solidFill>
                            <a:schemeClr val="tx1"/>
                          </a:solidFill>
                          <a:latin typeface="Meiryo UI" panose="020B0604030504040204" pitchFamily="50" charset="-128"/>
                          <a:ea typeface="Meiryo UI" panose="020B0604030504040204" pitchFamily="50" charset="-128"/>
                        </a:rPr>
                        <a:t>歳代</a:t>
                      </a:r>
                    </a:p>
                  </a:txBody>
                  <a:tcPr>
                    <a:solidFill>
                      <a:schemeClr val="accent3">
                        <a:lumMod val="20000"/>
                        <a:lumOff val="80000"/>
                      </a:schemeClr>
                    </a:solidFill>
                  </a:tcPr>
                </a:tc>
                <a:tc>
                  <a:txBody>
                    <a:bodyPr/>
                    <a:lstStyle/>
                    <a:p>
                      <a:pPr algn="ctr"/>
                      <a:r>
                        <a:rPr kumimoji="1" lang="en-US" altLang="ja-JP" sz="1800" b="1" dirty="0">
                          <a:solidFill>
                            <a:schemeClr val="tx1"/>
                          </a:solidFill>
                          <a:latin typeface="Meiryo UI" panose="020B0604030504040204" pitchFamily="50" charset="-128"/>
                          <a:ea typeface="Meiryo UI" panose="020B0604030504040204" pitchFamily="50" charset="-128"/>
                        </a:rPr>
                        <a:t>429</a:t>
                      </a:r>
                      <a:endParaRPr kumimoji="1" lang="ja-JP" altLang="en-US" sz="1800" b="1" dirty="0">
                        <a:solidFill>
                          <a:schemeClr val="tx1"/>
                        </a:solidFill>
                        <a:latin typeface="Meiryo UI" panose="020B0604030504040204" pitchFamily="50" charset="-128"/>
                        <a:ea typeface="Meiryo UI" panose="020B0604030504040204" pitchFamily="50" charset="-128"/>
                      </a:endParaRPr>
                    </a:p>
                  </a:txBody>
                  <a:tcPr>
                    <a:solidFill>
                      <a:schemeClr val="accent6">
                        <a:lumMod val="20000"/>
                        <a:lumOff val="80000"/>
                      </a:schemeClr>
                    </a:solidFill>
                  </a:tcPr>
                </a:tc>
                <a:tc>
                  <a:txBody>
                    <a:bodyPr/>
                    <a:lstStyle/>
                    <a:p>
                      <a:pPr algn="ctr"/>
                      <a:r>
                        <a:rPr kumimoji="1" lang="en-US" altLang="ja-JP" sz="1800" b="1" dirty="0">
                          <a:solidFill>
                            <a:schemeClr val="tx1"/>
                          </a:solidFill>
                          <a:latin typeface="Meiryo UI" panose="020B0604030504040204" pitchFamily="50" charset="-128"/>
                          <a:ea typeface="Meiryo UI" panose="020B0604030504040204" pitchFamily="50" charset="-128"/>
                        </a:rPr>
                        <a:t>504</a:t>
                      </a:r>
                      <a:endParaRPr kumimoji="1" lang="ja-JP" altLang="en-US" sz="1800" b="1" dirty="0">
                        <a:solidFill>
                          <a:schemeClr val="tx1"/>
                        </a:solidFill>
                        <a:latin typeface="Meiryo UI" panose="020B0604030504040204" pitchFamily="50" charset="-128"/>
                        <a:ea typeface="Meiryo UI" panose="020B0604030504040204" pitchFamily="50" charset="-128"/>
                      </a:endParaRPr>
                    </a:p>
                  </a:txBody>
                  <a:tcPr>
                    <a:solidFill>
                      <a:schemeClr val="accent6">
                        <a:lumMod val="20000"/>
                        <a:lumOff val="80000"/>
                      </a:schemeClr>
                    </a:solidFill>
                  </a:tcPr>
                </a:tc>
                <a:tc>
                  <a:txBody>
                    <a:bodyPr/>
                    <a:lstStyle/>
                    <a:p>
                      <a:pPr algn="ctr"/>
                      <a:r>
                        <a:rPr kumimoji="1" lang="en-US" altLang="ja-JP" sz="1800" b="1" dirty="0">
                          <a:solidFill>
                            <a:schemeClr val="tx1"/>
                          </a:solidFill>
                          <a:latin typeface="Meiryo UI" panose="020B0604030504040204" pitchFamily="50" charset="-128"/>
                          <a:ea typeface="Meiryo UI" panose="020B0604030504040204" pitchFamily="50" charset="-128"/>
                        </a:rPr>
                        <a:t>603</a:t>
                      </a:r>
                      <a:endParaRPr kumimoji="1" lang="ja-JP" altLang="en-US" sz="1800" b="1" dirty="0">
                        <a:solidFill>
                          <a:schemeClr val="tx1"/>
                        </a:solidFill>
                        <a:latin typeface="Meiryo UI" panose="020B0604030504040204" pitchFamily="50" charset="-128"/>
                        <a:ea typeface="Meiryo UI" panose="020B0604030504040204" pitchFamily="50" charset="-128"/>
                      </a:endParaRPr>
                    </a:p>
                  </a:txBody>
                  <a:tcPr>
                    <a:solidFill>
                      <a:schemeClr val="accent6">
                        <a:lumMod val="20000"/>
                        <a:lumOff val="80000"/>
                      </a:schemeClr>
                    </a:solidFill>
                  </a:tcPr>
                </a:tc>
                <a:tc>
                  <a:txBody>
                    <a:bodyPr/>
                    <a:lstStyle/>
                    <a:p>
                      <a:pPr algn="ctr"/>
                      <a:r>
                        <a:rPr kumimoji="1" lang="en-US" altLang="ja-JP" sz="1800" b="1" dirty="0">
                          <a:solidFill>
                            <a:schemeClr val="tx1"/>
                          </a:solidFill>
                          <a:latin typeface="Meiryo UI" panose="020B0604030504040204" pitchFamily="50" charset="-128"/>
                          <a:ea typeface="Meiryo UI" panose="020B0604030504040204" pitchFamily="50" charset="-128"/>
                        </a:rPr>
                        <a:t>321</a:t>
                      </a:r>
                      <a:endParaRPr kumimoji="1" lang="ja-JP" altLang="en-US" sz="1800" b="1" dirty="0">
                        <a:solidFill>
                          <a:schemeClr val="tx1"/>
                        </a:solidFill>
                        <a:latin typeface="Meiryo UI" panose="020B0604030504040204" pitchFamily="50" charset="-128"/>
                        <a:ea typeface="Meiryo UI" panose="020B0604030504040204" pitchFamily="50" charset="-128"/>
                      </a:endParaRPr>
                    </a:p>
                  </a:txBody>
                  <a:tcPr>
                    <a:solidFill>
                      <a:schemeClr val="accent2">
                        <a:lumMod val="20000"/>
                        <a:lumOff val="80000"/>
                      </a:schemeClr>
                    </a:solidFill>
                  </a:tcPr>
                </a:tc>
                <a:tc>
                  <a:txBody>
                    <a:bodyPr/>
                    <a:lstStyle/>
                    <a:p>
                      <a:pPr algn="ctr"/>
                      <a:r>
                        <a:rPr kumimoji="1" lang="en-US" altLang="ja-JP" sz="1800" b="1" dirty="0">
                          <a:solidFill>
                            <a:schemeClr val="tx1"/>
                          </a:solidFill>
                          <a:latin typeface="Meiryo UI" panose="020B0604030504040204" pitchFamily="50" charset="-128"/>
                          <a:ea typeface="Meiryo UI" panose="020B0604030504040204" pitchFamily="50" charset="-128"/>
                        </a:rPr>
                        <a:t>399</a:t>
                      </a:r>
                      <a:endParaRPr kumimoji="1" lang="ja-JP" altLang="en-US" sz="1800" b="1" dirty="0">
                        <a:solidFill>
                          <a:schemeClr val="tx1"/>
                        </a:solidFill>
                        <a:latin typeface="Meiryo UI" panose="020B0604030504040204" pitchFamily="50" charset="-128"/>
                        <a:ea typeface="Meiryo UI" panose="020B0604030504040204" pitchFamily="50" charset="-128"/>
                      </a:endParaRPr>
                    </a:p>
                  </a:txBody>
                  <a:tcPr>
                    <a:solidFill>
                      <a:schemeClr val="accent2">
                        <a:lumMod val="20000"/>
                        <a:lumOff val="80000"/>
                      </a:schemeClr>
                    </a:solidFill>
                  </a:tcPr>
                </a:tc>
                <a:tc>
                  <a:txBody>
                    <a:bodyPr/>
                    <a:lstStyle/>
                    <a:p>
                      <a:pPr algn="ctr"/>
                      <a:r>
                        <a:rPr kumimoji="1" lang="en-US" altLang="ja-JP" sz="1800" b="1" dirty="0">
                          <a:solidFill>
                            <a:schemeClr val="tx1"/>
                          </a:solidFill>
                          <a:latin typeface="Meiryo UI" panose="020B0604030504040204" pitchFamily="50" charset="-128"/>
                          <a:ea typeface="Meiryo UI" panose="020B0604030504040204" pitchFamily="50" charset="-128"/>
                        </a:rPr>
                        <a:t>506</a:t>
                      </a:r>
                      <a:endParaRPr kumimoji="1" lang="ja-JP" altLang="en-US" sz="1800" b="1" dirty="0">
                        <a:solidFill>
                          <a:schemeClr val="tx1"/>
                        </a:solidFill>
                        <a:latin typeface="Meiryo UI" panose="020B0604030504040204" pitchFamily="50" charset="-128"/>
                        <a:ea typeface="Meiryo UI" panose="020B0604030504040204" pitchFamily="50" charset="-128"/>
                      </a:endParaRPr>
                    </a:p>
                  </a:txBody>
                  <a:tcPr>
                    <a:solidFill>
                      <a:schemeClr val="accent2">
                        <a:lumMod val="20000"/>
                        <a:lumOff val="80000"/>
                      </a:schemeClr>
                    </a:solidFill>
                  </a:tcPr>
                </a:tc>
                <a:extLst>
                  <a:ext uri="{0D108BD9-81ED-4DB2-BD59-A6C34878D82A}">
                    <a16:rowId xmlns:a16="http://schemas.microsoft.com/office/drawing/2014/main" val="438207347"/>
                  </a:ext>
                </a:extLst>
              </a:tr>
              <a:tr h="443865">
                <a:tc>
                  <a:txBody>
                    <a:bodyPr/>
                    <a:lstStyle/>
                    <a:p>
                      <a:pPr algn="ctr"/>
                      <a:r>
                        <a:rPr kumimoji="1" lang="en-US" altLang="ja-JP" sz="1800" b="1" dirty="0">
                          <a:solidFill>
                            <a:schemeClr val="tx1"/>
                          </a:solidFill>
                          <a:latin typeface="Meiryo UI" panose="020B0604030504040204" pitchFamily="50" charset="-128"/>
                          <a:ea typeface="Meiryo UI" panose="020B0604030504040204" pitchFamily="50" charset="-128"/>
                        </a:rPr>
                        <a:t>70</a:t>
                      </a:r>
                      <a:r>
                        <a:rPr kumimoji="1" lang="ja-JP" altLang="en-US" sz="1800" b="1" dirty="0">
                          <a:solidFill>
                            <a:schemeClr val="tx1"/>
                          </a:solidFill>
                          <a:latin typeface="Meiryo UI" panose="020B0604030504040204" pitchFamily="50" charset="-128"/>
                          <a:ea typeface="Meiryo UI" panose="020B0604030504040204" pitchFamily="50" charset="-128"/>
                        </a:rPr>
                        <a:t>歳以上</a:t>
                      </a:r>
                    </a:p>
                  </a:txBody>
                  <a:tcPr>
                    <a:solidFill>
                      <a:schemeClr val="accent3">
                        <a:lumMod val="20000"/>
                        <a:lumOff val="80000"/>
                      </a:schemeClr>
                    </a:solidFill>
                  </a:tcPr>
                </a:tc>
                <a:tc>
                  <a:txBody>
                    <a:bodyPr/>
                    <a:lstStyle/>
                    <a:p>
                      <a:pPr algn="ctr"/>
                      <a:r>
                        <a:rPr kumimoji="1" lang="en-US" altLang="ja-JP" sz="1800" b="1" dirty="0">
                          <a:solidFill>
                            <a:schemeClr val="tx1"/>
                          </a:solidFill>
                          <a:latin typeface="Meiryo UI" panose="020B0604030504040204" pitchFamily="50" charset="-128"/>
                          <a:ea typeface="Meiryo UI" panose="020B0604030504040204" pitchFamily="50" charset="-128"/>
                        </a:rPr>
                        <a:t>318</a:t>
                      </a:r>
                      <a:endParaRPr kumimoji="1" lang="ja-JP" altLang="en-US" sz="1800" b="1" dirty="0">
                        <a:solidFill>
                          <a:schemeClr val="tx1"/>
                        </a:solidFill>
                        <a:latin typeface="Meiryo UI" panose="020B0604030504040204" pitchFamily="50" charset="-128"/>
                        <a:ea typeface="Meiryo UI" panose="020B0604030504040204" pitchFamily="50" charset="-128"/>
                      </a:endParaRPr>
                    </a:p>
                  </a:txBody>
                  <a:tcPr>
                    <a:solidFill>
                      <a:schemeClr val="accent6">
                        <a:lumMod val="20000"/>
                        <a:lumOff val="80000"/>
                      </a:schemeClr>
                    </a:solidFill>
                  </a:tcPr>
                </a:tc>
                <a:tc>
                  <a:txBody>
                    <a:bodyPr/>
                    <a:lstStyle/>
                    <a:p>
                      <a:pPr algn="ctr"/>
                      <a:r>
                        <a:rPr kumimoji="1" lang="en-US" altLang="ja-JP" sz="1800" b="1" dirty="0">
                          <a:solidFill>
                            <a:schemeClr val="tx1"/>
                          </a:solidFill>
                          <a:latin typeface="Meiryo UI" panose="020B0604030504040204" pitchFamily="50" charset="-128"/>
                          <a:ea typeface="Meiryo UI" panose="020B0604030504040204" pitchFamily="50" charset="-128"/>
                        </a:rPr>
                        <a:t>315</a:t>
                      </a:r>
                      <a:endParaRPr kumimoji="1" lang="ja-JP" altLang="en-US" sz="1800" b="1" dirty="0">
                        <a:solidFill>
                          <a:schemeClr val="tx1"/>
                        </a:solidFill>
                        <a:latin typeface="Meiryo UI" panose="020B0604030504040204" pitchFamily="50" charset="-128"/>
                        <a:ea typeface="Meiryo UI" panose="020B0604030504040204" pitchFamily="50" charset="-128"/>
                      </a:endParaRPr>
                    </a:p>
                  </a:txBody>
                  <a:tcPr>
                    <a:solidFill>
                      <a:schemeClr val="accent6">
                        <a:lumMod val="20000"/>
                        <a:lumOff val="80000"/>
                      </a:schemeClr>
                    </a:solidFill>
                  </a:tcPr>
                </a:tc>
                <a:tc>
                  <a:txBody>
                    <a:bodyPr/>
                    <a:lstStyle/>
                    <a:p>
                      <a:pPr algn="ctr"/>
                      <a:r>
                        <a:rPr kumimoji="1" lang="en-US" altLang="ja-JP" sz="1800" b="1" dirty="0">
                          <a:solidFill>
                            <a:schemeClr val="tx1"/>
                          </a:solidFill>
                          <a:latin typeface="Meiryo UI" panose="020B0604030504040204" pitchFamily="50" charset="-128"/>
                          <a:ea typeface="Meiryo UI" panose="020B0604030504040204" pitchFamily="50" charset="-128"/>
                        </a:rPr>
                        <a:t>493</a:t>
                      </a:r>
                      <a:endParaRPr kumimoji="1" lang="ja-JP" altLang="en-US" sz="1800" b="1" dirty="0">
                        <a:solidFill>
                          <a:schemeClr val="tx1"/>
                        </a:solidFill>
                        <a:latin typeface="Meiryo UI" panose="020B0604030504040204" pitchFamily="50" charset="-128"/>
                        <a:ea typeface="Meiryo UI" panose="020B0604030504040204" pitchFamily="50" charset="-128"/>
                      </a:endParaRPr>
                    </a:p>
                  </a:txBody>
                  <a:tcPr>
                    <a:solidFill>
                      <a:schemeClr val="accent6">
                        <a:lumMod val="20000"/>
                        <a:lumOff val="80000"/>
                      </a:schemeClr>
                    </a:solidFill>
                  </a:tcPr>
                </a:tc>
                <a:tc>
                  <a:txBody>
                    <a:bodyPr/>
                    <a:lstStyle/>
                    <a:p>
                      <a:pPr algn="ctr"/>
                      <a:r>
                        <a:rPr kumimoji="1" lang="en-US" altLang="ja-JP" sz="1800" b="1" dirty="0">
                          <a:solidFill>
                            <a:schemeClr val="tx1"/>
                          </a:solidFill>
                          <a:latin typeface="Meiryo UI" panose="020B0604030504040204" pitchFamily="50" charset="-128"/>
                          <a:ea typeface="Meiryo UI" panose="020B0604030504040204" pitchFamily="50" charset="-128"/>
                        </a:rPr>
                        <a:t>288</a:t>
                      </a:r>
                      <a:endParaRPr kumimoji="1" lang="ja-JP" altLang="en-US" sz="1800" b="1" dirty="0">
                        <a:solidFill>
                          <a:schemeClr val="tx1"/>
                        </a:solidFill>
                        <a:latin typeface="Meiryo UI" panose="020B0604030504040204" pitchFamily="50" charset="-128"/>
                        <a:ea typeface="Meiryo UI" panose="020B0604030504040204" pitchFamily="50" charset="-128"/>
                      </a:endParaRPr>
                    </a:p>
                  </a:txBody>
                  <a:tcPr>
                    <a:solidFill>
                      <a:schemeClr val="accent2">
                        <a:lumMod val="20000"/>
                        <a:lumOff val="80000"/>
                      </a:schemeClr>
                    </a:solidFill>
                  </a:tcPr>
                </a:tc>
                <a:tc>
                  <a:txBody>
                    <a:bodyPr/>
                    <a:lstStyle/>
                    <a:p>
                      <a:pPr algn="ctr"/>
                      <a:r>
                        <a:rPr kumimoji="1" lang="en-US" altLang="ja-JP" sz="1800" b="1" dirty="0">
                          <a:solidFill>
                            <a:schemeClr val="tx1"/>
                          </a:solidFill>
                          <a:latin typeface="Meiryo UI" panose="020B0604030504040204" pitchFamily="50" charset="-128"/>
                          <a:ea typeface="Meiryo UI" panose="020B0604030504040204" pitchFamily="50" charset="-128"/>
                        </a:rPr>
                        <a:t>440</a:t>
                      </a:r>
                      <a:endParaRPr kumimoji="1" lang="ja-JP" altLang="en-US" sz="1800" b="1" dirty="0">
                        <a:solidFill>
                          <a:schemeClr val="tx1"/>
                        </a:solidFill>
                        <a:latin typeface="Meiryo UI" panose="020B0604030504040204" pitchFamily="50" charset="-128"/>
                        <a:ea typeface="Meiryo UI" panose="020B0604030504040204" pitchFamily="50" charset="-128"/>
                      </a:endParaRPr>
                    </a:p>
                  </a:txBody>
                  <a:tcPr>
                    <a:solidFill>
                      <a:schemeClr val="accent2">
                        <a:lumMod val="20000"/>
                        <a:lumOff val="80000"/>
                      </a:schemeClr>
                    </a:solidFill>
                  </a:tcPr>
                </a:tc>
                <a:tc>
                  <a:txBody>
                    <a:bodyPr/>
                    <a:lstStyle/>
                    <a:p>
                      <a:pPr algn="ctr"/>
                      <a:r>
                        <a:rPr kumimoji="1" lang="en-US" altLang="ja-JP" sz="1800" b="1" dirty="0">
                          <a:solidFill>
                            <a:schemeClr val="tx1"/>
                          </a:solidFill>
                          <a:latin typeface="Meiryo UI" panose="020B0604030504040204" pitchFamily="50" charset="-128"/>
                          <a:ea typeface="Meiryo UI" panose="020B0604030504040204" pitchFamily="50" charset="-128"/>
                        </a:rPr>
                        <a:t>580</a:t>
                      </a:r>
                      <a:endParaRPr kumimoji="1" lang="ja-JP" altLang="en-US" sz="1800" b="1" dirty="0">
                        <a:solidFill>
                          <a:schemeClr val="tx1"/>
                        </a:solidFill>
                        <a:latin typeface="Meiryo UI" panose="020B0604030504040204" pitchFamily="50" charset="-128"/>
                        <a:ea typeface="Meiryo UI" panose="020B0604030504040204" pitchFamily="50" charset="-128"/>
                      </a:endParaRPr>
                    </a:p>
                  </a:txBody>
                  <a:tcPr>
                    <a:solidFill>
                      <a:schemeClr val="accent2">
                        <a:lumMod val="20000"/>
                        <a:lumOff val="80000"/>
                      </a:schemeClr>
                    </a:solidFill>
                  </a:tcPr>
                </a:tc>
                <a:extLst>
                  <a:ext uri="{0D108BD9-81ED-4DB2-BD59-A6C34878D82A}">
                    <a16:rowId xmlns:a16="http://schemas.microsoft.com/office/drawing/2014/main" val="835309019"/>
                  </a:ext>
                </a:extLst>
              </a:tr>
            </a:tbl>
          </a:graphicData>
        </a:graphic>
      </p:graphicFrame>
      <p:sp>
        <p:nvSpPr>
          <p:cNvPr id="11" name="テキスト ボックス 10">
            <a:extLst>
              <a:ext uri="{FF2B5EF4-FFF2-40B4-BE49-F238E27FC236}">
                <a16:creationId xmlns:a16="http://schemas.microsoft.com/office/drawing/2014/main" id="{6F3ECDF0-6EA8-69C4-9B34-2C3DD24C35E3}"/>
              </a:ext>
            </a:extLst>
          </p:cNvPr>
          <p:cNvSpPr txBox="1"/>
          <p:nvPr/>
        </p:nvSpPr>
        <p:spPr>
          <a:xfrm>
            <a:off x="7704042" y="1053531"/>
            <a:ext cx="1439958" cy="275204"/>
          </a:xfrm>
          <a:prstGeom prst="rect">
            <a:avLst/>
          </a:prstGeom>
          <a:noFill/>
        </p:spPr>
        <p:txBody>
          <a:bodyPr wrap="square" rtlCol="0">
            <a:spAutoFit/>
          </a:bodyPr>
          <a:lstStyle/>
          <a:p>
            <a:pPr>
              <a:lnSpc>
                <a:spcPct val="1100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（単位：万円）</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テキスト ボックス 12">
            <a:extLst>
              <a:ext uri="{FF2B5EF4-FFF2-40B4-BE49-F238E27FC236}">
                <a16:creationId xmlns:a16="http://schemas.microsoft.com/office/drawing/2014/main" id="{4288FFCB-885F-BA22-BB31-D91A23EDA887}"/>
              </a:ext>
            </a:extLst>
          </p:cNvPr>
          <p:cNvSpPr txBox="1"/>
          <p:nvPr/>
        </p:nvSpPr>
        <p:spPr>
          <a:xfrm>
            <a:off x="0" y="5721691"/>
            <a:ext cx="8901110" cy="478336"/>
          </a:xfrm>
          <a:prstGeom prst="rect">
            <a:avLst/>
          </a:prstGeom>
          <a:noFill/>
        </p:spPr>
        <p:txBody>
          <a:bodyPr wrap="square" rtlCol="0">
            <a:spAutoFit/>
          </a:bodyPr>
          <a:lstStyle/>
          <a:p>
            <a:pPr>
              <a:lnSpc>
                <a:spcPct val="1100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注</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人以上の常用労働者がいる民営事業所の数値。一般労働者は、短時間労働者に該当しない通常の所定労働時間・日数の労働者。</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nSpc>
                <a:spcPct val="1100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注</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　上記金額は、きまって支給する現金給与総額に年間賞与などを加えた金額。</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テキスト ボックス 13">
            <a:extLst>
              <a:ext uri="{FF2B5EF4-FFF2-40B4-BE49-F238E27FC236}">
                <a16:creationId xmlns:a16="http://schemas.microsoft.com/office/drawing/2014/main" id="{5880CA3C-E000-B423-CCD8-CD3472AD211C}"/>
              </a:ext>
            </a:extLst>
          </p:cNvPr>
          <p:cNvSpPr txBox="1"/>
          <p:nvPr/>
        </p:nvSpPr>
        <p:spPr>
          <a:xfrm>
            <a:off x="-1" y="827169"/>
            <a:ext cx="6600826" cy="458074"/>
          </a:xfrm>
          <a:prstGeom prst="rect">
            <a:avLst/>
          </a:prstGeom>
          <a:noFill/>
        </p:spPr>
        <p:txBody>
          <a:bodyPr wrap="square" rtlCol="0">
            <a:spAutoFit/>
          </a:bodyPr>
          <a:lstStyle/>
          <a:p>
            <a:pPr>
              <a:lnSpc>
                <a:spcPct val="110000"/>
              </a:lnSpc>
            </a:pP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●性別・学歴別・年代別賃金</a:t>
            </a:r>
          </a:p>
        </p:txBody>
      </p:sp>
      <p:sp>
        <p:nvSpPr>
          <p:cNvPr id="9" name="正方形/長方形 8">
            <a:extLst>
              <a:ext uri="{FF2B5EF4-FFF2-40B4-BE49-F238E27FC236}">
                <a16:creationId xmlns:a16="http://schemas.microsoft.com/office/drawing/2014/main" id="{AA935A40-CB8A-825C-5ACB-75F39516D886}"/>
              </a:ext>
            </a:extLst>
          </p:cNvPr>
          <p:cNvSpPr/>
          <p:nvPr/>
        </p:nvSpPr>
        <p:spPr>
          <a:xfrm>
            <a:off x="202385" y="4143375"/>
            <a:ext cx="8698725" cy="414338"/>
          </a:xfrm>
          <a:prstGeom prst="rect">
            <a:avLst/>
          </a:prstGeom>
          <a:noFill/>
          <a:ln w="571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522218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FD29A1-BB61-7C6A-420B-AF39BEC61310}"/>
            </a:ext>
          </a:extLst>
        </p:cNvPr>
        <p:cNvGrpSpPr/>
        <p:nvPr/>
      </p:nvGrpSpPr>
      <p:grpSpPr>
        <a:xfrm>
          <a:off x="0" y="0"/>
          <a:ext cx="0" cy="0"/>
          <a:chOff x="0" y="0"/>
          <a:chExt cx="0" cy="0"/>
        </a:xfrm>
      </p:grpSpPr>
      <p:sp>
        <p:nvSpPr>
          <p:cNvPr id="19" name="正方形/長方形 18">
            <a:extLst>
              <a:ext uri="{FF2B5EF4-FFF2-40B4-BE49-F238E27FC236}">
                <a16:creationId xmlns:a16="http://schemas.microsoft.com/office/drawing/2014/main" id="{A5E501F6-226B-6BC2-31B1-A5FB6AE65600}"/>
              </a:ext>
            </a:extLst>
          </p:cNvPr>
          <p:cNvSpPr/>
          <p:nvPr/>
        </p:nvSpPr>
        <p:spPr>
          <a:xfrm>
            <a:off x="-1" y="0"/>
            <a:ext cx="9144000" cy="764704"/>
          </a:xfrm>
          <a:prstGeom prst="rect">
            <a:avLst/>
          </a:prstGeom>
          <a:solidFill>
            <a:schemeClr val="accent4">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125B4280-DECA-6FC0-A4DB-E311D5F496F8}"/>
              </a:ext>
            </a:extLst>
          </p:cNvPr>
          <p:cNvSpPr txBox="1"/>
          <p:nvPr/>
        </p:nvSpPr>
        <p:spPr bwMode="white">
          <a:xfrm>
            <a:off x="222817" y="0"/>
            <a:ext cx="8352927" cy="707886"/>
          </a:xfrm>
          <a:prstGeom prst="rect">
            <a:avLst/>
          </a:prstGeom>
          <a:solidFill>
            <a:schemeClr val="accent4">
              <a:lumMod val="60000"/>
              <a:lumOff val="40000"/>
            </a:schemeClr>
          </a:solidFill>
        </p:spPr>
        <p:txBody>
          <a:bodyPr wrap="square" rtlCol="0">
            <a:spAutoFit/>
          </a:bodyPr>
          <a:lstStyle/>
          <a:p>
            <a:pPr>
              <a:defRPr/>
            </a:pPr>
            <a:r>
              <a:rPr kumimoji="1" lang="ja-JP" altLang="en-US" sz="40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ヒラギノ角ゴ ProN W6"/>
              </a:rPr>
              <a:t>まとめ</a:t>
            </a:r>
            <a:r>
              <a:rPr lang="ja-JP" altLang="en-US" sz="3200" b="1" dirty="0">
                <a:solidFill>
                  <a:schemeClr val="bg1"/>
                </a:solidFill>
                <a:latin typeface="Meiryo UI" panose="020B0604030504040204" pitchFamily="50" charset="-128"/>
                <a:ea typeface="Meiryo UI" panose="020B0604030504040204" pitchFamily="50" charset="-128"/>
                <a:cs typeface="ヒラギノ角ゴ ProN W6"/>
              </a:rPr>
              <a:t>（２</a:t>
            </a:r>
            <a:r>
              <a:rPr kumimoji="1" lang="en-US" altLang="ja-JP" sz="32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ヒラギノ角ゴ ProN W6"/>
              </a:rPr>
              <a:t>.</a:t>
            </a:r>
            <a:r>
              <a:rPr kumimoji="1" lang="ja-JP" altLang="en-US" sz="32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ヒラギノ角ゴ ProN W6"/>
              </a:rPr>
              <a:t> 自立について考える）</a:t>
            </a:r>
            <a:endParaRPr kumimoji="1" lang="en-US" altLang="ja-JP" sz="40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ヒラギノ角ゴ ProN W6"/>
            </a:endParaRPr>
          </a:p>
        </p:txBody>
      </p:sp>
      <p:sp>
        <p:nvSpPr>
          <p:cNvPr id="2" name="スライド番号プレースホルダー 1">
            <a:extLst>
              <a:ext uri="{FF2B5EF4-FFF2-40B4-BE49-F238E27FC236}">
                <a16:creationId xmlns:a16="http://schemas.microsoft.com/office/drawing/2014/main" id="{B582F2D6-44A8-3FE2-D70F-1D7DC9B30CBF}"/>
              </a:ext>
            </a:extLst>
          </p:cNvPr>
          <p:cNvSpPr>
            <a:spLocks noGrp="1"/>
          </p:cNvSpPr>
          <p:nvPr>
            <p:ph type="sldNum" sz="quarter" idx="12"/>
          </p:nvPr>
        </p:nvSpPr>
        <p:spPr>
          <a:xfrm>
            <a:off x="6704201" y="6421893"/>
            <a:ext cx="2133600" cy="365125"/>
          </a:xfrm>
        </p:spPr>
        <p:txBody>
          <a:bodyPr/>
          <a:lstStyle/>
          <a:p>
            <a:pPr defTabSz="457200">
              <a:defRPr/>
            </a:pPr>
            <a:fld id="{7B76553B-32E2-D644-9CD0-56FDA882EB90}" type="slidenum">
              <a:rPr lang="ja-JP" altLang="en-US" sz="1800" b="0" smtClean="0"/>
              <a:pPr defTabSz="457200">
                <a:defRPr/>
              </a:pPr>
              <a:t>18</a:t>
            </a:fld>
            <a:endParaRPr lang="ja-JP" altLang="en-US" sz="1800" b="0" dirty="0"/>
          </a:p>
        </p:txBody>
      </p:sp>
      <p:grpSp>
        <p:nvGrpSpPr>
          <p:cNvPr id="3" name="グループ化 2">
            <a:extLst>
              <a:ext uri="{FF2B5EF4-FFF2-40B4-BE49-F238E27FC236}">
                <a16:creationId xmlns:a16="http://schemas.microsoft.com/office/drawing/2014/main" id="{A9F81D53-8F2E-98BA-9068-3C9A540A4B6E}"/>
              </a:ext>
            </a:extLst>
          </p:cNvPr>
          <p:cNvGrpSpPr/>
          <p:nvPr/>
        </p:nvGrpSpPr>
        <p:grpSpPr>
          <a:xfrm>
            <a:off x="162663" y="1033561"/>
            <a:ext cx="8667403" cy="1073748"/>
            <a:chOff x="157367" y="2075173"/>
            <a:chExt cx="8667403" cy="1073748"/>
          </a:xfrm>
        </p:grpSpPr>
        <p:sp>
          <p:nvSpPr>
            <p:cNvPr id="5" name="正方形/長方形 4">
              <a:extLst>
                <a:ext uri="{FF2B5EF4-FFF2-40B4-BE49-F238E27FC236}">
                  <a16:creationId xmlns:a16="http://schemas.microsoft.com/office/drawing/2014/main" id="{21D4E3C4-DAF3-9741-095F-CA6A11357931}"/>
                </a:ext>
              </a:extLst>
            </p:cNvPr>
            <p:cNvSpPr/>
            <p:nvPr/>
          </p:nvSpPr>
          <p:spPr>
            <a:xfrm>
              <a:off x="678353" y="2075173"/>
              <a:ext cx="8146417" cy="1073748"/>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chemeClr val="tx1"/>
                  </a:solidFill>
                  <a:latin typeface="Meiryo UI" panose="020B0604030504040204" pitchFamily="50" charset="-128"/>
                  <a:ea typeface="Meiryo UI" panose="020B0604030504040204" pitchFamily="50" charset="-128"/>
                </a:rPr>
                <a:t>家計を自分で考える上で</a:t>
              </a:r>
              <a:r>
                <a:rPr lang="ja-JP" altLang="en-US" sz="3200" b="1" dirty="0">
                  <a:solidFill>
                    <a:srgbClr val="FF0000"/>
                  </a:solidFill>
                  <a:latin typeface="Meiryo UI" panose="020B0604030504040204" pitchFamily="50" charset="-128"/>
                  <a:ea typeface="Meiryo UI" panose="020B0604030504040204" pitchFamily="50" charset="-128"/>
                </a:rPr>
                <a:t>収入と支出のバランス</a:t>
              </a:r>
              <a:r>
                <a:rPr lang="ja-JP" altLang="en-US" sz="3200" b="1" dirty="0">
                  <a:solidFill>
                    <a:schemeClr val="tx1"/>
                  </a:solidFill>
                  <a:latin typeface="Meiryo UI" panose="020B0604030504040204" pitchFamily="50" charset="-128"/>
                  <a:ea typeface="Meiryo UI" panose="020B0604030504040204" pitchFamily="50" charset="-128"/>
                </a:rPr>
                <a:t>は大切になってきます。</a:t>
              </a:r>
              <a:endParaRPr lang="en-US" altLang="ja-JP" sz="3200" b="1" dirty="0">
                <a:solidFill>
                  <a:schemeClr val="tx1"/>
                </a:solidFill>
                <a:latin typeface="Meiryo UI" panose="020B0604030504040204" pitchFamily="50" charset="-128"/>
                <a:ea typeface="Meiryo UI" panose="020B0604030504040204" pitchFamily="50" charset="-128"/>
              </a:endParaRPr>
            </a:p>
          </p:txBody>
        </p:sp>
        <p:sp>
          <p:nvSpPr>
            <p:cNvPr id="6" name="正方形/長方形 5">
              <a:extLst>
                <a:ext uri="{FF2B5EF4-FFF2-40B4-BE49-F238E27FC236}">
                  <a16:creationId xmlns:a16="http://schemas.microsoft.com/office/drawing/2014/main" id="{4E89131A-F5E6-A304-1681-A0C2894A2611}"/>
                </a:ext>
              </a:extLst>
            </p:cNvPr>
            <p:cNvSpPr/>
            <p:nvPr/>
          </p:nvSpPr>
          <p:spPr>
            <a:xfrm>
              <a:off x="157367" y="2076031"/>
              <a:ext cx="595035" cy="584775"/>
            </a:xfrm>
            <a:prstGeom prst="rect">
              <a:avLst/>
            </a:prstGeom>
          </p:spPr>
          <p:txBody>
            <a:bodyPr wrap="none">
              <a:spAutoFit/>
            </a:bodyPr>
            <a:lstStyle/>
            <a:p>
              <a:r>
                <a:rPr lang="ja-JP" altLang="en-US" sz="3200" b="1" dirty="0">
                  <a:latin typeface="Meiryo UI" panose="020B0604030504040204" pitchFamily="50" charset="-128"/>
                  <a:ea typeface="Meiryo UI" panose="020B0604030504040204" pitchFamily="50" charset="-128"/>
                </a:rPr>
                <a:t>①</a:t>
              </a:r>
              <a:endParaRPr lang="ja-JP" altLang="en-US" sz="3200" dirty="0"/>
            </a:p>
          </p:txBody>
        </p:sp>
      </p:grpSp>
      <p:grpSp>
        <p:nvGrpSpPr>
          <p:cNvPr id="13" name="グループ化 12">
            <a:extLst>
              <a:ext uri="{FF2B5EF4-FFF2-40B4-BE49-F238E27FC236}">
                <a16:creationId xmlns:a16="http://schemas.microsoft.com/office/drawing/2014/main" id="{BD80DE8D-D793-FE2F-B7B0-D781E6C21CF3}"/>
              </a:ext>
            </a:extLst>
          </p:cNvPr>
          <p:cNvGrpSpPr/>
          <p:nvPr/>
        </p:nvGrpSpPr>
        <p:grpSpPr>
          <a:xfrm>
            <a:off x="162663" y="2376166"/>
            <a:ext cx="8667403" cy="1073748"/>
            <a:chOff x="157367" y="2075173"/>
            <a:chExt cx="8667403" cy="1073748"/>
          </a:xfrm>
        </p:grpSpPr>
        <p:sp>
          <p:nvSpPr>
            <p:cNvPr id="14" name="正方形/長方形 13">
              <a:extLst>
                <a:ext uri="{FF2B5EF4-FFF2-40B4-BE49-F238E27FC236}">
                  <a16:creationId xmlns:a16="http://schemas.microsoft.com/office/drawing/2014/main" id="{1BF431C5-7C0D-94E3-E240-C23F416B3AFF}"/>
                </a:ext>
              </a:extLst>
            </p:cNvPr>
            <p:cNvSpPr/>
            <p:nvPr/>
          </p:nvSpPr>
          <p:spPr>
            <a:xfrm>
              <a:off x="678353" y="2075173"/>
              <a:ext cx="8146417" cy="1073748"/>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0000"/>
                  </a:solidFill>
                  <a:latin typeface="Meiryo UI" panose="020B0604030504040204" pitchFamily="50" charset="-128"/>
                  <a:ea typeface="Meiryo UI" panose="020B0604030504040204" pitchFamily="50" charset="-128"/>
                </a:rPr>
                <a:t>働き方や働く目的は人それぞれ</a:t>
              </a:r>
              <a:r>
                <a:rPr lang="ja-JP" altLang="en-US" sz="3200" b="1" dirty="0">
                  <a:solidFill>
                    <a:schemeClr val="tx1"/>
                  </a:solidFill>
                  <a:latin typeface="Meiryo UI" panose="020B0604030504040204" pitchFamily="50" charset="-128"/>
                  <a:ea typeface="Meiryo UI" panose="020B0604030504040204" pitchFamily="50" charset="-128"/>
                </a:rPr>
                <a:t>です。自分にとって何が大切かを考えましょう。</a:t>
              </a:r>
              <a:endParaRPr lang="en-US" altLang="ja-JP" sz="3200" b="1" dirty="0">
                <a:solidFill>
                  <a:schemeClr val="tx1"/>
                </a:solidFill>
                <a:latin typeface="Meiryo UI" panose="020B0604030504040204" pitchFamily="50" charset="-128"/>
                <a:ea typeface="Meiryo UI" panose="020B0604030504040204" pitchFamily="50" charset="-128"/>
              </a:endParaRPr>
            </a:p>
          </p:txBody>
        </p:sp>
        <p:sp>
          <p:nvSpPr>
            <p:cNvPr id="15" name="正方形/長方形 14">
              <a:extLst>
                <a:ext uri="{FF2B5EF4-FFF2-40B4-BE49-F238E27FC236}">
                  <a16:creationId xmlns:a16="http://schemas.microsoft.com/office/drawing/2014/main" id="{BEF5C63B-656F-70D4-BA0F-4DA22E55D681}"/>
                </a:ext>
              </a:extLst>
            </p:cNvPr>
            <p:cNvSpPr/>
            <p:nvPr/>
          </p:nvSpPr>
          <p:spPr>
            <a:xfrm>
              <a:off x="157367" y="2076031"/>
              <a:ext cx="595035" cy="584775"/>
            </a:xfrm>
            <a:prstGeom prst="rect">
              <a:avLst/>
            </a:prstGeom>
          </p:spPr>
          <p:txBody>
            <a:bodyPr wrap="none">
              <a:spAutoFit/>
            </a:bodyPr>
            <a:lstStyle/>
            <a:p>
              <a:r>
                <a:rPr lang="ja-JP" altLang="en-US" sz="3200" b="1" dirty="0">
                  <a:latin typeface="Meiryo UI" panose="020B0604030504040204" pitchFamily="50" charset="-128"/>
                  <a:ea typeface="Meiryo UI" panose="020B0604030504040204" pitchFamily="50" charset="-128"/>
                </a:rPr>
                <a:t>②</a:t>
              </a:r>
              <a:endParaRPr lang="ja-JP" altLang="en-US" sz="3200" dirty="0"/>
            </a:p>
          </p:txBody>
        </p:sp>
      </p:grpSp>
    </p:spTree>
    <p:extLst>
      <p:ext uri="{BB962C8B-B14F-4D97-AF65-F5344CB8AC3E}">
        <p14:creationId xmlns:p14="http://schemas.microsoft.com/office/powerpoint/2010/main" val="2468498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フレーム 4"/>
          <p:cNvSpPr/>
          <p:nvPr/>
        </p:nvSpPr>
        <p:spPr>
          <a:xfrm>
            <a:off x="6350" y="0"/>
            <a:ext cx="9144000" cy="6874074"/>
          </a:xfrm>
          <a:prstGeom prst="frame">
            <a:avLst>
              <a:gd name="adj1" fmla="val 13704"/>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sp>
        <p:nvSpPr>
          <p:cNvPr id="8" name="角丸四角形 7"/>
          <p:cNvSpPr/>
          <p:nvPr/>
        </p:nvSpPr>
        <p:spPr>
          <a:xfrm>
            <a:off x="474133" y="419448"/>
            <a:ext cx="8212667" cy="6011333"/>
          </a:xfrm>
          <a:prstGeom prst="roundRect">
            <a:avLst>
              <a:gd name="adj" fmla="val 2265"/>
            </a:avLst>
          </a:prstGeom>
          <a:solidFill>
            <a:schemeClr val="bg1"/>
          </a:solidFill>
          <a:ln w="31750">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latin typeface="ヒラギノ丸ゴ Pro W4"/>
              <a:ea typeface="ヒラギノ丸ゴ Pro W4"/>
              <a:cs typeface="ヒラギノ丸ゴ Pro W4"/>
            </a:endParaRPr>
          </a:p>
        </p:txBody>
      </p:sp>
      <p:sp>
        <p:nvSpPr>
          <p:cNvPr id="6" name="テキスト ボックス 5"/>
          <p:cNvSpPr txBox="1"/>
          <p:nvPr/>
        </p:nvSpPr>
        <p:spPr>
          <a:xfrm>
            <a:off x="159925" y="2547951"/>
            <a:ext cx="7616450" cy="1754326"/>
          </a:xfrm>
          <a:prstGeom prst="rect">
            <a:avLst/>
          </a:prstGeom>
          <a:noFill/>
        </p:spPr>
        <p:txBody>
          <a:bodyPr wrap="square" rtlCol="0">
            <a:spAutoFit/>
          </a:bodyPr>
          <a:lstStyle/>
          <a:p>
            <a:pPr algn="ctr"/>
            <a:r>
              <a:rPr lang="ja-JP" altLang="en-US" sz="5400" b="1" dirty="0">
                <a:latin typeface="Meiryo UI" panose="020B0604030504040204" pitchFamily="50" charset="-128"/>
                <a:ea typeface="Meiryo UI" panose="020B0604030504040204" pitchFamily="50" charset="-128"/>
                <a:cs typeface="ヒラギノ角ゴ Std W8"/>
              </a:rPr>
              <a:t>３</a:t>
            </a:r>
            <a:r>
              <a:rPr lang="en-US" altLang="ja-JP" sz="5400" b="1" dirty="0">
                <a:latin typeface="Meiryo UI" panose="020B0604030504040204" pitchFamily="50" charset="-128"/>
                <a:ea typeface="Meiryo UI" panose="020B0604030504040204" pitchFamily="50" charset="-128"/>
                <a:cs typeface="ヒラギノ角ゴ Std W8"/>
              </a:rPr>
              <a:t>.</a:t>
            </a:r>
            <a:r>
              <a:rPr lang="ja-JP" altLang="en-US" sz="5400" b="1" dirty="0">
                <a:latin typeface="Meiryo UI" panose="020B0604030504040204" pitchFamily="50" charset="-128"/>
                <a:ea typeface="Meiryo UI" panose="020B0604030504040204" pitchFamily="50" charset="-128"/>
                <a:cs typeface="ヒラギノ角ゴ Std W8"/>
              </a:rPr>
              <a:t> トラブルに</a:t>
            </a:r>
            <a:endParaRPr lang="en-US" altLang="ja-JP" sz="5400" b="1" dirty="0">
              <a:latin typeface="Meiryo UI" panose="020B0604030504040204" pitchFamily="50" charset="-128"/>
              <a:ea typeface="Meiryo UI" panose="020B0604030504040204" pitchFamily="50" charset="-128"/>
              <a:cs typeface="ヒラギノ角ゴ Std W8"/>
            </a:endParaRPr>
          </a:p>
          <a:p>
            <a:pPr algn="ctr"/>
            <a:r>
              <a:rPr lang="ja-JP" altLang="en-US" sz="5400" b="1" dirty="0">
                <a:latin typeface="Meiryo UI" panose="020B0604030504040204" pitchFamily="50" charset="-128"/>
                <a:ea typeface="Meiryo UI" panose="020B0604030504040204" pitchFamily="50" charset="-128"/>
                <a:cs typeface="ヒラギノ角ゴ Std W8"/>
              </a:rPr>
              <a:t>　　　　　巻き込まれない</a:t>
            </a:r>
            <a:endParaRPr lang="ja-JP" altLang="en-US" sz="4400" b="1" dirty="0">
              <a:latin typeface="Meiryo UI" panose="020B0604030504040204" pitchFamily="50" charset="-128"/>
              <a:ea typeface="Meiryo UI" panose="020B0604030504040204" pitchFamily="50" charset="-128"/>
              <a:cs typeface="ヒラギノ角ゴ Std W8"/>
            </a:endParaRPr>
          </a:p>
        </p:txBody>
      </p:sp>
      <p:sp>
        <p:nvSpPr>
          <p:cNvPr id="2" name="スライド番号プレースホルダー 1"/>
          <p:cNvSpPr>
            <a:spLocks noGrp="1"/>
          </p:cNvSpPr>
          <p:nvPr>
            <p:ph type="sldNum" sz="quarter" idx="12"/>
          </p:nvPr>
        </p:nvSpPr>
        <p:spPr/>
        <p:txBody>
          <a:bodyPr/>
          <a:lstStyle/>
          <a:p>
            <a:pPr defTabSz="457200">
              <a:defRPr/>
            </a:pPr>
            <a:fld id="{7B76553B-32E2-D644-9CD0-56FDA882EB90}" type="slidenum">
              <a:rPr lang="ja-JP" altLang="en-US" b="0" smtClean="0"/>
              <a:pPr defTabSz="457200">
                <a:defRPr/>
              </a:pPr>
              <a:t>19</a:t>
            </a:fld>
            <a:endParaRPr lang="ja-JP" altLang="en-US" b="0" dirty="0"/>
          </a:p>
        </p:txBody>
      </p:sp>
    </p:spTree>
    <p:extLst>
      <p:ext uri="{BB962C8B-B14F-4D97-AF65-F5344CB8AC3E}">
        <p14:creationId xmlns:p14="http://schemas.microsoft.com/office/powerpoint/2010/main" val="9274415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フレーム 4"/>
          <p:cNvSpPr/>
          <p:nvPr/>
        </p:nvSpPr>
        <p:spPr>
          <a:xfrm>
            <a:off x="6350" y="0"/>
            <a:ext cx="9144000" cy="6874074"/>
          </a:xfrm>
          <a:prstGeom prst="frame">
            <a:avLst>
              <a:gd name="adj1" fmla="val 13704"/>
            </a:avLst>
          </a:pr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sp>
        <p:nvSpPr>
          <p:cNvPr id="8" name="角丸四角形 7"/>
          <p:cNvSpPr/>
          <p:nvPr/>
        </p:nvSpPr>
        <p:spPr>
          <a:xfrm>
            <a:off x="474133" y="419448"/>
            <a:ext cx="8212667" cy="6011333"/>
          </a:xfrm>
          <a:prstGeom prst="roundRect">
            <a:avLst>
              <a:gd name="adj" fmla="val 2265"/>
            </a:avLst>
          </a:prstGeom>
          <a:solidFill>
            <a:schemeClr val="bg1"/>
          </a:solidFill>
          <a:ln w="31750">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latin typeface="ヒラギノ丸ゴ Pro W4"/>
              <a:ea typeface="ヒラギノ丸ゴ Pro W4"/>
              <a:cs typeface="ヒラギノ丸ゴ Pro W4"/>
            </a:endParaRPr>
          </a:p>
        </p:txBody>
      </p:sp>
      <p:sp>
        <p:nvSpPr>
          <p:cNvPr id="6" name="テキスト ボックス 5"/>
          <p:cNvSpPr txBox="1"/>
          <p:nvPr/>
        </p:nvSpPr>
        <p:spPr>
          <a:xfrm>
            <a:off x="1842135" y="2516664"/>
            <a:ext cx="6028690" cy="923330"/>
          </a:xfrm>
          <a:prstGeom prst="rect">
            <a:avLst/>
          </a:prstGeom>
          <a:noFill/>
        </p:spPr>
        <p:txBody>
          <a:bodyPr wrap="square" rtlCol="0">
            <a:spAutoFit/>
          </a:bodyPr>
          <a:lstStyle/>
          <a:p>
            <a:r>
              <a:rPr lang="en-US" altLang="ja-JP" sz="5400" b="1" dirty="0">
                <a:latin typeface="Meiryo UI" panose="020B0604030504040204" pitchFamily="50" charset="-128"/>
                <a:ea typeface="Meiryo UI" panose="020B0604030504040204" pitchFamily="50" charset="-128"/>
                <a:cs typeface="ヒラギノ角ゴ Std W8"/>
              </a:rPr>
              <a:t>1.</a:t>
            </a:r>
            <a:r>
              <a:rPr lang="ja-JP" altLang="en-US" sz="5400" b="1" dirty="0">
                <a:latin typeface="Meiryo UI" panose="020B0604030504040204" pitchFamily="50" charset="-128"/>
                <a:ea typeface="Meiryo UI" panose="020B0604030504040204" pitchFamily="50" charset="-128"/>
                <a:cs typeface="ヒラギノ角ゴ Std W8"/>
              </a:rPr>
              <a:t> 成年になる！</a:t>
            </a:r>
            <a:r>
              <a:rPr lang="en-US" altLang="ja-JP" sz="5400" b="1" dirty="0">
                <a:latin typeface="Meiryo UI" panose="020B0604030504040204" pitchFamily="50" charset="-128"/>
                <a:ea typeface="Meiryo UI" panose="020B0604030504040204" pitchFamily="50" charset="-128"/>
                <a:cs typeface="ヒラギノ角ゴ Std W8"/>
              </a:rPr>
              <a:t>?</a:t>
            </a:r>
            <a:r>
              <a:rPr lang="ja-JP" altLang="en-US" sz="5400" b="1" dirty="0">
                <a:latin typeface="Meiryo UI" panose="020B0604030504040204" pitchFamily="50" charset="-128"/>
                <a:ea typeface="Meiryo UI" panose="020B0604030504040204" pitchFamily="50" charset="-128"/>
                <a:cs typeface="ヒラギノ角ゴ Std W8"/>
              </a:rPr>
              <a:t> 　</a:t>
            </a:r>
            <a:endParaRPr lang="en-US" altLang="ja-JP" sz="5400" b="1" dirty="0">
              <a:latin typeface="Meiryo UI" panose="020B0604030504040204" pitchFamily="50" charset="-128"/>
              <a:ea typeface="Meiryo UI" panose="020B0604030504040204" pitchFamily="50" charset="-128"/>
              <a:cs typeface="ヒラギノ角ゴ Std W8"/>
            </a:endParaRPr>
          </a:p>
        </p:txBody>
      </p:sp>
      <p:sp>
        <p:nvSpPr>
          <p:cNvPr id="2" name="スライド番号プレースホルダー 1"/>
          <p:cNvSpPr>
            <a:spLocks noGrp="1"/>
          </p:cNvSpPr>
          <p:nvPr>
            <p:ph type="sldNum" sz="quarter" idx="12"/>
          </p:nvPr>
        </p:nvSpPr>
        <p:spPr/>
        <p:txBody>
          <a:bodyPr/>
          <a:lstStyle/>
          <a:p>
            <a:pPr defTabSz="457200">
              <a:defRPr/>
            </a:pPr>
            <a:fld id="{7B76553B-32E2-D644-9CD0-56FDA882EB90}" type="slidenum">
              <a:rPr lang="ja-JP" altLang="en-US" b="0" smtClean="0"/>
              <a:pPr defTabSz="457200">
                <a:defRPr/>
              </a:pPr>
              <a:t>2</a:t>
            </a:fld>
            <a:endParaRPr lang="ja-JP" altLang="en-US" b="0" dirty="0"/>
          </a:p>
        </p:txBody>
      </p:sp>
    </p:spTree>
    <p:extLst>
      <p:ext uri="{BB962C8B-B14F-4D97-AF65-F5344CB8AC3E}">
        <p14:creationId xmlns:p14="http://schemas.microsoft.com/office/powerpoint/2010/main" val="2487457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正方形/長方形 27"/>
          <p:cNvSpPr/>
          <p:nvPr/>
        </p:nvSpPr>
        <p:spPr>
          <a:xfrm>
            <a:off x="-1" y="-36542"/>
            <a:ext cx="9144000" cy="716948"/>
          </a:xfrm>
          <a:prstGeom prst="rect">
            <a:avLst/>
          </a:prstGeom>
          <a:solidFill>
            <a:srgbClr val="00B050"/>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5" name="正方形/長方形 4">
            <a:extLst>
              <a:ext uri="{FF2B5EF4-FFF2-40B4-BE49-F238E27FC236}">
                <a16:creationId xmlns:a16="http://schemas.microsoft.com/office/drawing/2014/main" id="{5839B785-4EF7-4FB2-95D9-B5351E5D8D5E}"/>
              </a:ext>
            </a:extLst>
          </p:cNvPr>
          <p:cNvSpPr/>
          <p:nvPr/>
        </p:nvSpPr>
        <p:spPr bwMode="white">
          <a:xfrm>
            <a:off x="232054" y="26391"/>
            <a:ext cx="11788496"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endParaRPr kumimoji="1" lang="en-US" altLang="ja-JP" sz="32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ヒラギノ角ゴ ProN W6"/>
            </a:endParaRPr>
          </a:p>
        </p:txBody>
      </p:sp>
      <p:sp>
        <p:nvSpPr>
          <p:cNvPr id="6" name="正方形/長方形 5">
            <a:extLst>
              <a:ext uri="{FF2B5EF4-FFF2-40B4-BE49-F238E27FC236}">
                <a16:creationId xmlns:a16="http://schemas.microsoft.com/office/drawing/2014/main" id="{8B8B5396-C37D-BDB5-79E4-223494030B00}"/>
              </a:ext>
            </a:extLst>
          </p:cNvPr>
          <p:cNvSpPr/>
          <p:nvPr/>
        </p:nvSpPr>
        <p:spPr bwMode="white">
          <a:xfrm>
            <a:off x="361296" y="-44776"/>
            <a:ext cx="5356589"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defRPr/>
            </a:pP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14" name="正方形/長方形 13">
            <a:extLst>
              <a:ext uri="{FF2B5EF4-FFF2-40B4-BE49-F238E27FC236}">
                <a16:creationId xmlns:a16="http://schemas.microsoft.com/office/drawing/2014/main" id="{E480D518-7F13-651C-9F45-433A39EF27C8}"/>
              </a:ext>
            </a:extLst>
          </p:cNvPr>
          <p:cNvSpPr/>
          <p:nvPr/>
        </p:nvSpPr>
        <p:spPr bwMode="white">
          <a:xfrm>
            <a:off x="232054" y="-44776"/>
            <a:ext cx="901475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defRPr/>
            </a:pPr>
            <a:endParaRPr lang="ja-JP" altLang="en-US" sz="28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4" name="正方形/長方形 3">
            <a:extLst>
              <a:ext uri="{FF2B5EF4-FFF2-40B4-BE49-F238E27FC236}">
                <a16:creationId xmlns:a16="http://schemas.microsoft.com/office/drawing/2014/main" id="{B50E74E0-2926-B038-0FBB-328AB5B0E744}"/>
              </a:ext>
            </a:extLst>
          </p:cNvPr>
          <p:cNvSpPr/>
          <p:nvPr/>
        </p:nvSpPr>
        <p:spPr bwMode="white">
          <a:xfrm>
            <a:off x="310393" y="-17652"/>
            <a:ext cx="901475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defRPr/>
            </a:pPr>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意外と身近な若者の消費者トラブル</a:t>
            </a:r>
          </a:p>
        </p:txBody>
      </p:sp>
      <p:sp>
        <p:nvSpPr>
          <p:cNvPr id="7" name="スライド番号プレースホルダー 4">
            <a:extLst>
              <a:ext uri="{FF2B5EF4-FFF2-40B4-BE49-F238E27FC236}">
                <a16:creationId xmlns:a16="http://schemas.microsoft.com/office/drawing/2014/main" id="{1D013C6B-A74F-9346-FE34-BA9D690ACF92}"/>
              </a:ext>
            </a:extLst>
          </p:cNvPr>
          <p:cNvSpPr>
            <a:spLocks noGrp="1"/>
          </p:cNvSpPr>
          <p:nvPr>
            <p:ph type="sldNum" sz="quarter" idx="12"/>
          </p:nvPr>
        </p:nvSpPr>
        <p:spPr>
          <a:xfrm>
            <a:off x="7010400" y="6492492"/>
            <a:ext cx="2133600" cy="365125"/>
          </a:xfrm>
        </p:spPr>
        <p:txBody>
          <a:bodyPr/>
          <a:lstStyle/>
          <a:p>
            <a:pPr defTabSz="457200">
              <a:defRPr/>
            </a:pPr>
            <a:fld id="{7B76553B-32E2-D644-9CD0-56FDA882EB90}" type="slidenum">
              <a:rPr lang="ja-JP" altLang="en-US" b="0" smtClean="0"/>
              <a:pPr defTabSz="457200">
                <a:defRPr/>
              </a:pPr>
              <a:t>20</a:t>
            </a:fld>
            <a:endParaRPr lang="ja-JP" altLang="en-US" b="0" dirty="0"/>
          </a:p>
        </p:txBody>
      </p:sp>
      <p:sp>
        <p:nvSpPr>
          <p:cNvPr id="8" name="テキスト ボックス 7">
            <a:extLst>
              <a:ext uri="{FF2B5EF4-FFF2-40B4-BE49-F238E27FC236}">
                <a16:creationId xmlns:a16="http://schemas.microsoft.com/office/drawing/2014/main" id="{EA4B11EF-F985-1006-3DE4-CBB6A7974D77}"/>
              </a:ext>
            </a:extLst>
          </p:cNvPr>
          <p:cNvSpPr txBox="1"/>
          <p:nvPr/>
        </p:nvSpPr>
        <p:spPr>
          <a:xfrm>
            <a:off x="-1" y="6628131"/>
            <a:ext cx="8920488" cy="229486"/>
          </a:xfrm>
          <a:prstGeom prst="rect">
            <a:avLst/>
          </a:prstGeom>
          <a:noFill/>
        </p:spPr>
        <p:txBody>
          <a:bodyPr wrap="square" rtlCol="0">
            <a:spAutoFit/>
          </a:bodyPr>
          <a:lstStyle/>
          <a:p>
            <a:pPr>
              <a:lnSpc>
                <a:spcPct val="110000"/>
              </a:lnSpc>
            </a:pPr>
            <a:r>
              <a:rPr lang="ja-JP" altLang="en-US" sz="900" dirty="0">
                <a:latin typeface="Meiryo UI" panose="020B0604030504040204" pitchFamily="50" charset="-128"/>
                <a:ea typeface="Meiryo UI" panose="020B0604030504040204" pitchFamily="50" charset="-128"/>
                <a:cs typeface="Meiryo UI" panose="020B0604030504040204" pitchFamily="50" charset="-128"/>
              </a:rPr>
              <a:t>＊出典</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国民生活センター「</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18</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歳・</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19</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歳の消費生活相談の状況－</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2024</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年度－」、総務省「</a:t>
            </a:r>
            <a:r>
              <a:rPr lang="zh-TW" altLang="en-US" sz="900" dirty="0">
                <a:latin typeface="Meiryo UI" panose="020B0604030504040204" pitchFamily="50" charset="-128"/>
                <a:ea typeface="Meiryo UI" panose="020B0604030504040204" pitchFamily="50" charset="-128"/>
                <a:cs typeface="Meiryo UI" panose="020B0604030504040204" pitchFamily="50" charset="-128"/>
              </a:rPr>
              <a:t>人口推計（</a:t>
            </a:r>
            <a:r>
              <a:rPr lang="en-US" altLang="zh-TW" sz="900" dirty="0">
                <a:latin typeface="Meiryo UI" panose="020B0604030504040204" pitchFamily="50" charset="-128"/>
                <a:ea typeface="Meiryo UI" panose="020B0604030504040204" pitchFamily="50" charset="-128"/>
                <a:cs typeface="Meiryo UI" panose="020B0604030504040204" pitchFamily="50" charset="-128"/>
              </a:rPr>
              <a:t>2023</a:t>
            </a:r>
            <a:r>
              <a:rPr lang="zh-TW" altLang="en-US" sz="900" dirty="0">
                <a:latin typeface="Meiryo UI" panose="020B0604030504040204" pitchFamily="50" charset="-128"/>
                <a:ea typeface="Meiryo UI" panose="020B0604030504040204" pitchFamily="50" charset="-128"/>
                <a:cs typeface="Meiryo UI" panose="020B0604030504040204" pitchFamily="50" charset="-128"/>
              </a:rPr>
              <a:t>年（令和</a:t>
            </a:r>
            <a:r>
              <a:rPr lang="en-US" altLang="zh-TW" sz="900" dirty="0">
                <a:latin typeface="Meiryo UI" panose="020B0604030504040204" pitchFamily="50" charset="-128"/>
                <a:ea typeface="Meiryo UI" panose="020B0604030504040204" pitchFamily="50" charset="-128"/>
                <a:cs typeface="Meiryo UI" panose="020B0604030504040204" pitchFamily="50" charset="-128"/>
              </a:rPr>
              <a:t>5</a:t>
            </a:r>
            <a:r>
              <a:rPr lang="zh-TW" altLang="en-US" sz="900" dirty="0">
                <a:latin typeface="Meiryo UI" panose="020B0604030504040204" pitchFamily="50" charset="-128"/>
                <a:ea typeface="Meiryo UI" panose="020B0604030504040204" pitchFamily="50" charset="-128"/>
                <a:cs typeface="Meiryo UI" panose="020B0604030504040204" pitchFamily="50" charset="-128"/>
              </a:rPr>
              <a:t>年）</a:t>
            </a:r>
            <a:r>
              <a:rPr lang="en-US" altLang="zh-TW" sz="900" dirty="0">
                <a:latin typeface="Meiryo UI" panose="020B0604030504040204" pitchFamily="50" charset="-128"/>
                <a:ea typeface="Meiryo UI" panose="020B0604030504040204" pitchFamily="50" charset="-128"/>
                <a:cs typeface="Meiryo UI" panose="020B0604030504040204" pitchFamily="50" charset="-128"/>
              </a:rPr>
              <a:t>10</a:t>
            </a:r>
            <a:r>
              <a:rPr lang="zh-TW" altLang="en-US" sz="900" dirty="0">
                <a:latin typeface="Meiryo UI" panose="020B0604030504040204" pitchFamily="50" charset="-128"/>
                <a:ea typeface="Meiryo UI" panose="020B0604030504040204" pitchFamily="50" charset="-128"/>
                <a:cs typeface="Meiryo UI" panose="020B0604030504040204" pitchFamily="50" charset="-128"/>
              </a:rPr>
              <a:t>月</a:t>
            </a:r>
            <a:r>
              <a:rPr lang="en-US" altLang="zh-TW" sz="900" dirty="0">
                <a:latin typeface="Meiryo UI" panose="020B0604030504040204" pitchFamily="50" charset="-128"/>
                <a:ea typeface="Meiryo UI" panose="020B0604030504040204" pitchFamily="50" charset="-128"/>
                <a:cs typeface="Meiryo UI" panose="020B0604030504040204" pitchFamily="50" charset="-128"/>
              </a:rPr>
              <a:t>1</a:t>
            </a:r>
            <a:r>
              <a:rPr lang="zh-TW" altLang="en-US" sz="900" dirty="0">
                <a:latin typeface="Meiryo UI" panose="020B0604030504040204" pitchFamily="50" charset="-128"/>
                <a:ea typeface="Meiryo UI" panose="020B0604030504040204" pitchFamily="50" charset="-128"/>
                <a:cs typeface="Meiryo UI" panose="020B0604030504040204" pitchFamily="50" charset="-128"/>
              </a:rPr>
              <a:t>日現在）</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」をもとに生命保険文化センターが作成</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テキスト ボックス 1">
            <a:extLst>
              <a:ext uri="{FF2B5EF4-FFF2-40B4-BE49-F238E27FC236}">
                <a16:creationId xmlns:a16="http://schemas.microsoft.com/office/drawing/2014/main" id="{1012EEF8-B582-FF83-5F14-85DCFA1A7037}"/>
              </a:ext>
            </a:extLst>
          </p:cNvPr>
          <p:cNvSpPr txBox="1"/>
          <p:nvPr/>
        </p:nvSpPr>
        <p:spPr>
          <a:xfrm>
            <a:off x="0" y="723867"/>
            <a:ext cx="6034024" cy="461665"/>
          </a:xfrm>
          <a:prstGeom prst="rect">
            <a:avLst/>
          </a:prstGeom>
          <a:noFill/>
        </p:spPr>
        <p:txBody>
          <a:bodyPr wrap="none" rtlCol="0">
            <a:spAutoFit/>
          </a:bodyPr>
          <a:lstStyle/>
          <a:p>
            <a:r>
              <a:rPr lang="ja-JP" altLang="en-US" sz="2400" b="1" dirty="0">
                <a:latin typeface="Meiryo UI" panose="020B0604030504040204" pitchFamily="50" charset="-128"/>
                <a:ea typeface="Meiryo UI" panose="020B0604030504040204" pitchFamily="50" charset="-128"/>
                <a:cs typeface="ヒラギノ丸ゴ Pro W4"/>
              </a:rPr>
              <a:t>契約当事者が</a:t>
            </a:r>
            <a:r>
              <a:rPr lang="en-US" altLang="ja-JP" sz="2400" b="1" dirty="0">
                <a:latin typeface="Meiryo UI" panose="020B0604030504040204" pitchFamily="50" charset="-128"/>
                <a:ea typeface="Meiryo UI" panose="020B0604030504040204" pitchFamily="50" charset="-128"/>
                <a:cs typeface="ヒラギノ丸ゴ Pro W4"/>
              </a:rPr>
              <a:t>18</a:t>
            </a:r>
            <a:r>
              <a:rPr lang="ja-JP" altLang="en-US" sz="2400" b="1" dirty="0">
                <a:latin typeface="Meiryo UI" panose="020B0604030504040204" pitchFamily="50" charset="-128"/>
                <a:ea typeface="Meiryo UI" panose="020B0604030504040204" pitchFamily="50" charset="-128"/>
                <a:cs typeface="ヒラギノ丸ゴ Pro W4"/>
              </a:rPr>
              <a:t>歳・</a:t>
            </a:r>
            <a:r>
              <a:rPr lang="en-US" altLang="ja-JP" sz="2400" b="1" dirty="0">
                <a:latin typeface="Meiryo UI" panose="020B0604030504040204" pitchFamily="50" charset="-128"/>
                <a:ea typeface="Meiryo UI" panose="020B0604030504040204" pitchFamily="50" charset="-128"/>
                <a:cs typeface="ヒラギノ丸ゴ Pro W4"/>
              </a:rPr>
              <a:t>19</a:t>
            </a:r>
            <a:r>
              <a:rPr lang="ja-JP" altLang="en-US" sz="2400" b="1" dirty="0">
                <a:latin typeface="Meiryo UI" panose="020B0604030504040204" pitchFamily="50" charset="-128"/>
                <a:ea typeface="Meiryo UI" panose="020B0604030504040204" pitchFamily="50" charset="-128"/>
                <a:cs typeface="ヒラギノ丸ゴ Pro W4"/>
              </a:rPr>
              <a:t>歳の相談件数の推移</a:t>
            </a:r>
            <a:endParaRPr kumimoji="1" lang="ja-JP" altLang="en-US" sz="2400" b="1" dirty="0">
              <a:latin typeface="Meiryo UI" panose="020B0604030504040204" pitchFamily="50" charset="-128"/>
              <a:ea typeface="Meiryo UI" panose="020B0604030504040204" pitchFamily="50" charset="-128"/>
            </a:endParaRPr>
          </a:p>
        </p:txBody>
      </p:sp>
      <p:pic>
        <p:nvPicPr>
          <p:cNvPr id="12" name="図 11">
            <a:extLst>
              <a:ext uri="{FF2B5EF4-FFF2-40B4-BE49-F238E27FC236}">
                <a16:creationId xmlns:a16="http://schemas.microsoft.com/office/drawing/2014/main" id="{C2B08395-6BCA-31B8-1D27-47156AA5F8C8}"/>
              </a:ext>
            </a:extLst>
          </p:cNvPr>
          <p:cNvPicPr>
            <a:picLocks noChangeAspect="1"/>
          </p:cNvPicPr>
          <p:nvPr/>
        </p:nvPicPr>
        <p:blipFill>
          <a:blip r:embed="rId3"/>
          <a:stretch>
            <a:fillRect/>
          </a:stretch>
        </p:blipFill>
        <p:spPr>
          <a:xfrm>
            <a:off x="473541" y="1201869"/>
            <a:ext cx="8239779" cy="4047500"/>
          </a:xfrm>
          <a:prstGeom prst="rect">
            <a:avLst/>
          </a:prstGeom>
        </p:spPr>
      </p:pic>
      <p:sp>
        <p:nvSpPr>
          <p:cNvPr id="17" name="正方形/長方形 16">
            <a:extLst>
              <a:ext uri="{FF2B5EF4-FFF2-40B4-BE49-F238E27FC236}">
                <a16:creationId xmlns:a16="http://schemas.microsoft.com/office/drawing/2014/main" id="{CDCFACC6-955B-8FEE-620E-693C82C12E29}"/>
              </a:ext>
            </a:extLst>
          </p:cNvPr>
          <p:cNvSpPr/>
          <p:nvPr/>
        </p:nvSpPr>
        <p:spPr>
          <a:xfrm>
            <a:off x="7038976" y="1771949"/>
            <a:ext cx="1104900" cy="3314102"/>
          </a:xfrm>
          <a:prstGeom prst="rect">
            <a:avLst/>
          </a:prstGeom>
          <a:noFill/>
          <a:ln w="762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0" name="矢印: 右 29">
            <a:extLst>
              <a:ext uri="{FF2B5EF4-FFF2-40B4-BE49-F238E27FC236}">
                <a16:creationId xmlns:a16="http://schemas.microsoft.com/office/drawing/2014/main" id="{A7903C35-F9F4-0ACE-F875-42FAC4816FBF}"/>
              </a:ext>
            </a:extLst>
          </p:cNvPr>
          <p:cNvSpPr/>
          <p:nvPr/>
        </p:nvSpPr>
        <p:spPr>
          <a:xfrm>
            <a:off x="175557" y="5543490"/>
            <a:ext cx="595968" cy="657225"/>
          </a:xfrm>
          <a:prstGeom prst="rightArrow">
            <a:avLst/>
          </a:prstGeom>
          <a:solidFill>
            <a:srgbClr val="7030A0"/>
          </a:solidFill>
          <a:ln w="317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35" name="四角形: 角を丸くする 34">
            <a:extLst>
              <a:ext uri="{FF2B5EF4-FFF2-40B4-BE49-F238E27FC236}">
                <a16:creationId xmlns:a16="http://schemas.microsoft.com/office/drawing/2014/main" id="{A9E7B1DE-9324-D4E2-2BC5-D2C855FFC903}"/>
              </a:ext>
            </a:extLst>
          </p:cNvPr>
          <p:cNvSpPr/>
          <p:nvPr/>
        </p:nvSpPr>
        <p:spPr>
          <a:xfrm>
            <a:off x="953245" y="5270907"/>
            <a:ext cx="7572375" cy="1177542"/>
          </a:xfrm>
          <a:prstGeom prst="roundRect">
            <a:avLst/>
          </a:prstGeom>
          <a:solidFill>
            <a:schemeClr val="accent6">
              <a:lumMod val="20000"/>
              <a:lumOff val="80000"/>
            </a:schemeClr>
          </a:solidFill>
          <a:ln w="317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3200" b="1" dirty="0">
                <a:solidFill>
                  <a:schemeClr val="tx1"/>
                </a:solidFill>
                <a:latin typeface="Meiryo UI" panose="020B0604030504040204" pitchFamily="50" charset="-128"/>
                <a:ea typeface="Meiryo UI" panose="020B0604030504040204" pitchFamily="50" charset="-128"/>
                <a:cs typeface="ヒラギノ丸ゴ Pro W4"/>
              </a:rPr>
              <a:t>18</a:t>
            </a:r>
            <a:r>
              <a:rPr lang="ja-JP" altLang="en-US" sz="3200" b="1" dirty="0">
                <a:solidFill>
                  <a:schemeClr val="tx1"/>
                </a:solidFill>
                <a:latin typeface="Meiryo UI" panose="020B0604030504040204" pitchFamily="50" charset="-128"/>
                <a:ea typeface="Meiryo UI" panose="020B0604030504040204" pitchFamily="50" charset="-128"/>
                <a:cs typeface="ヒラギノ丸ゴ Pro W4"/>
              </a:rPr>
              <a:t>歳・</a:t>
            </a:r>
            <a:r>
              <a:rPr lang="en-US" altLang="ja-JP" sz="3200" b="1" dirty="0">
                <a:solidFill>
                  <a:schemeClr val="tx1"/>
                </a:solidFill>
                <a:latin typeface="Meiryo UI" panose="020B0604030504040204" pitchFamily="50" charset="-128"/>
                <a:ea typeface="Meiryo UI" panose="020B0604030504040204" pitchFamily="50" charset="-128"/>
                <a:cs typeface="ヒラギノ丸ゴ Pro W4"/>
              </a:rPr>
              <a:t>19</a:t>
            </a:r>
            <a:r>
              <a:rPr lang="ja-JP" altLang="en-US" sz="3200" b="1" dirty="0">
                <a:solidFill>
                  <a:schemeClr val="tx1"/>
                </a:solidFill>
                <a:latin typeface="Meiryo UI" panose="020B0604030504040204" pitchFamily="50" charset="-128"/>
                <a:ea typeface="Meiryo UI" panose="020B0604030504040204" pitchFamily="50" charset="-128"/>
                <a:cs typeface="ヒラギノ丸ゴ Pro W4"/>
              </a:rPr>
              <a:t>歳の人口は約</a:t>
            </a:r>
            <a:r>
              <a:rPr lang="en-US" altLang="ja-JP" sz="3200" b="1" dirty="0">
                <a:solidFill>
                  <a:schemeClr val="tx1"/>
                </a:solidFill>
                <a:latin typeface="Meiryo UI" panose="020B0604030504040204" pitchFamily="50" charset="-128"/>
                <a:ea typeface="Meiryo UI" panose="020B0604030504040204" pitchFamily="50" charset="-128"/>
                <a:cs typeface="ヒラギノ丸ゴ Pro W4"/>
              </a:rPr>
              <a:t>200</a:t>
            </a:r>
            <a:r>
              <a:rPr lang="ja-JP" altLang="en-US" sz="3200" b="1" dirty="0">
                <a:solidFill>
                  <a:schemeClr val="tx1"/>
                </a:solidFill>
                <a:latin typeface="Meiryo UI" panose="020B0604030504040204" pitchFamily="50" charset="-128"/>
                <a:ea typeface="Meiryo UI" panose="020B0604030504040204" pitchFamily="50" charset="-128"/>
                <a:cs typeface="ヒラギノ丸ゴ Pro W4"/>
              </a:rPr>
              <a:t>万人</a:t>
            </a:r>
            <a:endParaRPr lang="en-US" altLang="ja-JP" sz="3200" b="1" dirty="0">
              <a:solidFill>
                <a:schemeClr val="tx1"/>
              </a:solidFill>
              <a:latin typeface="Meiryo UI" panose="020B0604030504040204" pitchFamily="50" charset="-128"/>
              <a:ea typeface="Meiryo UI" panose="020B0604030504040204" pitchFamily="50" charset="-128"/>
              <a:cs typeface="ヒラギノ丸ゴ Pro W4"/>
            </a:endParaRPr>
          </a:p>
          <a:p>
            <a:pPr algn="ctr"/>
            <a:r>
              <a:rPr lang="ja-JP" altLang="en-US" sz="3200" b="1" dirty="0">
                <a:solidFill>
                  <a:srgbClr val="FF0000"/>
                </a:solidFill>
                <a:latin typeface="Meiryo UI" panose="020B0604030504040204" pitchFamily="50" charset="-128"/>
                <a:ea typeface="Meiryo UI" panose="020B0604030504040204" pitchFamily="50" charset="-128"/>
                <a:cs typeface="ヒラギノ丸ゴ Pro W4"/>
              </a:rPr>
              <a:t>約</a:t>
            </a:r>
            <a:r>
              <a:rPr lang="en-US" altLang="ja-JP" sz="3200" b="1" dirty="0">
                <a:solidFill>
                  <a:srgbClr val="FF0000"/>
                </a:solidFill>
                <a:latin typeface="Meiryo UI" panose="020B0604030504040204" pitchFamily="50" charset="-128"/>
                <a:ea typeface="Meiryo UI" panose="020B0604030504040204" pitchFamily="50" charset="-128"/>
                <a:cs typeface="ヒラギノ丸ゴ Pro W4"/>
              </a:rPr>
              <a:t>225</a:t>
            </a:r>
            <a:r>
              <a:rPr lang="ja-JP" altLang="en-US" sz="3200" b="1" dirty="0">
                <a:solidFill>
                  <a:srgbClr val="FF0000"/>
                </a:solidFill>
                <a:latin typeface="Meiryo UI" panose="020B0604030504040204" pitchFamily="50" charset="-128"/>
                <a:ea typeface="Meiryo UI" panose="020B0604030504040204" pitchFamily="50" charset="-128"/>
                <a:cs typeface="ヒラギノ丸ゴ Pro W4"/>
              </a:rPr>
              <a:t>人に</a:t>
            </a:r>
            <a:r>
              <a:rPr lang="en-US" altLang="ja-JP" sz="3200" b="1" dirty="0">
                <a:solidFill>
                  <a:srgbClr val="FF0000"/>
                </a:solidFill>
                <a:latin typeface="Meiryo UI" panose="020B0604030504040204" pitchFamily="50" charset="-128"/>
                <a:ea typeface="Meiryo UI" panose="020B0604030504040204" pitchFamily="50" charset="-128"/>
                <a:cs typeface="ヒラギノ丸ゴ Pro W4"/>
              </a:rPr>
              <a:t>1</a:t>
            </a:r>
            <a:r>
              <a:rPr lang="ja-JP" altLang="en-US" sz="3200" b="1" dirty="0">
                <a:solidFill>
                  <a:srgbClr val="FF0000"/>
                </a:solidFill>
                <a:latin typeface="Meiryo UI" panose="020B0604030504040204" pitchFamily="50" charset="-128"/>
                <a:ea typeface="Meiryo UI" panose="020B0604030504040204" pitchFamily="50" charset="-128"/>
                <a:cs typeface="ヒラギノ丸ゴ Pro W4"/>
              </a:rPr>
              <a:t>人</a:t>
            </a:r>
            <a:r>
              <a:rPr lang="ja-JP" altLang="en-US" sz="3200" b="1" dirty="0">
                <a:solidFill>
                  <a:schemeClr val="tx1"/>
                </a:solidFill>
                <a:latin typeface="Meiryo UI" panose="020B0604030504040204" pitchFamily="50" charset="-128"/>
                <a:ea typeface="Meiryo UI" panose="020B0604030504040204" pitchFamily="50" charset="-128"/>
                <a:cs typeface="ヒラギノ丸ゴ Pro W4"/>
              </a:rPr>
              <a:t>が相談をしている</a:t>
            </a:r>
            <a:endParaRPr kumimoji="1" lang="en-US" altLang="ja-JP" sz="3200" b="1"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825244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fade">
                                      <p:cBhvr>
                                        <p:cTn id="10" dur="500"/>
                                        <p:tgtEl>
                                          <p:spTgt spid="3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30" grpId="0" animBg="1"/>
      <p:bldP spid="3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4B590F2A-EF59-9605-777C-ABB84F00F20D}"/>
              </a:ext>
            </a:extLst>
          </p:cNvPr>
          <p:cNvSpPr/>
          <p:nvPr/>
        </p:nvSpPr>
        <p:spPr>
          <a:xfrm>
            <a:off x="-1" y="-36542"/>
            <a:ext cx="9144000" cy="716948"/>
          </a:xfrm>
          <a:prstGeom prst="rect">
            <a:avLst/>
          </a:prstGeom>
          <a:solidFill>
            <a:srgbClr val="00B050"/>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5" name="正方形/長方形 4">
            <a:extLst>
              <a:ext uri="{FF2B5EF4-FFF2-40B4-BE49-F238E27FC236}">
                <a16:creationId xmlns:a16="http://schemas.microsoft.com/office/drawing/2014/main" id="{5839B785-4EF7-4FB2-95D9-B5351E5D8D5E}"/>
              </a:ext>
            </a:extLst>
          </p:cNvPr>
          <p:cNvSpPr/>
          <p:nvPr/>
        </p:nvSpPr>
        <p:spPr bwMode="white">
          <a:xfrm>
            <a:off x="232054" y="26391"/>
            <a:ext cx="6253246"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endParaRPr kumimoji="1" lang="en-US" altLang="ja-JP" sz="32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ヒラギノ角ゴ ProN W6"/>
            </a:endParaRPr>
          </a:p>
        </p:txBody>
      </p:sp>
      <p:sp>
        <p:nvSpPr>
          <p:cNvPr id="2" name="スライド番号プレースホルダー 4">
            <a:extLst>
              <a:ext uri="{FF2B5EF4-FFF2-40B4-BE49-F238E27FC236}">
                <a16:creationId xmlns:a16="http://schemas.microsoft.com/office/drawing/2014/main" id="{DED455FD-5876-AE00-F0C9-C2611064ACD0}"/>
              </a:ext>
            </a:extLst>
          </p:cNvPr>
          <p:cNvSpPr>
            <a:spLocks noGrp="1"/>
          </p:cNvSpPr>
          <p:nvPr>
            <p:ph type="sldNum" sz="quarter" idx="12"/>
          </p:nvPr>
        </p:nvSpPr>
        <p:spPr>
          <a:xfrm>
            <a:off x="6956909" y="6479470"/>
            <a:ext cx="2133600" cy="365125"/>
          </a:xfrm>
        </p:spPr>
        <p:txBody>
          <a:bodyPr/>
          <a:lstStyle/>
          <a:p>
            <a:pPr defTabSz="457200">
              <a:defRPr/>
            </a:pPr>
            <a:fld id="{7B76553B-32E2-D644-9CD0-56FDA882EB90}" type="slidenum">
              <a:rPr lang="ja-JP" altLang="en-US" sz="1800" b="0" smtClean="0"/>
              <a:pPr defTabSz="457200">
                <a:defRPr/>
              </a:pPr>
              <a:t>21</a:t>
            </a:fld>
            <a:endParaRPr lang="ja-JP" altLang="en-US" sz="1800" b="0" dirty="0"/>
          </a:p>
        </p:txBody>
      </p:sp>
      <p:sp>
        <p:nvSpPr>
          <p:cNvPr id="9" name="テキスト ボックス 8">
            <a:extLst>
              <a:ext uri="{FF2B5EF4-FFF2-40B4-BE49-F238E27FC236}">
                <a16:creationId xmlns:a16="http://schemas.microsoft.com/office/drawing/2014/main" id="{E1017205-EEE8-95D3-880A-717E70A395E8}"/>
              </a:ext>
            </a:extLst>
          </p:cNvPr>
          <p:cNvSpPr txBox="1"/>
          <p:nvPr/>
        </p:nvSpPr>
        <p:spPr>
          <a:xfrm>
            <a:off x="121920" y="723867"/>
            <a:ext cx="7532831" cy="369332"/>
          </a:xfrm>
          <a:prstGeom prst="rect">
            <a:avLst/>
          </a:prstGeom>
          <a:noFill/>
        </p:spPr>
        <p:txBody>
          <a:bodyPr wrap="none" rtlCol="0">
            <a:spAutoFit/>
          </a:bodyPr>
          <a:lstStyle/>
          <a:p>
            <a:r>
              <a:rPr lang="ja-JP" altLang="en-US" b="1" dirty="0">
                <a:latin typeface="Meiryo UI" panose="020B0604030504040204" pitchFamily="50" charset="-128"/>
                <a:ea typeface="Meiryo UI" panose="020B0604030504040204" pitchFamily="50" charset="-128"/>
              </a:rPr>
              <a:t>若者の消費生活相談の商品・サービス別上位件数（年齢区分別・</a:t>
            </a:r>
            <a:r>
              <a:rPr lang="en-US" altLang="ja-JP" b="1" dirty="0">
                <a:latin typeface="Meiryo UI" panose="020B0604030504040204" pitchFamily="50" charset="-128"/>
                <a:ea typeface="Meiryo UI" panose="020B0604030504040204" pitchFamily="50" charset="-128"/>
              </a:rPr>
              <a:t>2024</a:t>
            </a:r>
            <a:r>
              <a:rPr lang="ja-JP" altLang="en-US" b="1" dirty="0">
                <a:latin typeface="Meiryo UI" panose="020B0604030504040204" pitchFamily="50" charset="-128"/>
                <a:ea typeface="Meiryo UI" panose="020B0604030504040204" pitchFamily="50" charset="-128"/>
              </a:rPr>
              <a:t>年）</a:t>
            </a:r>
            <a:endParaRPr kumimoji="1" lang="ja-JP" altLang="en-US" b="1" dirty="0">
              <a:latin typeface="Meiryo UI" panose="020B0604030504040204" pitchFamily="50" charset="-128"/>
              <a:ea typeface="Meiryo UI" panose="020B0604030504040204" pitchFamily="50" charset="-128"/>
            </a:endParaRPr>
          </a:p>
        </p:txBody>
      </p:sp>
      <p:sp>
        <p:nvSpPr>
          <p:cNvPr id="10" name="正方形/長方形 9">
            <a:extLst>
              <a:ext uri="{FF2B5EF4-FFF2-40B4-BE49-F238E27FC236}">
                <a16:creationId xmlns:a16="http://schemas.microsoft.com/office/drawing/2014/main" id="{AFC2DFBF-9AF9-2DD9-86B3-9DD44B523FE3}"/>
              </a:ext>
            </a:extLst>
          </p:cNvPr>
          <p:cNvSpPr/>
          <p:nvPr/>
        </p:nvSpPr>
        <p:spPr bwMode="white">
          <a:xfrm>
            <a:off x="361296" y="-44776"/>
            <a:ext cx="5356589"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defRPr/>
            </a:pPr>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若者の消費生活相談</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42" name="テキスト ボックス 41">
            <a:extLst>
              <a:ext uri="{FF2B5EF4-FFF2-40B4-BE49-F238E27FC236}">
                <a16:creationId xmlns:a16="http://schemas.microsoft.com/office/drawing/2014/main" id="{65913BDF-63F7-4F7F-CFA7-BE5039625C7B}"/>
              </a:ext>
            </a:extLst>
          </p:cNvPr>
          <p:cNvSpPr txBox="1"/>
          <p:nvPr/>
        </p:nvSpPr>
        <p:spPr>
          <a:xfrm>
            <a:off x="17972" y="6480566"/>
            <a:ext cx="4365192" cy="244747"/>
          </a:xfrm>
          <a:prstGeom prst="rect">
            <a:avLst/>
          </a:prstGeom>
          <a:noFill/>
        </p:spPr>
        <p:txBody>
          <a:bodyPr wrap="square" rtlCol="0">
            <a:spAutoFit/>
          </a:bodyPr>
          <a:lstStyle/>
          <a:p>
            <a:pPr>
              <a:lnSpc>
                <a:spcPct val="110000"/>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＊出典：消費者庁「</a:t>
            </a:r>
            <a:r>
              <a:rPr lang="zh-TW" altLang="en-US" sz="1000" dirty="0">
                <a:latin typeface="Meiryo UI" panose="020B0604030504040204" pitchFamily="50" charset="-128"/>
                <a:ea typeface="Meiryo UI" panose="020B0604030504040204" pitchFamily="50" charset="-128"/>
                <a:cs typeface="Meiryo UI" panose="020B0604030504040204" pitchFamily="50" charset="-128"/>
              </a:rPr>
              <a:t>令和</a:t>
            </a:r>
            <a:r>
              <a:rPr lang="en-US" altLang="zh-TW" sz="1000" dirty="0">
                <a:latin typeface="Meiryo UI" panose="020B0604030504040204" pitchFamily="50" charset="-128"/>
                <a:ea typeface="Meiryo UI" panose="020B0604030504040204" pitchFamily="50" charset="-128"/>
                <a:cs typeface="Meiryo UI" panose="020B0604030504040204" pitchFamily="50" charset="-128"/>
              </a:rPr>
              <a:t>7</a:t>
            </a:r>
            <a:r>
              <a:rPr lang="zh-TW" altLang="en-US" sz="1000" dirty="0">
                <a:latin typeface="Meiryo UI" panose="020B0604030504040204" pitchFamily="50" charset="-128"/>
                <a:ea typeface="Meiryo UI" panose="020B0604030504040204" pitchFamily="50" charset="-128"/>
                <a:cs typeface="Meiryo UI" panose="020B0604030504040204" pitchFamily="50" charset="-128"/>
              </a:rPr>
              <a:t>年版消費者白書</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4" name="図 3">
            <a:extLst>
              <a:ext uri="{FF2B5EF4-FFF2-40B4-BE49-F238E27FC236}">
                <a16:creationId xmlns:a16="http://schemas.microsoft.com/office/drawing/2014/main" id="{4FFC3626-DCDF-B354-B854-29235DBB9A1B}"/>
              </a:ext>
            </a:extLst>
          </p:cNvPr>
          <p:cNvPicPr>
            <a:picLocks noChangeAspect="1"/>
          </p:cNvPicPr>
          <p:nvPr/>
        </p:nvPicPr>
        <p:blipFill>
          <a:blip r:embed="rId3"/>
          <a:stretch>
            <a:fillRect/>
          </a:stretch>
        </p:blipFill>
        <p:spPr>
          <a:xfrm>
            <a:off x="169145" y="1116964"/>
            <a:ext cx="8805709" cy="4456120"/>
          </a:xfrm>
          <a:prstGeom prst="rect">
            <a:avLst/>
          </a:prstGeom>
        </p:spPr>
      </p:pic>
      <p:sp>
        <p:nvSpPr>
          <p:cNvPr id="44" name="四角形: 角を丸くする 43">
            <a:extLst>
              <a:ext uri="{FF2B5EF4-FFF2-40B4-BE49-F238E27FC236}">
                <a16:creationId xmlns:a16="http://schemas.microsoft.com/office/drawing/2014/main" id="{E996C808-0EFE-D099-EB39-480604536F05}"/>
              </a:ext>
            </a:extLst>
          </p:cNvPr>
          <p:cNvSpPr/>
          <p:nvPr/>
        </p:nvSpPr>
        <p:spPr>
          <a:xfrm>
            <a:off x="361296" y="1158148"/>
            <a:ext cx="4210704" cy="4241260"/>
          </a:xfrm>
          <a:prstGeom prst="roundRect">
            <a:avLst/>
          </a:prstGeom>
          <a:noFill/>
          <a:ln w="571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pic>
        <p:nvPicPr>
          <p:cNvPr id="7" name="図 6">
            <a:extLst>
              <a:ext uri="{FF2B5EF4-FFF2-40B4-BE49-F238E27FC236}">
                <a16:creationId xmlns:a16="http://schemas.microsoft.com/office/drawing/2014/main" id="{A142D3A6-80A7-7F8E-9D89-46C75E15F81E}"/>
              </a:ext>
            </a:extLst>
          </p:cNvPr>
          <p:cNvPicPr>
            <a:picLocks noChangeAspect="1"/>
          </p:cNvPicPr>
          <p:nvPr/>
        </p:nvPicPr>
        <p:blipFill>
          <a:blip r:embed="rId4"/>
          <a:stretch>
            <a:fillRect/>
          </a:stretch>
        </p:blipFill>
        <p:spPr>
          <a:xfrm>
            <a:off x="-1" y="5741035"/>
            <a:ext cx="4365192" cy="571580"/>
          </a:xfrm>
          <a:prstGeom prst="rect">
            <a:avLst/>
          </a:prstGeom>
        </p:spPr>
      </p:pic>
      <p:pic>
        <p:nvPicPr>
          <p:cNvPr id="14" name="図 13">
            <a:extLst>
              <a:ext uri="{FF2B5EF4-FFF2-40B4-BE49-F238E27FC236}">
                <a16:creationId xmlns:a16="http://schemas.microsoft.com/office/drawing/2014/main" id="{5F1E373F-AAEF-CD5F-ADB1-FB62789BAF49}"/>
              </a:ext>
            </a:extLst>
          </p:cNvPr>
          <p:cNvPicPr>
            <a:picLocks noChangeAspect="1"/>
          </p:cNvPicPr>
          <p:nvPr/>
        </p:nvPicPr>
        <p:blipFill>
          <a:blip r:embed="rId5"/>
          <a:stretch>
            <a:fillRect/>
          </a:stretch>
        </p:blipFill>
        <p:spPr>
          <a:xfrm>
            <a:off x="4383164" y="5568298"/>
            <a:ext cx="4591691" cy="504895"/>
          </a:xfrm>
          <a:prstGeom prst="rect">
            <a:avLst/>
          </a:prstGeom>
        </p:spPr>
      </p:pic>
      <p:pic>
        <p:nvPicPr>
          <p:cNvPr id="16" name="図 15">
            <a:extLst>
              <a:ext uri="{FF2B5EF4-FFF2-40B4-BE49-F238E27FC236}">
                <a16:creationId xmlns:a16="http://schemas.microsoft.com/office/drawing/2014/main" id="{88789BB9-6FC0-DD7E-A8AA-638337F340C8}"/>
              </a:ext>
            </a:extLst>
          </p:cNvPr>
          <p:cNvPicPr>
            <a:picLocks noChangeAspect="1"/>
          </p:cNvPicPr>
          <p:nvPr/>
        </p:nvPicPr>
        <p:blipFill>
          <a:blip r:embed="rId6"/>
          <a:stretch>
            <a:fillRect/>
          </a:stretch>
        </p:blipFill>
        <p:spPr>
          <a:xfrm>
            <a:off x="4365191" y="6147610"/>
            <a:ext cx="2048161" cy="514422"/>
          </a:xfrm>
          <a:prstGeom prst="rect">
            <a:avLst/>
          </a:prstGeom>
        </p:spPr>
      </p:pic>
    </p:spTree>
    <p:extLst>
      <p:ext uri="{BB962C8B-B14F-4D97-AF65-F5344CB8AC3E}">
        <p14:creationId xmlns:p14="http://schemas.microsoft.com/office/powerpoint/2010/main" val="555504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2188BEF2-C2B6-2267-8A76-B5FF07FC13EE}"/>
              </a:ext>
            </a:extLst>
          </p:cNvPr>
          <p:cNvSpPr/>
          <p:nvPr/>
        </p:nvSpPr>
        <p:spPr>
          <a:xfrm>
            <a:off x="-1" y="-36542"/>
            <a:ext cx="9144000" cy="716948"/>
          </a:xfrm>
          <a:prstGeom prst="rect">
            <a:avLst/>
          </a:prstGeom>
          <a:solidFill>
            <a:srgbClr val="00B050"/>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5" name="正方形/長方形 4">
            <a:extLst>
              <a:ext uri="{FF2B5EF4-FFF2-40B4-BE49-F238E27FC236}">
                <a16:creationId xmlns:a16="http://schemas.microsoft.com/office/drawing/2014/main" id="{5839B785-4EF7-4FB2-95D9-B5351E5D8D5E}"/>
              </a:ext>
            </a:extLst>
          </p:cNvPr>
          <p:cNvSpPr/>
          <p:nvPr/>
        </p:nvSpPr>
        <p:spPr bwMode="white">
          <a:xfrm>
            <a:off x="232054" y="26391"/>
            <a:ext cx="6253246"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endParaRPr kumimoji="1" lang="en-US" altLang="ja-JP" sz="32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ヒラギノ角ゴ ProN W6"/>
            </a:endParaRPr>
          </a:p>
        </p:txBody>
      </p:sp>
      <p:sp>
        <p:nvSpPr>
          <p:cNvPr id="2" name="スライド番号プレースホルダー 4">
            <a:extLst>
              <a:ext uri="{FF2B5EF4-FFF2-40B4-BE49-F238E27FC236}">
                <a16:creationId xmlns:a16="http://schemas.microsoft.com/office/drawing/2014/main" id="{DED455FD-5876-AE00-F0C9-C2611064ACD0}"/>
              </a:ext>
            </a:extLst>
          </p:cNvPr>
          <p:cNvSpPr>
            <a:spLocks noGrp="1"/>
          </p:cNvSpPr>
          <p:nvPr>
            <p:ph type="sldNum" sz="quarter" idx="12"/>
          </p:nvPr>
        </p:nvSpPr>
        <p:spPr>
          <a:xfrm>
            <a:off x="6956909" y="6479470"/>
            <a:ext cx="2133600" cy="365125"/>
          </a:xfrm>
        </p:spPr>
        <p:txBody>
          <a:bodyPr/>
          <a:lstStyle/>
          <a:p>
            <a:pPr defTabSz="457200">
              <a:defRPr/>
            </a:pPr>
            <a:fld id="{7B76553B-32E2-D644-9CD0-56FDA882EB90}" type="slidenum">
              <a:rPr lang="ja-JP" altLang="en-US" sz="1800" b="0" smtClean="0"/>
              <a:pPr defTabSz="457200">
                <a:defRPr/>
              </a:pPr>
              <a:t>22</a:t>
            </a:fld>
            <a:endParaRPr lang="ja-JP" altLang="en-US" sz="1800" b="0" dirty="0"/>
          </a:p>
        </p:txBody>
      </p:sp>
      <p:sp>
        <p:nvSpPr>
          <p:cNvPr id="9" name="テキスト ボックス 8">
            <a:extLst>
              <a:ext uri="{FF2B5EF4-FFF2-40B4-BE49-F238E27FC236}">
                <a16:creationId xmlns:a16="http://schemas.microsoft.com/office/drawing/2014/main" id="{E1017205-EEE8-95D3-880A-717E70A395E8}"/>
              </a:ext>
            </a:extLst>
          </p:cNvPr>
          <p:cNvSpPr txBox="1"/>
          <p:nvPr/>
        </p:nvSpPr>
        <p:spPr>
          <a:xfrm>
            <a:off x="121920" y="723867"/>
            <a:ext cx="7532831" cy="369332"/>
          </a:xfrm>
          <a:prstGeom prst="rect">
            <a:avLst/>
          </a:prstGeom>
          <a:noFill/>
        </p:spPr>
        <p:txBody>
          <a:bodyPr wrap="none" rtlCol="0">
            <a:spAutoFit/>
          </a:bodyPr>
          <a:lstStyle/>
          <a:p>
            <a:r>
              <a:rPr lang="ja-JP" altLang="en-US" b="1" dirty="0">
                <a:latin typeface="Meiryo UI" panose="020B0604030504040204" pitchFamily="50" charset="-128"/>
                <a:ea typeface="Meiryo UI" panose="020B0604030504040204" pitchFamily="50" charset="-128"/>
              </a:rPr>
              <a:t>若者の消費生活相談の商品・サービス別上位件数（年齢区分別・</a:t>
            </a:r>
            <a:r>
              <a:rPr lang="en-US" altLang="ja-JP" b="1" dirty="0">
                <a:latin typeface="Meiryo UI" panose="020B0604030504040204" pitchFamily="50" charset="-128"/>
                <a:ea typeface="Meiryo UI" panose="020B0604030504040204" pitchFamily="50" charset="-128"/>
              </a:rPr>
              <a:t>2024</a:t>
            </a:r>
            <a:r>
              <a:rPr lang="ja-JP" altLang="en-US" b="1" dirty="0">
                <a:latin typeface="Meiryo UI" panose="020B0604030504040204" pitchFamily="50" charset="-128"/>
                <a:ea typeface="Meiryo UI" panose="020B0604030504040204" pitchFamily="50" charset="-128"/>
              </a:rPr>
              <a:t>年）</a:t>
            </a:r>
            <a:endParaRPr kumimoji="1" lang="ja-JP" altLang="en-US" b="1" dirty="0">
              <a:latin typeface="Meiryo UI" panose="020B0604030504040204" pitchFamily="50" charset="-128"/>
              <a:ea typeface="Meiryo UI" panose="020B0604030504040204" pitchFamily="50" charset="-128"/>
            </a:endParaRPr>
          </a:p>
        </p:txBody>
      </p:sp>
      <p:sp>
        <p:nvSpPr>
          <p:cNvPr id="10" name="正方形/長方形 9">
            <a:extLst>
              <a:ext uri="{FF2B5EF4-FFF2-40B4-BE49-F238E27FC236}">
                <a16:creationId xmlns:a16="http://schemas.microsoft.com/office/drawing/2014/main" id="{AFC2DFBF-9AF9-2DD9-86B3-9DD44B523FE3}"/>
              </a:ext>
            </a:extLst>
          </p:cNvPr>
          <p:cNvSpPr/>
          <p:nvPr/>
        </p:nvSpPr>
        <p:spPr bwMode="white">
          <a:xfrm>
            <a:off x="361296" y="-44776"/>
            <a:ext cx="5356589"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defRPr/>
            </a:pPr>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若者の消費生活相談</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42" name="テキスト ボックス 41">
            <a:extLst>
              <a:ext uri="{FF2B5EF4-FFF2-40B4-BE49-F238E27FC236}">
                <a16:creationId xmlns:a16="http://schemas.microsoft.com/office/drawing/2014/main" id="{65913BDF-63F7-4F7F-CFA7-BE5039625C7B}"/>
              </a:ext>
            </a:extLst>
          </p:cNvPr>
          <p:cNvSpPr txBox="1"/>
          <p:nvPr/>
        </p:nvSpPr>
        <p:spPr>
          <a:xfrm>
            <a:off x="17972" y="6480566"/>
            <a:ext cx="4365192" cy="244747"/>
          </a:xfrm>
          <a:prstGeom prst="rect">
            <a:avLst/>
          </a:prstGeom>
          <a:noFill/>
        </p:spPr>
        <p:txBody>
          <a:bodyPr wrap="square" rtlCol="0">
            <a:spAutoFit/>
          </a:bodyPr>
          <a:lstStyle/>
          <a:p>
            <a:pPr>
              <a:lnSpc>
                <a:spcPct val="110000"/>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＊出典：消費者庁「</a:t>
            </a:r>
            <a:r>
              <a:rPr lang="zh-TW" altLang="en-US" sz="1000" dirty="0">
                <a:latin typeface="Meiryo UI" panose="020B0604030504040204" pitchFamily="50" charset="-128"/>
                <a:ea typeface="Meiryo UI" panose="020B0604030504040204" pitchFamily="50" charset="-128"/>
                <a:cs typeface="Meiryo UI" panose="020B0604030504040204" pitchFamily="50" charset="-128"/>
              </a:rPr>
              <a:t>令和</a:t>
            </a:r>
            <a:r>
              <a:rPr lang="en-US" altLang="zh-TW" sz="1000" dirty="0">
                <a:latin typeface="Meiryo UI" panose="020B0604030504040204" pitchFamily="50" charset="-128"/>
                <a:ea typeface="Meiryo UI" panose="020B0604030504040204" pitchFamily="50" charset="-128"/>
                <a:cs typeface="Meiryo UI" panose="020B0604030504040204" pitchFamily="50" charset="-128"/>
              </a:rPr>
              <a:t>7</a:t>
            </a:r>
            <a:r>
              <a:rPr lang="zh-TW" altLang="en-US" sz="1000" dirty="0">
                <a:latin typeface="Meiryo UI" panose="020B0604030504040204" pitchFamily="50" charset="-128"/>
                <a:ea typeface="Meiryo UI" panose="020B0604030504040204" pitchFamily="50" charset="-128"/>
                <a:cs typeface="Meiryo UI" panose="020B0604030504040204" pitchFamily="50" charset="-128"/>
              </a:rPr>
              <a:t>年版消費者白書</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7" name="図 6">
            <a:extLst>
              <a:ext uri="{FF2B5EF4-FFF2-40B4-BE49-F238E27FC236}">
                <a16:creationId xmlns:a16="http://schemas.microsoft.com/office/drawing/2014/main" id="{A142D3A6-80A7-7F8E-9D89-46C75E15F81E}"/>
              </a:ext>
            </a:extLst>
          </p:cNvPr>
          <p:cNvPicPr>
            <a:picLocks noChangeAspect="1"/>
          </p:cNvPicPr>
          <p:nvPr/>
        </p:nvPicPr>
        <p:blipFill>
          <a:blip r:embed="rId3"/>
          <a:stretch>
            <a:fillRect/>
          </a:stretch>
        </p:blipFill>
        <p:spPr>
          <a:xfrm>
            <a:off x="-1" y="5741035"/>
            <a:ext cx="4365192" cy="571580"/>
          </a:xfrm>
          <a:prstGeom prst="rect">
            <a:avLst/>
          </a:prstGeom>
        </p:spPr>
      </p:pic>
      <p:pic>
        <p:nvPicPr>
          <p:cNvPr id="14" name="図 13">
            <a:extLst>
              <a:ext uri="{FF2B5EF4-FFF2-40B4-BE49-F238E27FC236}">
                <a16:creationId xmlns:a16="http://schemas.microsoft.com/office/drawing/2014/main" id="{5F1E373F-AAEF-CD5F-ADB1-FB62789BAF49}"/>
              </a:ext>
            </a:extLst>
          </p:cNvPr>
          <p:cNvPicPr>
            <a:picLocks noChangeAspect="1"/>
          </p:cNvPicPr>
          <p:nvPr/>
        </p:nvPicPr>
        <p:blipFill>
          <a:blip r:embed="rId4"/>
          <a:stretch>
            <a:fillRect/>
          </a:stretch>
        </p:blipFill>
        <p:spPr>
          <a:xfrm>
            <a:off x="4383164" y="5568298"/>
            <a:ext cx="4591691" cy="504895"/>
          </a:xfrm>
          <a:prstGeom prst="rect">
            <a:avLst/>
          </a:prstGeom>
        </p:spPr>
      </p:pic>
      <p:pic>
        <p:nvPicPr>
          <p:cNvPr id="16" name="図 15">
            <a:extLst>
              <a:ext uri="{FF2B5EF4-FFF2-40B4-BE49-F238E27FC236}">
                <a16:creationId xmlns:a16="http://schemas.microsoft.com/office/drawing/2014/main" id="{88789BB9-6FC0-DD7E-A8AA-638337F340C8}"/>
              </a:ext>
            </a:extLst>
          </p:cNvPr>
          <p:cNvPicPr>
            <a:picLocks noChangeAspect="1"/>
          </p:cNvPicPr>
          <p:nvPr/>
        </p:nvPicPr>
        <p:blipFill>
          <a:blip r:embed="rId5"/>
          <a:stretch>
            <a:fillRect/>
          </a:stretch>
        </p:blipFill>
        <p:spPr>
          <a:xfrm>
            <a:off x="4365191" y="6147610"/>
            <a:ext cx="2048161" cy="514422"/>
          </a:xfrm>
          <a:prstGeom prst="rect">
            <a:avLst/>
          </a:prstGeom>
        </p:spPr>
      </p:pic>
      <p:pic>
        <p:nvPicPr>
          <p:cNvPr id="6" name="図 5">
            <a:extLst>
              <a:ext uri="{FF2B5EF4-FFF2-40B4-BE49-F238E27FC236}">
                <a16:creationId xmlns:a16="http://schemas.microsoft.com/office/drawing/2014/main" id="{81512879-E543-747C-C87D-942CEFA00FA9}"/>
              </a:ext>
            </a:extLst>
          </p:cNvPr>
          <p:cNvPicPr>
            <a:picLocks noChangeAspect="1"/>
          </p:cNvPicPr>
          <p:nvPr/>
        </p:nvPicPr>
        <p:blipFill>
          <a:blip r:embed="rId6"/>
          <a:stretch>
            <a:fillRect/>
          </a:stretch>
        </p:blipFill>
        <p:spPr>
          <a:xfrm>
            <a:off x="232054" y="1136659"/>
            <a:ext cx="8742801" cy="4357222"/>
          </a:xfrm>
          <a:prstGeom prst="rect">
            <a:avLst/>
          </a:prstGeom>
        </p:spPr>
      </p:pic>
      <p:sp>
        <p:nvSpPr>
          <p:cNvPr id="44" name="四角形: 角を丸くする 43">
            <a:extLst>
              <a:ext uri="{FF2B5EF4-FFF2-40B4-BE49-F238E27FC236}">
                <a16:creationId xmlns:a16="http://schemas.microsoft.com/office/drawing/2014/main" id="{E996C808-0EFE-D099-EB39-480604536F05}"/>
              </a:ext>
            </a:extLst>
          </p:cNvPr>
          <p:cNvSpPr/>
          <p:nvPr/>
        </p:nvSpPr>
        <p:spPr>
          <a:xfrm>
            <a:off x="361295" y="1167616"/>
            <a:ext cx="4210703" cy="4231793"/>
          </a:xfrm>
          <a:prstGeom prst="roundRect">
            <a:avLst/>
          </a:prstGeom>
          <a:noFill/>
          <a:ln w="571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143404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正方形/長方形 31"/>
          <p:cNvSpPr/>
          <p:nvPr/>
        </p:nvSpPr>
        <p:spPr>
          <a:xfrm>
            <a:off x="0" y="0"/>
            <a:ext cx="9144000" cy="716948"/>
          </a:xfrm>
          <a:prstGeom prst="rect">
            <a:avLst/>
          </a:prstGeom>
          <a:solidFill>
            <a:srgbClr val="00B050"/>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0" name="正方形/長方形 9"/>
          <p:cNvSpPr/>
          <p:nvPr/>
        </p:nvSpPr>
        <p:spPr bwMode="white">
          <a:xfrm>
            <a:off x="287894" y="-19942"/>
            <a:ext cx="5604437"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defRPr/>
            </a:pPr>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困ったら相談しましょう</a:t>
            </a:r>
          </a:p>
        </p:txBody>
      </p:sp>
      <p:sp>
        <p:nvSpPr>
          <p:cNvPr id="29" name="下矢印 28"/>
          <p:cNvSpPr/>
          <p:nvPr/>
        </p:nvSpPr>
        <p:spPr>
          <a:xfrm>
            <a:off x="3359400" y="2700209"/>
            <a:ext cx="1723542" cy="388707"/>
          </a:xfrm>
          <a:prstGeom prst="downArrow">
            <a:avLst/>
          </a:prstGeom>
          <a:solidFill>
            <a:schemeClr val="tx2"/>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nvGrpSpPr>
          <p:cNvPr id="3" name="グループ化 2">
            <a:extLst>
              <a:ext uri="{FF2B5EF4-FFF2-40B4-BE49-F238E27FC236}">
                <a16:creationId xmlns:a16="http://schemas.microsoft.com/office/drawing/2014/main" id="{99825151-56DB-4F01-AF2A-ECEB6C0331C1}"/>
              </a:ext>
            </a:extLst>
          </p:cNvPr>
          <p:cNvGrpSpPr/>
          <p:nvPr/>
        </p:nvGrpSpPr>
        <p:grpSpPr>
          <a:xfrm>
            <a:off x="117836" y="3208762"/>
            <a:ext cx="8855257" cy="2099626"/>
            <a:chOff x="406515" y="3155736"/>
            <a:chExt cx="8335568" cy="2099626"/>
          </a:xfrm>
        </p:grpSpPr>
        <p:sp>
          <p:nvSpPr>
            <p:cNvPr id="30" name="角丸四角形 29"/>
            <p:cNvSpPr/>
            <p:nvPr/>
          </p:nvSpPr>
          <p:spPr>
            <a:xfrm>
              <a:off x="406515" y="3155736"/>
              <a:ext cx="8248650" cy="2099626"/>
            </a:xfrm>
            <a:prstGeom prst="roundRect">
              <a:avLst/>
            </a:prstGeom>
            <a:noFill/>
            <a:ln w="317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1" name="正方形/長方形 30"/>
            <p:cNvSpPr/>
            <p:nvPr/>
          </p:nvSpPr>
          <p:spPr>
            <a:xfrm>
              <a:off x="566593" y="3380904"/>
              <a:ext cx="8175490" cy="1430370"/>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chemeClr val="tx1"/>
                  </a:solidFill>
                  <a:latin typeface="Meiryo UI" panose="020B0604030504040204" pitchFamily="50" charset="-128"/>
                  <a:ea typeface="Meiryo UI" panose="020B0604030504040204" pitchFamily="50" charset="-128"/>
                  <a:cs typeface="ヒラギノ丸ゴ Pro W4"/>
                </a:rPr>
                <a:t>消費者トラブル等の相談窓口の電話番号は</a:t>
              </a:r>
            </a:p>
            <a:p>
              <a:r>
                <a:rPr lang="en-US" altLang="ja-JP" sz="3200" b="1" dirty="0">
                  <a:solidFill>
                    <a:srgbClr val="FF0000"/>
                  </a:solidFill>
                  <a:latin typeface="Meiryo UI" panose="020B0604030504040204" pitchFamily="50" charset="-128"/>
                  <a:ea typeface="Meiryo UI" panose="020B0604030504040204" pitchFamily="50" charset="-128"/>
                  <a:cs typeface="ヒラギノ丸ゴ Pro W4"/>
                </a:rPr>
                <a:t>188</a:t>
              </a:r>
              <a:r>
                <a:rPr lang="ja-JP" altLang="en-US" sz="3200" b="1" dirty="0">
                  <a:solidFill>
                    <a:srgbClr val="FF0000"/>
                  </a:solidFill>
                  <a:latin typeface="Meiryo UI" panose="020B0604030504040204" pitchFamily="50" charset="-128"/>
                  <a:ea typeface="Meiryo UI" panose="020B0604030504040204" pitchFamily="50" charset="-128"/>
                  <a:cs typeface="ヒラギノ丸ゴ Pro W4"/>
                </a:rPr>
                <a:t>番（いやや！）</a:t>
              </a:r>
              <a:r>
                <a:rPr lang="ja-JP" altLang="en-US" sz="3200" b="1" dirty="0">
                  <a:solidFill>
                    <a:schemeClr val="tx1"/>
                  </a:solidFill>
                  <a:latin typeface="Meiryo UI" panose="020B0604030504040204" pitchFamily="50" charset="-128"/>
                  <a:ea typeface="Meiryo UI" panose="020B0604030504040204" pitchFamily="50" charset="-128"/>
                  <a:cs typeface="ヒラギノ丸ゴ Pro W4"/>
                </a:rPr>
                <a:t>→　身近な消費生活センター</a:t>
              </a:r>
            </a:p>
            <a:p>
              <a:r>
                <a:rPr lang="ja-JP" altLang="en-US" sz="3200" b="1" dirty="0">
                  <a:solidFill>
                    <a:schemeClr val="tx1"/>
                  </a:solidFill>
                  <a:latin typeface="Meiryo UI" panose="020B0604030504040204" pitchFamily="50" charset="-128"/>
                  <a:ea typeface="Meiryo UI" panose="020B0604030504040204" pitchFamily="50" charset="-128"/>
                  <a:cs typeface="ヒラギノ丸ゴ Pro W4"/>
                </a:rPr>
                <a:t>や消費生活相談窓口を案内してくれます。</a:t>
              </a:r>
            </a:p>
          </p:txBody>
        </p:sp>
        <p:sp>
          <p:nvSpPr>
            <p:cNvPr id="33" name="テキスト ボックス 32">
              <a:extLst>
                <a:ext uri="{FF2B5EF4-FFF2-40B4-BE49-F238E27FC236}">
                  <a16:creationId xmlns:a16="http://schemas.microsoft.com/office/drawing/2014/main" id="{931E94CD-C84D-400D-8303-2437880BF576}"/>
                </a:ext>
              </a:extLst>
            </p:cNvPr>
            <p:cNvSpPr txBox="1"/>
            <p:nvPr/>
          </p:nvSpPr>
          <p:spPr>
            <a:xfrm>
              <a:off x="4937105" y="4814055"/>
              <a:ext cx="3602393" cy="338554"/>
            </a:xfrm>
            <a:prstGeom prst="rect">
              <a:avLst/>
            </a:prstGeom>
            <a:noFill/>
          </p:spPr>
          <p:txBody>
            <a:bodyPr wrap="square" rtlCol="0">
              <a:spAutoFit/>
            </a:bodyPr>
            <a:lstStyle/>
            <a:p>
              <a:r>
                <a:rPr lang="en-US" altLang="ja-JP" sz="16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相談は無料。土日祝もつながります。</a:t>
              </a:r>
              <a:endParaRPr lang="ja-JP" altLang="en-US" sz="1600" b="1" u="sng" dirty="0">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5" name="グループ化 4">
            <a:extLst>
              <a:ext uri="{FF2B5EF4-FFF2-40B4-BE49-F238E27FC236}">
                <a16:creationId xmlns:a16="http://schemas.microsoft.com/office/drawing/2014/main" id="{9912BA36-AEEB-4266-80D8-77165D49EB90}"/>
              </a:ext>
            </a:extLst>
          </p:cNvPr>
          <p:cNvGrpSpPr/>
          <p:nvPr/>
        </p:nvGrpSpPr>
        <p:grpSpPr>
          <a:xfrm>
            <a:off x="550707" y="5509332"/>
            <a:ext cx="5256557" cy="1217129"/>
            <a:chOff x="561996" y="5338631"/>
            <a:chExt cx="4876779" cy="1217129"/>
          </a:xfrm>
        </p:grpSpPr>
        <p:grpSp>
          <p:nvGrpSpPr>
            <p:cNvPr id="4" name="グループ化 3">
              <a:extLst>
                <a:ext uri="{FF2B5EF4-FFF2-40B4-BE49-F238E27FC236}">
                  <a16:creationId xmlns:a16="http://schemas.microsoft.com/office/drawing/2014/main" id="{248E7E55-D6DF-4213-A680-7FCA698167E6}"/>
                </a:ext>
              </a:extLst>
            </p:cNvPr>
            <p:cNvGrpSpPr/>
            <p:nvPr/>
          </p:nvGrpSpPr>
          <p:grpSpPr>
            <a:xfrm>
              <a:off x="561996" y="5338631"/>
              <a:ext cx="4876779" cy="1217129"/>
              <a:chOff x="561996" y="5338631"/>
              <a:chExt cx="4876779" cy="1217129"/>
            </a:xfrm>
          </p:grpSpPr>
          <p:pic>
            <p:nvPicPr>
              <p:cNvPr id="37" name="図 36"/>
              <p:cNvPicPr>
                <a:picLocks noChangeAspect="1"/>
              </p:cNvPicPr>
              <p:nvPr/>
            </p:nvPicPr>
            <p:blipFill rotWithShape="1">
              <a:blip r:embed="rId3" cstate="print">
                <a:extLst>
                  <a:ext uri="{28A0092B-C50C-407E-A947-70E740481C1C}">
                    <a14:useLocalDpi xmlns:a14="http://schemas.microsoft.com/office/drawing/2010/main" val="0"/>
                  </a:ext>
                </a:extLst>
              </a:blip>
              <a:srcRect b="23542"/>
              <a:stretch/>
            </p:blipFill>
            <p:spPr>
              <a:xfrm flipH="1">
                <a:off x="561996" y="5373527"/>
                <a:ext cx="824630" cy="1117094"/>
              </a:xfrm>
              <a:prstGeom prst="rect">
                <a:avLst/>
              </a:prstGeom>
            </p:spPr>
          </p:pic>
          <p:sp>
            <p:nvSpPr>
              <p:cNvPr id="38" name="角丸四角形吹き出し 37"/>
              <p:cNvSpPr/>
              <p:nvPr/>
            </p:nvSpPr>
            <p:spPr>
              <a:xfrm>
                <a:off x="1635954" y="5338631"/>
                <a:ext cx="3802821" cy="1217129"/>
              </a:xfrm>
              <a:prstGeom prst="wedgeRoundRectCallout">
                <a:avLst>
                  <a:gd name="adj1" fmla="val -56198"/>
                  <a:gd name="adj2" fmla="val 2960"/>
                  <a:gd name="adj3" fmla="val 16667"/>
                </a:avLst>
              </a:prstGeom>
              <a:solidFill>
                <a:schemeClr val="accent2">
                  <a:lumMod val="20000"/>
                  <a:lumOff val="80000"/>
                </a:schemeClr>
              </a:solidFill>
              <a:ln w="317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sp>
          <p:nvSpPr>
            <p:cNvPr id="39" name="正方形/長方形 38"/>
            <p:cNvSpPr/>
            <p:nvPr/>
          </p:nvSpPr>
          <p:spPr>
            <a:xfrm>
              <a:off x="1848289" y="5478937"/>
              <a:ext cx="3588522" cy="906274"/>
            </a:xfrm>
            <a:prstGeom prst="rect">
              <a:avLst/>
            </a:prstGeom>
          </p:spPr>
          <p:txBody>
            <a:bodyPr wrap="square">
              <a:spAutoFit/>
            </a:bodyPr>
            <a:lstStyle/>
            <a:p>
              <a:pPr lvl="0">
                <a:lnSpc>
                  <a:spcPts val="3400"/>
                </a:lnSpc>
              </a:pPr>
              <a:r>
                <a:rPr lang="ja-JP" altLang="en-US" sz="2000" b="1" dirty="0">
                  <a:latin typeface="Meiryo UI" panose="020B0604030504040204" pitchFamily="50" charset="-128"/>
                  <a:ea typeface="Meiryo UI" panose="020B0604030504040204" pitchFamily="50" charset="-128"/>
                </a:rPr>
                <a:t>困ったらひとりで悩まずに消費生活センターなどに相談しましょう。</a:t>
              </a:r>
            </a:p>
          </p:txBody>
        </p:sp>
      </p:grpSp>
      <p:grpSp>
        <p:nvGrpSpPr>
          <p:cNvPr id="2" name="グループ化 1">
            <a:extLst>
              <a:ext uri="{FF2B5EF4-FFF2-40B4-BE49-F238E27FC236}">
                <a16:creationId xmlns:a16="http://schemas.microsoft.com/office/drawing/2014/main" id="{7DF581BE-26DD-447F-9270-656C34911A44}"/>
              </a:ext>
            </a:extLst>
          </p:cNvPr>
          <p:cNvGrpSpPr/>
          <p:nvPr/>
        </p:nvGrpSpPr>
        <p:grpSpPr>
          <a:xfrm>
            <a:off x="929216" y="875789"/>
            <a:ext cx="8100789" cy="2347998"/>
            <a:chOff x="859743" y="875789"/>
            <a:chExt cx="8100789" cy="2347998"/>
          </a:xfrm>
        </p:grpSpPr>
        <p:pic>
          <p:nvPicPr>
            <p:cNvPr id="46" name="図 45"/>
            <p:cNvPicPr>
              <a:picLocks noChangeAspect="1"/>
            </p:cNvPicPr>
            <p:nvPr/>
          </p:nvPicPr>
          <p:blipFill rotWithShape="1">
            <a:blip r:embed="rId4" cstate="screen">
              <a:extLst>
                <a:ext uri="{28A0092B-C50C-407E-A947-70E740481C1C}">
                  <a14:useLocalDpi xmlns:a14="http://schemas.microsoft.com/office/drawing/2010/main"/>
                </a:ext>
              </a:extLst>
            </a:blip>
            <a:srcRect r="2541" b="736"/>
            <a:stretch/>
          </p:blipFill>
          <p:spPr>
            <a:xfrm>
              <a:off x="859743" y="875789"/>
              <a:ext cx="6245268" cy="1704574"/>
            </a:xfrm>
            <a:prstGeom prst="round2DiagRect">
              <a:avLst>
                <a:gd name="adj1" fmla="val 30295"/>
                <a:gd name="adj2" fmla="val 27999"/>
              </a:avLst>
            </a:prstGeom>
          </p:spPr>
        </p:pic>
        <p:sp>
          <p:nvSpPr>
            <p:cNvPr id="40" name="テキスト ボックス 39"/>
            <p:cNvSpPr txBox="1"/>
            <p:nvPr/>
          </p:nvSpPr>
          <p:spPr>
            <a:xfrm>
              <a:off x="2042134" y="1153197"/>
              <a:ext cx="4019579" cy="1077218"/>
            </a:xfrm>
            <a:prstGeom prst="rect">
              <a:avLst/>
            </a:prstGeom>
            <a:noFill/>
          </p:spPr>
          <p:txBody>
            <a:bodyPr wrap="square" rtlCol="0">
              <a:spAutoFit/>
            </a:bodyPr>
            <a:lstStyle/>
            <a:p>
              <a:r>
                <a:rPr kumimoji="1" lang="ja-JP" altLang="en-US" sz="3200" b="1" dirty="0">
                  <a:latin typeface="Meiryo UI" panose="020B0604030504040204" pitchFamily="50" charset="-128"/>
                  <a:ea typeface="Meiryo UI" panose="020B0604030504040204" pitchFamily="50" charset="-128"/>
                </a:rPr>
                <a:t>困ったことになった・・・</a:t>
              </a:r>
              <a:endParaRPr kumimoji="1" lang="en-US" altLang="ja-JP" sz="3200" b="1" dirty="0">
                <a:latin typeface="Meiryo UI" panose="020B0604030504040204" pitchFamily="50" charset="-128"/>
                <a:ea typeface="Meiryo UI" panose="020B0604030504040204" pitchFamily="50" charset="-128"/>
              </a:endParaRPr>
            </a:p>
            <a:p>
              <a:r>
                <a:rPr kumimoji="1" lang="ja-JP" altLang="en-US" sz="3200" b="1" dirty="0">
                  <a:latin typeface="Meiryo UI" panose="020B0604030504040204" pitchFamily="50" charset="-128"/>
                  <a:ea typeface="Meiryo UI" panose="020B0604030504040204" pitchFamily="50" charset="-128"/>
                </a:rPr>
                <a:t>トラブルにあった・・・</a:t>
              </a:r>
            </a:p>
          </p:txBody>
        </p:sp>
        <p:pic>
          <p:nvPicPr>
            <p:cNvPr id="48" name="図 4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584746" y="997657"/>
              <a:ext cx="2375786" cy="2226130"/>
            </a:xfrm>
            <a:prstGeom prst="rect">
              <a:avLst/>
            </a:prstGeom>
          </p:spPr>
        </p:pic>
      </p:grpSp>
      <p:sp>
        <p:nvSpPr>
          <p:cNvPr id="6" name="スライド番号プレースホルダー 5"/>
          <p:cNvSpPr>
            <a:spLocks noGrp="1"/>
          </p:cNvSpPr>
          <p:nvPr>
            <p:ph type="sldNum" sz="quarter" idx="12"/>
          </p:nvPr>
        </p:nvSpPr>
        <p:spPr/>
        <p:txBody>
          <a:bodyPr/>
          <a:lstStyle/>
          <a:p>
            <a:pPr defTabSz="457200">
              <a:defRPr/>
            </a:pPr>
            <a:fld id="{7B76553B-32E2-D644-9CD0-56FDA882EB90}" type="slidenum">
              <a:rPr lang="ja-JP" altLang="en-US" b="0" smtClean="0"/>
              <a:pPr defTabSz="457200">
                <a:defRPr/>
              </a:pPr>
              <a:t>23</a:t>
            </a:fld>
            <a:endParaRPr lang="ja-JP" altLang="en-US" b="0" dirty="0"/>
          </a:p>
        </p:txBody>
      </p:sp>
    </p:spTree>
    <p:extLst>
      <p:ext uri="{BB962C8B-B14F-4D97-AF65-F5344CB8AC3E}">
        <p14:creationId xmlns:p14="http://schemas.microsoft.com/office/powerpoint/2010/main" val="2851635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500"/>
                                        <p:tgtEl>
                                          <p:spTgt spid="29"/>
                                        </p:tgtEl>
                                      </p:cBhvr>
                                    </p:animEffect>
                                  </p:childTnLst>
                                </p:cTn>
                              </p:par>
                              <p:par>
                                <p:cTn id="13" presetID="10"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a:extLst>
              <a:ext uri="{FF2B5EF4-FFF2-40B4-BE49-F238E27FC236}">
                <a16:creationId xmlns:a16="http://schemas.microsoft.com/office/drawing/2014/main" id="{6C0CA4D0-77CB-4064-9D58-88E443092090}"/>
              </a:ext>
            </a:extLst>
          </p:cNvPr>
          <p:cNvSpPr/>
          <p:nvPr/>
        </p:nvSpPr>
        <p:spPr>
          <a:xfrm>
            <a:off x="0" y="0"/>
            <a:ext cx="9144000" cy="716948"/>
          </a:xfrm>
          <a:prstGeom prst="rect">
            <a:avLst/>
          </a:prstGeom>
          <a:solidFill>
            <a:srgbClr val="00B050"/>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0" name="正方形/長方形 9"/>
          <p:cNvSpPr/>
          <p:nvPr/>
        </p:nvSpPr>
        <p:spPr bwMode="white">
          <a:xfrm>
            <a:off x="461964" y="30760"/>
            <a:ext cx="5356589"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defRPr/>
            </a:pPr>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「ク－リング・オフ」って何</a:t>
            </a:r>
            <a:r>
              <a:rPr lang="en-US" altLang="ja-JP" sz="3200" b="1" dirty="0">
                <a:solidFill>
                  <a:srgbClr val="FFFFFF"/>
                </a:solidFill>
                <a:latin typeface="Meiryo UI" panose="020B0604030504040204" pitchFamily="50" charset="-128"/>
                <a:ea typeface="Meiryo UI" panose="020B0604030504040204" pitchFamily="50" charset="-128"/>
                <a:cs typeface="ヒラギノ角ゴ ProN W6"/>
              </a:rPr>
              <a:t>?</a:t>
            </a:r>
          </a:p>
        </p:txBody>
      </p:sp>
      <p:sp>
        <p:nvSpPr>
          <p:cNvPr id="19" name="角丸四角形 18"/>
          <p:cNvSpPr/>
          <p:nvPr/>
        </p:nvSpPr>
        <p:spPr bwMode="white">
          <a:xfrm>
            <a:off x="1208249" y="4642702"/>
            <a:ext cx="2439669" cy="389555"/>
          </a:xfrm>
          <a:prstGeom prst="roundRect">
            <a:avLst>
              <a:gd name="adj" fmla="val 45836"/>
            </a:avLst>
          </a:prstGeom>
          <a:noFill/>
          <a:ln w="9525" cmpd="sng">
            <a:solidFill>
              <a:schemeClr val="bg1"/>
            </a:solidFill>
            <a:prstDash val="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23" name="正方形/長方形 22"/>
          <p:cNvSpPr/>
          <p:nvPr/>
        </p:nvSpPr>
        <p:spPr>
          <a:xfrm>
            <a:off x="4874852" y="3954636"/>
            <a:ext cx="4068877" cy="1792009"/>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lnSpc>
                <a:spcPct val="110000"/>
              </a:lnSpc>
              <a:defRPr/>
            </a:pPr>
            <a:endParaRPr lang="ja-JP" altLang="en-US" sz="2800" b="1" u="sng" dirty="0">
              <a:solidFill>
                <a:srgbClr val="FF0000"/>
              </a:solidFill>
              <a:latin typeface="Meiryo UI" panose="020B0604030504040204" pitchFamily="50" charset="-128"/>
              <a:ea typeface="Meiryo UI" panose="020B0604030504040204" pitchFamily="50" charset="-128"/>
              <a:cs typeface="ヒラギノ丸ゴ Pro W4"/>
            </a:endParaRPr>
          </a:p>
        </p:txBody>
      </p:sp>
      <p:grpSp>
        <p:nvGrpSpPr>
          <p:cNvPr id="4" name="グループ化 3">
            <a:extLst>
              <a:ext uri="{FF2B5EF4-FFF2-40B4-BE49-F238E27FC236}">
                <a16:creationId xmlns:a16="http://schemas.microsoft.com/office/drawing/2014/main" id="{8C84E839-603F-8625-88B1-60B593475E0E}"/>
              </a:ext>
            </a:extLst>
          </p:cNvPr>
          <p:cNvGrpSpPr/>
          <p:nvPr/>
        </p:nvGrpSpPr>
        <p:grpSpPr>
          <a:xfrm>
            <a:off x="146318" y="4294150"/>
            <a:ext cx="8851364" cy="2032735"/>
            <a:chOff x="146318" y="4559621"/>
            <a:chExt cx="8851364" cy="2032735"/>
          </a:xfrm>
        </p:grpSpPr>
        <p:grpSp>
          <p:nvGrpSpPr>
            <p:cNvPr id="2" name="グループ化 1">
              <a:extLst>
                <a:ext uri="{FF2B5EF4-FFF2-40B4-BE49-F238E27FC236}">
                  <a16:creationId xmlns:a16="http://schemas.microsoft.com/office/drawing/2014/main" id="{3DEE0142-7F52-409C-85D4-B923262B45EE}"/>
                </a:ext>
              </a:extLst>
            </p:cNvPr>
            <p:cNvGrpSpPr/>
            <p:nvPr/>
          </p:nvGrpSpPr>
          <p:grpSpPr>
            <a:xfrm>
              <a:off x="401758" y="4676160"/>
              <a:ext cx="8394105" cy="1792009"/>
              <a:chOff x="399883" y="1105855"/>
              <a:chExt cx="8394105" cy="1792009"/>
            </a:xfrm>
          </p:grpSpPr>
          <p:sp>
            <p:nvSpPr>
              <p:cNvPr id="30" name="正方形/長方形 29"/>
              <p:cNvSpPr/>
              <p:nvPr/>
            </p:nvSpPr>
            <p:spPr>
              <a:xfrm>
                <a:off x="399883" y="1105855"/>
                <a:ext cx="7012273" cy="1792009"/>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lnSpc>
                    <a:spcPct val="110000"/>
                  </a:lnSpc>
                  <a:defRPr/>
                </a:pPr>
                <a:r>
                  <a:rPr lang="ja-JP" altLang="en-US" sz="4400" b="1" dirty="0">
                    <a:solidFill>
                      <a:schemeClr val="tx1"/>
                    </a:solidFill>
                    <a:latin typeface="Meiryo UI" panose="020B0604030504040204" pitchFamily="50" charset="-128"/>
                    <a:ea typeface="Meiryo UI" panose="020B0604030504040204" pitchFamily="50" charset="-128"/>
                    <a:cs typeface="ヒラギノ丸ゴ Pro W4"/>
                  </a:rPr>
                  <a:t>契約は、</a:t>
                </a:r>
                <a:r>
                  <a:rPr lang="ja-JP" altLang="en-US" sz="4400" b="1" dirty="0">
                    <a:solidFill>
                      <a:srgbClr val="FF0000"/>
                    </a:solidFill>
                    <a:latin typeface="Meiryo UI" panose="020B0604030504040204" pitchFamily="50" charset="-128"/>
                    <a:ea typeface="Meiryo UI" panose="020B0604030504040204" pitchFamily="50" charset="-128"/>
                    <a:cs typeface="ヒラギノ丸ゴ Pro W4"/>
                  </a:rPr>
                  <a:t>慎重によく考えて</a:t>
                </a:r>
                <a:r>
                  <a:rPr lang="ja-JP" altLang="en-US" sz="4400" b="1" dirty="0">
                    <a:solidFill>
                      <a:schemeClr val="tx1"/>
                    </a:solidFill>
                    <a:latin typeface="Meiryo UI" panose="020B0604030504040204" pitchFamily="50" charset="-128"/>
                    <a:ea typeface="Meiryo UI" panose="020B0604030504040204" pitchFamily="50" charset="-128"/>
                    <a:cs typeface="ヒラギノ丸ゴ Pro W4"/>
                  </a:rPr>
                  <a:t>から行うようにしましょう。</a:t>
                </a:r>
                <a:endParaRPr lang="ja-JP" altLang="en-US" sz="5400" b="1" dirty="0">
                  <a:solidFill>
                    <a:schemeClr val="tx1"/>
                  </a:solidFill>
                  <a:latin typeface="Meiryo UI" panose="020B0604030504040204" pitchFamily="50" charset="-128"/>
                  <a:ea typeface="Meiryo UI" panose="020B0604030504040204" pitchFamily="50" charset="-128"/>
                  <a:cs typeface="ヒラギノ丸ゴ Pro W4"/>
                </a:endParaRPr>
              </a:p>
            </p:txBody>
          </p:sp>
          <p:pic>
            <p:nvPicPr>
              <p:cNvPr id="21" name="図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06401" y="1209831"/>
                <a:ext cx="1287587" cy="1584059"/>
              </a:xfrm>
              <a:prstGeom prst="rect">
                <a:avLst/>
              </a:prstGeom>
            </p:spPr>
          </p:pic>
        </p:grpSp>
        <p:sp>
          <p:nvSpPr>
            <p:cNvPr id="22" name="角丸四角形 21"/>
            <p:cNvSpPr/>
            <p:nvPr/>
          </p:nvSpPr>
          <p:spPr>
            <a:xfrm>
              <a:off x="146318" y="4559621"/>
              <a:ext cx="8851364" cy="2032735"/>
            </a:xfrm>
            <a:prstGeom prst="roundRect">
              <a:avLst/>
            </a:prstGeom>
            <a:noFill/>
            <a:ln w="317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sp>
        <p:nvSpPr>
          <p:cNvPr id="27" name="正方形/長方形 26"/>
          <p:cNvSpPr/>
          <p:nvPr/>
        </p:nvSpPr>
        <p:spPr>
          <a:xfrm>
            <a:off x="86847" y="716948"/>
            <a:ext cx="8709016" cy="3571877"/>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lvl="0" indent="-457200" defTabSz="457200">
              <a:lnSpc>
                <a:spcPct val="110000"/>
              </a:lnSpc>
              <a:buFont typeface="Arial" panose="020B0604020202020204" pitchFamily="34" charset="0"/>
              <a:buChar char="•"/>
              <a:defRPr/>
            </a:pPr>
            <a:r>
              <a:rPr lang="ja-JP" altLang="en-US" sz="2800" b="1" dirty="0">
                <a:solidFill>
                  <a:schemeClr val="tx1"/>
                </a:solidFill>
                <a:latin typeface="Meiryo UI" panose="020B0604030504040204" pitchFamily="50" charset="-128"/>
                <a:ea typeface="Meiryo UI" panose="020B0604030504040204" pitchFamily="50" charset="-128"/>
                <a:cs typeface="ヒラギノ丸ゴ Pro W4"/>
              </a:rPr>
              <a:t>ク－リング・オフ</a:t>
            </a:r>
            <a:r>
              <a:rPr lang="en-US" altLang="ja-JP" sz="2800" b="1" dirty="0">
                <a:solidFill>
                  <a:schemeClr val="tx1"/>
                </a:solidFill>
                <a:latin typeface="Meiryo UI" panose="020B0604030504040204" pitchFamily="50" charset="-128"/>
                <a:ea typeface="Meiryo UI" panose="020B0604030504040204" pitchFamily="50" charset="-128"/>
                <a:cs typeface="ヒラギノ丸ゴ Pro W4"/>
              </a:rPr>
              <a:t>(Cooling off)</a:t>
            </a:r>
            <a:r>
              <a:rPr lang="ja-JP" altLang="en-US" sz="2800" b="1" dirty="0">
                <a:solidFill>
                  <a:schemeClr val="tx1"/>
                </a:solidFill>
                <a:latin typeface="Meiryo UI" panose="020B0604030504040204" pitchFamily="50" charset="-128"/>
                <a:ea typeface="Meiryo UI" panose="020B0604030504040204" pitchFamily="50" charset="-128"/>
                <a:cs typeface="ヒラギノ丸ゴ Pro W4"/>
              </a:rPr>
              <a:t>は</a:t>
            </a:r>
            <a:r>
              <a:rPr lang="ja-JP" altLang="en-US" sz="2800" b="1" u="sng" dirty="0">
                <a:solidFill>
                  <a:srgbClr val="FF0000"/>
                </a:solidFill>
                <a:latin typeface="Meiryo UI" panose="020B0604030504040204" pitchFamily="50" charset="-128"/>
                <a:ea typeface="Meiryo UI" panose="020B0604030504040204" pitchFamily="50" charset="-128"/>
                <a:cs typeface="ヒラギノ丸ゴ Pro W4"/>
              </a:rPr>
              <a:t>一定の期間内であれば、理由を問わず契約を解消</a:t>
            </a:r>
            <a:r>
              <a:rPr lang="ja-JP" altLang="en-US" sz="2800" b="1" dirty="0">
                <a:solidFill>
                  <a:schemeClr val="tx1"/>
                </a:solidFill>
                <a:latin typeface="Meiryo UI" panose="020B0604030504040204" pitchFamily="50" charset="-128"/>
                <a:ea typeface="Meiryo UI" panose="020B0604030504040204" pitchFamily="50" charset="-128"/>
                <a:cs typeface="ヒラギノ丸ゴ Pro W4"/>
              </a:rPr>
              <a:t>できるしくみです（もともと「頭を冷やして、考え直す」という意味があります）。　　</a:t>
            </a:r>
            <a:endParaRPr lang="en-US" altLang="ja-JP" sz="2800" b="1" dirty="0">
              <a:solidFill>
                <a:schemeClr val="tx1"/>
              </a:solidFill>
              <a:latin typeface="Meiryo UI" panose="020B0604030504040204" pitchFamily="50" charset="-128"/>
              <a:ea typeface="Meiryo UI" panose="020B0604030504040204" pitchFamily="50" charset="-128"/>
              <a:cs typeface="ヒラギノ丸ゴ Pro W4"/>
            </a:endParaRPr>
          </a:p>
          <a:p>
            <a:pPr marL="457200" lvl="0" indent="-457200" defTabSz="457200">
              <a:lnSpc>
                <a:spcPct val="110000"/>
              </a:lnSpc>
              <a:spcBef>
                <a:spcPts val="1200"/>
              </a:spcBef>
              <a:buFont typeface="Arial" panose="020B0604020202020204" pitchFamily="34" charset="0"/>
              <a:buChar char="•"/>
              <a:defRPr/>
            </a:pPr>
            <a:r>
              <a:rPr lang="ja-JP" altLang="en-US" sz="2800" b="1" dirty="0">
                <a:solidFill>
                  <a:schemeClr val="tx1"/>
                </a:solidFill>
                <a:latin typeface="Meiryo UI" panose="020B0604030504040204" pitchFamily="50" charset="-128"/>
                <a:ea typeface="Meiryo UI" panose="020B0604030504040204" pitchFamily="50" charset="-128"/>
                <a:cs typeface="ヒラギノ丸ゴ Pro W4"/>
              </a:rPr>
              <a:t>しかし、商品・サービス、販売方法によって、クーリング・オフが</a:t>
            </a:r>
            <a:r>
              <a:rPr lang="ja-JP" altLang="en-US" sz="2800" b="1" dirty="0">
                <a:solidFill>
                  <a:srgbClr val="FF0000"/>
                </a:solidFill>
                <a:latin typeface="Meiryo UI" panose="020B0604030504040204" pitchFamily="50" charset="-128"/>
                <a:ea typeface="Meiryo UI" panose="020B0604030504040204" pitchFamily="50" charset="-128"/>
                <a:cs typeface="ヒラギノ丸ゴ Pro W4"/>
              </a:rPr>
              <a:t>できない場合がある</a:t>
            </a:r>
            <a:r>
              <a:rPr lang="ja-JP" altLang="en-US" sz="2800" b="1" dirty="0">
                <a:solidFill>
                  <a:schemeClr val="tx1"/>
                </a:solidFill>
                <a:latin typeface="Meiryo UI" panose="020B0604030504040204" pitchFamily="50" charset="-128"/>
                <a:ea typeface="Meiryo UI" panose="020B0604030504040204" pitchFamily="50" charset="-128"/>
                <a:cs typeface="ヒラギノ丸ゴ Pro W4"/>
              </a:rPr>
              <a:t>ので、契約前にしっかりと確認しておきましょう。</a:t>
            </a:r>
          </a:p>
        </p:txBody>
      </p:sp>
      <p:sp>
        <p:nvSpPr>
          <p:cNvPr id="13" name="スライド番号プレースホルダー 4">
            <a:extLst>
              <a:ext uri="{FF2B5EF4-FFF2-40B4-BE49-F238E27FC236}">
                <a16:creationId xmlns:a16="http://schemas.microsoft.com/office/drawing/2014/main" id="{69F6B56A-9949-462C-94B2-E22220A85CB8}"/>
              </a:ext>
            </a:extLst>
          </p:cNvPr>
          <p:cNvSpPr>
            <a:spLocks noGrp="1"/>
          </p:cNvSpPr>
          <p:nvPr>
            <p:ph type="sldNum" sz="quarter" idx="12"/>
          </p:nvPr>
        </p:nvSpPr>
        <p:spPr>
          <a:xfrm>
            <a:off x="7010400" y="6492492"/>
            <a:ext cx="2133600" cy="365125"/>
          </a:xfrm>
        </p:spPr>
        <p:txBody>
          <a:bodyPr/>
          <a:lstStyle/>
          <a:p>
            <a:pPr defTabSz="457200">
              <a:defRPr/>
            </a:pPr>
            <a:fld id="{7B76553B-32E2-D644-9CD0-56FDA882EB90}" type="slidenum">
              <a:rPr lang="ja-JP" altLang="en-US" b="0" smtClean="0"/>
              <a:pPr defTabSz="457200">
                <a:defRPr/>
              </a:pPr>
              <a:t>24</a:t>
            </a:fld>
            <a:endParaRPr lang="ja-JP" altLang="en-US" b="0" dirty="0"/>
          </a:p>
        </p:txBody>
      </p:sp>
    </p:spTree>
    <p:extLst>
      <p:ext uri="{BB962C8B-B14F-4D97-AF65-F5344CB8AC3E}">
        <p14:creationId xmlns:p14="http://schemas.microsoft.com/office/powerpoint/2010/main" val="2685895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8A80F1-BE71-F8C1-54E2-D9DD4F61CD61}"/>
            </a:ext>
          </a:extLst>
        </p:cNvPr>
        <p:cNvGrpSpPr/>
        <p:nvPr/>
      </p:nvGrpSpPr>
      <p:grpSpPr>
        <a:xfrm>
          <a:off x="0" y="0"/>
          <a:ext cx="0" cy="0"/>
          <a:chOff x="0" y="0"/>
          <a:chExt cx="0" cy="0"/>
        </a:xfrm>
      </p:grpSpPr>
      <p:sp>
        <p:nvSpPr>
          <p:cNvPr id="28" name="正方形/長方形 27">
            <a:extLst>
              <a:ext uri="{FF2B5EF4-FFF2-40B4-BE49-F238E27FC236}">
                <a16:creationId xmlns:a16="http://schemas.microsoft.com/office/drawing/2014/main" id="{D249A998-5073-6AF2-A2B8-A15264BDF8C1}"/>
              </a:ext>
            </a:extLst>
          </p:cNvPr>
          <p:cNvSpPr/>
          <p:nvPr/>
        </p:nvSpPr>
        <p:spPr>
          <a:xfrm>
            <a:off x="-1" y="-36542"/>
            <a:ext cx="9144000" cy="716948"/>
          </a:xfrm>
          <a:prstGeom prst="rect">
            <a:avLst/>
          </a:prstGeom>
          <a:solidFill>
            <a:srgbClr val="00B050"/>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5" name="正方形/長方形 4">
            <a:extLst>
              <a:ext uri="{FF2B5EF4-FFF2-40B4-BE49-F238E27FC236}">
                <a16:creationId xmlns:a16="http://schemas.microsoft.com/office/drawing/2014/main" id="{797DF599-B089-E9D8-AE68-C77A652047E1}"/>
              </a:ext>
            </a:extLst>
          </p:cNvPr>
          <p:cNvSpPr/>
          <p:nvPr/>
        </p:nvSpPr>
        <p:spPr bwMode="white">
          <a:xfrm>
            <a:off x="232054" y="26391"/>
            <a:ext cx="6253246"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endParaRPr kumimoji="1" lang="en-US" altLang="ja-JP" sz="32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ヒラギノ角ゴ ProN W6"/>
            </a:endParaRPr>
          </a:p>
        </p:txBody>
      </p:sp>
      <p:sp>
        <p:nvSpPr>
          <p:cNvPr id="3" name="テキスト ボックス 2">
            <a:extLst>
              <a:ext uri="{FF2B5EF4-FFF2-40B4-BE49-F238E27FC236}">
                <a16:creationId xmlns:a16="http://schemas.microsoft.com/office/drawing/2014/main" id="{F90B97B6-C1B8-56C0-1F38-9AF0D53F6F7C}"/>
              </a:ext>
            </a:extLst>
          </p:cNvPr>
          <p:cNvSpPr txBox="1"/>
          <p:nvPr/>
        </p:nvSpPr>
        <p:spPr>
          <a:xfrm>
            <a:off x="4838721" y="6370118"/>
            <a:ext cx="4365192" cy="244747"/>
          </a:xfrm>
          <a:prstGeom prst="rect">
            <a:avLst/>
          </a:prstGeom>
          <a:noFill/>
        </p:spPr>
        <p:txBody>
          <a:bodyPr wrap="square" rtlCol="0">
            <a:spAutoFit/>
          </a:bodyPr>
          <a:lstStyle/>
          <a:p>
            <a:pPr>
              <a:lnSpc>
                <a:spcPct val="110000"/>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＊警視庁</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HP</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、政府広報オンラインをもとに生命保険文化センターが作成</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a:extLst>
              <a:ext uri="{FF2B5EF4-FFF2-40B4-BE49-F238E27FC236}">
                <a16:creationId xmlns:a16="http://schemas.microsoft.com/office/drawing/2014/main" id="{43A22749-808B-AFBF-6BE2-27A5AAC02B72}"/>
              </a:ext>
            </a:extLst>
          </p:cNvPr>
          <p:cNvSpPr/>
          <p:nvPr/>
        </p:nvSpPr>
        <p:spPr bwMode="white">
          <a:xfrm>
            <a:off x="59913" y="-44776"/>
            <a:ext cx="901475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defRPr/>
            </a:pPr>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「闇バイト」とは？</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4" name="吹き出し: 角を丸めた四角形 3">
            <a:extLst>
              <a:ext uri="{FF2B5EF4-FFF2-40B4-BE49-F238E27FC236}">
                <a16:creationId xmlns:a16="http://schemas.microsoft.com/office/drawing/2014/main" id="{C718D972-D844-5F15-5288-8BE3CD640B54}"/>
              </a:ext>
            </a:extLst>
          </p:cNvPr>
          <p:cNvSpPr/>
          <p:nvPr/>
        </p:nvSpPr>
        <p:spPr>
          <a:xfrm>
            <a:off x="1666037" y="4237393"/>
            <a:ext cx="7297897" cy="1801525"/>
          </a:xfrm>
          <a:prstGeom prst="wedgeRoundRectCallout">
            <a:avLst>
              <a:gd name="adj1" fmla="val -56046"/>
              <a:gd name="adj2" fmla="val 22787"/>
              <a:gd name="adj3" fmla="val 16667"/>
            </a:avLst>
          </a:prstGeom>
          <a:solidFill>
            <a:schemeClr val="accent6">
              <a:lumMod val="20000"/>
              <a:lumOff val="80000"/>
            </a:schemeClr>
          </a:solid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altLang="ja-JP" sz="2400" i="0" dirty="0">
              <a:solidFill>
                <a:srgbClr val="131313"/>
              </a:solidFill>
              <a:effectLst/>
              <a:latin typeface="Meiryo UI" panose="020B0604030504040204" pitchFamily="50" charset="-128"/>
              <a:ea typeface="Meiryo UI" panose="020B0604030504040204" pitchFamily="50" charset="-128"/>
            </a:endParaRPr>
          </a:p>
          <a:p>
            <a:r>
              <a:rPr lang="ja-JP" altLang="en-US" sz="3200" dirty="0">
                <a:solidFill>
                  <a:schemeClr val="tx1"/>
                </a:solidFill>
                <a:latin typeface="Meiryo UI" panose="020B0604030504040204" pitchFamily="50" charset="-128"/>
                <a:ea typeface="Meiryo UI" panose="020B0604030504040204" pitchFamily="50" charset="-128"/>
                <a:cs typeface="ヒラギノ丸ゴ Pro W4"/>
              </a:rPr>
              <a:t>闇バイトに申し込んでしまったら、最寄りの警察署や警察相談専用電話</a:t>
            </a:r>
            <a:r>
              <a:rPr lang="ja-JP" altLang="en-US" sz="3200" b="1" i="0" dirty="0">
                <a:solidFill>
                  <a:srgbClr val="FF0000"/>
                </a:solidFill>
                <a:effectLst/>
                <a:latin typeface="Meiryo UI" panose="020B0604030504040204" pitchFamily="50" charset="-128"/>
                <a:ea typeface="Meiryo UI" panose="020B0604030504040204" pitchFamily="50" charset="-128"/>
              </a:rPr>
              <a:t>「</a:t>
            </a:r>
            <a:r>
              <a:rPr lang="en-US" altLang="ja-JP" sz="3200" b="1" i="0" dirty="0">
                <a:solidFill>
                  <a:srgbClr val="FF0000"/>
                </a:solidFill>
                <a:effectLst/>
                <a:latin typeface="Meiryo UI" panose="020B0604030504040204" pitchFamily="50" charset="-128"/>
                <a:ea typeface="Meiryo UI" panose="020B0604030504040204" pitchFamily="50" charset="-128"/>
              </a:rPr>
              <a:t>#9110</a:t>
            </a:r>
            <a:r>
              <a:rPr lang="ja-JP" altLang="en-US" sz="3200" b="1" i="0" dirty="0">
                <a:solidFill>
                  <a:srgbClr val="FF0000"/>
                </a:solidFill>
                <a:effectLst/>
                <a:latin typeface="Meiryo UI" panose="020B0604030504040204" pitchFamily="50" charset="-128"/>
                <a:ea typeface="Meiryo UI" panose="020B0604030504040204" pitchFamily="50" charset="-128"/>
              </a:rPr>
              <a:t>」</a:t>
            </a:r>
            <a:r>
              <a:rPr lang="ja-JP" altLang="en-US" sz="3200" dirty="0">
                <a:solidFill>
                  <a:schemeClr val="tx1"/>
                </a:solidFill>
                <a:latin typeface="Meiryo UI" panose="020B0604030504040204" pitchFamily="50" charset="-128"/>
                <a:ea typeface="Meiryo UI" panose="020B0604030504040204" pitchFamily="50" charset="-128"/>
                <a:cs typeface="ヒラギノ丸ゴ Pro W4"/>
              </a:rPr>
              <a:t>に電話しよう。</a:t>
            </a:r>
            <a:endParaRPr lang="ja-JP" altLang="en-US" sz="3200" i="0" dirty="0">
              <a:solidFill>
                <a:schemeClr val="tx1"/>
              </a:solidFill>
              <a:effectLst/>
              <a:latin typeface="Meiryo UI" panose="020B0604030504040204" pitchFamily="50" charset="-128"/>
              <a:ea typeface="Meiryo UI" panose="020B0604030504040204" pitchFamily="50" charset="-128"/>
            </a:endParaRPr>
          </a:p>
          <a:p>
            <a:pPr algn="ctr"/>
            <a:endParaRPr kumimoji="1" lang="ja-JP" altLang="en-US" dirty="0"/>
          </a:p>
        </p:txBody>
      </p:sp>
      <p:pic>
        <p:nvPicPr>
          <p:cNvPr id="7" name="図 6">
            <a:extLst>
              <a:ext uri="{FF2B5EF4-FFF2-40B4-BE49-F238E27FC236}">
                <a16:creationId xmlns:a16="http://schemas.microsoft.com/office/drawing/2014/main" id="{F75A3BB4-790F-A1FC-7E6D-328024936A45}"/>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0" b="100000" l="0" r="100000">
                        <a14:foregroundMark x1="36402" y1="38638" x2="36402" y2="38638"/>
                        <a14:foregroundMark x1="66806" y1="37750" x2="66806" y2="37750"/>
                        <a14:foregroundMark x1="39052" y1="38860" x2="39052" y2="38860"/>
                        <a14:foregroundMark x1="33194" y1="41377" x2="33194" y2="41377"/>
                        <a14:foregroundMark x1="33752" y1="39156" x2="33752" y2="39156"/>
                        <a14:foregroundMark x1="34868" y1="37750" x2="34868" y2="37750"/>
                        <a14:foregroundMark x1="37378" y1="37528" x2="37378" y2="37528"/>
                        <a14:foregroundMark x1="37378" y1="37528" x2="37378" y2="37528"/>
                        <a14:foregroundMark x1="56764" y1="53368" x2="56764" y2="53368"/>
                        <a14:foregroundMark x1="52580" y1="52480" x2="52580" y2="52480"/>
                        <a14:foregroundMark x1="47420" y1="52480" x2="47420" y2="52480"/>
                        <a14:foregroundMark x1="54254" y1="63064" x2="54254" y2="63064"/>
                        <a14:foregroundMark x1="54672" y1="61954" x2="54672" y2="61954"/>
                        <a14:foregroundMark x1="47420" y1="69134" x2="47420" y2="69134"/>
                        <a14:foregroundMark x1="55230" y1="70244" x2="55230" y2="70244"/>
                        <a14:foregroundMark x1="55230" y1="67209" x2="55230" y2="67209"/>
                        <a14:foregroundMark x1="56764" y1="70540" x2="56764" y2="70540"/>
                        <a14:foregroundMark x1="54254" y1="98890" x2="54254" y2="98890"/>
                        <a14:foregroundMark x1="49512" y1="98075" x2="49512" y2="98075"/>
                      </a14:backgroundRemoval>
                    </a14:imgEffect>
                  </a14:imgLayer>
                </a14:imgProps>
              </a:ext>
              <a:ext uri="{28A0092B-C50C-407E-A947-70E740481C1C}">
                <a14:useLocalDpi xmlns:a14="http://schemas.microsoft.com/office/drawing/2010/main" val="0"/>
              </a:ext>
            </a:extLst>
          </a:blip>
          <a:srcRect b="24252"/>
          <a:stretch/>
        </p:blipFill>
        <p:spPr>
          <a:xfrm>
            <a:off x="180066" y="4873152"/>
            <a:ext cx="1055018" cy="1495486"/>
          </a:xfrm>
          <a:prstGeom prst="rect">
            <a:avLst/>
          </a:prstGeom>
          <a:ln>
            <a:noFill/>
          </a:ln>
          <a:effectLst/>
        </p:spPr>
      </p:pic>
      <p:sp>
        <p:nvSpPr>
          <p:cNvPr id="10" name="テキスト ボックス 9">
            <a:extLst>
              <a:ext uri="{FF2B5EF4-FFF2-40B4-BE49-F238E27FC236}">
                <a16:creationId xmlns:a16="http://schemas.microsoft.com/office/drawing/2014/main" id="{1022D980-02A4-2245-548A-3BE6C9DCE079}"/>
              </a:ext>
            </a:extLst>
          </p:cNvPr>
          <p:cNvSpPr txBox="1"/>
          <p:nvPr/>
        </p:nvSpPr>
        <p:spPr>
          <a:xfrm>
            <a:off x="1666037" y="1728684"/>
            <a:ext cx="5974562" cy="584775"/>
          </a:xfrm>
          <a:prstGeom prst="rect">
            <a:avLst/>
          </a:prstGeom>
          <a:noFill/>
        </p:spPr>
        <p:txBody>
          <a:bodyPr wrap="square" rtlCol="0">
            <a:spAutoFit/>
          </a:bodyPr>
          <a:lstStyle/>
          <a:p>
            <a:r>
              <a:rPr lang="ja-JP" altLang="en-US" sz="3200" b="1" dirty="0">
                <a:latin typeface="Meiryo UI" panose="020B0604030504040204" pitchFamily="50" charset="-128"/>
                <a:ea typeface="Meiryo UI" panose="020B0604030504040204" pitchFamily="50" charset="-128"/>
                <a:cs typeface="ヒラギノ丸ゴ Pro W4"/>
              </a:rPr>
              <a:t>もし闇バイトに応募してしまうと・・・</a:t>
            </a:r>
            <a:endParaRPr kumimoji="1" lang="ja-JP" altLang="en-US" sz="3200" b="1" dirty="0">
              <a:latin typeface="Meiryo UI" panose="020B0604030504040204" pitchFamily="50" charset="-128"/>
              <a:ea typeface="Meiryo UI" panose="020B0604030504040204" pitchFamily="50" charset="-128"/>
            </a:endParaRPr>
          </a:p>
        </p:txBody>
      </p:sp>
      <p:sp>
        <p:nvSpPr>
          <p:cNvPr id="36" name="テキスト ボックス 35">
            <a:extLst>
              <a:ext uri="{FF2B5EF4-FFF2-40B4-BE49-F238E27FC236}">
                <a16:creationId xmlns:a16="http://schemas.microsoft.com/office/drawing/2014/main" id="{1489A9E1-62E3-7038-A492-4A877957B099}"/>
              </a:ext>
            </a:extLst>
          </p:cNvPr>
          <p:cNvSpPr txBox="1"/>
          <p:nvPr/>
        </p:nvSpPr>
        <p:spPr>
          <a:xfrm>
            <a:off x="201352" y="3097990"/>
            <a:ext cx="8731880" cy="1077218"/>
          </a:xfrm>
          <a:prstGeom prst="rect">
            <a:avLst/>
          </a:prstGeom>
          <a:ln>
            <a:noFill/>
          </a:ln>
        </p:spPr>
        <p:style>
          <a:lnRef idx="2">
            <a:schemeClr val="accent4"/>
          </a:lnRef>
          <a:fillRef idx="1">
            <a:schemeClr val="lt1"/>
          </a:fillRef>
          <a:effectRef idx="0">
            <a:schemeClr val="accent4"/>
          </a:effectRef>
          <a:fontRef idx="minor">
            <a:schemeClr val="dk1"/>
          </a:fontRef>
        </p:style>
        <p:txBody>
          <a:bodyPr wrap="square">
            <a:spAutoFit/>
          </a:bodyPr>
          <a:lstStyle/>
          <a:p>
            <a:r>
              <a:rPr lang="ja-JP" altLang="en-US" sz="3200" b="1" dirty="0">
                <a:solidFill>
                  <a:srgbClr val="FF0000"/>
                </a:solidFill>
                <a:latin typeface="Meiryo UI" panose="020B0604030504040204" pitchFamily="50" charset="-128"/>
                <a:ea typeface="Meiryo UI" panose="020B0604030504040204" pitchFamily="50" charset="-128"/>
              </a:rPr>
              <a:t>詐欺の受け子や出し子、強盗の実行犯など、犯罪組織の手先として利用され犯罪者となってしまいます。</a:t>
            </a:r>
          </a:p>
        </p:txBody>
      </p:sp>
      <p:sp>
        <p:nvSpPr>
          <p:cNvPr id="2" name="テキスト ボックス 1">
            <a:extLst>
              <a:ext uri="{FF2B5EF4-FFF2-40B4-BE49-F238E27FC236}">
                <a16:creationId xmlns:a16="http://schemas.microsoft.com/office/drawing/2014/main" id="{7065A6F9-AC8E-7487-C2C5-BDE2D5FF978A}"/>
              </a:ext>
            </a:extLst>
          </p:cNvPr>
          <p:cNvSpPr txBox="1"/>
          <p:nvPr/>
        </p:nvSpPr>
        <p:spPr>
          <a:xfrm>
            <a:off x="59913" y="690753"/>
            <a:ext cx="9144000" cy="954107"/>
          </a:xfrm>
          <a:prstGeom prst="rect">
            <a:avLst/>
          </a:prstGeom>
          <a:noFill/>
        </p:spPr>
        <p:txBody>
          <a:bodyPr wrap="square" rtlCol="0">
            <a:spAutoFit/>
          </a:bodyPr>
          <a:lstStyle/>
          <a:p>
            <a:r>
              <a:rPr lang="en-US" altLang="ja-JP" sz="2800" dirty="0">
                <a:latin typeface="Meiryo UI" panose="020B0604030504040204" pitchFamily="50" charset="-128"/>
                <a:ea typeface="Meiryo UI" panose="020B0604030504040204" pitchFamily="50" charset="-128"/>
                <a:cs typeface="ヒラギノ丸ゴ Pro W4"/>
              </a:rPr>
              <a:t>SNS</a:t>
            </a:r>
            <a:r>
              <a:rPr lang="ja-JP" altLang="en-US" sz="2800" dirty="0">
                <a:latin typeface="Meiryo UI" panose="020B0604030504040204" pitchFamily="50" charset="-128"/>
                <a:ea typeface="Meiryo UI" panose="020B0604030504040204" pitchFamily="50" charset="-128"/>
                <a:cs typeface="ヒラギノ丸ゴ Pro W4"/>
              </a:rPr>
              <a:t>やインターネット掲示板などで、短時間で高収入が得られるなど甘い言葉で募集しているもの</a:t>
            </a:r>
            <a:endParaRPr lang="en-US" altLang="ja-JP" sz="2800" dirty="0">
              <a:latin typeface="Meiryo UI" panose="020B0604030504040204" pitchFamily="50" charset="-128"/>
              <a:ea typeface="Meiryo UI" panose="020B0604030504040204" pitchFamily="50" charset="-128"/>
              <a:cs typeface="ヒラギノ丸ゴ Pro W4"/>
            </a:endParaRPr>
          </a:p>
        </p:txBody>
      </p:sp>
      <p:sp>
        <p:nvSpPr>
          <p:cNvPr id="8" name="矢印: 下 7">
            <a:extLst>
              <a:ext uri="{FF2B5EF4-FFF2-40B4-BE49-F238E27FC236}">
                <a16:creationId xmlns:a16="http://schemas.microsoft.com/office/drawing/2014/main" id="{5C48196C-918F-F451-B80C-DC32A6F4C49A}"/>
              </a:ext>
            </a:extLst>
          </p:cNvPr>
          <p:cNvSpPr/>
          <p:nvPr/>
        </p:nvSpPr>
        <p:spPr>
          <a:xfrm>
            <a:off x="3800212" y="2426628"/>
            <a:ext cx="1270000" cy="655840"/>
          </a:xfrm>
          <a:prstGeom prst="downArrow">
            <a:avLst/>
          </a:prstGeom>
          <a:solidFill>
            <a:srgbClr val="604A7B"/>
          </a:solidFill>
          <a:ln w="317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9" name="スライド番号プレースホルダー 5">
            <a:extLst>
              <a:ext uri="{FF2B5EF4-FFF2-40B4-BE49-F238E27FC236}">
                <a16:creationId xmlns:a16="http://schemas.microsoft.com/office/drawing/2014/main" id="{30823A88-AC68-9B96-670F-D9AB6E1D822F}"/>
              </a:ext>
            </a:extLst>
          </p:cNvPr>
          <p:cNvSpPr>
            <a:spLocks noGrp="1"/>
          </p:cNvSpPr>
          <p:nvPr>
            <p:ph type="sldNum" sz="quarter" idx="12"/>
          </p:nvPr>
        </p:nvSpPr>
        <p:spPr>
          <a:xfrm>
            <a:off x="7010400" y="6492492"/>
            <a:ext cx="2133600" cy="365125"/>
          </a:xfrm>
        </p:spPr>
        <p:txBody>
          <a:bodyPr/>
          <a:lstStyle/>
          <a:p>
            <a:pPr defTabSz="457200">
              <a:defRPr/>
            </a:pPr>
            <a:fld id="{7B76553B-32E2-D644-9CD0-56FDA882EB90}" type="slidenum">
              <a:rPr lang="ja-JP" altLang="en-US" b="0" smtClean="0"/>
              <a:pPr defTabSz="457200">
                <a:defRPr/>
              </a:pPr>
              <a:t>25</a:t>
            </a:fld>
            <a:endParaRPr lang="ja-JP" altLang="en-US" b="0" dirty="0"/>
          </a:p>
        </p:txBody>
      </p:sp>
    </p:spTree>
    <p:extLst>
      <p:ext uri="{BB962C8B-B14F-4D97-AF65-F5344CB8AC3E}">
        <p14:creationId xmlns:p14="http://schemas.microsoft.com/office/powerpoint/2010/main" val="2491361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6"/>
                                        </p:tgtEl>
                                        <p:attrNameLst>
                                          <p:attrName>style.visibility</p:attrName>
                                        </p:attrNameLst>
                                      </p:cBhvr>
                                      <p:to>
                                        <p:strVal val="visible"/>
                                      </p:to>
                                    </p:set>
                                    <p:animEffect transition="in" filter="fade">
                                      <p:cBhvr>
                                        <p:cTn id="20" dur="500"/>
                                        <p:tgtEl>
                                          <p:spTgt spid="3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p:bldP spid="36" grpId="0" animBg="1"/>
      <p:bldP spid="2" grpId="0"/>
      <p:bldP spid="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D882B7-CCDA-2298-7A34-4ABCACB79F58}"/>
            </a:ext>
          </a:extLst>
        </p:cNvPr>
        <p:cNvGrpSpPr/>
        <p:nvPr/>
      </p:nvGrpSpPr>
      <p:grpSpPr>
        <a:xfrm>
          <a:off x="0" y="0"/>
          <a:ext cx="0" cy="0"/>
          <a:chOff x="0" y="0"/>
          <a:chExt cx="0" cy="0"/>
        </a:xfrm>
      </p:grpSpPr>
      <p:sp>
        <p:nvSpPr>
          <p:cNvPr id="28" name="正方形/長方形 27">
            <a:extLst>
              <a:ext uri="{FF2B5EF4-FFF2-40B4-BE49-F238E27FC236}">
                <a16:creationId xmlns:a16="http://schemas.microsoft.com/office/drawing/2014/main" id="{0C080134-9346-3B1C-099B-E6C2473989BB}"/>
              </a:ext>
            </a:extLst>
          </p:cNvPr>
          <p:cNvSpPr/>
          <p:nvPr/>
        </p:nvSpPr>
        <p:spPr>
          <a:xfrm>
            <a:off x="-1" y="-36542"/>
            <a:ext cx="9144000" cy="716948"/>
          </a:xfrm>
          <a:prstGeom prst="rect">
            <a:avLst/>
          </a:prstGeom>
          <a:solidFill>
            <a:srgbClr val="00B050"/>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5" name="正方形/長方形 4">
            <a:extLst>
              <a:ext uri="{FF2B5EF4-FFF2-40B4-BE49-F238E27FC236}">
                <a16:creationId xmlns:a16="http://schemas.microsoft.com/office/drawing/2014/main" id="{2BA34BFE-4961-CDF4-96C5-D3485336B8A3}"/>
              </a:ext>
            </a:extLst>
          </p:cNvPr>
          <p:cNvSpPr/>
          <p:nvPr/>
        </p:nvSpPr>
        <p:spPr bwMode="white">
          <a:xfrm>
            <a:off x="232054" y="26391"/>
            <a:ext cx="6253246"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endParaRPr kumimoji="1" lang="en-US" altLang="ja-JP" sz="32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ヒラギノ角ゴ ProN W6"/>
            </a:endParaRPr>
          </a:p>
        </p:txBody>
      </p:sp>
      <p:sp>
        <p:nvSpPr>
          <p:cNvPr id="3" name="テキスト ボックス 2">
            <a:extLst>
              <a:ext uri="{FF2B5EF4-FFF2-40B4-BE49-F238E27FC236}">
                <a16:creationId xmlns:a16="http://schemas.microsoft.com/office/drawing/2014/main" id="{D3974297-2494-27B5-ECE8-26252BBE43DF}"/>
              </a:ext>
            </a:extLst>
          </p:cNvPr>
          <p:cNvSpPr txBox="1"/>
          <p:nvPr/>
        </p:nvSpPr>
        <p:spPr>
          <a:xfrm>
            <a:off x="5555594" y="6546449"/>
            <a:ext cx="4365192" cy="244747"/>
          </a:xfrm>
          <a:prstGeom prst="rect">
            <a:avLst/>
          </a:prstGeom>
          <a:noFill/>
        </p:spPr>
        <p:txBody>
          <a:bodyPr wrap="square" rtlCol="0">
            <a:spAutoFit/>
          </a:bodyPr>
          <a:lstStyle/>
          <a:p>
            <a:pPr>
              <a:lnSpc>
                <a:spcPct val="110000"/>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＊警視庁</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HP</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をもとに生命保険文化センターが作成</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a:extLst>
              <a:ext uri="{FF2B5EF4-FFF2-40B4-BE49-F238E27FC236}">
                <a16:creationId xmlns:a16="http://schemas.microsoft.com/office/drawing/2014/main" id="{862C9985-8A2D-7673-567C-9F417738DB7A}"/>
              </a:ext>
            </a:extLst>
          </p:cNvPr>
          <p:cNvSpPr/>
          <p:nvPr/>
        </p:nvSpPr>
        <p:spPr bwMode="white">
          <a:xfrm>
            <a:off x="59913" y="-44776"/>
            <a:ext cx="901475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defRPr/>
            </a:pPr>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「闇バイト」の事例</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grpSp>
        <p:nvGrpSpPr>
          <p:cNvPr id="25" name="グループ化 24">
            <a:extLst>
              <a:ext uri="{FF2B5EF4-FFF2-40B4-BE49-F238E27FC236}">
                <a16:creationId xmlns:a16="http://schemas.microsoft.com/office/drawing/2014/main" id="{453CD430-C4D9-54B1-DC70-00B9D2BE37CB}"/>
              </a:ext>
            </a:extLst>
          </p:cNvPr>
          <p:cNvGrpSpPr/>
          <p:nvPr/>
        </p:nvGrpSpPr>
        <p:grpSpPr>
          <a:xfrm>
            <a:off x="91037" y="869483"/>
            <a:ext cx="8823225" cy="2367571"/>
            <a:chOff x="-57630" y="1718589"/>
            <a:chExt cx="8823225" cy="2367571"/>
          </a:xfrm>
        </p:grpSpPr>
        <p:sp>
          <p:nvSpPr>
            <p:cNvPr id="12" name="角丸四角形 37">
              <a:extLst>
                <a:ext uri="{FF2B5EF4-FFF2-40B4-BE49-F238E27FC236}">
                  <a16:creationId xmlns:a16="http://schemas.microsoft.com/office/drawing/2014/main" id="{B654D730-4160-1244-2CD0-9E2468D8A8EF}"/>
                </a:ext>
              </a:extLst>
            </p:cNvPr>
            <p:cNvSpPr/>
            <p:nvPr/>
          </p:nvSpPr>
          <p:spPr bwMode="gray">
            <a:xfrm>
              <a:off x="-57630" y="1718589"/>
              <a:ext cx="5647054" cy="474007"/>
            </a:xfrm>
            <a:prstGeom prst="roundRect">
              <a:avLst>
                <a:gd name="adj" fmla="val 43388"/>
              </a:avLst>
            </a:prstGeom>
            <a:solidFill>
              <a:srgbClr val="604A7B"/>
            </a:solidFill>
            <a:ln w="3175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①相手の指示に従わなかったときの事例</a:t>
              </a:r>
            </a:p>
          </p:txBody>
        </p:sp>
        <p:sp>
          <p:nvSpPr>
            <p:cNvPr id="15" name="正方形/長方形 14">
              <a:extLst>
                <a:ext uri="{FF2B5EF4-FFF2-40B4-BE49-F238E27FC236}">
                  <a16:creationId xmlns:a16="http://schemas.microsoft.com/office/drawing/2014/main" id="{2A1C70EE-E09E-4F14-CE2F-2550CA2EB3C8}"/>
                </a:ext>
              </a:extLst>
            </p:cNvPr>
            <p:cNvSpPr/>
            <p:nvPr/>
          </p:nvSpPr>
          <p:spPr>
            <a:xfrm>
              <a:off x="-4948" y="2246553"/>
              <a:ext cx="8770543" cy="1839607"/>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lnSpc>
                  <a:spcPct val="110000"/>
                </a:lnSpc>
                <a:defRPr/>
              </a:pPr>
              <a:r>
                <a:rPr lang="ja-JP" altLang="en-US" sz="2800" b="1" dirty="0">
                  <a:solidFill>
                    <a:schemeClr val="tx1"/>
                  </a:solidFill>
                  <a:latin typeface="Meiryo UI" panose="020B0604030504040204" pitchFamily="50" charset="-128"/>
                  <a:ea typeface="Meiryo UI" panose="020B0604030504040204" pitchFamily="50" charset="-128"/>
                  <a:cs typeface="ヒラギノ丸ゴ Pro W4"/>
                </a:rPr>
                <a:t>「</a:t>
              </a:r>
              <a:r>
                <a:rPr lang="en-US" altLang="ja-JP" sz="2800" b="1" dirty="0">
                  <a:solidFill>
                    <a:schemeClr val="tx1"/>
                  </a:solidFill>
                  <a:latin typeface="Meiryo UI" panose="020B0604030504040204" pitchFamily="50" charset="-128"/>
                  <a:ea typeface="Meiryo UI" panose="020B0604030504040204" pitchFamily="50" charset="-128"/>
                  <a:cs typeface="ヒラギノ丸ゴ Pro W4"/>
                </a:rPr>
                <a:t>Instagram</a:t>
              </a:r>
              <a:r>
                <a:rPr lang="ja-JP" altLang="en-US" sz="2800" b="1" dirty="0">
                  <a:solidFill>
                    <a:schemeClr val="tx1"/>
                  </a:solidFill>
                  <a:latin typeface="Meiryo UI" panose="020B0604030504040204" pitchFamily="50" charset="-128"/>
                  <a:ea typeface="Meiryo UI" panose="020B0604030504040204" pitchFamily="50" charset="-128"/>
                  <a:cs typeface="ヒラギノ丸ゴ Pro W4"/>
                </a:rPr>
                <a:t>」で知り合った相手から</a:t>
              </a:r>
              <a:r>
                <a:rPr lang="ja-JP" altLang="en-US" sz="2800" b="1" dirty="0">
                  <a:solidFill>
                    <a:srgbClr val="FF0000"/>
                  </a:solidFill>
                  <a:latin typeface="Meiryo UI" panose="020B0604030504040204" pitchFamily="50" charset="-128"/>
                  <a:ea typeface="Meiryo UI" panose="020B0604030504040204" pitchFamily="50" charset="-128"/>
                  <a:cs typeface="ヒラギノ丸ゴ Pro W4"/>
                </a:rPr>
                <a:t>「シグナル」</a:t>
              </a:r>
              <a:r>
                <a:rPr lang="ja-JP" altLang="en-US" sz="2800" b="1" dirty="0">
                  <a:solidFill>
                    <a:schemeClr val="tx1"/>
                  </a:solidFill>
                  <a:latin typeface="Meiryo UI" panose="020B0604030504040204" pitchFamily="50" charset="-128"/>
                  <a:ea typeface="Meiryo UI" panose="020B0604030504040204" pitchFamily="50" charset="-128"/>
                  <a:cs typeface="ヒラギノ丸ゴ Pro W4"/>
                </a:rPr>
                <a:t>に誘導され</a:t>
              </a:r>
              <a:r>
                <a:rPr lang="ja-JP" altLang="en-US" sz="2800" b="1" dirty="0">
                  <a:solidFill>
                    <a:srgbClr val="FF0000"/>
                  </a:solidFill>
                  <a:latin typeface="Meiryo UI" panose="020B0604030504040204" pitchFamily="50" charset="-128"/>
                  <a:ea typeface="Meiryo UI" panose="020B0604030504040204" pitchFamily="50" charset="-128"/>
                  <a:cs typeface="ヒラギノ丸ゴ Pro W4"/>
                </a:rPr>
                <a:t>「受け子・出し子」の指示を受ける</a:t>
              </a:r>
              <a:r>
                <a:rPr lang="ja-JP" altLang="en-US" sz="2800" b="1" dirty="0">
                  <a:solidFill>
                    <a:schemeClr val="tx1"/>
                  </a:solidFill>
                  <a:latin typeface="Meiryo UI" panose="020B0604030504040204" pitchFamily="50" charset="-128"/>
                  <a:ea typeface="Meiryo UI" panose="020B0604030504040204" pitchFamily="50" charset="-128"/>
                  <a:cs typeface="ヒラギノ丸ゴ Pro W4"/>
                </a:rPr>
                <a:t>も、指示に従わなかったことで、</a:t>
              </a:r>
              <a:r>
                <a:rPr lang="ja-JP" altLang="en-US" sz="2800" b="1" dirty="0">
                  <a:solidFill>
                    <a:srgbClr val="FF0000"/>
                  </a:solidFill>
                  <a:latin typeface="Meiryo UI" panose="020B0604030504040204" pitchFamily="50" charset="-128"/>
                  <a:ea typeface="Meiryo UI" panose="020B0604030504040204" pitchFamily="50" charset="-128"/>
                  <a:cs typeface="ヒラギノ丸ゴ Pro W4"/>
                </a:rPr>
                <a:t>指示役から電話で脅され、親族にも着信があり</a:t>
              </a:r>
              <a:r>
                <a:rPr lang="ja-JP" altLang="en-US" sz="2800" b="1" dirty="0">
                  <a:solidFill>
                    <a:schemeClr val="tx1"/>
                  </a:solidFill>
                  <a:latin typeface="Meiryo UI" panose="020B0604030504040204" pitchFamily="50" charset="-128"/>
                  <a:ea typeface="Meiryo UI" panose="020B0604030504040204" pitchFamily="50" charset="-128"/>
                  <a:cs typeface="ヒラギノ丸ゴ Pro W4"/>
                </a:rPr>
                <a:t>怖くなった。 </a:t>
              </a:r>
            </a:p>
          </p:txBody>
        </p:sp>
      </p:grpSp>
      <p:grpSp>
        <p:nvGrpSpPr>
          <p:cNvPr id="26" name="グループ化 25">
            <a:extLst>
              <a:ext uri="{FF2B5EF4-FFF2-40B4-BE49-F238E27FC236}">
                <a16:creationId xmlns:a16="http://schemas.microsoft.com/office/drawing/2014/main" id="{21CD626B-E17B-EDB5-1A68-89DC20EDBA3F}"/>
              </a:ext>
            </a:extLst>
          </p:cNvPr>
          <p:cNvGrpSpPr/>
          <p:nvPr/>
        </p:nvGrpSpPr>
        <p:grpSpPr>
          <a:xfrm>
            <a:off x="105417" y="3370240"/>
            <a:ext cx="8847145" cy="2901731"/>
            <a:chOff x="175776" y="3771433"/>
            <a:chExt cx="8757456" cy="2901731"/>
          </a:xfrm>
        </p:grpSpPr>
        <p:sp>
          <p:nvSpPr>
            <p:cNvPr id="17" name="角丸四角形 21">
              <a:extLst>
                <a:ext uri="{FF2B5EF4-FFF2-40B4-BE49-F238E27FC236}">
                  <a16:creationId xmlns:a16="http://schemas.microsoft.com/office/drawing/2014/main" id="{B88929D6-E5C1-3A21-8DF0-791F3A7F7DA9}"/>
                </a:ext>
              </a:extLst>
            </p:cNvPr>
            <p:cNvSpPr/>
            <p:nvPr/>
          </p:nvSpPr>
          <p:spPr bwMode="gray">
            <a:xfrm>
              <a:off x="175776" y="3771433"/>
              <a:ext cx="5647054" cy="428511"/>
            </a:xfrm>
            <a:prstGeom prst="roundRect">
              <a:avLst>
                <a:gd name="adj" fmla="val 43388"/>
              </a:avLst>
            </a:prstGeom>
            <a:solidFill>
              <a:srgbClr val="5E734D"/>
            </a:solidFill>
            <a:ln w="3175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defRPr/>
              </a:pPr>
              <a:r>
                <a:rPr lang="ja-JP" altLang="en-US" sz="2400" b="1" dirty="0">
                  <a:solidFill>
                    <a:srgbClr val="FFFFFF"/>
                  </a:solidFill>
                  <a:latin typeface="Meiryo UI" panose="020B0604030504040204" pitchFamily="50" charset="-128"/>
                  <a:ea typeface="Meiryo UI" panose="020B0604030504040204" pitchFamily="50" charset="-128"/>
                  <a:cs typeface="ヒラギノ角ゴ Pro W6"/>
                </a:rPr>
                <a:t>②個人情報を握られてしまった時の事例</a:t>
              </a:r>
              <a:endParaRPr kumimoji="1" lang="en-US" altLang="ja-JP" sz="24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ヒラギノ角ゴ Pro W6"/>
              </a:endParaRPr>
            </a:p>
          </p:txBody>
        </p:sp>
        <p:sp>
          <p:nvSpPr>
            <p:cNvPr id="20" name="正方形/長方形 19">
              <a:extLst>
                <a:ext uri="{FF2B5EF4-FFF2-40B4-BE49-F238E27FC236}">
                  <a16:creationId xmlns:a16="http://schemas.microsoft.com/office/drawing/2014/main" id="{C1ED9CA8-53DE-C60E-6383-D42977EC1D3B}"/>
                </a:ext>
              </a:extLst>
            </p:cNvPr>
            <p:cNvSpPr/>
            <p:nvPr/>
          </p:nvSpPr>
          <p:spPr>
            <a:xfrm>
              <a:off x="200262" y="4464345"/>
              <a:ext cx="8732970" cy="2208819"/>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lnSpc>
                  <a:spcPct val="110000"/>
                </a:lnSpc>
                <a:defRPr/>
              </a:pPr>
              <a:r>
                <a:rPr lang="ja-JP" altLang="en-US" sz="2800" b="1" dirty="0">
                  <a:solidFill>
                    <a:schemeClr val="tx1"/>
                  </a:solidFill>
                  <a:latin typeface="Meiryo UI" panose="020B0604030504040204" pitchFamily="50" charset="-128"/>
                  <a:ea typeface="Meiryo UI" panose="020B0604030504040204" pitchFamily="50" charset="-128"/>
                  <a:cs typeface="ヒラギノ丸ゴ Pro W4"/>
                </a:rPr>
                <a:t>「</a:t>
              </a:r>
              <a:r>
                <a:rPr lang="en-US" altLang="ja-JP" sz="2800" b="1" dirty="0">
                  <a:solidFill>
                    <a:schemeClr val="tx1"/>
                  </a:solidFill>
                  <a:latin typeface="Meiryo UI" panose="020B0604030504040204" pitchFamily="50" charset="-128"/>
                  <a:ea typeface="Meiryo UI" panose="020B0604030504040204" pitchFamily="50" charset="-128"/>
                  <a:cs typeface="ヒラギノ丸ゴ Pro W4"/>
                </a:rPr>
                <a:t>X</a:t>
              </a:r>
              <a:r>
                <a:rPr lang="ja-JP" altLang="en-US" sz="2800" b="1" dirty="0">
                  <a:solidFill>
                    <a:schemeClr val="tx1"/>
                  </a:solidFill>
                  <a:latin typeface="Meiryo UI" panose="020B0604030504040204" pitchFamily="50" charset="-128"/>
                  <a:ea typeface="Meiryo UI" panose="020B0604030504040204" pitchFamily="50" charset="-128"/>
                  <a:cs typeface="ヒラギノ丸ゴ Pro W4"/>
                </a:rPr>
                <a:t>」で「高額収入」と書かれた投稿を見て</a:t>
              </a:r>
              <a:r>
                <a:rPr lang="ja-JP" altLang="en-US" sz="2800" b="1" dirty="0">
                  <a:solidFill>
                    <a:srgbClr val="FF0000"/>
                  </a:solidFill>
                  <a:latin typeface="Meiryo UI" panose="020B0604030504040204" pitchFamily="50" charset="-128"/>
                  <a:ea typeface="Meiryo UI" panose="020B0604030504040204" pitchFamily="50" charset="-128"/>
                  <a:cs typeface="ヒラギノ丸ゴ Pro W4"/>
                </a:rPr>
                <a:t>「シグナル」</a:t>
              </a:r>
              <a:r>
                <a:rPr lang="ja-JP" altLang="en-US" sz="2800" b="1" dirty="0">
                  <a:solidFill>
                    <a:schemeClr val="tx1"/>
                  </a:solidFill>
                  <a:latin typeface="Meiryo UI" panose="020B0604030504040204" pitchFamily="50" charset="-128"/>
                  <a:ea typeface="Meiryo UI" panose="020B0604030504040204" pitchFamily="50" charset="-128"/>
                  <a:cs typeface="ヒラギノ丸ゴ Pro W4"/>
                </a:rPr>
                <a:t>に誘導され、</a:t>
              </a:r>
              <a:r>
                <a:rPr lang="ja-JP" altLang="en-US" sz="2800" b="1" dirty="0">
                  <a:solidFill>
                    <a:srgbClr val="FF0000"/>
                  </a:solidFill>
                  <a:latin typeface="Meiryo UI" panose="020B0604030504040204" pitchFamily="50" charset="-128"/>
                  <a:ea typeface="Meiryo UI" panose="020B0604030504040204" pitchFamily="50" charset="-128"/>
                  <a:cs typeface="ヒラギノ丸ゴ Pro W4"/>
                </a:rPr>
                <a:t>氏名や住所、生年月日、免許証の写真等を送信。</a:t>
              </a:r>
              <a:r>
                <a:rPr lang="ja-JP" altLang="en-US" sz="2800" b="1" dirty="0">
                  <a:solidFill>
                    <a:schemeClr val="tx1"/>
                  </a:solidFill>
                  <a:latin typeface="Meiryo UI" panose="020B0604030504040204" pitchFamily="50" charset="-128"/>
                  <a:ea typeface="Meiryo UI" panose="020B0604030504040204" pitchFamily="50" charset="-128"/>
                  <a:cs typeface="ヒラギノ丸ゴ Pro W4"/>
                </a:rPr>
                <a:t>相手から仕事の誘いがあったが、犯罪になると思い、断り続け、「シグナル」等のアプリをアンインストールしたところ、</a:t>
              </a:r>
              <a:r>
                <a:rPr lang="ja-JP" altLang="en-US" sz="2800" b="1" dirty="0">
                  <a:solidFill>
                    <a:srgbClr val="FF0000"/>
                  </a:solidFill>
                  <a:latin typeface="Meiryo UI" panose="020B0604030504040204" pitchFamily="50" charset="-128"/>
                  <a:ea typeface="Meiryo UI" panose="020B0604030504040204" pitchFamily="50" charset="-128"/>
                  <a:cs typeface="ヒラギノ丸ゴ Pro W4"/>
                </a:rPr>
                <a:t>「</a:t>
              </a:r>
              <a:r>
                <a:rPr lang="en-US" altLang="ja-JP" sz="2800" b="1" dirty="0">
                  <a:solidFill>
                    <a:srgbClr val="FF0000"/>
                  </a:solidFill>
                  <a:latin typeface="Meiryo UI" panose="020B0604030504040204" pitchFamily="50" charset="-128"/>
                  <a:ea typeface="Meiryo UI" panose="020B0604030504040204" pitchFamily="50" charset="-128"/>
                  <a:cs typeface="ヒラギノ丸ゴ Pro W4"/>
                </a:rPr>
                <a:t>LINE</a:t>
              </a:r>
              <a:r>
                <a:rPr lang="ja-JP" altLang="en-US" sz="2800" b="1" dirty="0">
                  <a:solidFill>
                    <a:srgbClr val="FF0000"/>
                  </a:solidFill>
                  <a:latin typeface="Meiryo UI" panose="020B0604030504040204" pitchFamily="50" charset="-128"/>
                  <a:ea typeface="Meiryo UI" panose="020B0604030504040204" pitchFamily="50" charset="-128"/>
                  <a:cs typeface="ヒラギノ丸ゴ Pro W4"/>
                </a:rPr>
                <a:t>」で「お前、逃がさないからな。」といったメッセージと自分の個人情報が全て送られてきた。</a:t>
              </a:r>
            </a:p>
          </p:txBody>
        </p:sp>
      </p:grpSp>
      <p:sp>
        <p:nvSpPr>
          <p:cNvPr id="2" name="スライド番号プレースホルダー 5">
            <a:extLst>
              <a:ext uri="{FF2B5EF4-FFF2-40B4-BE49-F238E27FC236}">
                <a16:creationId xmlns:a16="http://schemas.microsoft.com/office/drawing/2014/main" id="{AB1E1163-BD19-3CC2-B5A2-D8F262E7D357}"/>
              </a:ext>
            </a:extLst>
          </p:cNvPr>
          <p:cNvSpPr>
            <a:spLocks noGrp="1"/>
          </p:cNvSpPr>
          <p:nvPr>
            <p:ph type="sldNum" sz="quarter" idx="12"/>
          </p:nvPr>
        </p:nvSpPr>
        <p:spPr>
          <a:xfrm>
            <a:off x="7010400" y="6492492"/>
            <a:ext cx="2133600" cy="365125"/>
          </a:xfrm>
        </p:spPr>
        <p:txBody>
          <a:bodyPr/>
          <a:lstStyle/>
          <a:p>
            <a:pPr defTabSz="457200">
              <a:defRPr/>
            </a:pPr>
            <a:fld id="{7B76553B-32E2-D644-9CD0-56FDA882EB90}" type="slidenum">
              <a:rPr lang="ja-JP" altLang="en-US" b="0" smtClean="0"/>
              <a:pPr defTabSz="457200">
                <a:defRPr/>
              </a:pPr>
              <a:t>26</a:t>
            </a:fld>
            <a:endParaRPr lang="ja-JP" altLang="en-US" b="0" dirty="0"/>
          </a:p>
        </p:txBody>
      </p:sp>
    </p:spTree>
    <p:extLst>
      <p:ext uri="{BB962C8B-B14F-4D97-AF65-F5344CB8AC3E}">
        <p14:creationId xmlns:p14="http://schemas.microsoft.com/office/powerpoint/2010/main" val="3570857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正方形/長方形 27"/>
          <p:cNvSpPr/>
          <p:nvPr/>
        </p:nvSpPr>
        <p:spPr>
          <a:xfrm>
            <a:off x="0" y="0"/>
            <a:ext cx="9144000" cy="716948"/>
          </a:xfrm>
          <a:prstGeom prst="rect">
            <a:avLst/>
          </a:prstGeom>
          <a:solidFill>
            <a:srgbClr val="00B050"/>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5" name="正方形/長方形 4">
            <a:extLst>
              <a:ext uri="{FF2B5EF4-FFF2-40B4-BE49-F238E27FC236}">
                <a16:creationId xmlns:a16="http://schemas.microsoft.com/office/drawing/2014/main" id="{5839B785-4EF7-4FB2-95D9-B5351E5D8D5E}"/>
              </a:ext>
            </a:extLst>
          </p:cNvPr>
          <p:cNvSpPr/>
          <p:nvPr/>
        </p:nvSpPr>
        <p:spPr bwMode="white">
          <a:xfrm>
            <a:off x="232054" y="26391"/>
            <a:ext cx="11788496"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kumimoji="1" lang="ja-JP" altLang="en-US" sz="32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ヒラギノ角ゴ ProN W6"/>
              </a:rPr>
              <a:t>まとめ</a:t>
            </a:r>
            <a:r>
              <a:rPr lang="ja-JP" altLang="en-US" sz="3200" b="1" dirty="0">
                <a:solidFill>
                  <a:schemeClr val="bg1"/>
                </a:solidFill>
                <a:latin typeface="Meiryo UI" panose="020B0604030504040204" pitchFamily="50" charset="-128"/>
                <a:ea typeface="Meiryo UI" panose="020B0604030504040204" pitchFamily="50" charset="-128"/>
                <a:cs typeface="ヒラギノ角ゴ ProN W6"/>
              </a:rPr>
              <a:t>（</a:t>
            </a:r>
            <a:r>
              <a:rPr kumimoji="1" lang="ja-JP" altLang="en-US" sz="32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ヒラギノ角ゴ ProN W6"/>
              </a:rPr>
              <a:t>３</a:t>
            </a:r>
            <a:r>
              <a:rPr kumimoji="1" lang="en-US" altLang="ja-JP" sz="32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ヒラギノ角ゴ ProN W6"/>
              </a:rPr>
              <a:t>.</a:t>
            </a:r>
            <a:r>
              <a:rPr kumimoji="1" lang="ja-JP" altLang="en-US" sz="32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ヒラギノ角ゴ ProN W6"/>
              </a:rPr>
              <a:t> トラブルに巻き込まれない）</a:t>
            </a:r>
            <a:endParaRPr kumimoji="1" lang="en-US" altLang="ja-JP" sz="32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ヒラギノ角ゴ ProN W6"/>
            </a:endParaRPr>
          </a:p>
        </p:txBody>
      </p:sp>
      <p:grpSp>
        <p:nvGrpSpPr>
          <p:cNvPr id="24" name="グループ化 23">
            <a:extLst>
              <a:ext uri="{FF2B5EF4-FFF2-40B4-BE49-F238E27FC236}">
                <a16:creationId xmlns:a16="http://schemas.microsoft.com/office/drawing/2014/main" id="{4059F28B-DB75-4811-B95E-F33850F92D36}"/>
              </a:ext>
            </a:extLst>
          </p:cNvPr>
          <p:cNvGrpSpPr/>
          <p:nvPr/>
        </p:nvGrpSpPr>
        <p:grpSpPr>
          <a:xfrm>
            <a:off x="57208" y="1828593"/>
            <a:ext cx="8702709" cy="1371740"/>
            <a:chOff x="-2187744" y="2748787"/>
            <a:chExt cx="8702709" cy="1371740"/>
          </a:xfrm>
        </p:grpSpPr>
        <p:sp>
          <p:nvSpPr>
            <p:cNvPr id="25" name="正方形/長方形 24">
              <a:extLst>
                <a:ext uri="{FF2B5EF4-FFF2-40B4-BE49-F238E27FC236}">
                  <a16:creationId xmlns:a16="http://schemas.microsoft.com/office/drawing/2014/main" id="{7EF9E337-86BF-4261-BD9E-AFA2A8BDBD21}"/>
                </a:ext>
              </a:extLst>
            </p:cNvPr>
            <p:cNvSpPr/>
            <p:nvPr/>
          </p:nvSpPr>
          <p:spPr>
            <a:xfrm>
              <a:off x="-1631452" y="3046779"/>
              <a:ext cx="8146417" cy="1073748"/>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chemeClr val="tx1"/>
                  </a:solidFill>
                  <a:latin typeface="Meiryo UI" panose="020B0604030504040204" pitchFamily="50" charset="-128"/>
                  <a:ea typeface="Meiryo UI" panose="020B0604030504040204" pitchFamily="50" charset="-128"/>
                  <a:cs typeface="ヒラギノ丸ゴ Pro W4"/>
                </a:rPr>
                <a:t>もし消費者トラブルに巻き込まれてしまったら、</a:t>
              </a:r>
              <a:r>
                <a:rPr lang="en-US" altLang="ja-JP" sz="3200" b="1" dirty="0">
                  <a:solidFill>
                    <a:srgbClr val="FF0000"/>
                  </a:solidFill>
                  <a:latin typeface="Meiryo UI" panose="020B0604030504040204" pitchFamily="50" charset="-128"/>
                  <a:ea typeface="Meiryo UI" panose="020B0604030504040204" pitchFamily="50" charset="-128"/>
                  <a:cs typeface="ヒラギノ丸ゴ Pro W4"/>
                </a:rPr>
                <a:t>188</a:t>
              </a:r>
              <a:r>
                <a:rPr lang="ja-JP" altLang="en-US" sz="3200" b="1" dirty="0">
                  <a:solidFill>
                    <a:srgbClr val="FF0000"/>
                  </a:solidFill>
                  <a:latin typeface="Meiryo UI" panose="020B0604030504040204" pitchFamily="50" charset="-128"/>
                  <a:ea typeface="Meiryo UI" panose="020B0604030504040204" pitchFamily="50" charset="-128"/>
                  <a:cs typeface="ヒラギノ丸ゴ Pro W4"/>
                </a:rPr>
                <a:t>番</a:t>
              </a:r>
              <a:r>
                <a:rPr lang="ja-JP" altLang="en-US" sz="3200" b="1" dirty="0">
                  <a:solidFill>
                    <a:schemeClr val="tx1"/>
                  </a:solidFill>
                  <a:latin typeface="Meiryo UI" panose="020B0604030504040204" pitchFamily="50" charset="-128"/>
                  <a:ea typeface="Meiryo UI" panose="020B0604030504040204" pitchFamily="50" charset="-128"/>
                  <a:cs typeface="ヒラギノ丸ゴ Pro W4"/>
                </a:rPr>
                <a:t>（いやや！）に電話をかける等して周りの人に相談しましょう。</a:t>
              </a:r>
            </a:p>
          </p:txBody>
        </p:sp>
        <p:sp>
          <p:nvSpPr>
            <p:cNvPr id="26" name="正方形/長方形 25">
              <a:extLst>
                <a:ext uri="{FF2B5EF4-FFF2-40B4-BE49-F238E27FC236}">
                  <a16:creationId xmlns:a16="http://schemas.microsoft.com/office/drawing/2014/main" id="{2B1BAD40-9CDB-4E57-9409-95B94F52D3BD}"/>
                </a:ext>
              </a:extLst>
            </p:cNvPr>
            <p:cNvSpPr/>
            <p:nvPr/>
          </p:nvSpPr>
          <p:spPr>
            <a:xfrm>
              <a:off x="-2187744" y="2748787"/>
              <a:ext cx="697627" cy="707886"/>
            </a:xfrm>
            <a:prstGeom prst="rect">
              <a:avLst/>
            </a:prstGeom>
          </p:spPr>
          <p:txBody>
            <a:bodyPr wrap="none">
              <a:spAutoFit/>
            </a:bodyPr>
            <a:lstStyle/>
            <a:p>
              <a:r>
                <a:rPr lang="ja-JP" altLang="en-US" sz="4000" dirty="0"/>
                <a:t>②</a:t>
              </a:r>
            </a:p>
          </p:txBody>
        </p:sp>
      </p:grpSp>
      <p:grpSp>
        <p:nvGrpSpPr>
          <p:cNvPr id="18" name="グループ化 17">
            <a:extLst>
              <a:ext uri="{FF2B5EF4-FFF2-40B4-BE49-F238E27FC236}">
                <a16:creationId xmlns:a16="http://schemas.microsoft.com/office/drawing/2014/main" id="{4059F28B-DB75-4811-B95E-F33850F92D36}"/>
              </a:ext>
            </a:extLst>
          </p:cNvPr>
          <p:cNvGrpSpPr/>
          <p:nvPr/>
        </p:nvGrpSpPr>
        <p:grpSpPr>
          <a:xfrm>
            <a:off x="117989" y="5142303"/>
            <a:ext cx="8996515" cy="1073748"/>
            <a:chOff x="-2187744" y="2293509"/>
            <a:chExt cx="8865014" cy="1073748"/>
          </a:xfrm>
        </p:grpSpPr>
        <p:sp>
          <p:nvSpPr>
            <p:cNvPr id="23" name="正方形/長方形 22">
              <a:extLst>
                <a:ext uri="{FF2B5EF4-FFF2-40B4-BE49-F238E27FC236}">
                  <a16:creationId xmlns:a16="http://schemas.microsoft.com/office/drawing/2014/main" id="{7EF9E337-86BF-4261-BD9E-AFA2A8BDBD21}"/>
                </a:ext>
              </a:extLst>
            </p:cNvPr>
            <p:cNvSpPr/>
            <p:nvPr/>
          </p:nvSpPr>
          <p:spPr>
            <a:xfrm>
              <a:off x="-1619646" y="2293509"/>
              <a:ext cx="8296916" cy="1073748"/>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chemeClr val="tx1"/>
                  </a:solidFill>
                  <a:latin typeface="Meiryo UI" panose="020B0604030504040204" pitchFamily="50" charset="-128"/>
                  <a:ea typeface="Meiryo UI" panose="020B0604030504040204" pitchFamily="50" charset="-128"/>
                  <a:cs typeface="ヒラギノ丸ゴ Pro W4"/>
                </a:rPr>
                <a:t>契約は、</a:t>
              </a:r>
              <a:r>
                <a:rPr lang="ja-JP" altLang="en-US" sz="3200" b="1" dirty="0">
                  <a:solidFill>
                    <a:srgbClr val="FF0000"/>
                  </a:solidFill>
                  <a:latin typeface="Meiryo UI" panose="020B0604030504040204" pitchFamily="50" charset="-128"/>
                  <a:ea typeface="Meiryo UI" panose="020B0604030504040204" pitchFamily="50" charset="-128"/>
                  <a:cs typeface="ヒラギノ丸ゴ Pro W4"/>
                </a:rPr>
                <a:t>慎重によく考えて</a:t>
              </a:r>
              <a:r>
                <a:rPr lang="ja-JP" altLang="en-US" sz="3200" b="1" dirty="0">
                  <a:solidFill>
                    <a:schemeClr val="tx1"/>
                  </a:solidFill>
                  <a:latin typeface="Meiryo UI" panose="020B0604030504040204" pitchFamily="50" charset="-128"/>
                  <a:ea typeface="Meiryo UI" panose="020B0604030504040204" pitchFamily="50" charset="-128"/>
                  <a:cs typeface="ヒラギノ丸ゴ Pro W4"/>
                </a:rPr>
                <a:t>から行うようにしましょう。</a:t>
              </a:r>
            </a:p>
          </p:txBody>
        </p:sp>
        <p:sp>
          <p:nvSpPr>
            <p:cNvPr id="27" name="正方形/長方形 26">
              <a:extLst>
                <a:ext uri="{FF2B5EF4-FFF2-40B4-BE49-F238E27FC236}">
                  <a16:creationId xmlns:a16="http://schemas.microsoft.com/office/drawing/2014/main" id="{2B1BAD40-9CDB-4E57-9409-95B94F52D3BD}"/>
                </a:ext>
              </a:extLst>
            </p:cNvPr>
            <p:cNvSpPr/>
            <p:nvPr/>
          </p:nvSpPr>
          <p:spPr>
            <a:xfrm>
              <a:off x="-2187744" y="2508947"/>
              <a:ext cx="697627" cy="707886"/>
            </a:xfrm>
            <a:prstGeom prst="rect">
              <a:avLst/>
            </a:prstGeom>
          </p:spPr>
          <p:txBody>
            <a:bodyPr wrap="none">
              <a:spAutoFit/>
            </a:bodyPr>
            <a:lstStyle/>
            <a:p>
              <a:r>
                <a:rPr lang="ja-JP" altLang="en-US" sz="4000" dirty="0"/>
                <a:t>④</a:t>
              </a:r>
            </a:p>
          </p:txBody>
        </p:sp>
      </p:grpSp>
      <p:sp>
        <p:nvSpPr>
          <p:cNvPr id="2" name="スライド番号プレースホルダー 1"/>
          <p:cNvSpPr>
            <a:spLocks noGrp="1"/>
          </p:cNvSpPr>
          <p:nvPr>
            <p:ph type="sldNum" sz="quarter" idx="12"/>
          </p:nvPr>
        </p:nvSpPr>
        <p:spPr/>
        <p:txBody>
          <a:bodyPr/>
          <a:lstStyle/>
          <a:p>
            <a:pPr defTabSz="457200">
              <a:defRPr/>
            </a:pPr>
            <a:fld id="{7B76553B-32E2-D644-9CD0-56FDA882EB90}" type="slidenum">
              <a:rPr lang="ja-JP" altLang="en-US" b="0" smtClean="0"/>
              <a:pPr defTabSz="457200">
                <a:defRPr/>
              </a:pPr>
              <a:t>27</a:t>
            </a:fld>
            <a:endParaRPr lang="ja-JP" altLang="en-US" b="0" dirty="0"/>
          </a:p>
        </p:txBody>
      </p:sp>
      <p:grpSp>
        <p:nvGrpSpPr>
          <p:cNvPr id="4" name="グループ化 3">
            <a:extLst>
              <a:ext uri="{FF2B5EF4-FFF2-40B4-BE49-F238E27FC236}">
                <a16:creationId xmlns:a16="http://schemas.microsoft.com/office/drawing/2014/main" id="{A85BB259-DAB4-552E-E952-8653A037E3C9}"/>
              </a:ext>
            </a:extLst>
          </p:cNvPr>
          <p:cNvGrpSpPr/>
          <p:nvPr/>
        </p:nvGrpSpPr>
        <p:grpSpPr>
          <a:xfrm>
            <a:off x="57208" y="3669288"/>
            <a:ext cx="8714516" cy="1353040"/>
            <a:chOff x="278985" y="3661412"/>
            <a:chExt cx="8714516" cy="1353040"/>
          </a:xfrm>
        </p:grpSpPr>
        <p:sp>
          <p:nvSpPr>
            <p:cNvPr id="15" name="正方形/長方形 14">
              <a:extLst>
                <a:ext uri="{FF2B5EF4-FFF2-40B4-BE49-F238E27FC236}">
                  <a16:creationId xmlns:a16="http://schemas.microsoft.com/office/drawing/2014/main" id="{7EF9E337-86BF-4261-BD9E-AFA2A8BDBD21}"/>
                </a:ext>
              </a:extLst>
            </p:cNvPr>
            <p:cNvSpPr/>
            <p:nvPr/>
          </p:nvSpPr>
          <p:spPr>
            <a:xfrm>
              <a:off x="847084" y="3686745"/>
              <a:ext cx="8146417" cy="1073748"/>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chemeClr val="tx1"/>
                  </a:solidFill>
                  <a:latin typeface="Meiryo UI" panose="020B0604030504040204" pitchFamily="50" charset="-128"/>
                  <a:ea typeface="Meiryo UI" panose="020B0604030504040204" pitchFamily="50" charset="-128"/>
                  <a:cs typeface="ヒラギノ丸ゴ Pro W4"/>
                </a:rPr>
                <a:t>申込みをやめたいなと思ったときは、一定の期間内であれば、</a:t>
              </a:r>
              <a:r>
                <a:rPr lang="ja-JP" altLang="en-US" sz="3200" b="1" dirty="0">
                  <a:solidFill>
                    <a:srgbClr val="FF0000"/>
                  </a:solidFill>
                  <a:latin typeface="Meiryo UI" panose="020B0604030504040204" pitchFamily="50" charset="-128"/>
                  <a:ea typeface="Meiryo UI" panose="020B0604030504040204" pitchFamily="50" charset="-128"/>
                  <a:cs typeface="ヒラギノ丸ゴ Pro W4"/>
                </a:rPr>
                <a:t>クーリング・オフ</a:t>
              </a:r>
              <a:r>
                <a:rPr lang="ja-JP" altLang="en-US" sz="3200" b="1" dirty="0">
                  <a:solidFill>
                    <a:schemeClr val="tx1"/>
                  </a:solidFill>
                  <a:latin typeface="Meiryo UI" panose="020B0604030504040204" pitchFamily="50" charset="-128"/>
                  <a:ea typeface="Meiryo UI" panose="020B0604030504040204" pitchFamily="50" charset="-128"/>
                  <a:cs typeface="ヒラギノ丸ゴ Pro W4"/>
                </a:rPr>
                <a:t>を使うことができます。</a:t>
              </a:r>
            </a:p>
          </p:txBody>
        </p:sp>
        <p:sp>
          <p:nvSpPr>
            <p:cNvPr id="16" name="正方形/長方形 15">
              <a:extLst>
                <a:ext uri="{FF2B5EF4-FFF2-40B4-BE49-F238E27FC236}">
                  <a16:creationId xmlns:a16="http://schemas.microsoft.com/office/drawing/2014/main" id="{2B1BAD40-9CDB-4E57-9409-95B94F52D3BD}"/>
                </a:ext>
              </a:extLst>
            </p:cNvPr>
            <p:cNvSpPr/>
            <p:nvPr/>
          </p:nvSpPr>
          <p:spPr>
            <a:xfrm>
              <a:off x="278985" y="3661412"/>
              <a:ext cx="697627" cy="707886"/>
            </a:xfrm>
            <a:prstGeom prst="rect">
              <a:avLst/>
            </a:prstGeom>
          </p:spPr>
          <p:txBody>
            <a:bodyPr wrap="none">
              <a:spAutoFit/>
            </a:bodyPr>
            <a:lstStyle/>
            <a:p>
              <a:r>
                <a:rPr lang="ja-JP" altLang="en-US" sz="4000" dirty="0"/>
                <a:t>③</a:t>
              </a:r>
            </a:p>
          </p:txBody>
        </p:sp>
        <p:sp>
          <p:nvSpPr>
            <p:cNvPr id="3" name="正方形/長方形 2">
              <a:extLst>
                <a:ext uri="{FF2B5EF4-FFF2-40B4-BE49-F238E27FC236}">
                  <a16:creationId xmlns:a16="http://schemas.microsoft.com/office/drawing/2014/main" id="{848FC4F1-F818-1806-AB08-BF4081A8DD83}"/>
                </a:ext>
              </a:extLst>
            </p:cNvPr>
            <p:cNvSpPr/>
            <p:nvPr/>
          </p:nvSpPr>
          <p:spPr>
            <a:xfrm>
              <a:off x="847084" y="4694247"/>
              <a:ext cx="8146417" cy="320205"/>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200" b="1" dirty="0">
                  <a:solidFill>
                    <a:schemeClr val="tx1"/>
                  </a:solidFill>
                  <a:latin typeface="Meiryo UI" panose="020B0604030504040204" pitchFamily="50" charset="-128"/>
                  <a:ea typeface="Meiryo UI" panose="020B0604030504040204" pitchFamily="50" charset="-128"/>
                  <a:cs typeface="ヒラギノ丸ゴ Pro W4"/>
                </a:rPr>
                <a:t>※</a:t>
              </a:r>
              <a:r>
                <a:rPr lang="ja-JP" altLang="en-US" sz="1200" b="1" dirty="0">
                  <a:solidFill>
                    <a:schemeClr val="tx1"/>
                  </a:solidFill>
                  <a:latin typeface="Meiryo UI" panose="020B0604030504040204" pitchFamily="50" charset="-128"/>
                  <a:ea typeface="Meiryo UI" panose="020B0604030504040204" pitchFamily="50" charset="-128"/>
                  <a:cs typeface="ヒラギノ丸ゴ Pro W4"/>
                </a:rPr>
                <a:t>場合によってはクーリング・オフを使うことができない契約もあります。</a:t>
              </a:r>
            </a:p>
          </p:txBody>
        </p:sp>
      </p:grpSp>
      <p:grpSp>
        <p:nvGrpSpPr>
          <p:cNvPr id="6" name="グループ化 5">
            <a:extLst>
              <a:ext uri="{FF2B5EF4-FFF2-40B4-BE49-F238E27FC236}">
                <a16:creationId xmlns:a16="http://schemas.microsoft.com/office/drawing/2014/main" id="{614C202C-4919-F3D8-2B17-D8897375A6BA}"/>
              </a:ext>
            </a:extLst>
          </p:cNvPr>
          <p:cNvGrpSpPr/>
          <p:nvPr/>
        </p:nvGrpSpPr>
        <p:grpSpPr>
          <a:xfrm>
            <a:off x="60392" y="742281"/>
            <a:ext cx="8699526" cy="1073748"/>
            <a:chOff x="-2187744" y="2549270"/>
            <a:chExt cx="8699526" cy="1073748"/>
          </a:xfrm>
        </p:grpSpPr>
        <p:sp>
          <p:nvSpPr>
            <p:cNvPr id="7" name="正方形/長方形 6">
              <a:extLst>
                <a:ext uri="{FF2B5EF4-FFF2-40B4-BE49-F238E27FC236}">
                  <a16:creationId xmlns:a16="http://schemas.microsoft.com/office/drawing/2014/main" id="{F382CBB5-3DAF-4ADB-FCAE-187ED43750CB}"/>
                </a:ext>
              </a:extLst>
            </p:cNvPr>
            <p:cNvSpPr/>
            <p:nvPr/>
          </p:nvSpPr>
          <p:spPr>
            <a:xfrm>
              <a:off x="-1634635" y="2549270"/>
              <a:ext cx="8146417" cy="1073748"/>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chemeClr val="tx1"/>
                  </a:solidFill>
                  <a:latin typeface="Meiryo UI" panose="020B0604030504040204" pitchFamily="50" charset="-128"/>
                  <a:ea typeface="Meiryo UI" panose="020B0604030504040204" pitchFamily="50" charset="-128"/>
                  <a:cs typeface="ヒラギノ丸ゴ Pro W4"/>
                </a:rPr>
                <a:t>トラブルは、</a:t>
              </a:r>
              <a:r>
                <a:rPr lang="ja-JP" altLang="en-US" sz="3200" b="1" dirty="0">
                  <a:solidFill>
                    <a:srgbClr val="FF0000"/>
                  </a:solidFill>
                  <a:latin typeface="Meiryo UI" panose="020B0604030504040204" pitchFamily="50" charset="-128"/>
                  <a:ea typeface="Meiryo UI" panose="020B0604030504040204" pitchFamily="50" charset="-128"/>
                  <a:cs typeface="ヒラギノ丸ゴ Pro W4"/>
                </a:rPr>
                <a:t>未然に</a:t>
              </a:r>
              <a:r>
                <a:rPr lang="ja-JP" altLang="en-US" sz="3200" b="1" dirty="0">
                  <a:solidFill>
                    <a:schemeClr val="tx1"/>
                  </a:solidFill>
                  <a:latin typeface="Meiryo UI" panose="020B0604030504040204" pitchFamily="50" charset="-128"/>
                  <a:ea typeface="Meiryo UI" panose="020B0604030504040204" pitchFamily="50" charset="-128"/>
                  <a:cs typeface="ヒラギノ丸ゴ Pro W4"/>
                </a:rPr>
                <a:t>防ぐことが大切です。</a:t>
              </a:r>
            </a:p>
          </p:txBody>
        </p:sp>
        <p:sp>
          <p:nvSpPr>
            <p:cNvPr id="8" name="正方形/長方形 7">
              <a:extLst>
                <a:ext uri="{FF2B5EF4-FFF2-40B4-BE49-F238E27FC236}">
                  <a16:creationId xmlns:a16="http://schemas.microsoft.com/office/drawing/2014/main" id="{4FA550C9-10EE-3125-69D9-4C35EC2B1B84}"/>
                </a:ext>
              </a:extLst>
            </p:cNvPr>
            <p:cNvSpPr/>
            <p:nvPr/>
          </p:nvSpPr>
          <p:spPr>
            <a:xfrm>
              <a:off x="-2187744" y="2748787"/>
              <a:ext cx="697627" cy="707886"/>
            </a:xfrm>
            <a:prstGeom prst="rect">
              <a:avLst/>
            </a:prstGeom>
          </p:spPr>
          <p:txBody>
            <a:bodyPr wrap="none">
              <a:spAutoFit/>
            </a:bodyPr>
            <a:lstStyle/>
            <a:p>
              <a:r>
                <a:rPr lang="ja-JP" altLang="en-US" sz="4000" dirty="0"/>
                <a:t>①</a:t>
              </a:r>
            </a:p>
          </p:txBody>
        </p:sp>
      </p:grpSp>
    </p:spTree>
    <p:extLst>
      <p:ext uri="{BB962C8B-B14F-4D97-AF65-F5344CB8AC3E}">
        <p14:creationId xmlns:p14="http://schemas.microsoft.com/office/powerpoint/2010/main" val="113254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フレーム 4"/>
          <p:cNvSpPr/>
          <p:nvPr/>
        </p:nvSpPr>
        <p:spPr>
          <a:xfrm>
            <a:off x="6350" y="0"/>
            <a:ext cx="9144000" cy="6874074"/>
          </a:xfrm>
          <a:prstGeom prst="frame">
            <a:avLst>
              <a:gd name="adj1" fmla="val 13704"/>
            </a:avLst>
          </a:prstGeom>
          <a:solidFill>
            <a:srgbClr val="F7964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sp>
        <p:nvSpPr>
          <p:cNvPr id="8" name="角丸四角形 7"/>
          <p:cNvSpPr/>
          <p:nvPr/>
        </p:nvSpPr>
        <p:spPr>
          <a:xfrm>
            <a:off x="474133" y="419448"/>
            <a:ext cx="8212667" cy="6011333"/>
          </a:xfrm>
          <a:prstGeom prst="roundRect">
            <a:avLst>
              <a:gd name="adj" fmla="val 2265"/>
            </a:avLst>
          </a:prstGeom>
          <a:solidFill>
            <a:schemeClr val="bg1"/>
          </a:solidFill>
          <a:ln w="31750">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latin typeface="ヒラギノ丸ゴ Pro W4"/>
              <a:ea typeface="ヒラギノ丸ゴ Pro W4"/>
              <a:cs typeface="ヒラギノ丸ゴ Pro W4"/>
            </a:endParaRPr>
          </a:p>
        </p:txBody>
      </p:sp>
      <p:sp>
        <p:nvSpPr>
          <p:cNvPr id="6" name="テキスト ボックス 5"/>
          <p:cNvSpPr txBox="1"/>
          <p:nvPr/>
        </p:nvSpPr>
        <p:spPr>
          <a:xfrm>
            <a:off x="2119545" y="2547951"/>
            <a:ext cx="4904911" cy="923330"/>
          </a:xfrm>
          <a:prstGeom prst="rect">
            <a:avLst/>
          </a:prstGeom>
          <a:noFill/>
        </p:spPr>
        <p:txBody>
          <a:bodyPr wrap="square" rtlCol="0">
            <a:spAutoFit/>
          </a:bodyPr>
          <a:lstStyle/>
          <a:p>
            <a:r>
              <a:rPr lang="en-US" altLang="ja-JP" sz="5400" b="1" dirty="0">
                <a:latin typeface="Meiryo UI" panose="020B0604030504040204" pitchFamily="50" charset="-128"/>
                <a:ea typeface="Meiryo UI" panose="020B0604030504040204" pitchFamily="50" charset="-128"/>
                <a:cs typeface="ヒラギノ角ゴ Std W8"/>
              </a:rPr>
              <a:t>4.</a:t>
            </a:r>
            <a:r>
              <a:rPr lang="ja-JP" altLang="en-US" sz="5400" b="1" dirty="0">
                <a:latin typeface="Meiryo UI" panose="020B0604030504040204" pitchFamily="50" charset="-128"/>
                <a:ea typeface="Meiryo UI" panose="020B0604030504040204" pitchFamily="50" charset="-128"/>
                <a:cs typeface="ヒラギノ角ゴ Std W8"/>
              </a:rPr>
              <a:t>リスクに備える</a:t>
            </a:r>
          </a:p>
        </p:txBody>
      </p:sp>
      <p:sp>
        <p:nvSpPr>
          <p:cNvPr id="2" name="スライド番号プレースホルダー 1"/>
          <p:cNvSpPr>
            <a:spLocks noGrp="1"/>
          </p:cNvSpPr>
          <p:nvPr>
            <p:ph type="sldNum" sz="quarter" idx="12"/>
          </p:nvPr>
        </p:nvSpPr>
        <p:spPr/>
        <p:txBody>
          <a:bodyPr/>
          <a:lstStyle/>
          <a:p>
            <a:pPr defTabSz="457200">
              <a:defRPr/>
            </a:pPr>
            <a:fld id="{7B76553B-32E2-D644-9CD0-56FDA882EB90}" type="slidenum">
              <a:rPr lang="ja-JP" altLang="en-US" b="0" smtClean="0"/>
              <a:pPr defTabSz="457200">
                <a:defRPr/>
              </a:pPr>
              <a:t>28</a:t>
            </a:fld>
            <a:endParaRPr lang="ja-JP" altLang="en-US" b="0" dirty="0"/>
          </a:p>
        </p:txBody>
      </p:sp>
    </p:spTree>
    <p:extLst>
      <p:ext uri="{BB962C8B-B14F-4D97-AF65-F5344CB8AC3E}">
        <p14:creationId xmlns:p14="http://schemas.microsoft.com/office/powerpoint/2010/main" val="39285071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正方形/長方形 31"/>
          <p:cNvSpPr/>
          <p:nvPr/>
        </p:nvSpPr>
        <p:spPr>
          <a:xfrm>
            <a:off x="0" y="0"/>
            <a:ext cx="9144000" cy="716948"/>
          </a:xfrm>
          <a:prstGeom prst="rect">
            <a:avLst/>
          </a:prstGeom>
          <a:solidFill>
            <a:schemeClr val="accent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bwMode="white">
          <a:xfrm>
            <a:off x="461965" y="30760"/>
            <a:ext cx="392287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リスクとは何か</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11" name="正方形/長方形 10"/>
          <p:cNvSpPr/>
          <p:nvPr/>
        </p:nvSpPr>
        <p:spPr>
          <a:xfrm>
            <a:off x="188483" y="808089"/>
            <a:ext cx="8009467" cy="475861"/>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0000"/>
              </a:lnSpc>
            </a:pPr>
            <a:r>
              <a:rPr lang="ja-JP" altLang="en-US" sz="3200" b="1" dirty="0">
                <a:solidFill>
                  <a:schemeClr val="tx1"/>
                </a:solidFill>
                <a:latin typeface="Meiryo UI" panose="020B0604030504040204" pitchFamily="50" charset="-128"/>
                <a:ea typeface="Meiryo UI" panose="020B0604030504040204" pitchFamily="50" charset="-128"/>
                <a:cs typeface="ヒラギノ丸ゴ Pro W4"/>
              </a:rPr>
              <a:t>リスクとは</a:t>
            </a:r>
            <a:r>
              <a:rPr lang="en-US" altLang="ja-JP" sz="3200" b="1" dirty="0">
                <a:solidFill>
                  <a:schemeClr val="tx1"/>
                </a:solidFill>
                <a:latin typeface="Meiryo UI" panose="020B0604030504040204" pitchFamily="50" charset="-128"/>
                <a:ea typeface="Meiryo UI" panose="020B0604030504040204" pitchFamily="50" charset="-128"/>
                <a:cs typeface="ヒラギノ丸ゴ Pro W4"/>
              </a:rPr>
              <a:t>…</a:t>
            </a:r>
          </a:p>
        </p:txBody>
      </p:sp>
      <p:grpSp>
        <p:nvGrpSpPr>
          <p:cNvPr id="35" name="グループ化 34">
            <a:extLst>
              <a:ext uri="{FF2B5EF4-FFF2-40B4-BE49-F238E27FC236}">
                <a16:creationId xmlns:a16="http://schemas.microsoft.com/office/drawing/2014/main" id="{12032230-361A-4607-88B5-E7BA7B161FD1}"/>
              </a:ext>
            </a:extLst>
          </p:cNvPr>
          <p:cNvGrpSpPr/>
          <p:nvPr/>
        </p:nvGrpSpPr>
        <p:grpSpPr>
          <a:xfrm>
            <a:off x="3375835" y="1678059"/>
            <a:ext cx="2493818" cy="2306022"/>
            <a:chOff x="5018363" y="4266919"/>
            <a:chExt cx="2493818" cy="2306022"/>
          </a:xfrm>
        </p:grpSpPr>
        <p:pic>
          <p:nvPicPr>
            <p:cNvPr id="4" name="図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65822" y="4266919"/>
              <a:ext cx="2324197" cy="2115522"/>
            </a:xfrm>
            <a:prstGeom prst="rect">
              <a:avLst/>
            </a:prstGeom>
          </p:spPr>
        </p:pic>
        <p:grpSp>
          <p:nvGrpSpPr>
            <p:cNvPr id="25" name="グループ化 24">
              <a:extLst>
                <a:ext uri="{FF2B5EF4-FFF2-40B4-BE49-F238E27FC236}">
                  <a16:creationId xmlns:a16="http://schemas.microsoft.com/office/drawing/2014/main" id="{0F4FD678-876F-4360-9784-BCF9500CA129}"/>
                </a:ext>
              </a:extLst>
            </p:cNvPr>
            <p:cNvGrpSpPr/>
            <p:nvPr/>
          </p:nvGrpSpPr>
          <p:grpSpPr>
            <a:xfrm>
              <a:off x="5018363" y="6029611"/>
              <a:ext cx="2493818" cy="543330"/>
              <a:chOff x="5018363" y="6029611"/>
              <a:chExt cx="2493818" cy="543330"/>
            </a:xfrm>
          </p:grpSpPr>
          <p:sp>
            <p:nvSpPr>
              <p:cNvPr id="21" name="角丸四角形 20"/>
              <p:cNvSpPr/>
              <p:nvPr/>
            </p:nvSpPr>
            <p:spPr bwMode="gray">
              <a:xfrm>
                <a:off x="5018363" y="6029611"/>
                <a:ext cx="2493818" cy="543330"/>
              </a:xfrm>
              <a:prstGeom prst="roundRect">
                <a:avLst>
                  <a:gd name="adj" fmla="val 43388"/>
                </a:avLst>
              </a:prstGeom>
              <a:solidFill>
                <a:schemeClr val="tx2"/>
              </a:solidFill>
              <a:ln w="31750">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22" name="角丸四角形 21"/>
              <p:cNvSpPr/>
              <p:nvPr/>
            </p:nvSpPr>
            <p:spPr bwMode="white">
              <a:xfrm>
                <a:off x="5046649" y="6065877"/>
                <a:ext cx="2439669" cy="493936"/>
              </a:xfrm>
              <a:prstGeom prst="roundRect">
                <a:avLst>
                  <a:gd name="adj" fmla="val 45836"/>
                </a:avLst>
              </a:prstGeom>
              <a:noFill/>
              <a:ln w="9525" cmpd="sng">
                <a:solidFill>
                  <a:schemeClr val="bg1"/>
                </a:solidFill>
                <a:prstDash val="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23" name="正方形/長方形 22"/>
              <p:cNvSpPr/>
              <p:nvPr/>
            </p:nvSpPr>
            <p:spPr bwMode="white">
              <a:xfrm>
                <a:off x="5102514" y="6094137"/>
                <a:ext cx="2324197" cy="414628"/>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rgbClr val="FFFFFF"/>
                    </a:solidFill>
                    <a:latin typeface="Meiryo UI" panose="020B0604030504040204" pitchFamily="50" charset="-128"/>
                    <a:ea typeface="Meiryo UI" panose="020B0604030504040204" pitchFamily="50" charset="-128"/>
                    <a:cs typeface="ヒラギノ角ゴ Pro W6"/>
                  </a:rPr>
                  <a:t>病気で入院</a:t>
                </a:r>
                <a:endParaRPr lang="en-US" altLang="ja-JP" sz="2800" b="1" dirty="0">
                  <a:solidFill>
                    <a:srgbClr val="FFFFFF"/>
                  </a:solidFill>
                  <a:latin typeface="Meiryo UI" panose="020B0604030504040204" pitchFamily="50" charset="-128"/>
                  <a:ea typeface="Meiryo UI" panose="020B0604030504040204" pitchFamily="50" charset="-128"/>
                  <a:cs typeface="ヒラギノ角ゴ Pro W6"/>
                </a:endParaRPr>
              </a:p>
            </p:txBody>
          </p:sp>
        </p:grpSp>
      </p:grpSp>
      <p:grpSp>
        <p:nvGrpSpPr>
          <p:cNvPr id="34" name="グループ化 33">
            <a:extLst>
              <a:ext uri="{FF2B5EF4-FFF2-40B4-BE49-F238E27FC236}">
                <a16:creationId xmlns:a16="http://schemas.microsoft.com/office/drawing/2014/main" id="{9A9D589F-85AC-4AD7-B684-539BB32F85D4}"/>
              </a:ext>
            </a:extLst>
          </p:cNvPr>
          <p:cNvGrpSpPr/>
          <p:nvPr/>
        </p:nvGrpSpPr>
        <p:grpSpPr>
          <a:xfrm>
            <a:off x="4692673" y="4032459"/>
            <a:ext cx="2734676" cy="2476477"/>
            <a:chOff x="1458541" y="4113397"/>
            <a:chExt cx="2734676" cy="2476477"/>
          </a:xfrm>
        </p:grpSpPr>
        <p:pic>
          <p:nvPicPr>
            <p:cNvPr id="2" name="図 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458541" y="4113397"/>
              <a:ext cx="2666943" cy="2111893"/>
            </a:xfrm>
            <a:prstGeom prst="rect">
              <a:avLst/>
            </a:prstGeom>
          </p:spPr>
        </p:pic>
        <p:grpSp>
          <p:nvGrpSpPr>
            <p:cNvPr id="28" name="グループ化 27">
              <a:extLst>
                <a:ext uri="{FF2B5EF4-FFF2-40B4-BE49-F238E27FC236}">
                  <a16:creationId xmlns:a16="http://schemas.microsoft.com/office/drawing/2014/main" id="{97140D80-37C1-4847-9D64-EFFC874CB775}"/>
                </a:ext>
              </a:extLst>
            </p:cNvPr>
            <p:cNvGrpSpPr/>
            <p:nvPr/>
          </p:nvGrpSpPr>
          <p:grpSpPr>
            <a:xfrm>
              <a:off x="1699399" y="6068292"/>
              <a:ext cx="2493818" cy="521582"/>
              <a:chOff x="1699399" y="6068292"/>
              <a:chExt cx="2493818" cy="521582"/>
            </a:xfrm>
          </p:grpSpPr>
          <p:sp>
            <p:nvSpPr>
              <p:cNvPr id="18" name="角丸四角形 17"/>
              <p:cNvSpPr/>
              <p:nvPr/>
            </p:nvSpPr>
            <p:spPr bwMode="gray">
              <a:xfrm>
                <a:off x="1699399" y="6068292"/>
                <a:ext cx="2493818" cy="521582"/>
              </a:xfrm>
              <a:prstGeom prst="roundRect">
                <a:avLst>
                  <a:gd name="adj" fmla="val 43388"/>
                </a:avLst>
              </a:prstGeom>
              <a:solidFill>
                <a:schemeClr val="tx2"/>
              </a:solidFill>
              <a:ln w="31750">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19" name="角丸四角形 18"/>
              <p:cNvSpPr/>
              <p:nvPr/>
            </p:nvSpPr>
            <p:spPr bwMode="white">
              <a:xfrm>
                <a:off x="1727685" y="6102580"/>
                <a:ext cx="2439669" cy="474165"/>
              </a:xfrm>
              <a:prstGeom prst="roundRect">
                <a:avLst>
                  <a:gd name="adj" fmla="val 45836"/>
                </a:avLst>
              </a:prstGeom>
              <a:noFill/>
              <a:ln w="9525" cmpd="sng">
                <a:solidFill>
                  <a:schemeClr val="bg1"/>
                </a:solidFill>
                <a:prstDash val="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20" name="正方形/長方形 19"/>
              <p:cNvSpPr/>
              <p:nvPr/>
            </p:nvSpPr>
            <p:spPr bwMode="white">
              <a:xfrm>
                <a:off x="1771286" y="6130478"/>
                <a:ext cx="2324197" cy="414628"/>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rgbClr val="FFFFFF"/>
                    </a:solidFill>
                    <a:latin typeface="Meiryo UI" panose="020B0604030504040204" pitchFamily="50" charset="-128"/>
                    <a:ea typeface="Meiryo UI" panose="020B0604030504040204" pitchFamily="50" charset="-128"/>
                    <a:cs typeface="ヒラギノ角ゴ Pro W6"/>
                  </a:rPr>
                  <a:t>スマホを破損</a:t>
                </a:r>
                <a:endParaRPr lang="en-US" altLang="ja-JP" sz="2800" b="1" dirty="0">
                  <a:solidFill>
                    <a:srgbClr val="FFFFFF"/>
                  </a:solidFill>
                  <a:latin typeface="Meiryo UI" panose="020B0604030504040204" pitchFamily="50" charset="-128"/>
                  <a:ea typeface="Meiryo UI" panose="020B0604030504040204" pitchFamily="50" charset="-128"/>
                  <a:cs typeface="ヒラギノ角ゴ Pro W6"/>
                </a:endParaRPr>
              </a:p>
            </p:txBody>
          </p:sp>
        </p:grpSp>
      </p:grpSp>
      <p:grpSp>
        <p:nvGrpSpPr>
          <p:cNvPr id="36" name="グループ化 35">
            <a:extLst>
              <a:ext uri="{FF2B5EF4-FFF2-40B4-BE49-F238E27FC236}">
                <a16:creationId xmlns:a16="http://schemas.microsoft.com/office/drawing/2014/main" id="{ED0E481D-D5BF-4ABE-4B57-99AA2987A207}"/>
              </a:ext>
            </a:extLst>
          </p:cNvPr>
          <p:cNvGrpSpPr/>
          <p:nvPr/>
        </p:nvGrpSpPr>
        <p:grpSpPr>
          <a:xfrm>
            <a:off x="547664" y="1942276"/>
            <a:ext cx="2493818" cy="2008988"/>
            <a:chOff x="547664" y="1942276"/>
            <a:chExt cx="2493818" cy="2008988"/>
          </a:xfrm>
        </p:grpSpPr>
        <p:pic>
          <p:nvPicPr>
            <p:cNvPr id="5" name="図 4"/>
            <p:cNvPicPr>
              <a:picLocks noChangeAspect="1"/>
            </p:cNvPicPr>
            <p:nvPr/>
          </p:nvPicPr>
          <p:blipFill>
            <a:blip r:embed="rId5"/>
            <a:srcRect/>
            <a:stretch/>
          </p:blipFill>
          <p:spPr>
            <a:xfrm>
              <a:off x="575950" y="1942276"/>
              <a:ext cx="2392994" cy="1505007"/>
            </a:xfrm>
            <a:prstGeom prst="rect">
              <a:avLst/>
            </a:prstGeom>
          </p:spPr>
        </p:pic>
        <p:grpSp>
          <p:nvGrpSpPr>
            <p:cNvPr id="3" name="グループ化 2">
              <a:extLst>
                <a:ext uri="{FF2B5EF4-FFF2-40B4-BE49-F238E27FC236}">
                  <a16:creationId xmlns:a16="http://schemas.microsoft.com/office/drawing/2014/main" id="{F1847605-0D24-4B6C-916D-3DF331A17634}"/>
                </a:ext>
              </a:extLst>
            </p:cNvPr>
            <p:cNvGrpSpPr/>
            <p:nvPr/>
          </p:nvGrpSpPr>
          <p:grpSpPr>
            <a:xfrm>
              <a:off x="547664" y="3440750"/>
              <a:ext cx="2493818" cy="510514"/>
              <a:chOff x="547664" y="3440750"/>
              <a:chExt cx="2493818" cy="510514"/>
            </a:xfrm>
          </p:grpSpPr>
          <p:sp>
            <p:nvSpPr>
              <p:cNvPr id="6" name="角丸四角形 5"/>
              <p:cNvSpPr/>
              <p:nvPr/>
            </p:nvSpPr>
            <p:spPr bwMode="gray">
              <a:xfrm>
                <a:off x="547664" y="3440750"/>
                <a:ext cx="2493818" cy="510514"/>
              </a:xfrm>
              <a:prstGeom prst="roundRect">
                <a:avLst>
                  <a:gd name="adj" fmla="val 43388"/>
                </a:avLst>
              </a:prstGeom>
              <a:solidFill>
                <a:schemeClr val="tx2"/>
              </a:solidFill>
              <a:ln w="31750">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7" name="角丸四角形 6"/>
              <p:cNvSpPr/>
              <p:nvPr/>
            </p:nvSpPr>
            <p:spPr bwMode="gray">
              <a:xfrm>
                <a:off x="575950" y="3461234"/>
                <a:ext cx="2439669" cy="476902"/>
              </a:xfrm>
              <a:prstGeom prst="roundRect">
                <a:avLst>
                  <a:gd name="adj" fmla="val 45836"/>
                </a:avLst>
              </a:prstGeom>
              <a:noFill/>
              <a:ln w="9525" cmpd="sng">
                <a:solidFill>
                  <a:schemeClr val="bg1"/>
                </a:solidFill>
                <a:prstDash val="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8" name="正方形/長方形 7"/>
              <p:cNvSpPr/>
              <p:nvPr/>
            </p:nvSpPr>
            <p:spPr bwMode="white">
              <a:xfrm>
                <a:off x="717285" y="3461233"/>
                <a:ext cx="2108002" cy="469424"/>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chemeClr val="bg1"/>
                    </a:solidFill>
                    <a:latin typeface="Meiryo UI" panose="020B0604030504040204" pitchFamily="50" charset="-128"/>
                    <a:ea typeface="Meiryo UI" panose="020B0604030504040204" pitchFamily="50" charset="-128"/>
                    <a:cs typeface="ヒラギノ角ゴ Pro W6"/>
                  </a:rPr>
                  <a:t>交通事故</a:t>
                </a:r>
                <a:endParaRPr lang="en-US" altLang="ja-JP" sz="2800" b="1" dirty="0">
                  <a:solidFill>
                    <a:schemeClr val="bg1"/>
                  </a:solidFill>
                  <a:latin typeface="Meiryo UI" panose="020B0604030504040204" pitchFamily="50" charset="-128"/>
                  <a:ea typeface="Meiryo UI" panose="020B0604030504040204" pitchFamily="50" charset="-128"/>
                  <a:cs typeface="ヒラギノ角ゴ Pro W6"/>
                </a:endParaRPr>
              </a:p>
            </p:txBody>
          </p:sp>
        </p:grpSp>
      </p:grpSp>
      <p:grpSp>
        <p:nvGrpSpPr>
          <p:cNvPr id="38" name="グループ化 37">
            <a:extLst>
              <a:ext uri="{FF2B5EF4-FFF2-40B4-BE49-F238E27FC236}">
                <a16:creationId xmlns:a16="http://schemas.microsoft.com/office/drawing/2014/main" id="{E31EED67-A81D-8BE6-5071-840BD80774A0}"/>
              </a:ext>
            </a:extLst>
          </p:cNvPr>
          <p:cNvGrpSpPr/>
          <p:nvPr/>
        </p:nvGrpSpPr>
        <p:grpSpPr>
          <a:xfrm>
            <a:off x="6108317" y="1851580"/>
            <a:ext cx="2613325" cy="2116057"/>
            <a:chOff x="6108317" y="1851580"/>
            <a:chExt cx="2613325" cy="2116057"/>
          </a:xfrm>
        </p:grpSpPr>
        <p:grpSp>
          <p:nvGrpSpPr>
            <p:cNvPr id="9" name="グループ化 8">
              <a:extLst>
                <a:ext uri="{FF2B5EF4-FFF2-40B4-BE49-F238E27FC236}">
                  <a16:creationId xmlns:a16="http://schemas.microsoft.com/office/drawing/2014/main" id="{2AD77788-0651-4960-876D-240A8A12355E}"/>
                </a:ext>
              </a:extLst>
            </p:cNvPr>
            <p:cNvGrpSpPr/>
            <p:nvPr/>
          </p:nvGrpSpPr>
          <p:grpSpPr>
            <a:xfrm>
              <a:off x="6108317" y="3440751"/>
              <a:ext cx="2613325" cy="526886"/>
              <a:chOff x="6108317" y="3440751"/>
              <a:chExt cx="2613325" cy="526886"/>
            </a:xfrm>
          </p:grpSpPr>
          <p:sp>
            <p:nvSpPr>
              <p:cNvPr id="15" name="角丸四角形 14"/>
              <p:cNvSpPr/>
              <p:nvPr/>
            </p:nvSpPr>
            <p:spPr bwMode="gray">
              <a:xfrm>
                <a:off x="6108317" y="3440751"/>
                <a:ext cx="2613325" cy="526886"/>
              </a:xfrm>
              <a:prstGeom prst="roundRect">
                <a:avLst>
                  <a:gd name="adj" fmla="val 43388"/>
                </a:avLst>
              </a:prstGeom>
              <a:solidFill>
                <a:schemeClr val="tx2"/>
              </a:solidFill>
              <a:ln w="31750">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16" name="角丸四角形 15"/>
              <p:cNvSpPr/>
              <p:nvPr/>
            </p:nvSpPr>
            <p:spPr bwMode="white">
              <a:xfrm>
                <a:off x="6136604" y="3475521"/>
                <a:ext cx="2556581" cy="478987"/>
              </a:xfrm>
              <a:prstGeom prst="roundRect">
                <a:avLst>
                  <a:gd name="adj" fmla="val 45836"/>
                </a:avLst>
              </a:prstGeom>
              <a:noFill/>
              <a:ln w="9525" cmpd="sng">
                <a:solidFill>
                  <a:schemeClr val="bg1"/>
                </a:solidFill>
                <a:prstDash val="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17" name="正方形/長方形 16"/>
              <p:cNvSpPr/>
              <p:nvPr/>
            </p:nvSpPr>
            <p:spPr bwMode="white">
              <a:xfrm>
                <a:off x="6207271" y="3525884"/>
                <a:ext cx="2415246" cy="394021"/>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rgbClr val="FFFFFF"/>
                    </a:solidFill>
                    <a:latin typeface="Meiryo UI" panose="020B0604030504040204" pitchFamily="50" charset="-128"/>
                    <a:ea typeface="Meiryo UI" panose="020B0604030504040204" pitchFamily="50" charset="-128"/>
                    <a:cs typeface="ヒラギノ角ゴ Pro W6"/>
                  </a:rPr>
                  <a:t>自転車の盗難</a:t>
                </a:r>
                <a:endParaRPr lang="en-US" altLang="ja-JP" sz="2800" b="1" dirty="0">
                  <a:solidFill>
                    <a:srgbClr val="FFFFFF"/>
                  </a:solidFill>
                  <a:latin typeface="Meiryo UI" panose="020B0604030504040204" pitchFamily="50" charset="-128"/>
                  <a:ea typeface="Meiryo UI" panose="020B0604030504040204" pitchFamily="50" charset="-128"/>
                  <a:cs typeface="ヒラギノ角ゴ Pro W6"/>
                </a:endParaRPr>
              </a:p>
            </p:txBody>
          </p:sp>
        </p:grpSp>
        <p:pic>
          <p:nvPicPr>
            <p:cNvPr id="27" name="図 26"/>
            <p:cNvPicPr>
              <a:picLocks noChangeAspect="1"/>
            </p:cNvPicPr>
            <p:nvPr/>
          </p:nvPicPr>
          <p:blipFill>
            <a:blip r:embed="rId6"/>
            <a:srcRect/>
            <a:stretch/>
          </p:blipFill>
          <p:spPr>
            <a:xfrm>
              <a:off x="6648015" y="1851580"/>
              <a:ext cx="1558669" cy="1548429"/>
            </a:xfrm>
            <a:prstGeom prst="rect">
              <a:avLst/>
            </a:prstGeom>
          </p:spPr>
        </p:pic>
      </p:grpSp>
      <p:sp>
        <p:nvSpPr>
          <p:cNvPr id="30" name="正方形/長方形 29"/>
          <p:cNvSpPr/>
          <p:nvPr/>
        </p:nvSpPr>
        <p:spPr>
          <a:xfrm>
            <a:off x="188483" y="1306059"/>
            <a:ext cx="9153873" cy="514350"/>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0000"/>
              </a:lnSpc>
            </a:pPr>
            <a:r>
              <a:rPr lang="ja-JP" altLang="en-US" sz="2800" b="1" dirty="0">
                <a:solidFill>
                  <a:srgbClr val="FF0000"/>
                </a:solidFill>
                <a:latin typeface="Meiryo UI" panose="020B0604030504040204" pitchFamily="50" charset="-128"/>
                <a:ea typeface="Meiryo UI" panose="020B0604030504040204" pitchFamily="50" charset="-128"/>
                <a:cs typeface="ヒラギノ丸ゴ Pro W4"/>
              </a:rPr>
              <a:t>　</a:t>
            </a:r>
            <a:r>
              <a:rPr lang="ja-JP" altLang="en-US" sz="3400" b="1" dirty="0">
                <a:solidFill>
                  <a:schemeClr val="tx1"/>
                </a:solidFill>
                <a:latin typeface="Meiryo UI" panose="020B0604030504040204" pitchFamily="50" charset="-128"/>
                <a:ea typeface="Meiryo UI" panose="020B0604030504040204" pitchFamily="50" charset="-128"/>
                <a:cs typeface="ヒラギノ丸ゴ Pro W4"/>
              </a:rPr>
              <a:t>起きてほしくないことで、起きるとお金がかかること</a:t>
            </a:r>
          </a:p>
        </p:txBody>
      </p:sp>
      <p:sp>
        <p:nvSpPr>
          <p:cNvPr id="37" name="スライド番号プレースホルダー 36"/>
          <p:cNvSpPr>
            <a:spLocks noGrp="1"/>
          </p:cNvSpPr>
          <p:nvPr>
            <p:ph type="sldNum" sz="quarter" idx="12"/>
          </p:nvPr>
        </p:nvSpPr>
        <p:spPr/>
        <p:txBody>
          <a:bodyPr/>
          <a:lstStyle/>
          <a:p>
            <a:fld id="{7B76553B-32E2-D644-9CD0-56FDA882EB90}" type="slidenum">
              <a:rPr kumimoji="1" lang="ja-JP" altLang="en-US" b="0" smtClean="0"/>
              <a:t>29</a:t>
            </a:fld>
            <a:endParaRPr kumimoji="1" lang="ja-JP" altLang="en-US" b="0" dirty="0"/>
          </a:p>
        </p:txBody>
      </p:sp>
      <p:pic>
        <p:nvPicPr>
          <p:cNvPr id="29" name="図 28">
            <a:extLst>
              <a:ext uri="{FF2B5EF4-FFF2-40B4-BE49-F238E27FC236}">
                <a16:creationId xmlns:a16="http://schemas.microsoft.com/office/drawing/2014/main" id="{4ADC517C-9BE5-6B92-A350-CBD2E58AE972}"/>
              </a:ext>
            </a:extLst>
          </p:cNvPr>
          <p:cNvPicPr>
            <a:picLocks noChangeAspect="1"/>
          </p:cNvPicPr>
          <p:nvPr/>
        </p:nvPicPr>
        <p:blipFill>
          <a:blip r:embed="rId7"/>
          <a:stretch>
            <a:fillRect/>
          </a:stretch>
        </p:blipFill>
        <p:spPr>
          <a:xfrm>
            <a:off x="1942355" y="4251781"/>
            <a:ext cx="1826584" cy="1857427"/>
          </a:xfrm>
          <a:prstGeom prst="rect">
            <a:avLst/>
          </a:prstGeom>
        </p:spPr>
      </p:pic>
      <p:grpSp>
        <p:nvGrpSpPr>
          <p:cNvPr id="31" name="グループ化 30">
            <a:extLst>
              <a:ext uri="{FF2B5EF4-FFF2-40B4-BE49-F238E27FC236}">
                <a16:creationId xmlns:a16="http://schemas.microsoft.com/office/drawing/2014/main" id="{363565C1-9C32-7A81-BC22-8415B314F4AC}"/>
              </a:ext>
            </a:extLst>
          </p:cNvPr>
          <p:cNvGrpSpPr/>
          <p:nvPr/>
        </p:nvGrpSpPr>
        <p:grpSpPr>
          <a:xfrm>
            <a:off x="1608688" y="6067434"/>
            <a:ext cx="2493818" cy="487293"/>
            <a:chOff x="3324736" y="3463575"/>
            <a:chExt cx="2493818" cy="487293"/>
          </a:xfrm>
        </p:grpSpPr>
        <p:sp>
          <p:nvSpPr>
            <p:cNvPr id="39" name="角丸四角形 11">
              <a:extLst>
                <a:ext uri="{FF2B5EF4-FFF2-40B4-BE49-F238E27FC236}">
                  <a16:creationId xmlns:a16="http://schemas.microsoft.com/office/drawing/2014/main" id="{A4AFF86F-7CDA-0B2E-75CE-0B77E0BF4C29}"/>
                </a:ext>
              </a:extLst>
            </p:cNvPr>
            <p:cNvSpPr/>
            <p:nvPr/>
          </p:nvSpPr>
          <p:spPr bwMode="gray">
            <a:xfrm>
              <a:off x="3324736" y="3463575"/>
              <a:ext cx="2493818" cy="487293"/>
            </a:xfrm>
            <a:prstGeom prst="roundRect">
              <a:avLst>
                <a:gd name="adj" fmla="val 43388"/>
              </a:avLst>
            </a:prstGeom>
            <a:solidFill>
              <a:schemeClr val="tx2"/>
            </a:solidFill>
            <a:ln w="31750">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40" name="角丸四角形 12">
              <a:extLst>
                <a:ext uri="{FF2B5EF4-FFF2-40B4-BE49-F238E27FC236}">
                  <a16:creationId xmlns:a16="http://schemas.microsoft.com/office/drawing/2014/main" id="{D58849F6-D63E-ED69-31DF-B24CBB9FE12B}"/>
                </a:ext>
              </a:extLst>
            </p:cNvPr>
            <p:cNvSpPr/>
            <p:nvPr/>
          </p:nvSpPr>
          <p:spPr bwMode="white">
            <a:xfrm>
              <a:off x="3353022" y="3494747"/>
              <a:ext cx="2439669" cy="442993"/>
            </a:xfrm>
            <a:prstGeom prst="roundRect">
              <a:avLst>
                <a:gd name="adj" fmla="val 45836"/>
              </a:avLst>
            </a:prstGeom>
            <a:noFill/>
            <a:ln w="9525" cmpd="sng">
              <a:solidFill>
                <a:schemeClr val="bg1"/>
              </a:solidFill>
              <a:prstDash val="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41" name="正方形/長方形 40">
              <a:extLst>
                <a:ext uri="{FF2B5EF4-FFF2-40B4-BE49-F238E27FC236}">
                  <a16:creationId xmlns:a16="http://schemas.microsoft.com/office/drawing/2014/main" id="{6E4ADE82-C029-76E7-8A63-7A088B760EDB}"/>
                </a:ext>
              </a:extLst>
            </p:cNvPr>
            <p:cNvSpPr/>
            <p:nvPr/>
          </p:nvSpPr>
          <p:spPr bwMode="white">
            <a:xfrm>
              <a:off x="3517644" y="3514786"/>
              <a:ext cx="2108002" cy="394021"/>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rgbClr val="FFFFFF"/>
                  </a:solidFill>
                  <a:latin typeface="Meiryo UI" panose="020B0604030504040204" pitchFamily="50" charset="-128"/>
                  <a:ea typeface="Meiryo UI" panose="020B0604030504040204" pitchFamily="50" charset="-128"/>
                  <a:cs typeface="ヒラギノ角ゴ Pro W6"/>
                </a:rPr>
                <a:t>介護</a:t>
              </a:r>
              <a:endParaRPr lang="en-US" altLang="ja-JP" sz="2800" b="1" dirty="0">
                <a:solidFill>
                  <a:srgbClr val="FFFFFF"/>
                </a:solidFill>
                <a:latin typeface="Meiryo UI" panose="020B0604030504040204" pitchFamily="50" charset="-128"/>
                <a:ea typeface="Meiryo UI" panose="020B0604030504040204" pitchFamily="50" charset="-128"/>
                <a:cs typeface="ヒラギノ角ゴ Pro W6"/>
              </a:endParaRPr>
            </a:p>
          </p:txBody>
        </p:sp>
      </p:grpSp>
    </p:spTree>
    <p:extLst>
      <p:ext uri="{BB962C8B-B14F-4D97-AF65-F5344CB8AC3E}">
        <p14:creationId xmlns:p14="http://schemas.microsoft.com/office/powerpoint/2010/main" val="2828602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500"/>
                                        <p:tgtEl>
                                          <p:spTgt spid="3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500"/>
                                        <p:tgtEl>
                                          <p:spTgt spid="3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fade">
                                      <p:cBhvr>
                                        <p:cTn id="22" dur="500"/>
                                        <p:tgtEl>
                                          <p:spTgt spid="3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fade">
                                      <p:cBhvr>
                                        <p:cTn id="27" dur="500"/>
                                        <p:tgtEl>
                                          <p:spTgt spid="29"/>
                                        </p:tgtEl>
                                      </p:cBhvr>
                                    </p:animEffect>
                                  </p:childTnLst>
                                </p:cTn>
                              </p:par>
                              <p:par>
                                <p:cTn id="28" presetID="10" presetClass="entr" presetSubtype="0" fill="hold" nodeType="withEffect">
                                  <p:stCondLst>
                                    <p:cond delay="0"/>
                                  </p:stCondLst>
                                  <p:childTnLst>
                                    <p:set>
                                      <p:cBhvr>
                                        <p:cTn id="29" dur="1" fill="hold">
                                          <p:stCondLst>
                                            <p:cond delay="0"/>
                                          </p:stCondLst>
                                        </p:cTn>
                                        <p:tgtEl>
                                          <p:spTgt spid="31"/>
                                        </p:tgtEl>
                                        <p:attrNameLst>
                                          <p:attrName>style.visibility</p:attrName>
                                        </p:attrNameLst>
                                      </p:cBhvr>
                                      <p:to>
                                        <p:strVal val="visible"/>
                                      </p:to>
                                    </p:set>
                                    <p:animEffect transition="in" filter="fade">
                                      <p:cBhvr>
                                        <p:cTn id="30" dur="500"/>
                                        <p:tgtEl>
                                          <p:spTgt spid="31"/>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fade">
                                      <p:cBhvr>
                                        <p:cTn id="35"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テキスト ボックス 26">
            <a:extLst>
              <a:ext uri="{FF2B5EF4-FFF2-40B4-BE49-F238E27FC236}">
                <a16:creationId xmlns:a16="http://schemas.microsoft.com/office/drawing/2014/main" id="{DB6E56E4-FA58-4445-A2DE-6774267104EB}"/>
              </a:ext>
            </a:extLst>
          </p:cNvPr>
          <p:cNvSpPr txBox="1"/>
          <p:nvPr/>
        </p:nvSpPr>
        <p:spPr>
          <a:xfrm>
            <a:off x="92570" y="3800248"/>
            <a:ext cx="8678438" cy="707886"/>
          </a:xfrm>
          <a:prstGeom prst="rect">
            <a:avLst/>
          </a:prstGeom>
          <a:noFill/>
        </p:spPr>
        <p:txBody>
          <a:bodyPr wrap="square" rtlCol="0">
            <a:spAutoFit/>
          </a:bodyPr>
          <a:lstStyle/>
          <a:p>
            <a:r>
              <a:rPr lang="ja-JP" altLang="en-US" sz="4000" b="1" dirty="0">
                <a:solidFill>
                  <a:schemeClr val="accent1"/>
                </a:solidFill>
                <a:latin typeface="Meiryo UI" panose="020B0604030504040204" pitchFamily="50" charset="-128"/>
                <a:ea typeface="Meiryo UI" panose="020B0604030504040204" pitchFamily="50" charset="-128"/>
                <a:cs typeface="Meiryo UI" panose="020B0604030504040204" pitchFamily="50" charset="-128"/>
              </a:rPr>
              <a:t>　成年になると</a:t>
            </a:r>
            <a:r>
              <a:rPr lang="en-US" altLang="ja-JP" sz="4000" b="1" dirty="0">
                <a:solidFill>
                  <a:schemeClr val="accent1"/>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36" name="正方形/長方形 35"/>
          <p:cNvSpPr/>
          <p:nvPr/>
        </p:nvSpPr>
        <p:spPr>
          <a:xfrm>
            <a:off x="0" y="0"/>
            <a:ext cx="9144000" cy="716948"/>
          </a:xfrm>
          <a:prstGeom prst="rect">
            <a:avLst/>
          </a:prstGeom>
          <a:solidFill>
            <a:srgbClr val="D99694"/>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37" name="正方形/長方形 36"/>
          <p:cNvSpPr/>
          <p:nvPr/>
        </p:nvSpPr>
        <p:spPr bwMode="white">
          <a:xfrm>
            <a:off x="221294" y="25611"/>
            <a:ext cx="8468027"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defRPr/>
            </a:pPr>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成年になると何が変わるの？</a:t>
            </a:r>
          </a:p>
        </p:txBody>
      </p:sp>
      <p:sp>
        <p:nvSpPr>
          <p:cNvPr id="3" name="角丸四角形 2"/>
          <p:cNvSpPr/>
          <p:nvPr/>
        </p:nvSpPr>
        <p:spPr>
          <a:xfrm>
            <a:off x="284765" y="4508134"/>
            <a:ext cx="8541948" cy="2266950"/>
          </a:xfrm>
          <a:prstGeom prst="roundRect">
            <a:avLst/>
          </a:prstGeom>
          <a:noFill/>
          <a:ln w="317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3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①保護者の同意を得なくても自分の意思で　</a:t>
            </a:r>
            <a:endParaRPr lang="en-US" altLang="ja-JP" sz="3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3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様々な契約ができる。</a:t>
            </a:r>
          </a:p>
          <a:p>
            <a:r>
              <a:rPr lang="ja-JP" altLang="en-US" sz="3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②住む場所や進路等を自分の意思で決め</a:t>
            </a:r>
          </a:p>
          <a:p>
            <a:r>
              <a:rPr lang="ja-JP" altLang="en-US" sz="3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られる。</a:t>
            </a:r>
            <a:endParaRPr kumimoji="1" lang="ja-JP" altLang="en-US" sz="3600" dirty="0">
              <a:solidFill>
                <a:schemeClr val="tx1"/>
              </a:solidFill>
            </a:endParaRPr>
          </a:p>
        </p:txBody>
      </p:sp>
      <p:sp>
        <p:nvSpPr>
          <p:cNvPr id="12" name="下矢印 11"/>
          <p:cNvSpPr/>
          <p:nvPr/>
        </p:nvSpPr>
        <p:spPr>
          <a:xfrm>
            <a:off x="3770923" y="3528216"/>
            <a:ext cx="1382102" cy="466319"/>
          </a:xfrm>
          <a:prstGeom prst="downArrow">
            <a:avLst/>
          </a:prstGeom>
          <a:solidFill>
            <a:schemeClr val="accent2">
              <a:lumMod val="75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nvGrpSpPr>
          <p:cNvPr id="2" name="グループ化 1">
            <a:extLst>
              <a:ext uri="{FF2B5EF4-FFF2-40B4-BE49-F238E27FC236}">
                <a16:creationId xmlns:a16="http://schemas.microsoft.com/office/drawing/2014/main" id="{1C6C4B11-ED7E-4F07-8513-DBC1101A01CA}"/>
              </a:ext>
            </a:extLst>
          </p:cNvPr>
          <p:cNvGrpSpPr/>
          <p:nvPr/>
        </p:nvGrpSpPr>
        <p:grpSpPr>
          <a:xfrm>
            <a:off x="92571" y="855854"/>
            <a:ext cx="8781768" cy="2473929"/>
            <a:chOff x="92571" y="855854"/>
            <a:chExt cx="8781768" cy="2473929"/>
          </a:xfrm>
        </p:grpSpPr>
        <p:sp>
          <p:nvSpPr>
            <p:cNvPr id="13" name="角丸四角形 12"/>
            <p:cNvSpPr/>
            <p:nvPr/>
          </p:nvSpPr>
          <p:spPr>
            <a:xfrm>
              <a:off x="92571" y="855854"/>
              <a:ext cx="8781768" cy="2473929"/>
            </a:xfrm>
            <a:prstGeom prst="roundRect">
              <a:avLst/>
            </a:prstGeom>
            <a:solidFill>
              <a:schemeClr val="accent6">
                <a:lumMod val="20000"/>
                <a:lumOff val="80000"/>
              </a:schemeClr>
            </a:solidFill>
            <a:ln w="317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lvl="0" defTabSz="457200">
                <a:defRPr/>
              </a:pPr>
              <a:r>
                <a:rPr lang="ja-JP" altLang="en-US" sz="6600" b="1" dirty="0">
                  <a:solidFill>
                    <a:schemeClr val="tx1"/>
                  </a:solidFill>
                  <a:latin typeface="Meiryo UI" panose="020B0604030504040204" pitchFamily="50" charset="-128"/>
                  <a:ea typeface="Meiryo UI" panose="020B0604030504040204" pitchFamily="50" charset="-128"/>
                  <a:cs typeface="ヒラギノ角ゴ ProN W6"/>
                </a:rPr>
                <a:t>成年年齢は</a:t>
              </a:r>
              <a:r>
                <a:rPr lang="en-US" altLang="ja-JP" sz="6600" b="1" u="sng" dirty="0">
                  <a:solidFill>
                    <a:srgbClr val="FF0000"/>
                  </a:solidFill>
                  <a:latin typeface="Meiryo UI" panose="020B0604030504040204" pitchFamily="50" charset="-128"/>
                  <a:ea typeface="Meiryo UI" panose="020B0604030504040204" pitchFamily="50" charset="-128"/>
                  <a:cs typeface="ヒラギノ角ゴ ProN W6"/>
                </a:rPr>
                <a:t>18</a:t>
              </a:r>
              <a:r>
                <a:rPr lang="ja-JP" altLang="en-US" sz="6600" b="1" u="sng" dirty="0">
                  <a:solidFill>
                    <a:srgbClr val="FF0000"/>
                  </a:solidFill>
                  <a:latin typeface="Meiryo UI" panose="020B0604030504040204" pitchFamily="50" charset="-128"/>
                  <a:ea typeface="Meiryo UI" panose="020B0604030504040204" pitchFamily="50" charset="-128"/>
                  <a:cs typeface="ヒラギノ角ゴ ProN W6"/>
                </a:rPr>
                <a:t>歳</a:t>
              </a:r>
              <a:endParaRPr lang="ja-JP" altLang="en-US" sz="6600" b="1" dirty="0">
                <a:solidFill>
                  <a:schemeClr val="tx2"/>
                </a:solidFill>
                <a:latin typeface="Meiryo UI" panose="020B0604030504040204" pitchFamily="50" charset="-128"/>
                <a:ea typeface="Meiryo UI" panose="020B0604030504040204" pitchFamily="50" charset="-128"/>
                <a:cs typeface="ヒラギノ角ゴ ProN W6"/>
              </a:endParaRPr>
            </a:p>
            <a:p>
              <a:pPr lvl="0" defTabSz="457200">
                <a:defRPr/>
              </a:pPr>
              <a:endParaRPr lang="en-US" altLang="ja-JP" sz="1400" b="1" dirty="0">
                <a:solidFill>
                  <a:schemeClr val="tx2"/>
                </a:solidFill>
                <a:latin typeface="Meiryo UI" panose="020B0604030504040204" pitchFamily="50" charset="-128"/>
                <a:ea typeface="Meiryo UI" panose="020B0604030504040204" pitchFamily="50" charset="-128"/>
                <a:cs typeface="ヒラギノ角ゴ ProN W6"/>
              </a:endParaRPr>
            </a:p>
            <a:p>
              <a:pPr lvl="0" defTabSz="457200">
                <a:defRPr/>
              </a:pPr>
              <a:r>
                <a:rPr lang="en-US" altLang="ja-JP" sz="2800" b="1" dirty="0">
                  <a:solidFill>
                    <a:schemeClr val="tx1"/>
                  </a:solidFill>
                  <a:latin typeface="Meiryo UI" panose="020B0604030504040204" pitchFamily="50" charset="-128"/>
                  <a:ea typeface="Meiryo UI" panose="020B0604030504040204" pitchFamily="50" charset="-128"/>
                  <a:cs typeface="ヒラギノ角ゴ ProN W6"/>
                </a:rPr>
                <a:t>※2022</a:t>
              </a:r>
              <a:r>
                <a:rPr lang="ja-JP" altLang="en-US" sz="2800" b="1" dirty="0">
                  <a:solidFill>
                    <a:schemeClr val="tx1"/>
                  </a:solidFill>
                  <a:latin typeface="Meiryo UI" panose="020B0604030504040204" pitchFamily="50" charset="-128"/>
                  <a:ea typeface="Meiryo UI" panose="020B0604030504040204" pitchFamily="50" charset="-128"/>
                  <a:cs typeface="ヒラギノ角ゴ ProN W6"/>
                </a:rPr>
                <a:t>年</a:t>
              </a:r>
              <a:r>
                <a:rPr lang="en-US" altLang="ja-JP" sz="2800" b="1" dirty="0">
                  <a:solidFill>
                    <a:schemeClr val="tx1"/>
                  </a:solidFill>
                  <a:latin typeface="Meiryo UI" panose="020B0604030504040204" pitchFamily="50" charset="-128"/>
                  <a:ea typeface="Meiryo UI" panose="020B0604030504040204" pitchFamily="50" charset="-128"/>
                  <a:cs typeface="ヒラギノ角ゴ ProN W6"/>
                </a:rPr>
                <a:t>4</a:t>
              </a:r>
              <a:r>
                <a:rPr lang="ja-JP" altLang="en-US" sz="2800" b="1" dirty="0">
                  <a:solidFill>
                    <a:schemeClr val="tx1"/>
                  </a:solidFill>
                  <a:latin typeface="Meiryo UI" panose="020B0604030504040204" pitchFamily="50" charset="-128"/>
                  <a:ea typeface="Meiryo UI" panose="020B0604030504040204" pitchFamily="50" charset="-128"/>
                  <a:cs typeface="ヒラギノ角ゴ ProN W6"/>
                </a:rPr>
                <a:t>月に</a:t>
              </a:r>
              <a:r>
                <a:rPr lang="en-US" altLang="ja-JP" sz="2800" b="1" dirty="0">
                  <a:solidFill>
                    <a:schemeClr val="tx1"/>
                  </a:solidFill>
                  <a:latin typeface="Meiryo UI" panose="020B0604030504040204" pitchFamily="50" charset="-128"/>
                  <a:ea typeface="Meiryo UI" panose="020B0604030504040204" pitchFamily="50" charset="-128"/>
                  <a:cs typeface="ヒラギノ角ゴ ProN W6"/>
                </a:rPr>
                <a:t>20</a:t>
              </a:r>
              <a:r>
                <a:rPr lang="ja-JP" altLang="en-US" sz="2800" b="1" dirty="0">
                  <a:solidFill>
                    <a:schemeClr val="tx1"/>
                  </a:solidFill>
                  <a:latin typeface="Meiryo UI" panose="020B0604030504040204" pitchFamily="50" charset="-128"/>
                  <a:ea typeface="Meiryo UI" panose="020B0604030504040204" pitchFamily="50" charset="-128"/>
                  <a:cs typeface="ヒラギノ角ゴ ProN W6"/>
                </a:rPr>
                <a:t>歳→</a:t>
              </a:r>
              <a:r>
                <a:rPr lang="en-US" altLang="ja-JP" sz="2800" b="1" dirty="0">
                  <a:solidFill>
                    <a:schemeClr val="tx1"/>
                  </a:solidFill>
                  <a:latin typeface="Meiryo UI" panose="020B0604030504040204" pitchFamily="50" charset="-128"/>
                  <a:ea typeface="Meiryo UI" panose="020B0604030504040204" pitchFamily="50" charset="-128"/>
                  <a:cs typeface="ヒラギノ角ゴ ProN W6"/>
                </a:rPr>
                <a:t>18</a:t>
              </a:r>
              <a:r>
                <a:rPr lang="ja-JP" altLang="en-US" sz="2800" b="1" dirty="0">
                  <a:solidFill>
                    <a:schemeClr val="tx1"/>
                  </a:solidFill>
                  <a:latin typeface="Meiryo UI" panose="020B0604030504040204" pitchFamily="50" charset="-128"/>
                  <a:ea typeface="Meiryo UI" panose="020B0604030504040204" pitchFamily="50" charset="-128"/>
                  <a:cs typeface="ヒラギノ角ゴ ProN W6"/>
                </a:rPr>
                <a:t>歳になりました。</a:t>
              </a:r>
              <a:endParaRPr lang="ja-JP" altLang="en-US" sz="6000" b="1" dirty="0">
                <a:solidFill>
                  <a:schemeClr val="tx1"/>
                </a:solidFill>
                <a:latin typeface="Meiryo UI" panose="020B0604030504040204" pitchFamily="50" charset="-128"/>
                <a:ea typeface="Meiryo UI" panose="020B0604030504040204" pitchFamily="50" charset="-128"/>
                <a:cs typeface="ヒラギノ角ゴ ProN W6"/>
              </a:endParaRPr>
            </a:p>
          </p:txBody>
        </p:sp>
        <p:pic>
          <p:nvPicPr>
            <p:cNvPr id="34" name="図 33"/>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0" b="100000" l="0" r="100000">
                          <a14:foregroundMark x1="36402" y1="38638" x2="36402" y2="38638"/>
                          <a14:foregroundMark x1="66806" y1="37750" x2="66806" y2="37750"/>
                          <a14:foregroundMark x1="39052" y1="38860" x2="39052" y2="38860"/>
                          <a14:foregroundMark x1="33194" y1="41377" x2="33194" y2="41377"/>
                          <a14:foregroundMark x1="33752" y1="39156" x2="33752" y2="39156"/>
                          <a14:foregroundMark x1="34868" y1="37750" x2="34868" y2="37750"/>
                          <a14:foregroundMark x1="37378" y1="37528" x2="37378" y2="37528"/>
                          <a14:foregroundMark x1="37378" y1="37528" x2="37378" y2="37528"/>
                          <a14:foregroundMark x1="56764" y1="53368" x2="56764" y2="53368"/>
                          <a14:foregroundMark x1="52580" y1="52480" x2="52580" y2="52480"/>
                          <a14:foregroundMark x1="47420" y1="52480" x2="47420" y2="52480"/>
                          <a14:foregroundMark x1="54254" y1="63064" x2="54254" y2="63064"/>
                          <a14:foregroundMark x1="54672" y1="61954" x2="54672" y2="61954"/>
                          <a14:foregroundMark x1="47420" y1="69134" x2="47420" y2="69134"/>
                          <a14:foregroundMark x1="55230" y1="70244" x2="55230" y2="70244"/>
                          <a14:foregroundMark x1="55230" y1="67209" x2="55230" y2="67209"/>
                          <a14:foregroundMark x1="56764" y1="70540" x2="56764" y2="70540"/>
                          <a14:foregroundMark x1="54254" y1="98890" x2="54254" y2="98890"/>
                          <a14:foregroundMark x1="49512" y1="98075" x2="49512" y2="98075"/>
                        </a14:backgroundRemoval>
                      </a14:imgEffect>
                    </a14:imgLayer>
                  </a14:imgProps>
                </a:ext>
                <a:ext uri="{28A0092B-C50C-407E-A947-70E740481C1C}">
                  <a14:useLocalDpi xmlns:a14="http://schemas.microsoft.com/office/drawing/2010/main" val="0"/>
                </a:ext>
              </a:extLst>
            </a:blip>
            <a:srcRect b="24252"/>
            <a:stretch/>
          </p:blipFill>
          <p:spPr>
            <a:xfrm>
              <a:off x="6795620" y="1436047"/>
              <a:ext cx="932549" cy="1321887"/>
            </a:xfrm>
            <a:prstGeom prst="rect">
              <a:avLst/>
            </a:prstGeom>
            <a:ln>
              <a:noFill/>
            </a:ln>
            <a:effectLst/>
          </p:spPr>
        </p:pic>
        <p:pic>
          <p:nvPicPr>
            <p:cNvPr id="35" name="図 34"/>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0" b="100000" l="0" r="99604">
                          <a14:foregroundMark x1="41293" y1="37528" x2="41293" y2="37528"/>
                          <a14:foregroundMark x1="69921" y1="37528" x2="69921" y2="37528"/>
                          <a14:foregroundMark x1="55541" y1="73343" x2="55541" y2="73343"/>
                          <a14:foregroundMark x1="59367" y1="74013" x2="59367" y2="74013"/>
                          <a14:foregroundMark x1="60554" y1="61057" x2="60554" y2="61057"/>
                          <a14:foregroundMark x1="56464" y1="50856" x2="56464" y2="50856"/>
                        </a14:backgroundRemoval>
                      </a14:imgEffect>
                    </a14:imgLayer>
                  </a14:imgProps>
                </a:ext>
                <a:ext uri="{28A0092B-C50C-407E-A947-70E740481C1C}">
                  <a14:useLocalDpi xmlns:a14="http://schemas.microsoft.com/office/drawing/2010/main" val="0"/>
                </a:ext>
              </a:extLst>
            </a:blip>
            <a:srcRect b="23542"/>
            <a:stretch/>
          </p:blipFill>
          <p:spPr>
            <a:xfrm flipH="1">
              <a:off x="7850907" y="1453803"/>
              <a:ext cx="975806" cy="1321887"/>
            </a:xfrm>
            <a:prstGeom prst="rect">
              <a:avLst/>
            </a:prstGeom>
          </p:spPr>
        </p:pic>
      </p:grpSp>
      <p:sp>
        <p:nvSpPr>
          <p:cNvPr id="4" name="スライド番号プレースホルダー 3"/>
          <p:cNvSpPr>
            <a:spLocks noGrp="1"/>
          </p:cNvSpPr>
          <p:nvPr>
            <p:ph type="sldNum" sz="quarter" idx="12"/>
          </p:nvPr>
        </p:nvSpPr>
        <p:spPr/>
        <p:txBody>
          <a:bodyPr/>
          <a:lstStyle/>
          <a:p>
            <a:pPr defTabSz="457200">
              <a:defRPr/>
            </a:pPr>
            <a:fld id="{7B76553B-32E2-D644-9CD0-56FDA882EB90}" type="slidenum">
              <a:rPr lang="ja-JP" altLang="en-US" b="0" smtClean="0"/>
              <a:pPr defTabSz="457200">
                <a:defRPr/>
              </a:pPr>
              <a:t>3</a:t>
            </a:fld>
            <a:endParaRPr lang="ja-JP" altLang="en-US" b="0" dirty="0"/>
          </a:p>
        </p:txBody>
      </p:sp>
    </p:spTree>
    <p:extLst>
      <p:ext uri="{BB962C8B-B14F-4D97-AF65-F5344CB8AC3E}">
        <p14:creationId xmlns:p14="http://schemas.microsoft.com/office/powerpoint/2010/main" val="73016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500"/>
                                        <p:tgtEl>
                                          <p:spTgt spid="2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 grpId="0" animBg="1"/>
      <p:bldP spid="1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p:cNvSpPr/>
          <p:nvPr/>
        </p:nvSpPr>
        <p:spPr>
          <a:xfrm>
            <a:off x="0" y="0"/>
            <a:ext cx="9144000" cy="716948"/>
          </a:xfrm>
          <a:prstGeom prst="rect">
            <a:avLst/>
          </a:prstGeom>
          <a:solidFill>
            <a:schemeClr val="accent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bwMode="white">
          <a:xfrm>
            <a:off x="461965" y="30760"/>
            <a:ext cx="8258702"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リスクに直面した高校生の事例</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8" name="正方形/長方形 7"/>
          <p:cNvSpPr/>
          <p:nvPr/>
        </p:nvSpPr>
        <p:spPr>
          <a:xfrm>
            <a:off x="5331526" y="3462098"/>
            <a:ext cx="3155701" cy="1007544"/>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20000"/>
              </a:lnSpc>
            </a:pPr>
            <a:r>
              <a:rPr lang="en-US" altLang="ja-JP" sz="4800" b="1" spc="-170" dirty="0">
                <a:solidFill>
                  <a:schemeClr val="tx1">
                    <a:lumMod val="75000"/>
                    <a:lumOff val="25000"/>
                  </a:schemeClr>
                </a:solidFill>
                <a:latin typeface="Meiryo UI" panose="020B0604030504040204" pitchFamily="50" charset="-128"/>
                <a:ea typeface="Meiryo UI" panose="020B0604030504040204" pitchFamily="50" charset="-128"/>
                <a:cs typeface="ヒラギノ角ゴ Std W8"/>
              </a:rPr>
              <a:t>9,266</a:t>
            </a:r>
            <a:r>
              <a:rPr lang="ja-JP" altLang="en-US" sz="4800" b="1" spc="-170" dirty="0">
                <a:solidFill>
                  <a:schemeClr val="tx1">
                    <a:lumMod val="75000"/>
                    <a:lumOff val="25000"/>
                  </a:schemeClr>
                </a:solidFill>
                <a:latin typeface="Meiryo UI" panose="020B0604030504040204" pitchFamily="50" charset="-128"/>
                <a:ea typeface="Meiryo UI" panose="020B0604030504040204" pitchFamily="50" charset="-128"/>
                <a:cs typeface="ヒラギノ角ゴ Std W8"/>
              </a:rPr>
              <a:t>万円</a:t>
            </a:r>
            <a:endParaRPr lang="en-US" altLang="ja-JP" sz="4800" b="1" spc="-170" dirty="0">
              <a:solidFill>
                <a:schemeClr val="tx1">
                  <a:lumMod val="75000"/>
                  <a:lumOff val="25000"/>
                </a:schemeClr>
              </a:solidFill>
              <a:latin typeface="Meiryo UI" panose="020B0604030504040204" pitchFamily="50" charset="-128"/>
              <a:ea typeface="Meiryo UI" panose="020B0604030504040204" pitchFamily="50" charset="-128"/>
              <a:cs typeface="ヒラギノ角ゴ Std W8"/>
            </a:endParaRPr>
          </a:p>
        </p:txBody>
      </p:sp>
      <p:cxnSp>
        <p:nvCxnSpPr>
          <p:cNvPr id="12" name="直線矢印コネクタ 11"/>
          <p:cNvCxnSpPr/>
          <p:nvPr/>
        </p:nvCxnSpPr>
        <p:spPr>
          <a:xfrm>
            <a:off x="4603405" y="3949395"/>
            <a:ext cx="599183" cy="0"/>
          </a:xfrm>
          <a:prstGeom prst="straightConnector1">
            <a:avLst/>
          </a:prstGeom>
          <a:ln w="127000" cmpd="sng">
            <a:solidFill>
              <a:schemeClr val="tx1">
                <a:lumMod val="75000"/>
                <a:lumOff val="25000"/>
              </a:schemeClr>
            </a:solidFill>
            <a:tailEnd type="triangle"/>
          </a:ln>
          <a:effectLst/>
        </p:spPr>
        <p:style>
          <a:lnRef idx="2">
            <a:schemeClr val="accent1"/>
          </a:lnRef>
          <a:fillRef idx="0">
            <a:schemeClr val="accent1"/>
          </a:fillRef>
          <a:effectRef idx="1">
            <a:schemeClr val="accent1"/>
          </a:effectRef>
          <a:fontRef idx="minor">
            <a:schemeClr val="tx1"/>
          </a:fontRef>
        </p:style>
      </p:cxnSp>
      <p:grpSp>
        <p:nvGrpSpPr>
          <p:cNvPr id="2" name="図形グループ 1"/>
          <p:cNvGrpSpPr/>
          <p:nvPr/>
        </p:nvGrpSpPr>
        <p:grpSpPr>
          <a:xfrm>
            <a:off x="341743" y="3537693"/>
            <a:ext cx="4261662" cy="914401"/>
            <a:chOff x="573070" y="3344345"/>
            <a:chExt cx="3866895" cy="914401"/>
          </a:xfrm>
        </p:grpSpPr>
        <p:sp>
          <p:nvSpPr>
            <p:cNvPr id="6" name="正方形/長方形 5"/>
            <p:cNvSpPr/>
            <p:nvPr/>
          </p:nvSpPr>
          <p:spPr>
            <a:xfrm>
              <a:off x="573070" y="3344345"/>
              <a:ext cx="1824035" cy="914401"/>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20000"/>
                </a:lnSpc>
              </a:pPr>
              <a:r>
                <a:rPr lang="ja-JP" altLang="en-US" sz="4400" b="1" dirty="0">
                  <a:solidFill>
                    <a:schemeClr val="tx1">
                      <a:lumMod val="75000"/>
                      <a:lumOff val="25000"/>
                    </a:schemeClr>
                  </a:solidFill>
                  <a:latin typeface="Meiryo UI" panose="020B0604030504040204" pitchFamily="50" charset="-128"/>
                  <a:ea typeface="Meiryo UI" panose="020B0604030504040204" pitchFamily="50" charset="-128"/>
                  <a:cs typeface="ヒラギノ角ゴ Pro W6"/>
                </a:rPr>
                <a:t>賠償額</a:t>
              </a:r>
              <a:endParaRPr lang="en-US" altLang="ja-JP" sz="4400" b="1" dirty="0">
                <a:solidFill>
                  <a:schemeClr val="tx1">
                    <a:lumMod val="75000"/>
                    <a:lumOff val="25000"/>
                  </a:schemeClr>
                </a:solidFill>
                <a:latin typeface="Meiryo UI" panose="020B0604030504040204" pitchFamily="50" charset="-128"/>
                <a:ea typeface="Meiryo UI" panose="020B0604030504040204" pitchFamily="50" charset="-128"/>
                <a:cs typeface="ヒラギノ角ゴ Pro W6"/>
              </a:endParaRPr>
            </a:p>
          </p:txBody>
        </p:sp>
        <p:sp>
          <p:nvSpPr>
            <p:cNvPr id="7" name="正方形/長方形 6"/>
            <p:cNvSpPr/>
            <p:nvPr/>
          </p:nvSpPr>
          <p:spPr>
            <a:xfrm>
              <a:off x="2181751" y="3456535"/>
              <a:ext cx="2258214" cy="690021"/>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a:solidFill>
                    <a:schemeClr val="tx1">
                      <a:lumMod val="75000"/>
                      <a:lumOff val="25000"/>
                    </a:schemeClr>
                  </a:solidFill>
                  <a:latin typeface="Meiryo UI" panose="020B0604030504040204" pitchFamily="50" charset="-128"/>
                  <a:ea typeface="Meiryo UI" panose="020B0604030504040204" pitchFamily="50" charset="-128"/>
                  <a:cs typeface="ヒラギノ丸ゴ Pro W4"/>
                </a:rPr>
                <a:t>被害者の損害に対して、加害者が支払わなければならない金額</a:t>
              </a:r>
              <a:endParaRPr lang="en-US" altLang="ja-JP" b="1" dirty="0">
                <a:solidFill>
                  <a:schemeClr val="tx1">
                    <a:lumMod val="75000"/>
                    <a:lumOff val="25000"/>
                  </a:schemeClr>
                </a:solidFill>
                <a:latin typeface="Meiryo UI" panose="020B0604030504040204" pitchFamily="50" charset="-128"/>
                <a:ea typeface="Meiryo UI" panose="020B0604030504040204" pitchFamily="50" charset="-128"/>
                <a:cs typeface="ヒラギノ丸ゴ Pro W4"/>
              </a:endParaRPr>
            </a:p>
          </p:txBody>
        </p:sp>
      </p:grpSp>
      <p:pic>
        <p:nvPicPr>
          <p:cNvPr id="4" name="図 3"/>
          <p:cNvPicPr>
            <a:picLocks noChangeAspect="1"/>
          </p:cNvPicPr>
          <p:nvPr/>
        </p:nvPicPr>
        <p:blipFill>
          <a:blip r:embed="rId3"/>
          <a:srcRect/>
          <a:stretch/>
        </p:blipFill>
        <p:spPr>
          <a:xfrm>
            <a:off x="1936386" y="4438524"/>
            <a:ext cx="5306014" cy="2223717"/>
          </a:xfrm>
          <a:prstGeom prst="rect">
            <a:avLst/>
          </a:prstGeom>
        </p:spPr>
      </p:pic>
      <p:grpSp>
        <p:nvGrpSpPr>
          <p:cNvPr id="19" name="グループ化 18"/>
          <p:cNvGrpSpPr/>
          <p:nvPr/>
        </p:nvGrpSpPr>
        <p:grpSpPr>
          <a:xfrm>
            <a:off x="182880" y="855572"/>
            <a:ext cx="8778240" cy="2474629"/>
            <a:chOff x="514973" y="868131"/>
            <a:chExt cx="7960722" cy="2474629"/>
          </a:xfrm>
        </p:grpSpPr>
        <p:sp>
          <p:nvSpPr>
            <p:cNvPr id="11" name="正方形/長方形 10"/>
            <p:cNvSpPr/>
            <p:nvPr/>
          </p:nvSpPr>
          <p:spPr>
            <a:xfrm>
              <a:off x="657899" y="927936"/>
              <a:ext cx="7817796" cy="2414824"/>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ts val="3360"/>
                </a:lnSpc>
              </a:pPr>
              <a:r>
                <a:rPr lang="ja-JP" altLang="en-US" sz="3000" dirty="0">
                  <a:solidFill>
                    <a:schemeClr val="tx1"/>
                  </a:solidFill>
                  <a:latin typeface="Meiryo UI" panose="020B0604030504040204" pitchFamily="50" charset="-128"/>
                  <a:ea typeface="Meiryo UI" panose="020B0604030504040204" pitchFamily="50" charset="-128"/>
                  <a:cs typeface="ヒラギノ丸ゴ Pro W4"/>
                </a:rPr>
                <a:t>男子高校生が昼間、交通ルールを守らずに自転車で車道を斜めに横断していたところ、対向車線を自転車で走っていた男性会社員と衝突してしまい、男性会社員に重大な障害（言語機能の喪失等）を負わせてしまった。</a:t>
              </a:r>
            </a:p>
            <a:p>
              <a:pPr algn="r">
                <a:lnSpc>
                  <a:spcPct val="120000"/>
                </a:lnSpc>
              </a:pPr>
              <a:endParaRPr lang="en-US" altLang="ja-JP" sz="500" dirty="0">
                <a:solidFill>
                  <a:schemeClr val="tx1"/>
                </a:solidFill>
                <a:latin typeface="Meiryo UI" panose="020B0604030504040204" pitchFamily="50" charset="-128"/>
                <a:ea typeface="Meiryo UI" panose="020B0604030504040204" pitchFamily="50" charset="-128"/>
                <a:cs typeface="ヒラギノ丸ゴ Pro W4"/>
              </a:endParaRPr>
            </a:p>
            <a:p>
              <a:pPr algn="r"/>
              <a:r>
                <a:rPr lang="ja-JP" altLang="en-US" sz="1200" dirty="0">
                  <a:solidFill>
                    <a:schemeClr val="tx1"/>
                  </a:solidFill>
                  <a:latin typeface="Meiryo UI" panose="020B0604030504040204" pitchFamily="50" charset="-128"/>
                  <a:ea typeface="Meiryo UI" panose="020B0604030504040204" pitchFamily="50" charset="-128"/>
                  <a:cs typeface="ヒラギノ丸ゴ Pro W4"/>
                </a:rPr>
                <a:t>（東京地方裁判所、</a:t>
              </a:r>
              <a:r>
                <a:rPr lang="en-US" altLang="ja-JP" sz="1200" dirty="0">
                  <a:solidFill>
                    <a:schemeClr val="tx1"/>
                  </a:solidFill>
                  <a:latin typeface="Meiryo UI" panose="020B0604030504040204" pitchFamily="50" charset="-128"/>
                  <a:ea typeface="Meiryo UI" panose="020B0604030504040204" pitchFamily="50" charset="-128"/>
                  <a:cs typeface="ヒラギノ丸ゴ Pro W4"/>
                </a:rPr>
                <a:t>2008</a:t>
              </a:r>
              <a:r>
                <a:rPr lang="ja-JP" altLang="en-US" sz="1200" dirty="0">
                  <a:solidFill>
                    <a:schemeClr val="tx1"/>
                  </a:solidFill>
                  <a:latin typeface="Meiryo UI" panose="020B0604030504040204" pitchFamily="50" charset="-128"/>
                  <a:ea typeface="Meiryo UI" panose="020B0604030504040204" pitchFamily="50" charset="-128"/>
                  <a:cs typeface="ヒラギノ丸ゴ Pro W4"/>
                </a:rPr>
                <a:t>年</a:t>
              </a:r>
              <a:r>
                <a:rPr lang="en-US" altLang="ja-JP" sz="1200" dirty="0">
                  <a:solidFill>
                    <a:schemeClr val="tx1"/>
                  </a:solidFill>
                  <a:latin typeface="Meiryo UI" panose="020B0604030504040204" pitchFamily="50" charset="-128"/>
                  <a:ea typeface="Meiryo UI" panose="020B0604030504040204" pitchFamily="50" charset="-128"/>
                  <a:cs typeface="ヒラギノ丸ゴ Pro W4"/>
                </a:rPr>
                <a:t>6</a:t>
              </a:r>
              <a:r>
                <a:rPr lang="ja-JP" altLang="en-US" sz="1200" dirty="0">
                  <a:solidFill>
                    <a:schemeClr val="tx1"/>
                  </a:solidFill>
                  <a:latin typeface="Meiryo UI" panose="020B0604030504040204" pitchFamily="50" charset="-128"/>
                  <a:ea typeface="Meiryo UI" panose="020B0604030504040204" pitchFamily="50" charset="-128"/>
                  <a:cs typeface="ヒラギノ丸ゴ Pro W4"/>
                </a:rPr>
                <a:t>月</a:t>
              </a:r>
              <a:r>
                <a:rPr lang="en-US" altLang="ja-JP" sz="1200" dirty="0">
                  <a:solidFill>
                    <a:schemeClr val="tx1"/>
                  </a:solidFill>
                  <a:latin typeface="Meiryo UI" panose="020B0604030504040204" pitchFamily="50" charset="-128"/>
                  <a:ea typeface="Meiryo UI" panose="020B0604030504040204" pitchFamily="50" charset="-128"/>
                  <a:cs typeface="ヒラギノ丸ゴ Pro W4"/>
                </a:rPr>
                <a:t>5</a:t>
              </a:r>
              <a:r>
                <a:rPr lang="ja-JP" altLang="en-US" sz="1200" dirty="0">
                  <a:solidFill>
                    <a:schemeClr val="tx1"/>
                  </a:solidFill>
                  <a:latin typeface="Meiryo UI" panose="020B0604030504040204" pitchFamily="50" charset="-128"/>
                  <a:ea typeface="Meiryo UI" panose="020B0604030504040204" pitchFamily="50" charset="-128"/>
                  <a:cs typeface="ヒラギノ丸ゴ Pro W4"/>
                </a:rPr>
                <a:t>日判決）</a:t>
              </a:r>
              <a:endParaRPr lang="en-US" altLang="ja-JP" sz="1200" dirty="0">
                <a:solidFill>
                  <a:schemeClr val="tx1"/>
                </a:solidFill>
                <a:latin typeface="Meiryo UI" panose="020B0604030504040204" pitchFamily="50" charset="-128"/>
                <a:ea typeface="Meiryo UI" panose="020B0604030504040204" pitchFamily="50" charset="-128"/>
                <a:cs typeface="ヒラギノ丸ゴ Pro W4"/>
              </a:endParaRPr>
            </a:p>
            <a:p>
              <a:pPr algn="r"/>
              <a:r>
                <a:rPr lang="ja-JP" altLang="en-US" sz="1200" dirty="0">
                  <a:solidFill>
                    <a:schemeClr val="tx1"/>
                  </a:solidFill>
                  <a:latin typeface="Meiryo UI" panose="020B0604030504040204" pitchFamily="50" charset="-128"/>
                  <a:ea typeface="Meiryo UI" panose="020B0604030504040204" pitchFamily="50" charset="-128"/>
                  <a:cs typeface="ヒラギノ丸ゴ Pro W4"/>
                </a:rPr>
                <a:t>＊一般社団法人日本損害保険協会「ファクトブック</a:t>
              </a:r>
              <a:r>
                <a:rPr lang="en-US" altLang="ja-JP" sz="1200" dirty="0">
                  <a:solidFill>
                    <a:schemeClr val="tx1"/>
                  </a:solidFill>
                  <a:latin typeface="Meiryo UI" panose="020B0604030504040204" pitchFamily="50" charset="-128"/>
                  <a:ea typeface="Meiryo UI" panose="020B0604030504040204" pitchFamily="50" charset="-128"/>
                  <a:cs typeface="ヒラギノ丸ゴ Pro W4"/>
                </a:rPr>
                <a:t>2025</a:t>
              </a:r>
              <a:r>
                <a:rPr lang="ja-JP" altLang="en-US" sz="1200" dirty="0">
                  <a:solidFill>
                    <a:schemeClr val="tx1"/>
                  </a:solidFill>
                  <a:latin typeface="Meiryo UI" panose="020B0604030504040204" pitchFamily="50" charset="-128"/>
                  <a:ea typeface="Meiryo UI" panose="020B0604030504040204" pitchFamily="50" charset="-128"/>
                  <a:cs typeface="ヒラギノ丸ゴ Pro W4"/>
                </a:rPr>
                <a:t>」をもとに生命保険文化センターが作成</a:t>
              </a:r>
              <a:endParaRPr lang="en-US" altLang="ja-JP" sz="1200" dirty="0">
                <a:solidFill>
                  <a:schemeClr val="tx1"/>
                </a:solidFill>
                <a:latin typeface="Meiryo UI" panose="020B0604030504040204" pitchFamily="50" charset="-128"/>
                <a:ea typeface="Meiryo UI" panose="020B0604030504040204" pitchFamily="50" charset="-128"/>
                <a:cs typeface="ヒラギノ丸ゴ Pro W4"/>
              </a:endParaRPr>
            </a:p>
          </p:txBody>
        </p:sp>
        <p:sp>
          <p:nvSpPr>
            <p:cNvPr id="5" name="角丸四角形 4"/>
            <p:cNvSpPr/>
            <p:nvPr/>
          </p:nvSpPr>
          <p:spPr>
            <a:xfrm>
              <a:off x="514973" y="868131"/>
              <a:ext cx="7960722" cy="2422243"/>
            </a:xfrm>
            <a:prstGeom prst="roundRect">
              <a:avLst>
                <a:gd name="adj" fmla="val 6590"/>
              </a:avLst>
            </a:prstGeom>
            <a:noFill/>
            <a:ln w="31750">
              <a:solidFill>
                <a:schemeClr val="accent1">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sp>
        <p:nvSpPr>
          <p:cNvPr id="3" name="スライド番号プレースホルダー 2"/>
          <p:cNvSpPr>
            <a:spLocks noGrp="1"/>
          </p:cNvSpPr>
          <p:nvPr>
            <p:ph type="sldNum" sz="quarter" idx="12"/>
          </p:nvPr>
        </p:nvSpPr>
        <p:spPr/>
        <p:txBody>
          <a:bodyPr/>
          <a:lstStyle/>
          <a:p>
            <a:fld id="{7B76553B-32E2-D644-9CD0-56FDA882EB90}" type="slidenum">
              <a:rPr kumimoji="1" lang="ja-JP" altLang="en-US" b="0" smtClean="0"/>
              <a:t>30</a:t>
            </a:fld>
            <a:endParaRPr kumimoji="1" lang="ja-JP" altLang="en-US" b="0" dirty="0"/>
          </a:p>
        </p:txBody>
      </p:sp>
    </p:spTree>
    <p:extLst>
      <p:ext uri="{BB962C8B-B14F-4D97-AF65-F5344CB8AC3E}">
        <p14:creationId xmlns:p14="http://schemas.microsoft.com/office/powerpoint/2010/main" val="1403769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正方形/長方形 44"/>
          <p:cNvSpPr/>
          <p:nvPr/>
        </p:nvSpPr>
        <p:spPr>
          <a:xfrm>
            <a:off x="0" y="0"/>
            <a:ext cx="9144000" cy="716948"/>
          </a:xfrm>
          <a:prstGeom prst="rect">
            <a:avLst/>
          </a:prstGeom>
          <a:solidFill>
            <a:srgbClr val="F7964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bwMode="white">
          <a:xfrm>
            <a:off x="461965" y="30760"/>
            <a:ext cx="631136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自分の身を守るために</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cxnSp>
        <p:nvCxnSpPr>
          <p:cNvPr id="13" name="直線コネクタ 12"/>
          <p:cNvCxnSpPr/>
          <p:nvPr/>
        </p:nvCxnSpPr>
        <p:spPr>
          <a:xfrm>
            <a:off x="4305935" y="2180476"/>
            <a:ext cx="439214"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a:off x="4288588" y="4691408"/>
            <a:ext cx="219607"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a:off x="4494555" y="5853202"/>
            <a:ext cx="210729"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a:off x="4494555" y="4300077"/>
            <a:ext cx="210729"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a:cxnSpLocks/>
          </p:cNvCxnSpPr>
          <p:nvPr/>
        </p:nvCxnSpPr>
        <p:spPr>
          <a:xfrm>
            <a:off x="4512311" y="4281705"/>
            <a:ext cx="0" cy="1571497"/>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テキスト ボックス 18"/>
          <p:cNvSpPr txBox="1"/>
          <p:nvPr/>
        </p:nvSpPr>
        <p:spPr bwMode="ltGray">
          <a:xfrm>
            <a:off x="4770925" y="1033918"/>
            <a:ext cx="4224726" cy="2677656"/>
          </a:xfrm>
          <a:prstGeom prst="rect">
            <a:avLst/>
          </a:prstGeom>
          <a:solidFill>
            <a:schemeClr val="bg1">
              <a:lumMod val="95000"/>
            </a:schemeClr>
          </a:solidFill>
          <a:ln w="57150">
            <a:solidFill>
              <a:schemeClr val="accent6">
                <a:lumMod val="75000"/>
              </a:schemeClr>
            </a:solidFill>
            <a:miter lim="800000"/>
          </a:ln>
        </p:spPr>
        <p:txBody>
          <a:bodyPr wrap="square" rtlCol="0">
            <a:spAutoFit/>
          </a:bodyPr>
          <a:lstStyle/>
          <a:p>
            <a:pPr algn="ctr"/>
            <a:r>
              <a:rPr kumimoji="1" lang="ja-JP" altLang="en-US" sz="3200" b="1" dirty="0">
                <a:latin typeface="Meiryo UI" panose="020B0604030504040204" pitchFamily="50" charset="-128"/>
                <a:ea typeface="Meiryo UI" panose="020B0604030504040204" pitchFamily="50" charset="-128"/>
                <a:cs typeface="ヒラギノ丸ゴ Pro W4"/>
              </a:rPr>
              <a:t>社会保障制度</a:t>
            </a:r>
            <a:endParaRPr kumimoji="1" lang="en-US" altLang="ja-JP" sz="3200" b="1" dirty="0">
              <a:latin typeface="Meiryo UI" panose="020B0604030504040204" pitchFamily="50" charset="-128"/>
              <a:ea typeface="Meiryo UI" panose="020B0604030504040204" pitchFamily="50" charset="-128"/>
              <a:cs typeface="ヒラギノ丸ゴ Pro W4"/>
            </a:endParaRPr>
          </a:p>
          <a:p>
            <a:pPr algn="ctr"/>
            <a:r>
              <a:rPr lang="en-US" altLang="ja-JP" sz="3200" b="1" dirty="0">
                <a:latin typeface="Meiryo UI" panose="020B0604030504040204" pitchFamily="50" charset="-128"/>
                <a:ea typeface="Meiryo UI" panose="020B0604030504040204" pitchFamily="50" charset="-128"/>
                <a:cs typeface="ヒラギノ丸ゴ Pro W4"/>
              </a:rPr>
              <a:t>(</a:t>
            </a:r>
            <a:r>
              <a:rPr lang="ja-JP" altLang="en-US" sz="3200" b="1" dirty="0">
                <a:latin typeface="Meiryo UI" panose="020B0604030504040204" pitchFamily="50" charset="-128"/>
                <a:ea typeface="Meiryo UI" panose="020B0604030504040204" pitchFamily="50" charset="-128"/>
                <a:cs typeface="ヒラギノ丸ゴ Pro W4"/>
              </a:rPr>
              <a:t>社会保険等</a:t>
            </a:r>
            <a:r>
              <a:rPr lang="en-US" altLang="ja-JP" sz="3200" b="1" dirty="0">
                <a:latin typeface="Meiryo UI" panose="020B0604030504040204" pitchFamily="50" charset="-128"/>
                <a:ea typeface="Meiryo UI" panose="020B0604030504040204" pitchFamily="50" charset="-128"/>
                <a:cs typeface="ヒラギノ丸ゴ Pro W4"/>
              </a:rPr>
              <a:t>)</a:t>
            </a:r>
            <a:endParaRPr lang="ja-JP" altLang="en-US" sz="3200" b="1" dirty="0">
              <a:latin typeface="Meiryo UI" panose="020B0604030504040204" pitchFamily="50" charset="-128"/>
              <a:ea typeface="Meiryo UI" panose="020B0604030504040204" pitchFamily="50" charset="-128"/>
              <a:cs typeface="ヒラギノ丸ゴ Pro W4"/>
            </a:endParaRPr>
          </a:p>
          <a:p>
            <a:pPr algn="ctr"/>
            <a:r>
              <a:rPr lang="ja-JP" altLang="en-US" sz="16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rPr>
              <a:t>　</a:t>
            </a:r>
          </a:p>
          <a:p>
            <a:pPr algn="ctr"/>
            <a:endParaRPr lang="ja-JP" altLang="en-US" sz="16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endParaRPr>
          </a:p>
          <a:p>
            <a:pPr algn="ctr"/>
            <a:endParaRPr lang="en-US" altLang="ja-JP" sz="16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endParaRPr>
          </a:p>
          <a:p>
            <a:pPr algn="ctr"/>
            <a:endParaRPr lang="en-US" altLang="ja-JP" sz="28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endParaRPr>
          </a:p>
          <a:p>
            <a:pPr algn="ctr"/>
            <a:endParaRPr lang="en-US" altLang="ja-JP" sz="28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endParaRPr>
          </a:p>
        </p:txBody>
      </p:sp>
      <p:sp>
        <p:nvSpPr>
          <p:cNvPr id="22" name="テキスト ボックス 21"/>
          <p:cNvSpPr txBox="1"/>
          <p:nvPr/>
        </p:nvSpPr>
        <p:spPr bwMode="ltGray">
          <a:xfrm>
            <a:off x="4733859" y="3906064"/>
            <a:ext cx="4224730" cy="1138773"/>
          </a:xfrm>
          <a:prstGeom prst="rect">
            <a:avLst/>
          </a:prstGeom>
          <a:solidFill>
            <a:schemeClr val="bg1">
              <a:lumMod val="95000"/>
            </a:schemeClr>
          </a:solidFill>
          <a:ln w="57150">
            <a:solidFill>
              <a:schemeClr val="accent4">
                <a:lumMod val="75000"/>
              </a:schemeClr>
            </a:solidFill>
            <a:miter lim="800000"/>
          </a:ln>
        </p:spPr>
        <p:txBody>
          <a:bodyPr wrap="square" rtlCol="0" anchor="ctr">
            <a:spAutoFit/>
          </a:bodyPr>
          <a:lstStyle/>
          <a:p>
            <a:endParaRPr lang="en-US" altLang="ja-JP" sz="20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endParaRPr>
          </a:p>
          <a:p>
            <a:r>
              <a:rPr lang="ja-JP" altLang="en-US" sz="28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rPr>
              <a:t>　　　　　　</a:t>
            </a:r>
            <a:r>
              <a:rPr lang="ja-JP" altLang="en-US" sz="2800" b="1" dirty="0">
                <a:latin typeface="Meiryo UI" panose="020B0604030504040204" pitchFamily="50" charset="-128"/>
                <a:ea typeface="Meiryo UI" panose="020B0604030504040204" pitchFamily="50" charset="-128"/>
                <a:cs typeface="ヒラギノ丸ゴ Pro W4"/>
              </a:rPr>
              <a:t>預貯金</a:t>
            </a:r>
            <a:endParaRPr lang="en-US" altLang="ja-JP" sz="2800" b="1" dirty="0">
              <a:latin typeface="Meiryo UI" panose="020B0604030504040204" pitchFamily="50" charset="-128"/>
              <a:ea typeface="Meiryo UI" panose="020B0604030504040204" pitchFamily="50" charset="-128"/>
              <a:cs typeface="ヒラギノ丸ゴ Pro W4"/>
            </a:endParaRPr>
          </a:p>
          <a:p>
            <a:endParaRPr lang="en-US" altLang="ja-JP" sz="20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endParaRPr>
          </a:p>
        </p:txBody>
      </p:sp>
      <p:sp>
        <p:nvSpPr>
          <p:cNvPr id="4" name="角丸四角形 3"/>
          <p:cNvSpPr/>
          <p:nvPr/>
        </p:nvSpPr>
        <p:spPr>
          <a:xfrm>
            <a:off x="307562" y="956948"/>
            <a:ext cx="895647" cy="5261195"/>
          </a:xfrm>
          <a:prstGeom prst="roundRect">
            <a:avLst>
              <a:gd name="adj" fmla="val 50000"/>
            </a:avLst>
          </a:prstGeom>
          <a:solidFill>
            <a:srgbClr val="799AB4"/>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solidFill>
                <a:schemeClr val="bg1"/>
              </a:solidFill>
              <a:latin typeface="Meiryo UI" panose="020B0604030504040204" pitchFamily="50" charset="-128"/>
              <a:ea typeface="Meiryo UI" panose="020B0604030504040204" pitchFamily="50" charset="-128"/>
            </a:endParaRPr>
          </a:p>
        </p:txBody>
      </p:sp>
      <p:sp>
        <p:nvSpPr>
          <p:cNvPr id="23" name="円/楕円 22"/>
          <p:cNvSpPr/>
          <p:nvPr/>
        </p:nvSpPr>
        <p:spPr>
          <a:xfrm>
            <a:off x="-158363" y="1677103"/>
            <a:ext cx="1827496" cy="382088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800" b="1" dirty="0">
                <a:solidFill>
                  <a:srgbClr val="FFFFFF"/>
                </a:solidFill>
                <a:latin typeface="Meiryo UI" panose="020B0604030504040204" pitchFamily="50" charset="-128"/>
                <a:ea typeface="Meiryo UI" panose="020B0604030504040204" pitchFamily="50" charset="-128"/>
                <a:cs typeface="ヒラギノ角ゴ Pro W6"/>
              </a:rPr>
              <a:t>リ</a:t>
            </a:r>
            <a:endParaRPr kumimoji="1" lang="en-US" altLang="ja-JP" sz="4800" b="1" dirty="0">
              <a:solidFill>
                <a:srgbClr val="FFFFFF"/>
              </a:solidFill>
              <a:latin typeface="Meiryo UI" panose="020B0604030504040204" pitchFamily="50" charset="-128"/>
              <a:ea typeface="Meiryo UI" panose="020B0604030504040204" pitchFamily="50" charset="-128"/>
              <a:cs typeface="ヒラギノ角ゴ Pro W6"/>
            </a:endParaRPr>
          </a:p>
          <a:p>
            <a:pPr algn="ctr"/>
            <a:r>
              <a:rPr kumimoji="1" lang="ja-JP" altLang="en-US" sz="4800" b="1" dirty="0">
                <a:solidFill>
                  <a:srgbClr val="FFFFFF"/>
                </a:solidFill>
                <a:latin typeface="Meiryo UI" panose="020B0604030504040204" pitchFamily="50" charset="-128"/>
                <a:ea typeface="Meiryo UI" panose="020B0604030504040204" pitchFamily="50" charset="-128"/>
                <a:cs typeface="ヒラギノ角ゴ Pro W6"/>
              </a:rPr>
              <a:t>ス</a:t>
            </a:r>
            <a:endParaRPr kumimoji="1" lang="en-US" altLang="ja-JP" sz="4800" b="1" dirty="0">
              <a:solidFill>
                <a:srgbClr val="FFFFFF"/>
              </a:solidFill>
              <a:latin typeface="Meiryo UI" panose="020B0604030504040204" pitchFamily="50" charset="-128"/>
              <a:ea typeface="Meiryo UI" panose="020B0604030504040204" pitchFamily="50" charset="-128"/>
              <a:cs typeface="ヒラギノ角ゴ Pro W6"/>
            </a:endParaRPr>
          </a:p>
          <a:p>
            <a:pPr algn="ctr"/>
            <a:r>
              <a:rPr kumimoji="1" lang="ja-JP" altLang="en-US" sz="4800" b="1" dirty="0">
                <a:solidFill>
                  <a:srgbClr val="FFFFFF"/>
                </a:solidFill>
                <a:latin typeface="Meiryo UI" panose="020B0604030504040204" pitchFamily="50" charset="-128"/>
                <a:ea typeface="Meiryo UI" panose="020B0604030504040204" pitchFamily="50" charset="-128"/>
                <a:cs typeface="ヒラギノ角ゴ Pro W6"/>
              </a:rPr>
              <a:t>ク</a:t>
            </a:r>
          </a:p>
        </p:txBody>
      </p:sp>
      <p:sp>
        <p:nvSpPr>
          <p:cNvPr id="5" name="ホームベース 4"/>
          <p:cNvSpPr/>
          <p:nvPr/>
        </p:nvSpPr>
        <p:spPr>
          <a:xfrm rot="10800000">
            <a:off x="1449443" y="1711515"/>
            <a:ext cx="2956744" cy="924567"/>
          </a:xfrm>
          <a:prstGeom prst="homePlate">
            <a:avLst/>
          </a:prstGeom>
          <a:solidFill>
            <a:schemeClr val="accent6">
              <a:lumMod val="60000"/>
              <a:lumOff val="40000"/>
            </a:schemeClr>
          </a:solidFill>
          <a:ln w="762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32" name="ホームベース 31"/>
          <p:cNvSpPr/>
          <p:nvPr/>
        </p:nvSpPr>
        <p:spPr>
          <a:xfrm rot="10800000">
            <a:off x="1349191" y="4281705"/>
            <a:ext cx="2956744" cy="924567"/>
          </a:xfrm>
          <a:prstGeom prst="homePlate">
            <a:avLst/>
          </a:prstGeom>
          <a:solidFill>
            <a:srgbClr val="CBCADB"/>
          </a:solidFill>
          <a:ln w="571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33" name="テキスト ボックス 32"/>
          <p:cNvSpPr txBox="1"/>
          <p:nvPr/>
        </p:nvSpPr>
        <p:spPr>
          <a:xfrm>
            <a:off x="1812945" y="1834819"/>
            <a:ext cx="2492990" cy="646331"/>
          </a:xfrm>
          <a:prstGeom prst="rect">
            <a:avLst/>
          </a:prstGeom>
          <a:noFill/>
        </p:spPr>
        <p:txBody>
          <a:bodyPr wrap="none" rtlCol="0">
            <a:spAutoFit/>
          </a:bodyPr>
          <a:lstStyle/>
          <a:p>
            <a:r>
              <a:rPr lang="ja-JP" altLang="en-US" sz="3600" b="1" dirty="0">
                <a:latin typeface="Meiryo UI" panose="020B0604030504040204" pitchFamily="50" charset="-128"/>
                <a:ea typeface="Meiryo UI" panose="020B0604030504040204" pitchFamily="50" charset="-128"/>
                <a:cs typeface="ヒラギノ角ゴ Pro W6"/>
              </a:rPr>
              <a:t>①公的保障</a:t>
            </a:r>
          </a:p>
        </p:txBody>
      </p:sp>
      <p:sp>
        <p:nvSpPr>
          <p:cNvPr id="35" name="テキスト ボックス 34"/>
          <p:cNvSpPr txBox="1"/>
          <p:nvPr/>
        </p:nvSpPr>
        <p:spPr>
          <a:xfrm>
            <a:off x="1749307" y="4411997"/>
            <a:ext cx="2492990" cy="646331"/>
          </a:xfrm>
          <a:prstGeom prst="rect">
            <a:avLst/>
          </a:prstGeom>
          <a:noFill/>
        </p:spPr>
        <p:txBody>
          <a:bodyPr wrap="none" rtlCol="0">
            <a:spAutoFit/>
          </a:bodyPr>
          <a:lstStyle/>
          <a:p>
            <a:r>
              <a:rPr lang="ja-JP" altLang="en-US" sz="3600" b="1" dirty="0">
                <a:latin typeface="Meiryo UI" panose="020B0604030504040204" pitchFamily="50" charset="-128"/>
                <a:ea typeface="Meiryo UI" panose="020B0604030504040204" pitchFamily="50" charset="-128"/>
                <a:cs typeface="ヒラギノ角ゴ Pro W6"/>
              </a:rPr>
              <a:t>②私的保障</a:t>
            </a:r>
          </a:p>
        </p:txBody>
      </p:sp>
      <p:sp>
        <p:nvSpPr>
          <p:cNvPr id="38" name="円/楕円 37"/>
          <p:cNvSpPr/>
          <p:nvPr/>
        </p:nvSpPr>
        <p:spPr bwMode="ltGray">
          <a:xfrm>
            <a:off x="3320967" y="5089079"/>
            <a:ext cx="981818" cy="968188"/>
          </a:xfrm>
          <a:prstGeom prst="ellipse">
            <a:avLst/>
          </a:prstGeom>
          <a:solidFill>
            <a:schemeClr val="accent4">
              <a:lumMod val="20000"/>
              <a:lumOff val="80000"/>
            </a:schemeClr>
          </a:solidFill>
          <a:ln w="57150" cmpd="sng">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2400" b="1" dirty="0">
                <a:solidFill>
                  <a:srgbClr val="FF0000"/>
                </a:solidFill>
                <a:latin typeface="Meiryo UI" panose="020B0604030504040204" pitchFamily="50" charset="-128"/>
                <a:ea typeface="Meiryo UI" panose="020B0604030504040204" pitchFamily="50" charset="-128"/>
                <a:cs typeface="ヒラギノ丸ゴ Pro W4"/>
              </a:rPr>
              <a:t>自分</a:t>
            </a:r>
            <a:endParaRPr lang="en-US" altLang="ja-JP" sz="2400" b="1" dirty="0">
              <a:solidFill>
                <a:srgbClr val="FF0000"/>
              </a:solidFill>
              <a:latin typeface="Meiryo UI" panose="020B0604030504040204" pitchFamily="50" charset="-128"/>
              <a:ea typeface="Meiryo UI" panose="020B0604030504040204" pitchFamily="50" charset="-128"/>
              <a:cs typeface="ヒラギノ丸ゴ Pro W4"/>
            </a:endParaRPr>
          </a:p>
        </p:txBody>
      </p:sp>
      <p:sp>
        <p:nvSpPr>
          <p:cNvPr id="44" name="テキスト ボックス 3"/>
          <p:cNvSpPr txBox="1">
            <a:spLocks noChangeArrowheads="1"/>
          </p:cNvSpPr>
          <p:nvPr/>
        </p:nvSpPr>
        <p:spPr bwMode="auto">
          <a:xfrm>
            <a:off x="4923839" y="2527102"/>
            <a:ext cx="1796397" cy="454160"/>
          </a:xfrm>
          <a:prstGeom prst="rect">
            <a:avLst/>
          </a:prstGeom>
          <a:noFill/>
          <a:ln w="57150" cmpd="sng">
            <a:noFill/>
            <a:miter lim="800000"/>
            <a:headEnd/>
            <a:tailEnd/>
          </a:ln>
        </p:spPr>
        <p:txBody>
          <a:bodyPr wrap="square" anchor="ctr">
            <a:no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1800" b="1" dirty="0">
                <a:latin typeface="Meiryo UI" panose="020B0604030504040204" pitchFamily="50" charset="-128"/>
                <a:ea typeface="Meiryo UI" panose="020B0604030504040204" pitchFamily="50" charset="-128"/>
                <a:cs typeface="ヒラギノ角ゴ Pro W6"/>
              </a:rPr>
              <a:t>公的医療保険</a:t>
            </a:r>
          </a:p>
        </p:txBody>
      </p:sp>
      <p:sp>
        <p:nvSpPr>
          <p:cNvPr id="42" name="角丸四角形 41"/>
          <p:cNvSpPr>
            <a:spLocks/>
          </p:cNvSpPr>
          <p:nvPr/>
        </p:nvSpPr>
        <p:spPr>
          <a:xfrm>
            <a:off x="4920544" y="2595051"/>
            <a:ext cx="1962744" cy="933554"/>
          </a:xfrm>
          <a:prstGeom prst="roundRect">
            <a:avLst/>
          </a:prstGeom>
          <a:noFill/>
          <a:ln w="38100" cmpd="sng">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pic>
        <p:nvPicPr>
          <p:cNvPr id="49" name="図 4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11804" y="2780093"/>
            <a:ext cx="923312" cy="748498"/>
          </a:xfrm>
          <a:prstGeom prst="rect">
            <a:avLst/>
          </a:prstGeom>
          <a:ln>
            <a:noFill/>
          </a:ln>
        </p:spPr>
      </p:pic>
      <p:sp>
        <p:nvSpPr>
          <p:cNvPr id="40" name="テキスト ボックス 3"/>
          <p:cNvSpPr txBox="1">
            <a:spLocks noChangeArrowheads="1"/>
          </p:cNvSpPr>
          <p:nvPr/>
        </p:nvSpPr>
        <p:spPr bwMode="auto">
          <a:xfrm>
            <a:off x="4826939" y="2051152"/>
            <a:ext cx="2507667" cy="654545"/>
          </a:xfrm>
          <a:prstGeom prst="rect">
            <a:avLst/>
          </a:prstGeom>
          <a:noFill/>
          <a:ln w="57150" cmpd="sng">
            <a:noFill/>
            <a:miter lim="800000"/>
            <a:headEnd/>
            <a:tailEnd/>
          </a:ln>
        </p:spPr>
        <p:txBody>
          <a:bodyPr wrap="square" anchor="ctr">
            <a:no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en-US" altLang="ja-JP" sz="2400" b="1" dirty="0">
                <a:latin typeface="Meiryo UI" panose="020B0604030504040204" pitchFamily="50" charset="-128"/>
                <a:ea typeface="Meiryo UI" panose="020B0604030504040204" pitchFamily="50" charset="-128"/>
                <a:cs typeface="ヒラギノ角ゴ Pro W6"/>
              </a:rPr>
              <a:t>【</a:t>
            </a:r>
            <a:r>
              <a:rPr lang="ja-JP" altLang="en-US" sz="2400" b="1" dirty="0">
                <a:latin typeface="Meiryo UI" panose="020B0604030504040204" pitchFamily="50" charset="-128"/>
                <a:ea typeface="Meiryo UI" panose="020B0604030504040204" pitchFamily="50" charset="-128"/>
                <a:cs typeface="ヒラギノ角ゴ Pro W6"/>
              </a:rPr>
              <a:t>主な社会保険</a:t>
            </a:r>
            <a:r>
              <a:rPr lang="en-US" altLang="ja-JP" sz="2400" b="1" dirty="0">
                <a:latin typeface="Meiryo UI" panose="020B0604030504040204" pitchFamily="50" charset="-128"/>
                <a:ea typeface="Meiryo UI" panose="020B0604030504040204" pitchFamily="50" charset="-128"/>
                <a:cs typeface="ヒラギノ角ゴ Pro W6"/>
              </a:rPr>
              <a:t>】</a:t>
            </a:r>
            <a:endParaRPr lang="ja-JP" altLang="en-US" sz="2400" b="1" dirty="0">
              <a:latin typeface="Meiryo UI" panose="020B0604030504040204" pitchFamily="50" charset="-128"/>
              <a:ea typeface="Meiryo UI" panose="020B0604030504040204" pitchFamily="50" charset="-128"/>
              <a:cs typeface="ヒラギノ角ゴ Pro W6"/>
            </a:endParaRPr>
          </a:p>
        </p:txBody>
      </p:sp>
      <p:grpSp>
        <p:nvGrpSpPr>
          <p:cNvPr id="3" name="グループ化 2">
            <a:extLst>
              <a:ext uri="{FF2B5EF4-FFF2-40B4-BE49-F238E27FC236}">
                <a16:creationId xmlns:a16="http://schemas.microsoft.com/office/drawing/2014/main" id="{B5C171C1-DD3F-4B4B-8777-69A1B83643E1}"/>
              </a:ext>
            </a:extLst>
          </p:cNvPr>
          <p:cNvGrpSpPr/>
          <p:nvPr/>
        </p:nvGrpSpPr>
        <p:grpSpPr>
          <a:xfrm>
            <a:off x="4733859" y="5159229"/>
            <a:ext cx="4234258" cy="1384995"/>
            <a:chOff x="4745149" y="4082005"/>
            <a:chExt cx="4234258" cy="1838141"/>
          </a:xfrm>
        </p:grpSpPr>
        <p:sp>
          <p:nvSpPr>
            <p:cNvPr id="21" name="テキスト ボックス 20"/>
            <p:cNvSpPr txBox="1"/>
            <p:nvPr/>
          </p:nvSpPr>
          <p:spPr bwMode="ltGray">
            <a:xfrm>
              <a:off x="4745149" y="4082005"/>
              <a:ext cx="4234258" cy="1838141"/>
            </a:xfrm>
            <a:prstGeom prst="rect">
              <a:avLst/>
            </a:prstGeom>
            <a:solidFill>
              <a:schemeClr val="bg1">
                <a:lumMod val="95000"/>
              </a:schemeClr>
            </a:solidFill>
            <a:ln w="57150">
              <a:solidFill>
                <a:schemeClr val="accent4">
                  <a:lumMod val="75000"/>
                </a:schemeClr>
              </a:solidFill>
              <a:miter lim="800000"/>
            </a:ln>
          </p:spPr>
          <p:txBody>
            <a:bodyPr wrap="square" rtlCol="0">
              <a:spAutoFit/>
            </a:bodyPr>
            <a:lstStyle/>
            <a:p>
              <a:pPr algn="ctr"/>
              <a:r>
                <a:rPr lang="ja-JP" altLang="en-US" sz="2800" b="1" dirty="0">
                  <a:latin typeface="Meiryo UI" panose="020B0604030504040204" pitchFamily="50" charset="-128"/>
                  <a:ea typeface="Meiryo UI" panose="020B0604030504040204" pitchFamily="50" charset="-128"/>
                  <a:cs typeface="ヒラギノ丸ゴ Pro W4"/>
                </a:rPr>
                <a:t>民間保険</a:t>
              </a:r>
              <a:endParaRPr lang="en-US" altLang="ja-JP" sz="2800" b="1" dirty="0">
                <a:latin typeface="Meiryo UI" panose="020B0604030504040204" pitchFamily="50" charset="-128"/>
                <a:ea typeface="Meiryo UI" panose="020B0604030504040204" pitchFamily="50" charset="-128"/>
                <a:cs typeface="ヒラギノ丸ゴ Pro W4"/>
              </a:endParaRPr>
            </a:p>
            <a:p>
              <a:pPr algn="ctr"/>
              <a:endParaRPr kumimoji="1" lang="en-US" altLang="ja-JP" sz="28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endParaRPr>
            </a:p>
            <a:p>
              <a:pPr algn="ctr"/>
              <a:endParaRPr kumimoji="1" lang="ja-JP" altLang="en-US" sz="28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endParaRPr>
            </a:p>
          </p:txBody>
        </p:sp>
        <p:pic>
          <p:nvPicPr>
            <p:cNvPr id="43" name="図 42" descr="おもちゃ, 人形, 写真, 異なる が含まれている画像&#10;&#10;自動的に生成された説明">
              <a:extLst>
                <a:ext uri="{FF2B5EF4-FFF2-40B4-BE49-F238E27FC236}">
                  <a16:creationId xmlns:a16="http://schemas.microsoft.com/office/drawing/2014/main" id="{249EBBCF-A1D3-454F-B37F-2E38DF5970E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6287873" y="4803066"/>
              <a:ext cx="1168671" cy="996086"/>
            </a:xfrm>
            <a:prstGeom prst="rect">
              <a:avLst/>
            </a:prstGeom>
          </p:spPr>
        </p:pic>
      </p:grpSp>
      <p:sp>
        <p:nvSpPr>
          <p:cNvPr id="48" name="角丸四角形吹き出し 47"/>
          <p:cNvSpPr/>
          <p:nvPr/>
        </p:nvSpPr>
        <p:spPr>
          <a:xfrm>
            <a:off x="1357482" y="5497340"/>
            <a:ext cx="1803415" cy="510276"/>
          </a:xfrm>
          <a:prstGeom prst="wedgeRoundRectCallout">
            <a:avLst>
              <a:gd name="adj1" fmla="val -2868"/>
              <a:gd name="adj2" fmla="val -94067"/>
              <a:gd name="adj3" fmla="val 16667"/>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rgbClr val="FFFFFF"/>
                </a:solidFill>
                <a:latin typeface="Meiryo UI" panose="020B0604030504040204" pitchFamily="50" charset="-128"/>
                <a:ea typeface="Meiryo UI" panose="020B0604030504040204" pitchFamily="50" charset="-128"/>
                <a:cs typeface="ヒラギノ角ゴ Pro W6"/>
              </a:rPr>
              <a:t>本人の意思</a:t>
            </a:r>
          </a:p>
        </p:txBody>
      </p:sp>
      <p:grpSp>
        <p:nvGrpSpPr>
          <p:cNvPr id="2" name="グループ化 1">
            <a:extLst>
              <a:ext uri="{FF2B5EF4-FFF2-40B4-BE49-F238E27FC236}">
                <a16:creationId xmlns:a16="http://schemas.microsoft.com/office/drawing/2014/main" id="{434C5215-C5F0-40A1-A3E2-AA3ADE42605E}"/>
              </a:ext>
            </a:extLst>
          </p:cNvPr>
          <p:cNvGrpSpPr/>
          <p:nvPr/>
        </p:nvGrpSpPr>
        <p:grpSpPr>
          <a:xfrm>
            <a:off x="2383321" y="923323"/>
            <a:ext cx="2099560" cy="2737203"/>
            <a:chOff x="2383321" y="923323"/>
            <a:chExt cx="2099560" cy="2737203"/>
          </a:xfrm>
        </p:grpSpPr>
        <p:sp>
          <p:nvSpPr>
            <p:cNvPr id="36" name="円/楕円 35"/>
            <p:cNvSpPr/>
            <p:nvPr/>
          </p:nvSpPr>
          <p:spPr bwMode="ltGray">
            <a:xfrm>
              <a:off x="3343719" y="2472526"/>
              <a:ext cx="981818" cy="1188000"/>
            </a:xfrm>
            <a:prstGeom prst="ellipse">
              <a:avLst/>
            </a:prstGeom>
            <a:solidFill>
              <a:schemeClr val="accent6">
                <a:lumMod val="40000"/>
                <a:lumOff val="60000"/>
              </a:schemeClr>
            </a:solidFill>
            <a:ln w="57150" cmpd="sng">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2400" b="1" dirty="0">
                  <a:solidFill>
                    <a:srgbClr val="FF0000"/>
                  </a:solidFill>
                  <a:latin typeface="Meiryo UI" panose="020B0604030504040204" pitchFamily="50" charset="-128"/>
                  <a:ea typeface="Meiryo UI" panose="020B0604030504040204" pitchFamily="50" charset="-128"/>
                  <a:cs typeface="ヒラギノ丸ゴ Pro W4"/>
                </a:rPr>
                <a:t>国など</a:t>
              </a:r>
              <a:endParaRPr lang="en-US" altLang="ja-JP" sz="2400" b="1" dirty="0">
                <a:solidFill>
                  <a:srgbClr val="FF0000"/>
                </a:solidFill>
                <a:latin typeface="Meiryo UI" panose="020B0604030504040204" pitchFamily="50" charset="-128"/>
                <a:ea typeface="Meiryo UI" panose="020B0604030504040204" pitchFamily="50" charset="-128"/>
                <a:cs typeface="ヒラギノ丸ゴ Pro W4"/>
              </a:endParaRPr>
            </a:p>
          </p:txBody>
        </p:sp>
        <p:sp>
          <p:nvSpPr>
            <p:cNvPr id="50" name="角丸四角形吹き出し 49"/>
            <p:cNvSpPr/>
            <p:nvPr/>
          </p:nvSpPr>
          <p:spPr>
            <a:xfrm>
              <a:off x="2383321" y="923323"/>
              <a:ext cx="2099560" cy="508411"/>
            </a:xfrm>
            <a:prstGeom prst="wedgeRoundRectCallout">
              <a:avLst>
                <a:gd name="adj1" fmla="val 2196"/>
                <a:gd name="adj2" fmla="val 101664"/>
                <a:gd name="adj3" fmla="val 16667"/>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rgbClr val="FFFFFF"/>
                  </a:solidFill>
                  <a:latin typeface="Meiryo UI" panose="020B0604030504040204" pitchFamily="50" charset="-128"/>
                  <a:ea typeface="Meiryo UI" panose="020B0604030504040204" pitchFamily="50" charset="-128"/>
                  <a:cs typeface="ヒラギノ角ゴ Pro W6"/>
                </a:rPr>
                <a:t>法で強制</a:t>
              </a:r>
              <a:endParaRPr kumimoji="1" lang="ja-JP" altLang="en-US" sz="2400" b="1" dirty="0">
                <a:solidFill>
                  <a:srgbClr val="FFFFFF"/>
                </a:solidFill>
                <a:latin typeface="Meiryo UI" panose="020B0604030504040204" pitchFamily="50" charset="-128"/>
                <a:ea typeface="Meiryo UI" panose="020B0604030504040204" pitchFamily="50" charset="-128"/>
                <a:cs typeface="ヒラギノ角ゴ Pro W6"/>
              </a:endParaRPr>
            </a:p>
          </p:txBody>
        </p:sp>
      </p:grpSp>
      <p:sp>
        <p:nvSpPr>
          <p:cNvPr id="41" name="テキスト ボックス 3"/>
          <p:cNvSpPr txBox="1">
            <a:spLocks noChangeArrowheads="1"/>
          </p:cNvSpPr>
          <p:nvPr/>
        </p:nvSpPr>
        <p:spPr bwMode="auto">
          <a:xfrm>
            <a:off x="7043374" y="2395863"/>
            <a:ext cx="1590869" cy="675366"/>
          </a:xfrm>
          <a:prstGeom prst="rect">
            <a:avLst/>
          </a:prstGeom>
          <a:noFill/>
          <a:ln w="57150" cmpd="sng">
            <a:noFill/>
            <a:miter lim="800000"/>
            <a:headEnd/>
            <a:tailEnd/>
          </a:ln>
        </p:spPr>
        <p:txBody>
          <a:bodyPr wrap="square" anchor="ctr">
            <a:no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1800" b="1" dirty="0">
                <a:latin typeface="Meiryo UI" panose="020B0604030504040204" pitchFamily="50" charset="-128"/>
                <a:ea typeface="Meiryo UI" panose="020B0604030504040204" pitchFamily="50" charset="-128"/>
                <a:cs typeface="ヒラギノ角ゴ Pro W6"/>
              </a:rPr>
              <a:t>公的年金保険</a:t>
            </a:r>
          </a:p>
        </p:txBody>
      </p:sp>
      <p:sp>
        <p:nvSpPr>
          <p:cNvPr id="37" name="角丸四角形 36"/>
          <p:cNvSpPr>
            <a:spLocks/>
          </p:cNvSpPr>
          <p:nvPr/>
        </p:nvSpPr>
        <p:spPr>
          <a:xfrm>
            <a:off x="6948608" y="2565945"/>
            <a:ext cx="1962532" cy="962659"/>
          </a:xfrm>
          <a:prstGeom prst="roundRect">
            <a:avLst/>
          </a:prstGeom>
          <a:noFill/>
          <a:ln w="38100" cmpd="sng">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dirty="0">
              <a:latin typeface="Meiryo UI" panose="020B0604030504040204" pitchFamily="50" charset="-128"/>
              <a:ea typeface="Meiryo UI" panose="020B0604030504040204" pitchFamily="50" charset="-128"/>
            </a:endParaRPr>
          </a:p>
        </p:txBody>
      </p:sp>
      <p:pic>
        <p:nvPicPr>
          <p:cNvPr id="51" name="図 50">
            <a:extLst>
              <a:ext uri="{FF2B5EF4-FFF2-40B4-BE49-F238E27FC236}">
                <a16:creationId xmlns:a16="http://schemas.microsoft.com/office/drawing/2014/main" id="{4E0D7E55-2E3F-4913-8027-BF60ECB5B67A}"/>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7908807" y="2857614"/>
            <a:ext cx="415118" cy="634070"/>
          </a:xfrm>
          <a:prstGeom prst="rect">
            <a:avLst/>
          </a:prstGeom>
        </p:spPr>
      </p:pic>
      <p:sp>
        <p:nvSpPr>
          <p:cNvPr id="11" name="四角形: 角を丸くする 10">
            <a:extLst>
              <a:ext uri="{FF2B5EF4-FFF2-40B4-BE49-F238E27FC236}">
                <a16:creationId xmlns:a16="http://schemas.microsoft.com/office/drawing/2014/main" id="{0D87FEFA-355A-474F-8CB0-7E1DE55FE7E3}"/>
              </a:ext>
            </a:extLst>
          </p:cNvPr>
          <p:cNvSpPr/>
          <p:nvPr/>
        </p:nvSpPr>
        <p:spPr>
          <a:xfrm>
            <a:off x="4770920" y="2146431"/>
            <a:ext cx="4224731" cy="1599584"/>
          </a:xfrm>
          <a:prstGeom prst="roundRect">
            <a:avLst/>
          </a:prstGeom>
          <a:noFill/>
          <a:ln w="762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6" name="スライド番号プレースホルダー 5"/>
          <p:cNvSpPr>
            <a:spLocks noGrp="1"/>
          </p:cNvSpPr>
          <p:nvPr>
            <p:ph type="sldNum" sz="quarter" idx="12"/>
          </p:nvPr>
        </p:nvSpPr>
        <p:spPr/>
        <p:txBody>
          <a:bodyPr/>
          <a:lstStyle/>
          <a:p>
            <a:pPr defTabSz="457200">
              <a:defRPr/>
            </a:pPr>
            <a:fld id="{7B76553B-32E2-D644-9CD0-56FDA882EB90}" type="slidenum">
              <a:rPr lang="ja-JP" altLang="en-US" b="0" smtClean="0"/>
              <a:pPr defTabSz="457200">
                <a:defRPr/>
              </a:pPr>
              <a:t>31</a:t>
            </a:fld>
            <a:endParaRPr lang="ja-JP" altLang="en-US" b="0" dirty="0"/>
          </a:p>
        </p:txBody>
      </p:sp>
      <p:pic>
        <p:nvPicPr>
          <p:cNvPr id="39" name="図 38">
            <a:extLst>
              <a:ext uri="{FF2B5EF4-FFF2-40B4-BE49-F238E27FC236}">
                <a16:creationId xmlns:a16="http://schemas.microsoft.com/office/drawing/2014/main" id="{BFD6ACC4-295B-4BDF-8C17-061FD5D9DB9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760492" y="3940504"/>
            <a:ext cx="823360" cy="1084037"/>
          </a:xfrm>
          <a:prstGeom prst="rect">
            <a:avLst/>
          </a:prstGeom>
        </p:spPr>
      </p:pic>
      <p:pic>
        <p:nvPicPr>
          <p:cNvPr id="52" name="図 51">
            <a:extLst>
              <a:ext uri="{FF2B5EF4-FFF2-40B4-BE49-F238E27FC236}">
                <a16:creationId xmlns:a16="http://schemas.microsoft.com/office/drawing/2014/main" id="{786F7A7A-4FC6-45CA-B9E2-685FBA05835C}"/>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761152" y="5328743"/>
            <a:ext cx="822041" cy="1083600"/>
          </a:xfrm>
          <a:prstGeom prst="rect">
            <a:avLst/>
          </a:prstGeom>
        </p:spPr>
      </p:pic>
      <p:pic>
        <p:nvPicPr>
          <p:cNvPr id="1026" name="Picture 2" descr="保険証のかわいいフリーイラスト素材">
            <a:extLst>
              <a:ext uri="{FF2B5EF4-FFF2-40B4-BE49-F238E27FC236}">
                <a16:creationId xmlns:a16="http://schemas.microsoft.com/office/drawing/2014/main" id="{7D46D89B-CC82-4924-AD8A-75865DE19216}"/>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122499" y="2909065"/>
            <a:ext cx="733812" cy="565035"/>
          </a:xfrm>
          <a:prstGeom prst="rect">
            <a:avLst/>
          </a:prstGeom>
          <a:noFill/>
          <a:extLst>
            <a:ext uri="{909E8E84-426E-40DD-AFC4-6F175D3DCCD1}">
              <a14:hiddenFill xmlns:a14="http://schemas.microsoft.com/office/drawing/2010/main">
                <a:solidFill>
                  <a:srgbClr val="FFFFFF"/>
                </a:solidFill>
              </a14:hiddenFill>
            </a:ext>
          </a:extLst>
        </p:spPr>
      </p:pic>
      <p:sp>
        <p:nvSpPr>
          <p:cNvPr id="46" name="四角形: 角を丸くする 45">
            <a:extLst>
              <a:ext uri="{FF2B5EF4-FFF2-40B4-BE49-F238E27FC236}">
                <a16:creationId xmlns:a16="http://schemas.microsoft.com/office/drawing/2014/main" id="{F85E4806-4882-46E5-865B-85B8B03AB19F}"/>
              </a:ext>
            </a:extLst>
          </p:cNvPr>
          <p:cNvSpPr/>
          <p:nvPr/>
        </p:nvSpPr>
        <p:spPr>
          <a:xfrm>
            <a:off x="4652422" y="5124787"/>
            <a:ext cx="4315696" cy="1406699"/>
          </a:xfrm>
          <a:prstGeom prst="roundRect">
            <a:avLst/>
          </a:prstGeom>
          <a:noFill/>
          <a:ln w="762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086240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500"/>
                                        <p:tgtEl>
                                          <p:spTgt spid="38"/>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48"/>
                                        </p:tgtEl>
                                        <p:attrNameLst>
                                          <p:attrName>style.visibility</p:attrName>
                                        </p:attrNameLst>
                                      </p:cBhvr>
                                      <p:to>
                                        <p:strVal val="visible"/>
                                      </p:to>
                                    </p:set>
                                    <p:animEffect transition="in" filter="fade">
                                      <p:cBhvr>
                                        <p:cTn id="20" dur="500"/>
                                        <p:tgtEl>
                                          <p:spTgt spid="4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6"/>
                                        </p:tgtEl>
                                        <p:attrNameLst>
                                          <p:attrName>style.visibility</p:attrName>
                                        </p:attrNameLst>
                                      </p:cBhvr>
                                      <p:to>
                                        <p:strVal val="visible"/>
                                      </p:to>
                                    </p:set>
                                    <p:animEffect transition="in" filter="fade">
                                      <p:cBhvr>
                                        <p:cTn id="25"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8" grpId="0" animBg="1"/>
      <p:bldP spid="11" grpId="0" animBg="1"/>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0" y="0"/>
            <a:ext cx="9144000" cy="716948"/>
          </a:xfrm>
          <a:prstGeom prst="rect">
            <a:avLst/>
          </a:prstGeom>
          <a:solidFill>
            <a:srgbClr val="F7964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bwMode="white">
          <a:xfrm>
            <a:off x="461964" y="30760"/>
            <a:ext cx="5303835"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「民間保険」で備える</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4" name="角丸四角形 3"/>
          <p:cNvSpPr/>
          <p:nvPr/>
        </p:nvSpPr>
        <p:spPr>
          <a:xfrm>
            <a:off x="1797050" y="914399"/>
            <a:ext cx="3420000" cy="5419725"/>
          </a:xfrm>
          <a:prstGeom prst="roundRect">
            <a:avLst>
              <a:gd name="adj" fmla="val 3812"/>
            </a:avLst>
          </a:prstGeom>
          <a:solidFill>
            <a:srgbClr val="DBEFE0"/>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7" name="角丸四角形 6"/>
          <p:cNvSpPr/>
          <p:nvPr/>
        </p:nvSpPr>
        <p:spPr>
          <a:xfrm>
            <a:off x="5295900" y="914399"/>
            <a:ext cx="3420000" cy="5419725"/>
          </a:xfrm>
          <a:prstGeom prst="roundRect">
            <a:avLst>
              <a:gd name="adj" fmla="val 3409"/>
            </a:avLst>
          </a:prstGeom>
          <a:solidFill>
            <a:srgbClr val="E5F2D1"/>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graphicFrame>
        <p:nvGraphicFramePr>
          <p:cNvPr id="5" name="表 4"/>
          <p:cNvGraphicFramePr>
            <a:graphicFrameLocks noGrp="1"/>
          </p:cNvGraphicFramePr>
          <p:nvPr>
            <p:extLst>
              <p:ext uri="{D42A27DB-BD31-4B8C-83A1-F6EECF244321}">
                <p14:modId xmlns:p14="http://schemas.microsoft.com/office/powerpoint/2010/main" val="1303071970"/>
              </p:ext>
            </p:extLst>
          </p:nvPr>
        </p:nvGraphicFramePr>
        <p:xfrm>
          <a:off x="431799" y="865200"/>
          <a:ext cx="8364535" cy="5844239"/>
        </p:xfrm>
        <a:graphic>
          <a:graphicData uri="http://schemas.openxmlformats.org/drawingml/2006/table">
            <a:tbl>
              <a:tblPr firstRow="1" bandRow="1">
                <a:tableStyleId>{2D5ABB26-0587-4C30-8999-92F81FD0307C}</a:tableStyleId>
              </a:tblPr>
              <a:tblGrid>
                <a:gridCol w="1286669">
                  <a:extLst>
                    <a:ext uri="{9D8B030D-6E8A-4147-A177-3AD203B41FA5}">
                      <a16:colId xmlns:a16="http://schemas.microsoft.com/office/drawing/2014/main" val="20000"/>
                    </a:ext>
                  </a:extLst>
                </a:gridCol>
                <a:gridCol w="3670662">
                  <a:extLst>
                    <a:ext uri="{9D8B030D-6E8A-4147-A177-3AD203B41FA5}">
                      <a16:colId xmlns:a16="http://schemas.microsoft.com/office/drawing/2014/main" val="20001"/>
                    </a:ext>
                  </a:extLst>
                </a:gridCol>
                <a:gridCol w="3407204">
                  <a:extLst>
                    <a:ext uri="{9D8B030D-6E8A-4147-A177-3AD203B41FA5}">
                      <a16:colId xmlns:a16="http://schemas.microsoft.com/office/drawing/2014/main" val="20002"/>
                    </a:ext>
                  </a:extLst>
                </a:gridCol>
              </a:tblGrid>
              <a:tr h="622301">
                <a:tc>
                  <a:txBody>
                    <a:bodyPr/>
                    <a:lstStyle/>
                    <a:p>
                      <a:pPr algn="ctr"/>
                      <a:endParaRPr kumimoji="1" lang="ja-JP" altLang="en-US" sz="1800" b="1" i="0" dirty="0">
                        <a:latin typeface="Meiryo UI" panose="020B0604030504040204" pitchFamily="50" charset="-128"/>
                        <a:ea typeface="Meiryo UI" panose="020B0604030504040204" pitchFamily="50" charset="-128"/>
                        <a:cs typeface="ヒラギノ角ゴ Pro W6"/>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sz="4000" b="1" i="0" dirty="0">
                          <a:solidFill>
                            <a:schemeClr val="accent5">
                              <a:lumMod val="50000"/>
                            </a:schemeClr>
                          </a:solidFill>
                          <a:latin typeface="Meiryo UI" panose="020B0604030504040204" pitchFamily="50" charset="-128"/>
                          <a:ea typeface="Meiryo UI" panose="020B0604030504040204" pitchFamily="50" charset="-128"/>
                          <a:cs typeface="ヒラギノ角ゴ Pro W6"/>
                        </a:rPr>
                        <a:t>生命保険</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sz="4000" b="1" i="0" dirty="0">
                          <a:solidFill>
                            <a:schemeClr val="accent3">
                              <a:lumMod val="50000"/>
                            </a:schemeClr>
                          </a:solidFill>
                          <a:latin typeface="Meiryo UI" panose="020B0604030504040204" pitchFamily="50" charset="-128"/>
                          <a:ea typeface="Meiryo UI" panose="020B0604030504040204" pitchFamily="50" charset="-128"/>
                          <a:cs typeface="ヒラギノ角ゴ Pro W6"/>
                        </a:rPr>
                        <a:t>損害保険</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677796">
                <a:tc>
                  <a:txBody>
                    <a:bodyPr/>
                    <a:lstStyle/>
                    <a:p>
                      <a:pPr algn="ctr"/>
                      <a:r>
                        <a:rPr kumimoji="1" lang="ja-JP" altLang="en-US" sz="2800" b="1" i="0"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対象</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kumimoji="1" lang="ja-JP" altLang="en-US" sz="4000" b="1" i="0" dirty="0">
                        <a:solidFill>
                          <a:srgbClr val="FF0000"/>
                        </a:solidFill>
                        <a:latin typeface="Meiryo UI" panose="020B0604030504040204" pitchFamily="50" charset="-128"/>
                        <a:ea typeface="Meiryo UI" panose="020B0604030504040204" pitchFamily="50" charset="-128"/>
                        <a:cs typeface="ヒラギノ角ゴ Pro W6"/>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kumimoji="1" lang="ja-JP" altLang="en-US" sz="4000" b="1" i="0" dirty="0">
                        <a:solidFill>
                          <a:srgbClr val="FF0000"/>
                        </a:solidFill>
                        <a:latin typeface="Meiryo UI" panose="020B0604030504040204" pitchFamily="50" charset="-128"/>
                        <a:ea typeface="Meiryo UI" panose="020B0604030504040204" pitchFamily="50" charset="-128"/>
                        <a:cs typeface="ヒラギノ角ゴ Pro W6"/>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607519">
                <a:tc>
                  <a:txBody>
                    <a:bodyPr/>
                    <a:lstStyle/>
                    <a:p>
                      <a:pPr algn="ctr"/>
                      <a:r>
                        <a:rPr kumimoji="1" lang="ja-JP" altLang="en-US" sz="2800" b="1" i="0"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受取額</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sz="2800" b="1" i="0" dirty="0">
                          <a:latin typeface="Meiryo UI" panose="020B0604030504040204" pitchFamily="50" charset="-128"/>
                          <a:ea typeface="Meiryo UI" panose="020B0604030504040204" pitchFamily="50" charset="-128"/>
                          <a:cs typeface="ヒラギノ角ゴ Pro W6"/>
                        </a:rPr>
                        <a:t>あらかじめ約束した</a:t>
                      </a:r>
                    </a:p>
                    <a:p>
                      <a:pPr algn="ctr"/>
                      <a:r>
                        <a:rPr kumimoji="1" lang="ja-JP" altLang="en-US" sz="2800" b="1" i="0" dirty="0">
                          <a:latin typeface="Meiryo UI" panose="020B0604030504040204" pitchFamily="50" charset="-128"/>
                          <a:ea typeface="Meiryo UI" panose="020B0604030504040204" pitchFamily="50" charset="-128"/>
                          <a:cs typeface="ヒラギノ角ゴ Pro W6"/>
                        </a:rPr>
                        <a:t>金額</a:t>
                      </a:r>
                      <a:endParaRPr kumimoji="1" lang="en-US" altLang="ja-JP" sz="2800" b="1" i="0" dirty="0">
                        <a:latin typeface="Meiryo UI" panose="020B0604030504040204" pitchFamily="50" charset="-128"/>
                        <a:ea typeface="Meiryo UI" panose="020B0604030504040204" pitchFamily="50" charset="-128"/>
                        <a:cs typeface="ヒラギノ角ゴ Pro W6"/>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sz="2800" b="1" i="0" dirty="0">
                          <a:latin typeface="Meiryo UI" panose="020B0604030504040204" pitchFamily="50" charset="-128"/>
                          <a:ea typeface="Meiryo UI" panose="020B0604030504040204" pitchFamily="50" charset="-128"/>
                          <a:cs typeface="ヒラギノ角ゴ Pro W6"/>
                        </a:rPr>
                        <a:t>事故により発生した</a:t>
                      </a:r>
                    </a:p>
                    <a:p>
                      <a:pPr algn="ctr"/>
                      <a:r>
                        <a:rPr kumimoji="1" lang="ja-JP" altLang="en-US" sz="2800" b="1" i="0" dirty="0">
                          <a:latin typeface="Meiryo UI" panose="020B0604030504040204" pitchFamily="50" charset="-128"/>
                          <a:ea typeface="Meiryo UI" panose="020B0604030504040204" pitchFamily="50" charset="-128"/>
                          <a:cs typeface="ヒラギノ角ゴ Pro W6"/>
                        </a:rPr>
                        <a:t>損害額</a:t>
                      </a:r>
                      <a:endParaRPr kumimoji="1" lang="en-US" altLang="ja-JP" sz="2800" b="1" i="0" dirty="0">
                        <a:latin typeface="Meiryo UI" panose="020B0604030504040204" pitchFamily="50" charset="-128"/>
                        <a:ea typeface="Meiryo UI" panose="020B0604030504040204" pitchFamily="50" charset="-128"/>
                        <a:cs typeface="ヒラギノ角ゴ Pro W6"/>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1894740">
                <a:tc>
                  <a:txBody>
                    <a:bodyPr/>
                    <a:lstStyle/>
                    <a:p>
                      <a:pPr algn="ctr"/>
                      <a:r>
                        <a:rPr kumimoji="1" lang="ja-JP" altLang="en-US" sz="2000" b="1" i="0"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備えられる</a:t>
                      </a:r>
                      <a:endParaRPr kumimoji="1" lang="en-US" altLang="ja-JP" sz="2000" b="1" i="0"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endParaRPr>
                    </a:p>
                    <a:p>
                      <a:pPr algn="ctr"/>
                      <a:r>
                        <a:rPr kumimoji="1" lang="ja-JP" altLang="en-US" sz="2000" b="1" i="0"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リスク</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en-US" altLang="ja-JP" sz="2800" b="1" i="0" dirty="0">
                          <a:solidFill>
                            <a:srgbClr val="215968"/>
                          </a:solidFill>
                          <a:latin typeface="Meiryo UI" panose="020B0604030504040204" pitchFamily="50" charset="-128"/>
                          <a:ea typeface="Meiryo UI" panose="020B0604030504040204" pitchFamily="50" charset="-128"/>
                          <a:cs typeface="ヒラギノ角ゴ Pro W6"/>
                        </a:rPr>
                        <a:t>●</a:t>
                      </a:r>
                      <a:r>
                        <a:rPr kumimoji="1" lang="ja-JP" altLang="en-US" sz="2800" b="1" i="0" dirty="0">
                          <a:latin typeface="Meiryo UI" panose="020B0604030504040204" pitchFamily="50" charset="-128"/>
                          <a:ea typeface="Meiryo UI" panose="020B0604030504040204" pitchFamily="50" charset="-128"/>
                          <a:cs typeface="ヒラギノ角ゴ Pro W6"/>
                        </a:rPr>
                        <a:t>死亡</a:t>
                      </a:r>
                      <a:endParaRPr kumimoji="1" lang="en-US" altLang="ja-JP" sz="2800" b="1" i="0" dirty="0">
                        <a:latin typeface="Meiryo UI" panose="020B0604030504040204" pitchFamily="50" charset="-128"/>
                        <a:ea typeface="Meiryo UI" panose="020B0604030504040204" pitchFamily="50" charset="-128"/>
                        <a:cs typeface="ヒラギノ角ゴ Pro W6"/>
                      </a:endParaRPr>
                    </a:p>
                    <a:p>
                      <a:r>
                        <a:rPr kumimoji="1" lang="en-US" altLang="ja-JP" sz="2800" b="1" i="0" dirty="0">
                          <a:solidFill>
                            <a:srgbClr val="215968"/>
                          </a:solidFill>
                          <a:latin typeface="Meiryo UI" panose="020B0604030504040204" pitchFamily="50" charset="-128"/>
                          <a:ea typeface="Meiryo UI" panose="020B0604030504040204" pitchFamily="50" charset="-128"/>
                          <a:cs typeface="ヒラギノ角ゴ Pro W6"/>
                        </a:rPr>
                        <a:t>●</a:t>
                      </a:r>
                      <a:r>
                        <a:rPr kumimoji="1" lang="ja-JP" altLang="en-US" sz="2800" b="1" i="0" dirty="0">
                          <a:latin typeface="Meiryo UI" panose="020B0604030504040204" pitchFamily="50" charset="-128"/>
                          <a:ea typeface="Meiryo UI" panose="020B0604030504040204" pitchFamily="50" charset="-128"/>
                          <a:cs typeface="ヒラギノ角ゴ Pro W6"/>
                        </a:rPr>
                        <a:t>病気・ケガ</a:t>
                      </a:r>
                      <a:endParaRPr kumimoji="1" lang="en-US" altLang="ja-JP" sz="2800" b="1" i="0" dirty="0">
                        <a:latin typeface="Meiryo UI" panose="020B0604030504040204" pitchFamily="50" charset="-128"/>
                        <a:ea typeface="Meiryo UI" panose="020B0604030504040204" pitchFamily="50" charset="-128"/>
                        <a:cs typeface="ヒラギノ角ゴ Pro W6"/>
                      </a:endParaRPr>
                    </a:p>
                    <a:p>
                      <a:r>
                        <a:rPr kumimoji="1" lang="en-US" altLang="ja-JP" sz="2800" b="1" i="0" dirty="0">
                          <a:solidFill>
                            <a:srgbClr val="215968"/>
                          </a:solidFill>
                          <a:latin typeface="Meiryo UI" panose="020B0604030504040204" pitchFamily="50" charset="-128"/>
                          <a:ea typeface="Meiryo UI" panose="020B0604030504040204" pitchFamily="50" charset="-128"/>
                          <a:cs typeface="ヒラギノ角ゴ Pro W6"/>
                        </a:rPr>
                        <a:t>●</a:t>
                      </a:r>
                      <a:r>
                        <a:rPr kumimoji="1" lang="ja-JP" altLang="en-US" sz="2800" b="1" i="0" dirty="0">
                          <a:latin typeface="Meiryo UI" panose="020B0604030504040204" pitchFamily="50" charset="-128"/>
                          <a:ea typeface="Meiryo UI" panose="020B0604030504040204" pitchFamily="50" charset="-128"/>
                          <a:cs typeface="ヒラギノ角ゴ Pro W6"/>
                        </a:rPr>
                        <a:t>老後</a:t>
                      </a:r>
                      <a:endParaRPr kumimoji="1" lang="en-US" altLang="ja-JP" sz="2800" b="1" i="0" dirty="0">
                        <a:latin typeface="Meiryo UI" panose="020B0604030504040204" pitchFamily="50" charset="-128"/>
                        <a:ea typeface="Meiryo UI" panose="020B0604030504040204" pitchFamily="50" charset="-128"/>
                        <a:cs typeface="ヒラギノ角ゴ Pro W6"/>
                      </a:endParaRPr>
                    </a:p>
                    <a:p>
                      <a:r>
                        <a:rPr kumimoji="1" lang="en-US" altLang="ja-JP" sz="2800" b="1" i="0" dirty="0">
                          <a:solidFill>
                            <a:srgbClr val="215968"/>
                          </a:solidFill>
                          <a:latin typeface="Meiryo UI" panose="020B0604030504040204" pitchFamily="50" charset="-128"/>
                          <a:ea typeface="Meiryo UI" panose="020B0604030504040204" pitchFamily="50" charset="-128"/>
                          <a:cs typeface="ヒラギノ角ゴ Pro W6"/>
                        </a:rPr>
                        <a:t>●</a:t>
                      </a:r>
                      <a:r>
                        <a:rPr kumimoji="1" lang="ja-JP" altLang="en-US" sz="2800" b="1" i="0" dirty="0">
                          <a:latin typeface="Meiryo UI" panose="020B0604030504040204" pitchFamily="50" charset="-128"/>
                          <a:ea typeface="Meiryo UI" panose="020B0604030504040204" pitchFamily="50" charset="-128"/>
                          <a:cs typeface="ヒラギノ角ゴ Pro W6"/>
                        </a:rPr>
                        <a:t>介護　　　　　　　　　</a:t>
                      </a:r>
                      <a:endParaRPr kumimoji="1" lang="en-US" altLang="ja-JP" sz="2800" b="1" i="0" dirty="0">
                        <a:latin typeface="Meiryo UI" panose="020B0604030504040204" pitchFamily="50" charset="-128"/>
                        <a:ea typeface="Meiryo UI" panose="020B0604030504040204" pitchFamily="50" charset="-128"/>
                        <a:cs typeface="ヒラギノ角ゴ Pro W6"/>
                      </a:endParaRPr>
                    </a:p>
                    <a:p>
                      <a:r>
                        <a:rPr kumimoji="1" lang="ja-JP" altLang="en-US" sz="2800" b="1" i="0" dirty="0">
                          <a:latin typeface="Meiryo UI" panose="020B0604030504040204" pitchFamily="50" charset="-128"/>
                          <a:ea typeface="Meiryo UI" panose="020B0604030504040204" pitchFamily="50" charset="-128"/>
                          <a:cs typeface="ヒラギノ角ゴ Pro W6"/>
                        </a:rPr>
                        <a:t>　　　　　　</a:t>
                      </a:r>
                      <a:r>
                        <a:rPr kumimoji="1" lang="ja-JP" altLang="en-US" sz="2000" b="1" i="0" dirty="0">
                          <a:latin typeface="Meiryo UI" panose="020B0604030504040204" pitchFamily="50" charset="-128"/>
                          <a:ea typeface="Meiryo UI" panose="020B0604030504040204" pitchFamily="50" charset="-128"/>
                          <a:cs typeface="ヒラギノ角ゴ Pro W6"/>
                        </a:rPr>
                        <a:t>など</a:t>
                      </a:r>
                      <a:endParaRPr kumimoji="1" lang="en-US" altLang="ja-JP" sz="2000" b="1" i="0" dirty="0">
                        <a:latin typeface="Meiryo UI" panose="020B0604030504040204" pitchFamily="50" charset="-128"/>
                        <a:ea typeface="Meiryo UI" panose="020B0604030504040204" pitchFamily="50" charset="-128"/>
                        <a:cs typeface="ヒラギノ角ゴ Pro W6"/>
                      </a:endParaRPr>
                    </a:p>
                    <a:p>
                      <a:endParaRPr kumimoji="1" lang="en-US" altLang="ja-JP" sz="2000" b="1" i="0" dirty="0">
                        <a:latin typeface="Meiryo UI" panose="020B0604030504040204" pitchFamily="50" charset="-128"/>
                        <a:ea typeface="Meiryo UI" panose="020B0604030504040204" pitchFamily="50" charset="-128"/>
                        <a:cs typeface="ヒラギノ角ゴ Pro W6"/>
                      </a:endParaRPr>
                    </a:p>
                    <a:p>
                      <a:r>
                        <a:rPr kumimoji="1" lang="ja-JP" altLang="en-US" sz="2000" b="1" i="0" dirty="0">
                          <a:latin typeface="Meiryo UI" panose="020B0604030504040204" pitchFamily="50" charset="-128"/>
                          <a:ea typeface="Meiryo UI" panose="020B0604030504040204" pitchFamily="50" charset="-128"/>
                          <a:cs typeface="ヒラギノ角ゴ Pro W6"/>
                        </a:rPr>
                        <a:t>　　　　　　　　　　　　　　　  </a:t>
                      </a:r>
                    </a:p>
                  </a:txBody>
                  <a:tcPr marL="25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en-US" altLang="ja-JP" sz="2800" b="1" i="0" dirty="0">
                          <a:solidFill>
                            <a:srgbClr val="4F6228"/>
                          </a:solidFill>
                          <a:latin typeface="Meiryo UI" panose="020B0604030504040204" pitchFamily="50" charset="-128"/>
                          <a:ea typeface="Meiryo UI" panose="020B0604030504040204" pitchFamily="50" charset="-128"/>
                          <a:cs typeface="ヒラギノ角ゴ Pro W6"/>
                        </a:rPr>
                        <a:t>●</a:t>
                      </a:r>
                      <a:r>
                        <a:rPr kumimoji="1" lang="ja-JP" altLang="en-US" sz="2800" b="1" i="0" dirty="0">
                          <a:latin typeface="Meiryo UI" panose="020B0604030504040204" pitchFamily="50" charset="-128"/>
                          <a:ea typeface="Meiryo UI" panose="020B0604030504040204" pitchFamily="50" charset="-128"/>
                          <a:cs typeface="ヒラギノ角ゴ Pro W6"/>
                        </a:rPr>
                        <a:t>交通事故</a:t>
                      </a:r>
                      <a:endParaRPr kumimoji="1" lang="en-US" altLang="ja-JP" sz="2800" b="1" i="0" dirty="0">
                        <a:latin typeface="Meiryo UI" panose="020B0604030504040204" pitchFamily="50" charset="-128"/>
                        <a:ea typeface="Meiryo UI" panose="020B0604030504040204" pitchFamily="50" charset="-128"/>
                        <a:cs typeface="ヒラギノ角ゴ Pro W6"/>
                      </a:endParaRPr>
                    </a:p>
                    <a:p>
                      <a:r>
                        <a:rPr kumimoji="1" lang="en-US" altLang="ja-JP" sz="2800" b="1" i="0" dirty="0">
                          <a:solidFill>
                            <a:srgbClr val="4F6228"/>
                          </a:solidFill>
                          <a:latin typeface="Meiryo UI" panose="020B0604030504040204" pitchFamily="50" charset="-128"/>
                          <a:ea typeface="Meiryo UI" panose="020B0604030504040204" pitchFamily="50" charset="-128"/>
                          <a:cs typeface="ヒラギノ角ゴ Pro W6"/>
                        </a:rPr>
                        <a:t>●</a:t>
                      </a:r>
                      <a:r>
                        <a:rPr kumimoji="1" lang="ja-JP" altLang="en-US" sz="2800" b="1" i="0" dirty="0">
                          <a:latin typeface="Meiryo UI" panose="020B0604030504040204" pitchFamily="50" charset="-128"/>
                          <a:ea typeface="Meiryo UI" panose="020B0604030504040204" pitchFamily="50" charset="-128"/>
                          <a:cs typeface="ヒラギノ角ゴ Pro W6"/>
                        </a:rPr>
                        <a:t>火事</a:t>
                      </a:r>
                      <a:endParaRPr kumimoji="1" lang="en-US" altLang="ja-JP" sz="2800" b="1" i="0" dirty="0">
                        <a:latin typeface="Meiryo UI" panose="020B0604030504040204" pitchFamily="50" charset="-128"/>
                        <a:ea typeface="Meiryo UI" panose="020B0604030504040204" pitchFamily="50" charset="-128"/>
                        <a:cs typeface="ヒラギノ角ゴ Pro W6"/>
                      </a:endParaRPr>
                    </a:p>
                    <a:p>
                      <a:r>
                        <a:rPr kumimoji="1" lang="en-US" altLang="ja-JP" sz="2800" b="1" i="0" dirty="0">
                          <a:solidFill>
                            <a:srgbClr val="4F6228"/>
                          </a:solidFill>
                          <a:latin typeface="Meiryo UI" panose="020B0604030504040204" pitchFamily="50" charset="-128"/>
                          <a:ea typeface="Meiryo UI" panose="020B0604030504040204" pitchFamily="50" charset="-128"/>
                          <a:cs typeface="ヒラギノ角ゴ Pro W6"/>
                        </a:rPr>
                        <a:t>●</a:t>
                      </a:r>
                      <a:r>
                        <a:rPr kumimoji="1" lang="ja-JP" altLang="en-US" sz="2800" b="1" i="0" dirty="0">
                          <a:latin typeface="Meiryo UI" panose="020B0604030504040204" pitchFamily="50" charset="-128"/>
                          <a:ea typeface="Meiryo UI" panose="020B0604030504040204" pitchFamily="50" charset="-128"/>
                          <a:cs typeface="ヒラギノ角ゴ Pro W6"/>
                        </a:rPr>
                        <a:t>台風や地震</a:t>
                      </a:r>
                      <a:endParaRPr kumimoji="1" lang="en-US" altLang="ja-JP" sz="2800" b="1" i="0" dirty="0">
                        <a:latin typeface="Meiryo UI" panose="020B0604030504040204" pitchFamily="50" charset="-128"/>
                        <a:ea typeface="Meiryo UI" panose="020B0604030504040204" pitchFamily="50" charset="-128"/>
                        <a:cs typeface="ヒラギノ角ゴ Pro W6"/>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800" b="1" i="0" dirty="0">
                          <a:solidFill>
                            <a:srgbClr val="4F6228"/>
                          </a:solidFill>
                          <a:latin typeface="Meiryo UI" panose="020B0604030504040204" pitchFamily="50" charset="-128"/>
                          <a:ea typeface="Meiryo UI" panose="020B0604030504040204" pitchFamily="50" charset="-128"/>
                          <a:cs typeface="ヒラギノ角ゴ Pro W6"/>
                        </a:rPr>
                        <a:t>●</a:t>
                      </a:r>
                      <a:r>
                        <a:rPr kumimoji="1" lang="ja-JP" altLang="en-US" sz="2800" b="1" i="0" dirty="0">
                          <a:solidFill>
                            <a:schemeClr val="tx1"/>
                          </a:solidFill>
                          <a:latin typeface="Meiryo UI" panose="020B0604030504040204" pitchFamily="50" charset="-128"/>
                          <a:ea typeface="Meiryo UI" panose="020B0604030504040204" pitchFamily="50" charset="-128"/>
                          <a:cs typeface="ヒラギノ角ゴ Pro W6"/>
                        </a:rPr>
                        <a:t>ケガ</a:t>
                      </a:r>
                      <a:endParaRPr kumimoji="1" lang="en-US" altLang="ja-JP" sz="2800" b="1" i="0" dirty="0">
                        <a:solidFill>
                          <a:schemeClr val="tx1"/>
                        </a:solidFill>
                        <a:latin typeface="Meiryo UI" panose="020B0604030504040204" pitchFamily="50" charset="-128"/>
                        <a:ea typeface="Meiryo UI" panose="020B0604030504040204" pitchFamily="50" charset="-128"/>
                        <a:cs typeface="ヒラギノ角ゴ Pro W6"/>
                      </a:endParaRPr>
                    </a:p>
                    <a:p>
                      <a:r>
                        <a:rPr kumimoji="1" lang="ja-JP" altLang="en-US" sz="2800" b="1" i="0" dirty="0">
                          <a:latin typeface="Meiryo UI" panose="020B0604030504040204" pitchFamily="50" charset="-128"/>
                          <a:ea typeface="Meiryo UI" panose="020B0604030504040204" pitchFamily="50" charset="-128"/>
                          <a:cs typeface="ヒラギノ角ゴ Pro W6"/>
                        </a:rPr>
                        <a:t>　　　　　　</a:t>
                      </a:r>
                      <a:r>
                        <a:rPr kumimoji="1" lang="ja-JP" altLang="en-US" sz="2000" b="1" i="0" dirty="0">
                          <a:latin typeface="Meiryo UI" panose="020B0604030504040204" pitchFamily="50" charset="-128"/>
                          <a:ea typeface="Meiryo UI" panose="020B0604030504040204" pitchFamily="50" charset="-128"/>
                          <a:cs typeface="ヒラギノ角ゴ Pro W6"/>
                        </a:rPr>
                        <a:t>など</a:t>
                      </a:r>
                      <a:endParaRPr kumimoji="1" lang="en-US" altLang="ja-JP" sz="2800" b="1" i="0" dirty="0">
                        <a:latin typeface="Meiryo UI" panose="020B0604030504040204" pitchFamily="50" charset="-128"/>
                        <a:ea typeface="Meiryo UI" panose="020B0604030504040204" pitchFamily="50" charset="-128"/>
                        <a:cs typeface="ヒラギノ角ゴ Pro W6"/>
                      </a:endParaRPr>
                    </a:p>
                  </a:txBody>
                  <a:tcPr marL="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bl>
          </a:graphicData>
        </a:graphic>
      </p:graphicFrame>
      <p:sp>
        <p:nvSpPr>
          <p:cNvPr id="6" name="角丸四角形 5"/>
          <p:cNvSpPr/>
          <p:nvPr/>
        </p:nvSpPr>
        <p:spPr>
          <a:xfrm>
            <a:off x="411165" y="1517624"/>
            <a:ext cx="8364535" cy="755703"/>
          </a:xfrm>
          <a:prstGeom prst="roundRect">
            <a:avLst/>
          </a:prstGeom>
          <a:noFill/>
          <a:ln w="12700" cmpd="sng">
            <a:solidFill>
              <a:schemeClr val="tx1">
                <a:lumMod val="65000"/>
                <a:lumOff val="35000"/>
              </a:schemeClr>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11" name="角丸四角形 10"/>
          <p:cNvSpPr/>
          <p:nvPr/>
        </p:nvSpPr>
        <p:spPr>
          <a:xfrm>
            <a:off x="411164" y="2425727"/>
            <a:ext cx="8364535" cy="1273148"/>
          </a:xfrm>
          <a:prstGeom prst="roundRect">
            <a:avLst>
              <a:gd name="adj" fmla="val 11430"/>
            </a:avLst>
          </a:prstGeom>
          <a:noFill/>
          <a:ln w="12700" cmpd="sng">
            <a:solidFill>
              <a:schemeClr val="tx1">
                <a:lumMod val="65000"/>
                <a:lumOff val="35000"/>
              </a:schemeClr>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12" name="角丸四角形 11"/>
          <p:cNvSpPr/>
          <p:nvPr/>
        </p:nvSpPr>
        <p:spPr>
          <a:xfrm>
            <a:off x="411165" y="3845808"/>
            <a:ext cx="8364535" cy="2537516"/>
          </a:xfrm>
          <a:prstGeom prst="roundRect">
            <a:avLst>
              <a:gd name="adj" fmla="val 6915"/>
            </a:avLst>
          </a:prstGeom>
          <a:noFill/>
          <a:ln w="12700" cmpd="sng">
            <a:solidFill>
              <a:schemeClr val="tx1">
                <a:lumMod val="65000"/>
                <a:lumOff val="35000"/>
              </a:schemeClr>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pic>
        <p:nvPicPr>
          <p:cNvPr id="3" name="図 2" descr="ウィンドウ, マグカップ, 挿絵 が含まれている画像&#10;&#10;自動的に生成された説明">
            <a:extLst>
              <a:ext uri="{FF2B5EF4-FFF2-40B4-BE49-F238E27FC236}">
                <a16:creationId xmlns:a16="http://schemas.microsoft.com/office/drawing/2014/main" id="{21EEB853-4BDB-40D7-ADD8-0C0DFBB4BB1D}"/>
              </a:ext>
            </a:extLst>
          </p:cNvPr>
          <p:cNvPicPr>
            <a:picLocks noChangeAspect="1"/>
          </p:cNvPicPr>
          <p:nvPr/>
        </p:nvPicPr>
        <p:blipFill>
          <a:blip r:embed="rId3"/>
          <a:stretch>
            <a:fillRect/>
          </a:stretch>
        </p:blipFill>
        <p:spPr>
          <a:xfrm>
            <a:off x="3995199" y="4398630"/>
            <a:ext cx="988531" cy="1222074"/>
          </a:xfrm>
          <a:prstGeom prst="rect">
            <a:avLst/>
          </a:prstGeom>
        </p:spPr>
      </p:pic>
      <p:pic>
        <p:nvPicPr>
          <p:cNvPr id="15" name="図 14">
            <a:extLst>
              <a:ext uri="{FF2B5EF4-FFF2-40B4-BE49-F238E27FC236}">
                <a16:creationId xmlns:a16="http://schemas.microsoft.com/office/drawing/2014/main" id="{5849F068-6124-45C5-942D-F069BA4890EE}"/>
              </a:ext>
            </a:extLst>
          </p:cNvPr>
          <p:cNvPicPr>
            <a:picLocks noChangeAspect="1"/>
          </p:cNvPicPr>
          <p:nvPr/>
        </p:nvPicPr>
        <p:blipFill>
          <a:blip r:embed="rId4"/>
          <a:stretch>
            <a:fillRect/>
          </a:stretch>
        </p:blipFill>
        <p:spPr>
          <a:xfrm>
            <a:off x="7496175" y="5271356"/>
            <a:ext cx="1081770" cy="914594"/>
          </a:xfrm>
          <a:prstGeom prst="rect">
            <a:avLst/>
          </a:prstGeom>
        </p:spPr>
      </p:pic>
      <p:sp>
        <p:nvSpPr>
          <p:cNvPr id="2" name="テキスト ボックス 1">
            <a:extLst>
              <a:ext uri="{FF2B5EF4-FFF2-40B4-BE49-F238E27FC236}">
                <a16:creationId xmlns:a16="http://schemas.microsoft.com/office/drawing/2014/main" id="{92B220EA-4B80-45F3-A7AB-515EED1C6C74}"/>
              </a:ext>
            </a:extLst>
          </p:cNvPr>
          <p:cNvSpPr txBox="1"/>
          <p:nvPr/>
        </p:nvSpPr>
        <p:spPr>
          <a:xfrm>
            <a:off x="3223674" y="1565441"/>
            <a:ext cx="1543050" cy="707886"/>
          </a:xfrm>
          <a:prstGeom prst="rect">
            <a:avLst/>
          </a:prstGeom>
          <a:noFill/>
        </p:spPr>
        <p:txBody>
          <a:bodyPr wrap="square" rtlCol="0">
            <a:spAutoFit/>
          </a:bodyPr>
          <a:lstStyle/>
          <a:p>
            <a:r>
              <a:rPr kumimoji="1" lang="ja-JP" altLang="en-US" sz="4000" b="1" i="0" dirty="0">
                <a:solidFill>
                  <a:srgbClr val="FF0000"/>
                </a:solidFill>
                <a:latin typeface="Meiryo UI" panose="020B0604030504040204" pitchFamily="50" charset="-128"/>
                <a:ea typeface="Meiryo UI" panose="020B0604030504040204" pitchFamily="50" charset="-128"/>
                <a:cs typeface="ヒラギノ角ゴ Pro W6"/>
              </a:rPr>
              <a:t>人</a:t>
            </a:r>
            <a:endParaRPr kumimoji="1" lang="ja-JP" altLang="en-US" sz="4000" dirty="0">
              <a:solidFill>
                <a:srgbClr val="FF0000"/>
              </a:solidFill>
            </a:endParaRPr>
          </a:p>
        </p:txBody>
      </p:sp>
      <p:sp>
        <p:nvSpPr>
          <p:cNvPr id="16" name="テキスト ボックス 15">
            <a:extLst>
              <a:ext uri="{FF2B5EF4-FFF2-40B4-BE49-F238E27FC236}">
                <a16:creationId xmlns:a16="http://schemas.microsoft.com/office/drawing/2014/main" id="{D56503D4-3217-4F23-8884-3DBC5993FAB6}"/>
              </a:ext>
            </a:extLst>
          </p:cNvPr>
          <p:cNvSpPr txBox="1"/>
          <p:nvPr/>
        </p:nvSpPr>
        <p:spPr>
          <a:xfrm>
            <a:off x="6314799" y="1541532"/>
            <a:ext cx="1543050" cy="707886"/>
          </a:xfrm>
          <a:prstGeom prst="rect">
            <a:avLst/>
          </a:prstGeom>
          <a:noFill/>
        </p:spPr>
        <p:txBody>
          <a:bodyPr wrap="square" rtlCol="0">
            <a:spAutoFit/>
          </a:bodyPr>
          <a:lstStyle/>
          <a:p>
            <a:pPr algn="ctr"/>
            <a:r>
              <a:rPr kumimoji="1" lang="ja-JP" altLang="en-US" sz="4000" b="1" i="0" dirty="0">
                <a:solidFill>
                  <a:srgbClr val="FF0000"/>
                </a:solidFill>
                <a:latin typeface="Meiryo UI" panose="020B0604030504040204" pitchFamily="50" charset="-128"/>
                <a:ea typeface="Meiryo UI" panose="020B0604030504040204" pitchFamily="50" charset="-128"/>
                <a:cs typeface="ヒラギノ角ゴ Pro W6"/>
              </a:rPr>
              <a:t>モノ</a:t>
            </a:r>
          </a:p>
        </p:txBody>
      </p:sp>
      <p:sp>
        <p:nvSpPr>
          <p:cNvPr id="8" name="スライド番号プレースホルダー 7"/>
          <p:cNvSpPr>
            <a:spLocks noGrp="1"/>
          </p:cNvSpPr>
          <p:nvPr>
            <p:ph type="sldNum" sz="quarter" idx="12"/>
          </p:nvPr>
        </p:nvSpPr>
        <p:spPr/>
        <p:txBody>
          <a:bodyPr/>
          <a:lstStyle/>
          <a:p>
            <a:pPr defTabSz="457200">
              <a:defRPr/>
            </a:pPr>
            <a:fld id="{7B76553B-32E2-D644-9CD0-56FDA882EB90}" type="slidenum">
              <a:rPr lang="ja-JP" altLang="en-US" b="0" smtClean="0"/>
              <a:pPr defTabSz="457200">
                <a:defRPr/>
              </a:pPr>
              <a:t>32</a:t>
            </a:fld>
            <a:endParaRPr lang="ja-JP" altLang="en-US" b="0" dirty="0"/>
          </a:p>
        </p:txBody>
      </p:sp>
    </p:spTree>
    <p:extLst>
      <p:ext uri="{BB962C8B-B14F-4D97-AF65-F5344CB8AC3E}">
        <p14:creationId xmlns:p14="http://schemas.microsoft.com/office/powerpoint/2010/main" val="3634927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正方形/長方形 24"/>
          <p:cNvSpPr/>
          <p:nvPr/>
        </p:nvSpPr>
        <p:spPr>
          <a:xfrm>
            <a:off x="0" y="0"/>
            <a:ext cx="9144000" cy="716948"/>
          </a:xfrm>
          <a:prstGeom prst="rect">
            <a:avLst/>
          </a:prstGeom>
          <a:solidFill>
            <a:srgbClr val="F7964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aphicFrame>
        <p:nvGraphicFramePr>
          <p:cNvPr id="7" name="表 6"/>
          <p:cNvGraphicFramePr>
            <a:graphicFrameLocks noGrp="1"/>
          </p:cNvGraphicFramePr>
          <p:nvPr/>
        </p:nvGraphicFramePr>
        <p:xfrm>
          <a:off x="265989" y="786703"/>
          <a:ext cx="4286974" cy="5625039"/>
        </p:xfrm>
        <a:graphic>
          <a:graphicData uri="http://schemas.openxmlformats.org/drawingml/2006/table">
            <a:tbl>
              <a:tblPr firstRow="1" bandRow="1">
                <a:tableStyleId>{2D5ABB26-0587-4C30-8999-92F81FD0307C}</a:tableStyleId>
              </a:tblPr>
              <a:tblGrid>
                <a:gridCol w="4286974">
                  <a:extLst>
                    <a:ext uri="{9D8B030D-6E8A-4147-A177-3AD203B41FA5}">
                      <a16:colId xmlns:a16="http://schemas.microsoft.com/office/drawing/2014/main" val="20000"/>
                    </a:ext>
                  </a:extLst>
                </a:gridCol>
              </a:tblGrid>
              <a:tr h="833314">
                <a:tc>
                  <a:txBody>
                    <a:bodyPr/>
                    <a:lstStyle/>
                    <a:p>
                      <a:pPr algn="ctr"/>
                      <a:r>
                        <a:rPr kumimoji="1" lang="ja-JP" altLang="en-US" sz="4000" b="1" i="0" dirty="0">
                          <a:solidFill>
                            <a:schemeClr val="tx2"/>
                          </a:solidFill>
                          <a:latin typeface="Meiryo UI" panose="020B0604030504040204" pitchFamily="50" charset="-128"/>
                          <a:ea typeface="Meiryo UI" panose="020B0604030504040204" pitchFamily="50" charset="-128"/>
                          <a:cs typeface="ヒラギノ角ゴ Pro W6"/>
                        </a:rPr>
                        <a:t>預貯金</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0"/>
                  </a:ext>
                </a:extLst>
              </a:tr>
              <a:tr h="2931464">
                <a:tc>
                  <a:txBody>
                    <a:bodyPr/>
                    <a:lstStyle/>
                    <a:p>
                      <a:pPr algn="ctr"/>
                      <a:endParaRPr kumimoji="1" lang="ja-JP" altLang="en-US" sz="2400" b="0" i="0" dirty="0">
                        <a:solidFill>
                          <a:srgbClr val="000000"/>
                        </a:solidFill>
                        <a:latin typeface="ヒラギノ角ゴ Pro W6"/>
                        <a:ea typeface="ヒラギノ角ゴ Pro W6"/>
                        <a:cs typeface="ヒラギノ角ゴ Pro W6"/>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1"/>
                  </a:ext>
                </a:extLst>
              </a:tr>
              <a:tr h="1860261">
                <a:tc>
                  <a:txBody>
                    <a:bodyPr/>
                    <a:lstStyle/>
                    <a:p>
                      <a:pPr algn="ctr"/>
                      <a:endParaRPr kumimoji="1" lang="ja-JP" altLang="en-US" sz="2400" b="0" i="0" dirty="0">
                        <a:solidFill>
                          <a:srgbClr val="000000"/>
                        </a:solidFill>
                        <a:latin typeface="ヒラギノ角ゴ Pro W6"/>
                        <a:ea typeface="ヒラギノ角ゴ Pro W6"/>
                        <a:cs typeface="ヒラギノ角ゴ Pro W6"/>
                      </a:endParaRPr>
                    </a:p>
                    <a:p>
                      <a:pPr algn="ctr"/>
                      <a:endParaRPr kumimoji="1" lang="ja-JP" altLang="en-US" sz="2400" b="0" i="0" dirty="0">
                        <a:solidFill>
                          <a:srgbClr val="000000"/>
                        </a:solidFill>
                        <a:latin typeface="ヒラギノ角ゴ Pro W6"/>
                        <a:ea typeface="ヒラギノ角ゴ Pro W6"/>
                        <a:cs typeface="ヒラギノ角ゴ Pro W6"/>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4"/>
                  </a:ext>
                </a:extLst>
              </a:tr>
            </a:tbl>
          </a:graphicData>
        </a:graphic>
      </p:graphicFrame>
      <p:graphicFrame>
        <p:nvGraphicFramePr>
          <p:cNvPr id="12" name="表 11"/>
          <p:cNvGraphicFramePr>
            <a:graphicFrameLocks noGrp="1"/>
          </p:cNvGraphicFramePr>
          <p:nvPr/>
        </p:nvGraphicFramePr>
        <p:xfrm>
          <a:off x="4637925" y="786702"/>
          <a:ext cx="4430730" cy="5625040"/>
        </p:xfrm>
        <a:graphic>
          <a:graphicData uri="http://schemas.openxmlformats.org/drawingml/2006/table">
            <a:tbl>
              <a:tblPr firstRow="1" bandRow="1">
                <a:tableStyleId>{2D5ABB26-0587-4C30-8999-92F81FD0307C}</a:tableStyleId>
              </a:tblPr>
              <a:tblGrid>
                <a:gridCol w="4430730">
                  <a:extLst>
                    <a:ext uri="{9D8B030D-6E8A-4147-A177-3AD203B41FA5}">
                      <a16:colId xmlns:a16="http://schemas.microsoft.com/office/drawing/2014/main" val="20000"/>
                    </a:ext>
                  </a:extLst>
                </a:gridCol>
              </a:tblGrid>
              <a:tr h="831199">
                <a:tc>
                  <a:txBody>
                    <a:bodyPr/>
                    <a:lstStyle/>
                    <a:p>
                      <a:pPr algn="ctr"/>
                      <a:r>
                        <a:rPr kumimoji="1" lang="ja-JP" altLang="en-US" sz="4000" b="1" i="0" dirty="0">
                          <a:solidFill>
                            <a:srgbClr val="00B050"/>
                          </a:solidFill>
                          <a:latin typeface="Meiryo UI" panose="020B0604030504040204" pitchFamily="50" charset="-128"/>
                          <a:ea typeface="Meiryo UI" panose="020B0604030504040204" pitchFamily="50" charset="-128"/>
                          <a:cs typeface="ヒラギノ角ゴ Pro W6"/>
                        </a:rPr>
                        <a:t>民間保険</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9BBB59"/>
                      </a:solidFill>
                      <a:prstDash val="solid"/>
                      <a:round/>
                      <a:headEnd type="none" w="med" len="med"/>
                      <a:tailEnd type="none" w="med" len="med"/>
                    </a:lnB>
                    <a:lnTlToBr w="12700" cmpd="sng">
                      <a:noFill/>
                      <a:prstDash val="solid"/>
                    </a:lnTlToBr>
                    <a:lnBlToTr w="12700" cmpd="sng">
                      <a:noFill/>
                      <a:prstDash val="solid"/>
                    </a:lnBlToTr>
                    <a:solidFill>
                      <a:srgbClr val="E0F1E6"/>
                    </a:solidFill>
                  </a:tcPr>
                </a:tc>
                <a:extLst>
                  <a:ext uri="{0D108BD9-81ED-4DB2-BD59-A6C34878D82A}">
                    <a16:rowId xmlns:a16="http://schemas.microsoft.com/office/drawing/2014/main" val="10000"/>
                  </a:ext>
                </a:extLst>
              </a:tr>
              <a:tr h="2924364">
                <a:tc>
                  <a:txBody>
                    <a:bodyPr/>
                    <a:lstStyle/>
                    <a:p>
                      <a:pPr algn="ctr"/>
                      <a:endParaRPr kumimoji="1" lang="ja-JP" altLang="en-US" sz="2400" b="0" i="0" dirty="0">
                        <a:solidFill>
                          <a:srgbClr val="000000"/>
                        </a:solidFill>
                        <a:latin typeface="ヒラギノ角ゴ Pro W6"/>
                        <a:ea typeface="ヒラギノ角ゴ Pro W6"/>
                        <a:cs typeface="ヒラギノ角ゴ Pro W6"/>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w="12700" cmpd="sng">
                      <a:noFill/>
                      <a:prstDash val="solid"/>
                    </a:lnTlToBr>
                    <a:lnBlToTr w="12700" cmpd="sng">
                      <a:noFill/>
                      <a:prstDash val="solid"/>
                    </a:lnBlToTr>
                    <a:solidFill>
                      <a:srgbClr val="E0F1E6"/>
                    </a:solidFill>
                  </a:tcPr>
                </a:tc>
                <a:extLst>
                  <a:ext uri="{0D108BD9-81ED-4DB2-BD59-A6C34878D82A}">
                    <a16:rowId xmlns:a16="http://schemas.microsoft.com/office/drawing/2014/main" val="10001"/>
                  </a:ext>
                </a:extLst>
              </a:tr>
              <a:tr h="1869477">
                <a:tc>
                  <a:txBody>
                    <a:bodyPr/>
                    <a:lstStyle/>
                    <a:p>
                      <a:pPr algn="ctr"/>
                      <a:endParaRPr kumimoji="1" lang="ja-JP" altLang="en-US" sz="2400" b="0" i="0" dirty="0">
                        <a:solidFill>
                          <a:srgbClr val="000000"/>
                        </a:solidFill>
                        <a:latin typeface="ヒラギノ角ゴ Pro W6"/>
                        <a:ea typeface="ヒラギノ角ゴ Pro W6"/>
                        <a:cs typeface="ヒラギノ角ゴ Pro W6"/>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w="12700" cmpd="sng">
                      <a:noFill/>
                      <a:prstDash val="solid"/>
                    </a:lnTlToBr>
                    <a:lnBlToTr w="12700" cmpd="sng">
                      <a:noFill/>
                      <a:prstDash val="solid"/>
                    </a:lnBlToTr>
                    <a:solidFill>
                      <a:srgbClr val="E0F1E6"/>
                    </a:solidFill>
                  </a:tcPr>
                </a:tc>
                <a:extLst>
                  <a:ext uri="{0D108BD9-81ED-4DB2-BD59-A6C34878D82A}">
                    <a16:rowId xmlns:a16="http://schemas.microsoft.com/office/drawing/2014/main" val="10004"/>
                  </a:ext>
                </a:extLst>
              </a:tr>
            </a:tbl>
          </a:graphicData>
        </a:graphic>
      </p:graphicFrame>
      <p:graphicFrame>
        <p:nvGraphicFramePr>
          <p:cNvPr id="5" name="表 4"/>
          <p:cNvGraphicFramePr>
            <a:graphicFrameLocks noGrp="1"/>
          </p:cNvGraphicFramePr>
          <p:nvPr/>
        </p:nvGraphicFramePr>
        <p:xfrm>
          <a:off x="302012" y="4614826"/>
          <a:ext cx="985833" cy="404585"/>
        </p:xfrm>
        <a:graphic>
          <a:graphicData uri="http://schemas.openxmlformats.org/drawingml/2006/table">
            <a:tbl>
              <a:tblPr firstRow="1" bandRow="1">
                <a:tableStyleId>{2D5ABB26-0587-4C30-8999-92F81FD0307C}</a:tableStyleId>
              </a:tblPr>
              <a:tblGrid>
                <a:gridCol w="985833">
                  <a:extLst>
                    <a:ext uri="{9D8B030D-6E8A-4147-A177-3AD203B41FA5}">
                      <a16:colId xmlns:a16="http://schemas.microsoft.com/office/drawing/2014/main" val="20000"/>
                    </a:ext>
                  </a:extLst>
                </a:gridCol>
              </a:tblGrid>
              <a:tr h="404585">
                <a:tc>
                  <a:txBody>
                    <a:bodyPr/>
                    <a:lstStyle/>
                    <a:p>
                      <a:pPr algn="ctr"/>
                      <a:r>
                        <a:rPr kumimoji="1" lang="ja-JP" altLang="en-US" sz="1400" b="1" i="0" spc="-210" dirty="0">
                          <a:solidFill>
                            <a:schemeClr val="tx1">
                              <a:lumMod val="75000"/>
                              <a:lumOff val="25000"/>
                            </a:schemeClr>
                          </a:solidFill>
                          <a:latin typeface="Meiryo UI" panose="020B0604030504040204" pitchFamily="50" charset="-128"/>
                          <a:ea typeface="Meiryo UI" panose="020B0604030504040204" pitchFamily="50" charset="-128"/>
                          <a:cs typeface="ヒラギノ角ゴ Pro W6"/>
                        </a:rPr>
                        <a:t>特　　徴</a:t>
                      </a:r>
                    </a:p>
                  </a:txBody>
                  <a:tcPr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bl>
          </a:graphicData>
        </a:graphic>
      </p:graphicFrame>
      <p:sp>
        <p:nvSpPr>
          <p:cNvPr id="17" name="テキスト ボックス 16"/>
          <p:cNvSpPr txBox="1"/>
          <p:nvPr/>
        </p:nvSpPr>
        <p:spPr>
          <a:xfrm>
            <a:off x="467699" y="4949122"/>
            <a:ext cx="3993648" cy="1569660"/>
          </a:xfrm>
          <a:prstGeom prst="rect">
            <a:avLst/>
          </a:prstGeom>
          <a:noFill/>
        </p:spPr>
        <p:txBody>
          <a:bodyPr wrap="square" rtlCol="0">
            <a:spAutoFit/>
          </a:bodyPr>
          <a:lstStyle/>
          <a:p>
            <a:pPr algn="ctr">
              <a:lnSpc>
                <a:spcPct val="120000"/>
              </a:lnSpc>
            </a:pPr>
            <a:r>
              <a:rPr lang="ja-JP" altLang="en-US" sz="4000" b="1" dirty="0">
                <a:latin typeface="Meiryo UI" panose="020B0604030504040204" pitchFamily="50" charset="-128"/>
                <a:ea typeface="Meiryo UI" panose="020B0604030504040204" pitchFamily="50" charset="-128"/>
                <a:cs typeface="ヒラギノ角ゴ Pro W6"/>
              </a:rPr>
              <a:t>さまざまな目的</a:t>
            </a:r>
            <a:r>
              <a:rPr lang="ja-JP" altLang="en-US" sz="4000" b="1" dirty="0">
                <a:solidFill>
                  <a:srgbClr val="000000"/>
                </a:solidFill>
                <a:latin typeface="Meiryo UI" panose="020B0604030504040204" pitchFamily="50" charset="-128"/>
                <a:ea typeface="Meiryo UI" panose="020B0604030504040204" pitchFamily="50" charset="-128"/>
                <a:cs typeface="ヒラギノ角ゴ Pro W6"/>
              </a:rPr>
              <a:t>の</a:t>
            </a:r>
          </a:p>
          <a:p>
            <a:pPr algn="ctr">
              <a:lnSpc>
                <a:spcPct val="120000"/>
              </a:lnSpc>
            </a:pPr>
            <a:r>
              <a:rPr lang="ja-JP" altLang="en-US" sz="4000" b="1" dirty="0">
                <a:solidFill>
                  <a:srgbClr val="000000"/>
                </a:solidFill>
                <a:latin typeface="Meiryo UI" panose="020B0604030504040204" pitchFamily="50" charset="-128"/>
                <a:ea typeface="Meiryo UI" panose="020B0604030504040204" pitchFamily="50" charset="-128"/>
                <a:cs typeface="ヒラギノ角ゴ Pro W6"/>
              </a:rPr>
              <a:t>ために貯める</a:t>
            </a:r>
          </a:p>
        </p:txBody>
      </p:sp>
      <p:sp>
        <p:nvSpPr>
          <p:cNvPr id="18" name="テキスト ボックス 17"/>
          <p:cNvSpPr txBox="1"/>
          <p:nvPr/>
        </p:nvSpPr>
        <p:spPr>
          <a:xfrm>
            <a:off x="5459850" y="4966917"/>
            <a:ext cx="2707793" cy="1569660"/>
          </a:xfrm>
          <a:prstGeom prst="rect">
            <a:avLst/>
          </a:prstGeom>
          <a:noFill/>
        </p:spPr>
        <p:txBody>
          <a:bodyPr wrap="none" rtlCol="0">
            <a:spAutoFit/>
          </a:bodyPr>
          <a:lstStyle/>
          <a:p>
            <a:pPr algn="ctr">
              <a:lnSpc>
                <a:spcPct val="120000"/>
              </a:lnSpc>
            </a:pPr>
            <a:r>
              <a:rPr lang="ja-JP" altLang="en-US" sz="4000" b="1" dirty="0">
                <a:latin typeface="Meiryo UI" panose="020B0604030504040204" pitchFamily="50" charset="-128"/>
                <a:ea typeface="Meiryo UI" panose="020B0604030504040204" pitchFamily="50" charset="-128"/>
                <a:cs typeface="ヒラギノ角ゴ Pro W6"/>
              </a:rPr>
              <a:t>特定の損失</a:t>
            </a:r>
          </a:p>
          <a:p>
            <a:pPr algn="ctr">
              <a:lnSpc>
                <a:spcPct val="120000"/>
              </a:lnSpc>
            </a:pPr>
            <a:r>
              <a:rPr lang="ja-JP" altLang="en-US" sz="4000" b="1" dirty="0">
                <a:solidFill>
                  <a:srgbClr val="000000"/>
                </a:solidFill>
                <a:latin typeface="Meiryo UI" panose="020B0604030504040204" pitchFamily="50" charset="-128"/>
                <a:ea typeface="Meiryo UI" panose="020B0604030504040204" pitchFamily="50" charset="-128"/>
                <a:cs typeface="ヒラギノ角ゴ Pro W6"/>
              </a:rPr>
              <a:t>に備える</a:t>
            </a:r>
          </a:p>
        </p:txBody>
      </p:sp>
      <p:sp>
        <p:nvSpPr>
          <p:cNvPr id="19" name="テキスト ボックス 18"/>
          <p:cNvSpPr txBox="1"/>
          <p:nvPr/>
        </p:nvSpPr>
        <p:spPr>
          <a:xfrm>
            <a:off x="244304" y="4196651"/>
            <a:ext cx="4461478" cy="387414"/>
          </a:xfrm>
          <a:prstGeom prst="rect">
            <a:avLst/>
          </a:prstGeom>
          <a:noFill/>
        </p:spPr>
        <p:txBody>
          <a:bodyPr wrap="none" rtlCol="0">
            <a:spAutoFit/>
          </a:bodyPr>
          <a:lstStyle/>
          <a:p>
            <a:pPr>
              <a:lnSpc>
                <a:spcPct val="120000"/>
              </a:lnSpc>
            </a:pPr>
            <a:r>
              <a:rPr lang="ja-JP" altLang="en-US" dirty="0">
                <a:solidFill>
                  <a:srgbClr val="000000"/>
                </a:solidFill>
                <a:latin typeface="Meiryo UI" panose="020B0604030504040204" pitchFamily="50" charset="-128"/>
                <a:ea typeface="Meiryo UI" panose="020B0604030504040204" pitchFamily="50" charset="-128"/>
                <a:cs typeface="ヒラギノ角ゴ Pro W6"/>
              </a:rPr>
              <a:t>貯蓄額は毎年</a:t>
            </a:r>
            <a:r>
              <a:rPr lang="en-US" altLang="ja-JP" dirty="0">
                <a:solidFill>
                  <a:srgbClr val="000000"/>
                </a:solidFill>
                <a:latin typeface="Meiryo UI" panose="020B0604030504040204" pitchFamily="50" charset="-128"/>
                <a:ea typeface="Meiryo UI" panose="020B0604030504040204" pitchFamily="50" charset="-128"/>
                <a:cs typeface="ヒラギノ角ゴ Pro W6"/>
              </a:rPr>
              <a:t>100</a:t>
            </a:r>
            <a:r>
              <a:rPr lang="ja-JP" altLang="en-US" dirty="0">
                <a:solidFill>
                  <a:srgbClr val="000000"/>
                </a:solidFill>
                <a:latin typeface="Meiryo UI" panose="020B0604030504040204" pitchFamily="50" charset="-128"/>
                <a:ea typeface="Meiryo UI" panose="020B0604030504040204" pitchFamily="50" charset="-128"/>
                <a:cs typeface="ヒラギノ角ゴ Pro W6"/>
              </a:rPr>
              <a:t>万円（総額</a:t>
            </a:r>
            <a:r>
              <a:rPr lang="en-US" altLang="ja-JP" dirty="0">
                <a:solidFill>
                  <a:srgbClr val="000000"/>
                </a:solidFill>
                <a:latin typeface="Meiryo UI" panose="020B0604030504040204" pitchFamily="50" charset="-128"/>
                <a:ea typeface="Meiryo UI" panose="020B0604030504040204" pitchFamily="50" charset="-128"/>
                <a:cs typeface="ヒラギノ角ゴ Pro W6"/>
              </a:rPr>
              <a:t>1,000</a:t>
            </a:r>
            <a:r>
              <a:rPr lang="ja-JP" altLang="en-US" dirty="0">
                <a:solidFill>
                  <a:srgbClr val="000000"/>
                </a:solidFill>
                <a:latin typeface="Meiryo UI" panose="020B0604030504040204" pitchFamily="50" charset="-128"/>
                <a:ea typeface="Meiryo UI" panose="020B0604030504040204" pitchFamily="50" charset="-128"/>
                <a:cs typeface="ヒラギノ角ゴ Pro W6"/>
              </a:rPr>
              <a:t>万円）</a:t>
            </a:r>
          </a:p>
        </p:txBody>
      </p:sp>
      <p:sp>
        <p:nvSpPr>
          <p:cNvPr id="20" name="テキスト ボックス 19"/>
          <p:cNvSpPr txBox="1"/>
          <p:nvPr/>
        </p:nvSpPr>
        <p:spPr>
          <a:xfrm>
            <a:off x="4796332" y="4187173"/>
            <a:ext cx="4272323" cy="387414"/>
          </a:xfrm>
          <a:prstGeom prst="rect">
            <a:avLst/>
          </a:prstGeom>
          <a:noFill/>
        </p:spPr>
        <p:txBody>
          <a:bodyPr wrap="none" rtlCol="0">
            <a:spAutoFit/>
          </a:bodyPr>
          <a:lstStyle/>
          <a:p>
            <a:pPr>
              <a:lnSpc>
                <a:spcPct val="120000"/>
              </a:lnSpc>
            </a:pPr>
            <a:r>
              <a:rPr lang="ja-JP" altLang="en-US" dirty="0">
                <a:solidFill>
                  <a:srgbClr val="000000"/>
                </a:solidFill>
                <a:latin typeface="Meiryo UI" panose="020B0604030504040204" pitchFamily="50" charset="-128"/>
                <a:ea typeface="Meiryo UI" panose="020B0604030504040204" pitchFamily="50" charset="-128"/>
                <a:cs typeface="ヒラギノ角ゴ Pro W6"/>
              </a:rPr>
              <a:t>保険料は毎年約</a:t>
            </a:r>
            <a:r>
              <a:rPr lang="en-US" altLang="ja-JP" dirty="0">
                <a:solidFill>
                  <a:srgbClr val="000000"/>
                </a:solidFill>
                <a:latin typeface="Meiryo UI" panose="020B0604030504040204" pitchFamily="50" charset="-128"/>
                <a:ea typeface="Meiryo UI" panose="020B0604030504040204" pitchFamily="50" charset="-128"/>
                <a:cs typeface="ヒラギノ角ゴ Pro W6"/>
              </a:rPr>
              <a:t>3</a:t>
            </a:r>
            <a:r>
              <a:rPr lang="ja-JP" altLang="en-US" dirty="0">
                <a:solidFill>
                  <a:srgbClr val="000000"/>
                </a:solidFill>
                <a:latin typeface="Meiryo UI" panose="020B0604030504040204" pitchFamily="50" charset="-128"/>
                <a:ea typeface="Meiryo UI" panose="020B0604030504040204" pitchFamily="50" charset="-128"/>
                <a:cs typeface="ヒラギノ角ゴ Pro W6"/>
              </a:rPr>
              <a:t>万円（総額約</a:t>
            </a:r>
            <a:r>
              <a:rPr lang="en-US" altLang="ja-JP" dirty="0">
                <a:solidFill>
                  <a:srgbClr val="000000"/>
                </a:solidFill>
                <a:latin typeface="Meiryo UI" panose="020B0604030504040204" pitchFamily="50" charset="-128"/>
                <a:ea typeface="Meiryo UI" panose="020B0604030504040204" pitchFamily="50" charset="-128"/>
                <a:cs typeface="ヒラギノ角ゴ Pro W6"/>
              </a:rPr>
              <a:t>30</a:t>
            </a:r>
            <a:r>
              <a:rPr lang="ja-JP" altLang="en-US" dirty="0">
                <a:solidFill>
                  <a:srgbClr val="000000"/>
                </a:solidFill>
                <a:latin typeface="Meiryo UI" panose="020B0604030504040204" pitchFamily="50" charset="-128"/>
                <a:ea typeface="Meiryo UI" panose="020B0604030504040204" pitchFamily="50" charset="-128"/>
                <a:cs typeface="ヒラギノ角ゴ Pro W6"/>
              </a:rPr>
              <a:t>万円）</a:t>
            </a:r>
          </a:p>
        </p:txBody>
      </p:sp>
      <p:pic>
        <p:nvPicPr>
          <p:cNvPr id="9" name="図 8">
            <a:extLst>
              <a:ext uri="{FF2B5EF4-FFF2-40B4-BE49-F238E27FC236}">
                <a16:creationId xmlns:a16="http://schemas.microsoft.com/office/drawing/2014/main" id="{12275761-9FE9-43BF-BB18-A5A0C0DDD26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30937" y="2079540"/>
            <a:ext cx="4201134" cy="1966917"/>
          </a:xfrm>
          <a:prstGeom prst="rect">
            <a:avLst/>
          </a:prstGeom>
        </p:spPr>
      </p:pic>
      <p:pic>
        <p:nvPicPr>
          <p:cNvPr id="10" name="図 9">
            <a:extLst>
              <a:ext uri="{FF2B5EF4-FFF2-40B4-BE49-F238E27FC236}">
                <a16:creationId xmlns:a16="http://schemas.microsoft.com/office/drawing/2014/main" id="{E77D9232-1EB3-4E06-A875-C2E9BEE913F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826821" y="2088078"/>
            <a:ext cx="4086242" cy="1937881"/>
          </a:xfrm>
          <a:prstGeom prst="rect">
            <a:avLst/>
          </a:prstGeom>
        </p:spPr>
      </p:pic>
      <p:grpSp>
        <p:nvGrpSpPr>
          <p:cNvPr id="3" name="グループ化 2"/>
          <p:cNvGrpSpPr/>
          <p:nvPr/>
        </p:nvGrpSpPr>
        <p:grpSpPr>
          <a:xfrm>
            <a:off x="75345" y="1604617"/>
            <a:ext cx="4610318" cy="2916762"/>
            <a:chOff x="13395" y="1637522"/>
            <a:chExt cx="4610318" cy="2916762"/>
          </a:xfrm>
        </p:grpSpPr>
        <p:sp>
          <p:nvSpPr>
            <p:cNvPr id="11" name="テキスト ボックス 10">
              <a:extLst>
                <a:ext uri="{FF2B5EF4-FFF2-40B4-BE49-F238E27FC236}">
                  <a16:creationId xmlns:a16="http://schemas.microsoft.com/office/drawing/2014/main" id="{4F997734-76CF-4AD2-A3E2-26E9596AF190}"/>
                </a:ext>
              </a:extLst>
            </p:cNvPr>
            <p:cNvSpPr txBox="1"/>
            <p:nvPr/>
          </p:nvSpPr>
          <p:spPr>
            <a:xfrm>
              <a:off x="164745" y="4069539"/>
              <a:ext cx="650810" cy="484745"/>
            </a:xfrm>
            <a:prstGeom prst="rect">
              <a:avLst/>
            </a:prstGeom>
            <a:noFill/>
          </p:spPr>
          <p:txBody>
            <a:bodyPr wrap="none" rtlCol="0">
              <a:spAutoFit/>
            </a:bodyPr>
            <a:lstStyle/>
            <a:p>
              <a:r>
                <a:rPr kumimoji="1" lang="en-US" altLang="ja-JP" sz="1000" b="1" dirty="0">
                  <a:latin typeface="Meiryo UI" panose="020B0604030504040204" pitchFamily="50" charset="-128"/>
                  <a:ea typeface="Meiryo UI" panose="020B0604030504040204" pitchFamily="50" charset="-128"/>
                </a:rPr>
                <a:t>30</a:t>
              </a:r>
              <a:r>
                <a:rPr kumimoji="1" lang="ja-JP" altLang="en-US" sz="1000" b="1" dirty="0">
                  <a:latin typeface="Meiryo UI" panose="020B0604030504040204" pitchFamily="50" charset="-128"/>
                  <a:ea typeface="Meiryo UI" panose="020B0604030504040204" pitchFamily="50" charset="-128"/>
                </a:rPr>
                <a:t>歳</a:t>
              </a:r>
            </a:p>
          </p:txBody>
        </p:sp>
        <p:sp>
          <p:nvSpPr>
            <p:cNvPr id="24" name="テキスト ボックス 23">
              <a:extLst>
                <a:ext uri="{FF2B5EF4-FFF2-40B4-BE49-F238E27FC236}">
                  <a16:creationId xmlns:a16="http://schemas.microsoft.com/office/drawing/2014/main" id="{14BEE68A-9988-42B9-BF2A-D5BA0AA9429A}"/>
                </a:ext>
              </a:extLst>
            </p:cNvPr>
            <p:cNvSpPr txBox="1"/>
            <p:nvPr/>
          </p:nvSpPr>
          <p:spPr>
            <a:xfrm>
              <a:off x="3972903" y="4067402"/>
              <a:ext cx="650810" cy="484745"/>
            </a:xfrm>
            <a:prstGeom prst="rect">
              <a:avLst/>
            </a:prstGeom>
            <a:noFill/>
          </p:spPr>
          <p:txBody>
            <a:bodyPr wrap="none" rtlCol="0">
              <a:spAutoFit/>
            </a:bodyPr>
            <a:lstStyle/>
            <a:p>
              <a:r>
                <a:rPr lang="en-US" altLang="ja-JP" sz="1000" b="1" dirty="0">
                  <a:latin typeface="Meiryo UI" panose="020B0604030504040204" pitchFamily="50" charset="-128"/>
                  <a:ea typeface="Meiryo UI" panose="020B0604030504040204" pitchFamily="50" charset="-128"/>
                </a:rPr>
                <a:t>40</a:t>
              </a:r>
              <a:r>
                <a:rPr lang="ja-JP" altLang="en-US" sz="1000" b="1" dirty="0">
                  <a:latin typeface="Meiryo UI" panose="020B0604030504040204" pitchFamily="50" charset="-128"/>
                  <a:ea typeface="Meiryo UI" panose="020B0604030504040204" pitchFamily="50" charset="-128"/>
                </a:rPr>
                <a:t>歳</a:t>
              </a:r>
              <a:endParaRPr kumimoji="1" lang="ja-JP" altLang="en-US" sz="1000" b="1" dirty="0">
                <a:latin typeface="Meiryo UI" panose="020B0604030504040204" pitchFamily="50" charset="-128"/>
                <a:ea typeface="Meiryo UI" panose="020B0604030504040204" pitchFamily="50" charset="-128"/>
              </a:endParaRPr>
            </a:p>
          </p:txBody>
        </p:sp>
        <p:sp>
          <p:nvSpPr>
            <p:cNvPr id="16" name="テキスト ボックス 15">
              <a:extLst>
                <a:ext uri="{FF2B5EF4-FFF2-40B4-BE49-F238E27FC236}">
                  <a16:creationId xmlns:a16="http://schemas.microsoft.com/office/drawing/2014/main" id="{C6F6F963-7D7A-4929-9572-BECC0283934F}"/>
                </a:ext>
              </a:extLst>
            </p:cNvPr>
            <p:cNvSpPr txBox="1"/>
            <p:nvPr/>
          </p:nvSpPr>
          <p:spPr>
            <a:xfrm>
              <a:off x="13395" y="1637522"/>
              <a:ext cx="453335" cy="939196"/>
            </a:xfrm>
            <a:prstGeom prst="rect">
              <a:avLst/>
            </a:prstGeom>
            <a:noFill/>
          </p:spPr>
          <p:txBody>
            <a:bodyPr vert="eaVert" wrap="none" rtlCol="0">
              <a:spAutoFit/>
            </a:bodyPr>
            <a:lstStyle/>
            <a:p>
              <a:r>
                <a:rPr kumimoji="1" lang="ja-JP" altLang="en-US" sz="1000" b="1" dirty="0">
                  <a:latin typeface="Meiryo UI" panose="020B0604030504040204" pitchFamily="50" charset="-128"/>
                  <a:ea typeface="Meiryo UI" panose="020B0604030504040204" pitchFamily="50" charset="-128"/>
                </a:rPr>
                <a:t>目標額</a:t>
              </a:r>
            </a:p>
          </p:txBody>
        </p:sp>
      </p:grpSp>
      <p:pic>
        <p:nvPicPr>
          <p:cNvPr id="27" name="図 26">
            <a:extLst>
              <a:ext uri="{FF2B5EF4-FFF2-40B4-BE49-F238E27FC236}">
                <a16:creationId xmlns:a16="http://schemas.microsoft.com/office/drawing/2014/main" id="{1BDA1492-731B-4115-930C-0DD10AB5D18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267462" y="2109509"/>
            <a:ext cx="653716" cy="1933101"/>
          </a:xfrm>
          <a:prstGeom prst="rect">
            <a:avLst/>
          </a:prstGeom>
        </p:spPr>
      </p:pic>
      <p:sp>
        <p:nvSpPr>
          <p:cNvPr id="30" name="テキスト ボックス 29">
            <a:extLst>
              <a:ext uri="{FF2B5EF4-FFF2-40B4-BE49-F238E27FC236}">
                <a16:creationId xmlns:a16="http://schemas.microsoft.com/office/drawing/2014/main" id="{CBEE3A99-671C-4578-8261-FA7414DA7661}"/>
              </a:ext>
            </a:extLst>
          </p:cNvPr>
          <p:cNvSpPr txBox="1"/>
          <p:nvPr/>
        </p:nvSpPr>
        <p:spPr>
          <a:xfrm>
            <a:off x="4678163" y="4073541"/>
            <a:ext cx="486030" cy="246221"/>
          </a:xfrm>
          <a:prstGeom prst="rect">
            <a:avLst/>
          </a:prstGeom>
          <a:noFill/>
        </p:spPr>
        <p:txBody>
          <a:bodyPr wrap="none" rtlCol="0">
            <a:spAutoFit/>
          </a:bodyPr>
          <a:lstStyle/>
          <a:p>
            <a:r>
              <a:rPr kumimoji="1" lang="en-US" altLang="ja-JP" sz="1000" b="1" dirty="0">
                <a:latin typeface="Meiryo UI" panose="020B0604030504040204" pitchFamily="50" charset="-128"/>
                <a:ea typeface="Meiryo UI" panose="020B0604030504040204" pitchFamily="50" charset="-128"/>
              </a:rPr>
              <a:t>30</a:t>
            </a:r>
            <a:r>
              <a:rPr kumimoji="1" lang="ja-JP" altLang="en-US" sz="1000" b="1" dirty="0">
                <a:latin typeface="Meiryo UI" panose="020B0604030504040204" pitchFamily="50" charset="-128"/>
                <a:ea typeface="Meiryo UI" panose="020B0604030504040204" pitchFamily="50" charset="-128"/>
              </a:rPr>
              <a:t>歳</a:t>
            </a:r>
          </a:p>
        </p:txBody>
      </p:sp>
      <p:sp>
        <p:nvSpPr>
          <p:cNvPr id="31" name="テキスト ボックス 30">
            <a:extLst>
              <a:ext uri="{FF2B5EF4-FFF2-40B4-BE49-F238E27FC236}">
                <a16:creationId xmlns:a16="http://schemas.microsoft.com/office/drawing/2014/main" id="{E9E28851-1FB0-4756-8BB3-B53DDFF6C895}"/>
              </a:ext>
            </a:extLst>
          </p:cNvPr>
          <p:cNvSpPr txBox="1"/>
          <p:nvPr/>
        </p:nvSpPr>
        <p:spPr>
          <a:xfrm>
            <a:off x="8439064" y="4031484"/>
            <a:ext cx="486030" cy="246221"/>
          </a:xfrm>
          <a:prstGeom prst="rect">
            <a:avLst/>
          </a:prstGeom>
          <a:noFill/>
        </p:spPr>
        <p:txBody>
          <a:bodyPr wrap="none" rtlCol="0">
            <a:spAutoFit/>
          </a:bodyPr>
          <a:lstStyle/>
          <a:p>
            <a:r>
              <a:rPr lang="en-US" altLang="ja-JP" sz="1000" b="1" dirty="0">
                <a:latin typeface="Meiryo UI" panose="020B0604030504040204" pitchFamily="50" charset="-128"/>
                <a:ea typeface="Meiryo UI" panose="020B0604030504040204" pitchFamily="50" charset="-128"/>
              </a:rPr>
              <a:t>40</a:t>
            </a:r>
            <a:r>
              <a:rPr lang="ja-JP" altLang="en-US" sz="1000" b="1" dirty="0">
                <a:latin typeface="Meiryo UI" panose="020B0604030504040204" pitchFamily="50" charset="-128"/>
                <a:ea typeface="Meiryo UI" panose="020B0604030504040204" pitchFamily="50" charset="-128"/>
              </a:rPr>
              <a:t>歳</a:t>
            </a:r>
            <a:endParaRPr kumimoji="1" lang="ja-JP" altLang="en-US" sz="1000" b="1" dirty="0">
              <a:latin typeface="Meiryo UI" panose="020B0604030504040204" pitchFamily="50" charset="-128"/>
              <a:ea typeface="Meiryo UI" panose="020B0604030504040204" pitchFamily="50" charset="-128"/>
            </a:endParaRPr>
          </a:p>
        </p:txBody>
      </p:sp>
      <p:cxnSp>
        <p:nvCxnSpPr>
          <p:cNvPr id="34" name="直線コネクタ 33">
            <a:extLst>
              <a:ext uri="{FF2B5EF4-FFF2-40B4-BE49-F238E27FC236}">
                <a16:creationId xmlns:a16="http://schemas.microsoft.com/office/drawing/2014/main" id="{57C58435-9A21-48C0-A43E-326D26DFC7F3}"/>
              </a:ext>
            </a:extLst>
          </p:cNvPr>
          <p:cNvCxnSpPr/>
          <p:nvPr/>
        </p:nvCxnSpPr>
        <p:spPr>
          <a:xfrm>
            <a:off x="4067625" y="2079540"/>
            <a:ext cx="1008000" cy="0"/>
          </a:xfrm>
          <a:prstGeom prst="line">
            <a:avLst/>
          </a:prstGeom>
          <a:ln w="12700">
            <a:solidFill>
              <a:schemeClr val="accent6"/>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35" name="直線コネクタ 34">
            <a:extLst>
              <a:ext uri="{FF2B5EF4-FFF2-40B4-BE49-F238E27FC236}">
                <a16:creationId xmlns:a16="http://schemas.microsoft.com/office/drawing/2014/main" id="{518657E6-B697-41C5-ADFB-A856E9DD4189}"/>
              </a:ext>
            </a:extLst>
          </p:cNvPr>
          <p:cNvCxnSpPr/>
          <p:nvPr/>
        </p:nvCxnSpPr>
        <p:spPr>
          <a:xfrm>
            <a:off x="3988960" y="4046457"/>
            <a:ext cx="1008000" cy="0"/>
          </a:xfrm>
          <a:prstGeom prst="line">
            <a:avLst/>
          </a:prstGeom>
          <a:ln w="12700">
            <a:solidFill>
              <a:schemeClr val="accent6"/>
            </a:solidFill>
            <a:prstDash val="sysDot"/>
          </a:ln>
          <a:effectLst/>
        </p:spPr>
        <p:style>
          <a:lnRef idx="2">
            <a:schemeClr val="accent1"/>
          </a:lnRef>
          <a:fillRef idx="0">
            <a:schemeClr val="accent1"/>
          </a:fillRef>
          <a:effectRef idx="1">
            <a:schemeClr val="accent1"/>
          </a:effectRef>
          <a:fontRef idx="minor">
            <a:schemeClr val="tx1"/>
          </a:fontRef>
        </p:style>
      </p:cxnSp>
      <p:sp>
        <p:nvSpPr>
          <p:cNvPr id="33" name="正方形/長方形 32"/>
          <p:cNvSpPr/>
          <p:nvPr/>
        </p:nvSpPr>
        <p:spPr bwMode="white">
          <a:xfrm>
            <a:off x="461965" y="30760"/>
            <a:ext cx="6996110"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預貯金と民間保険の違い</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graphicFrame>
        <p:nvGraphicFramePr>
          <p:cNvPr id="36" name="表 35"/>
          <p:cNvGraphicFramePr>
            <a:graphicFrameLocks noGrp="1"/>
          </p:cNvGraphicFramePr>
          <p:nvPr/>
        </p:nvGraphicFramePr>
        <p:xfrm>
          <a:off x="4671276" y="4621572"/>
          <a:ext cx="985833" cy="454070"/>
        </p:xfrm>
        <a:graphic>
          <a:graphicData uri="http://schemas.openxmlformats.org/drawingml/2006/table">
            <a:tbl>
              <a:tblPr firstRow="1" bandRow="1">
                <a:tableStyleId>{2D5ABB26-0587-4C30-8999-92F81FD0307C}</a:tableStyleId>
              </a:tblPr>
              <a:tblGrid>
                <a:gridCol w="985833">
                  <a:extLst>
                    <a:ext uri="{9D8B030D-6E8A-4147-A177-3AD203B41FA5}">
                      <a16:colId xmlns:a16="http://schemas.microsoft.com/office/drawing/2014/main" val="20000"/>
                    </a:ext>
                  </a:extLst>
                </a:gridCol>
              </a:tblGrid>
              <a:tr h="454070">
                <a:tc>
                  <a:txBody>
                    <a:bodyPr/>
                    <a:lstStyle/>
                    <a:p>
                      <a:pPr algn="ctr"/>
                      <a:r>
                        <a:rPr kumimoji="1" lang="ja-JP" altLang="en-US" sz="1400" b="1" i="0" spc="-210" dirty="0">
                          <a:solidFill>
                            <a:schemeClr val="tx1">
                              <a:lumMod val="75000"/>
                              <a:lumOff val="25000"/>
                            </a:schemeClr>
                          </a:solidFill>
                          <a:latin typeface="Meiryo UI" panose="020B0604030504040204" pitchFamily="50" charset="-128"/>
                          <a:ea typeface="Meiryo UI" panose="020B0604030504040204" pitchFamily="50" charset="-128"/>
                          <a:cs typeface="ヒラギノ角ゴ Pro W6"/>
                        </a:rPr>
                        <a:t>特　　徴</a:t>
                      </a:r>
                    </a:p>
                  </a:txBody>
                  <a:tcPr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bl>
          </a:graphicData>
        </a:graphic>
      </p:graphicFrame>
      <p:sp>
        <p:nvSpPr>
          <p:cNvPr id="37" name="テキスト ボックス 36"/>
          <p:cNvSpPr txBox="1"/>
          <p:nvPr/>
        </p:nvSpPr>
        <p:spPr>
          <a:xfrm>
            <a:off x="292144" y="6411742"/>
            <a:ext cx="8389935" cy="415498"/>
          </a:xfrm>
          <a:prstGeom prst="rect">
            <a:avLst/>
          </a:prstGeom>
          <a:noFill/>
        </p:spPr>
        <p:txBody>
          <a:bodyPr wrap="square" rtlCol="0">
            <a:spAutoFit/>
          </a:bodyPr>
          <a:lstStyle/>
          <a:p>
            <a:r>
              <a:rPr lang="ja-JP" altLang="en-US" sz="1050" dirty="0">
                <a:latin typeface="Meiryo UI" panose="020B0604030504040204" pitchFamily="50" charset="-128"/>
                <a:ea typeface="Meiryo UI" panose="020B0604030504040204" pitchFamily="50" charset="-128"/>
                <a:cs typeface="ヒラギノ角ゴ Pro W3"/>
              </a:rPr>
              <a:t>注 </a:t>
            </a:r>
            <a:r>
              <a:rPr lang="en-US" altLang="ja-JP" sz="1050" dirty="0">
                <a:latin typeface="Meiryo UI" panose="020B0604030504040204" pitchFamily="50" charset="-128"/>
                <a:ea typeface="Meiryo UI" panose="020B0604030504040204" pitchFamily="50" charset="-128"/>
                <a:cs typeface="ヒラギノ角ゴ Pro W3"/>
              </a:rPr>
              <a:t>①</a:t>
            </a:r>
            <a:r>
              <a:rPr lang="ja-JP" altLang="en-US" sz="1050" dirty="0">
                <a:latin typeface="Meiryo UI" panose="020B0604030504040204" pitchFamily="50" charset="-128"/>
                <a:ea typeface="Meiryo UI" panose="020B0604030504040204" pitchFamily="50" charset="-128"/>
                <a:cs typeface="ヒラギノ角ゴ Pro W3"/>
              </a:rPr>
              <a:t>預貯金は利子や税金などを考慮しない金額。 </a:t>
            </a:r>
            <a:r>
              <a:rPr lang="en-US" altLang="ja-JP" sz="1050" dirty="0">
                <a:latin typeface="Meiryo UI" panose="020B0604030504040204" pitchFamily="50" charset="-128"/>
                <a:ea typeface="Meiryo UI" panose="020B0604030504040204" pitchFamily="50" charset="-128"/>
                <a:cs typeface="ヒラギノ角ゴ Pro W3"/>
              </a:rPr>
              <a:t>②</a:t>
            </a:r>
            <a:r>
              <a:rPr lang="ja-JP" altLang="en-US" sz="1050" dirty="0">
                <a:latin typeface="Meiryo UI" panose="020B0604030504040204" pitchFamily="50" charset="-128"/>
                <a:ea typeface="Meiryo UI" panose="020B0604030504040204" pitchFamily="50" charset="-128"/>
                <a:cs typeface="ヒラギノ角ゴ Pro W3"/>
              </a:rPr>
              <a:t>保険料は男性（</a:t>
            </a:r>
            <a:r>
              <a:rPr lang="en-US" altLang="ja-JP" sz="1050" dirty="0">
                <a:latin typeface="Meiryo UI" panose="020B0604030504040204" pitchFamily="50" charset="-128"/>
                <a:ea typeface="Meiryo UI" panose="020B0604030504040204" pitchFamily="50" charset="-128"/>
                <a:cs typeface="ヒラギノ角ゴ Pro W3"/>
              </a:rPr>
              <a:t>30</a:t>
            </a:r>
            <a:r>
              <a:rPr lang="ja-JP" altLang="en-US" sz="1050" dirty="0">
                <a:latin typeface="Meiryo UI" panose="020B0604030504040204" pitchFamily="50" charset="-128"/>
                <a:ea typeface="Meiryo UI" panose="020B0604030504040204" pitchFamily="50" charset="-128"/>
                <a:cs typeface="ヒラギノ角ゴ Pro W3"/>
              </a:rPr>
              <a:t>歳）契約で、保険期間</a:t>
            </a:r>
            <a:r>
              <a:rPr lang="en-US" altLang="ja-JP" sz="1050" dirty="0">
                <a:latin typeface="Meiryo UI" panose="020B0604030504040204" pitchFamily="50" charset="-128"/>
                <a:ea typeface="Meiryo UI" panose="020B0604030504040204" pitchFamily="50" charset="-128"/>
                <a:cs typeface="ヒラギノ角ゴ Pro W3"/>
              </a:rPr>
              <a:t>10</a:t>
            </a:r>
            <a:r>
              <a:rPr lang="ja-JP" altLang="en-US" sz="1050" dirty="0">
                <a:latin typeface="Meiryo UI" panose="020B0604030504040204" pitchFamily="50" charset="-128"/>
                <a:ea typeface="Meiryo UI" panose="020B0604030504040204" pitchFamily="50" charset="-128"/>
                <a:cs typeface="ヒラギノ角ゴ Pro W3"/>
              </a:rPr>
              <a:t>年、保険金額</a:t>
            </a:r>
            <a:r>
              <a:rPr lang="en-US" altLang="ja-JP" sz="1050" dirty="0">
                <a:latin typeface="Meiryo UI" panose="020B0604030504040204" pitchFamily="50" charset="-128"/>
                <a:ea typeface="Meiryo UI" panose="020B0604030504040204" pitchFamily="50" charset="-128"/>
                <a:cs typeface="ヒラギノ角ゴ Pro W3"/>
              </a:rPr>
              <a:t>1,000</a:t>
            </a:r>
            <a:r>
              <a:rPr lang="ja-JP" altLang="en-US" sz="1050" dirty="0">
                <a:latin typeface="Meiryo UI" panose="020B0604030504040204" pitchFamily="50" charset="-128"/>
                <a:ea typeface="Meiryo UI" panose="020B0604030504040204" pitchFamily="50" charset="-128"/>
                <a:cs typeface="ヒラギノ角ゴ Pro W3"/>
              </a:rPr>
              <a:t>万円の定期保険の例。実際の保険料は、保険種類や契約内容、生命保険会社によって異なる場合があります。</a:t>
            </a:r>
            <a:endParaRPr lang="en-US" altLang="ja-JP" sz="1050" dirty="0">
              <a:latin typeface="Meiryo UI" panose="020B0604030504040204" pitchFamily="50" charset="-128"/>
              <a:ea typeface="Meiryo UI" panose="020B0604030504040204" pitchFamily="50" charset="-128"/>
              <a:cs typeface="ヒラギノ角ゴ Pro W3"/>
            </a:endParaRPr>
          </a:p>
        </p:txBody>
      </p:sp>
      <p:sp>
        <p:nvSpPr>
          <p:cNvPr id="2" name="スライド番号プレースホルダー 1"/>
          <p:cNvSpPr>
            <a:spLocks noGrp="1"/>
          </p:cNvSpPr>
          <p:nvPr>
            <p:ph type="sldNum" sz="quarter" idx="12"/>
          </p:nvPr>
        </p:nvSpPr>
        <p:spPr/>
        <p:txBody>
          <a:bodyPr/>
          <a:lstStyle/>
          <a:p>
            <a:pPr defTabSz="457200">
              <a:defRPr/>
            </a:pPr>
            <a:fld id="{7B76553B-32E2-D644-9CD0-56FDA882EB90}" type="slidenum">
              <a:rPr lang="ja-JP" altLang="en-US" b="0" smtClean="0"/>
              <a:pPr defTabSz="457200">
                <a:defRPr/>
              </a:pPr>
              <a:t>33</a:t>
            </a:fld>
            <a:endParaRPr lang="ja-JP" altLang="en-US" b="0" dirty="0"/>
          </a:p>
        </p:txBody>
      </p:sp>
    </p:spTree>
    <p:custDataLst>
      <p:tags r:id="rId1"/>
    </p:custDataLst>
    <p:extLst>
      <p:ext uri="{BB962C8B-B14F-4D97-AF65-F5344CB8AC3E}">
        <p14:creationId xmlns:p14="http://schemas.microsoft.com/office/powerpoint/2010/main" val="2887226536"/>
      </p:ext>
    </p:extLst>
  </p:cSld>
  <p:clrMapOvr>
    <a:masterClrMapping/>
  </p:clrMapOvr>
  <mc:AlternateContent xmlns:mc="http://schemas.openxmlformats.org/markup-compatibility/2006" xmlns:p14="http://schemas.microsoft.com/office/powerpoint/2010/main">
    <mc:Choice Requires="p14">
      <p:transition spd="slow" p14:dur="2000" advTm="108837"/>
    </mc:Choice>
    <mc:Fallback xmlns="">
      <p:transition spd="slow" advTm="10883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正方形/長方形 15"/>
          <p:cNvSpPr/>
          <p:nvPr/>
        </p:nvSpPr>
        <p:spPr>
          <a:xfrm>
            <a:off x="0" y="0"/>
            <a:ext cx="9144000" cy="716948"/>
          </a:xfrm>
          <a:prstGeom prst="rect">
            <a:avLst/>
          </a:prstGeom>
          <a:solidFill>
            <a:srgbClr val="F7964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7" name="正方形/長方形 16"/>
          <p:cNvSpPr/>
          <p:nvPr/>
        </p:nvSpPr>
        <p:spPr bwMode="white">
          <a:xfrm>
            <a:off x="268224" y="-12662"/>
            <a:ext cx="6449316"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「生命保険」には契約が必要</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32" name="角丸四角形 31"/>
          <p:cNvSpPr/>
          <p:nvPr/>
        </p:nvSpPr>
        <p:spPr>
          <a:xfrm>
            <a:off x="195549" y="5168467"/>
            <a:ext cx="8617767" cy="1563532"/>
          </a:xfrm>
          <a:prstGeom prst="roundRect">
            <a:avLst/>
          </a:prstGeom>
          <a:solidFill>
            <a:schemeClr val="accent6">
              <a:lumMod val="20000"/>
              <a:lumOff val="80000"/>
            </a:schemeClr>
          </a:solidFill>
          <a:ln w="317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3" name="テキスト ボックス 32">
            <a:extLst>
              <a:ext uri="{FF2B5EF4-FFF2-40B4-BE49-F238E27FC236}">
                <a16:creationId xmlns:a16="http://schemas.microsoft.com/office/drawing/2014/main" id="{931E94CD-C84D-400D-8303-2437880BF576}"/>
              </a:ext>
            </a:extLst>
          </p:cNvPr>
          <p:cNvSpPr txBox="1"/>
          <p:nvPr/>
        </p:nvSpPr>
        <p:spPr>
          <a:xfrm>
            <a:off x="337546" y="5258705"/>
            <a:ext cx="8200279" cy="1492268"/>
          </a:xfrm>
          <a:prstGeom prst="rect">
            <a:avLst/>
          </a:prstGeom>
          <a:noFill/>
        </p:spPr>
        <p:txBody>
          <a:bodyPr wrap="square" rtlCol="0">
            <a:spAutoFit/>
          </a:bodyPr>
          <a:lstStyle/>
          <a:p>
            <a:pPr>
              <a:lnSpc>
                <a:spcPts val="2800"/>
              </a:lnSpc>
            </a:pPr>
            <a:r>
              <a:rPr lang="en-US" altLang="ja-JP" sz="21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2100" b="1" dirty="0">
                <a:latin typeface="Meiryo UI" panose="020B0604030504040204" pitchFamily="50" charset="-128"/>
                <a:ea typeface="Meiryo UI" panose="020B0604030504040204" pitchFamily="50" charset="-128"/>
                <a:cs typeface="Meiryo UI" panose="020B0604030504040204" pitchFamily="50" charset="-128"/>
              </a:rPr>
              <a:t>保険料って何？</a:t>
            </a:r>
            <a:r>
              <a:rPr lang="en-US" altLang="ja-JP" sz="2100" b="1" dirty="0">
                <a:latin typeface="Meiryo UI" panose="020B0604030504040204" pitchFamily="50" charset="-128"/>
                <a:ea typeface="Meiryo UI" panose="020B0604030504040204" pitchFamily="50" charset="-128"/>
                <a:cs typeface="Meiryo UI" panose="020B0604030504040204" pitchFamily="50" charset="-128"/>
              </a:rPr>
              <a:t>〉</a:t>
            </a:r>
            <a:endParaRPr lang="ja-JP" altLang="en-US" sz="2100" b="1" dirty="0">
              <a:latin typeface="Meiryo UI" panose="020B0604030504040204" pitchFamily="50" charset="-128"/>
              <a:ea typeface="Meiryo UI" panose="020B0604030504040204" pitchFamily="50" charset="-128"/>
              <a:cs typeface="Meiryo UI" panose="020B0604030504040204" pitchFamily="50" charset="-128"/>
            </a:endParaRPr>
          </a:p>
          <a:p>
            <a:pPr>
              <a:lnSpc>
                <a:spcPts val="2800"/>
              </a:lnSpc>
            </a:pPr>
            <a:r>
              <a:rPr lang="ja-JP" altLang="en-US" sz="2100" b="1" dirty="0">
                <a:latin typeface="Meiryo UI" panose="020B0604030504040204" pitchFamily="50" charset="-128"/>
                <a:ea typeface="Meiryo UI" panose="020B0604030504040204" pitchFamily="50" charset="-128"/>
                <a:cs typeface="Meiryo UI" panose="020B0604030504040204" pitchFamily="50" charset="-128"/>
              </a:rPr>
              <a:t>　保障を得る代わりに、契約者が生命保険会社に払い込むお金</a:t>
            </a:r>
            <a:endParaRPr lang="en-US" altLang="ja-JP" sz="2100" b="1" dirty="0">
              <a:latin typeface="Meiryo UI" panose="020B0604030504040204" pitchFamily="50" charset="-128"/>
              <a:ea typeface="Meiryo UI" panose="020B0604030504040204" pitchFamily="50" charset="-128"/>
              <a:cs typeface="Meiryo UI" panose="020B0604030504040204" pitchFamily="50" charset="-128"/>
            </a:endParaRPr>
          </a:p>
          <a:p>
            <a:pPr>
              <a:lnSpc>
                <a:spcPts val="2800"/>
              </a:lnSpc>
            </a:pPr>
            <a:r>
              <a:rPr lang="en-US" altLang="ja-JP" sz="21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2100" b="1" dirty="0">
                <a:latin typeface="Meiryo UI" panose="020B0604030504040204" pitchFamily="50" charset="-128"/>
                <a:ea typeface="Meiryo UI" panose="020B0604030504040204" pitchFamily="50" charset="-128"/>
                <a:cs typeface="Meiryo UI" panose="020B0604030504040204" pitchFamily="50" charset="-128"/>
              </a:rPr>
              <a:t>保険金・給付金って何？</a:t>
            </a:r>
            <a:r>
              <a:rPr lang="en-US" altLang="ja-JP" sz="2100" b="1" dirty="0">
                <a:latin typeface="Meiryo UI" panose="020B0604030504040204" pitchFamily="50" charset="-128"/>
                <a:ea typeface="Meiryo UI" panose="020B0604030504040204" pitchFamily="50" charset="-128"/>
                <a:cs typeface="Meiryo UI" panose="020B0604030504040204" pitchFamily="50" charset="-128"/>
              </a:rPr>
              <a:t>〉</a:t>
            </a:r>
            <a:endParaRPr lang="ja-JP" altLang="en-US" sz="2100" b="1" dirty="0">
              <a:latin typeface="Meiryo UI" panose="020B0604030504040204" pitchFamily="50" charset="-128"/>
              <a:ea typeface="Meiryo UI" panose="020B0604030504040204" pitchFamily="50" charset="-128"/>
              <a:cs typeface="Meiryo UI" panose="020B0604030504040204" pitchFamily="50" charset="-128"/>
            </a:endParaRPr>
          </a:p>
          <a:p>
            <a:pPr>
              <a:lnSpc>
                <a:spcPts val="2800"/>
              </a:lnSpc>
            </a:pPr>
            <a:r>
              <a:rPr lang="ja-JP" altLang="en-US" sz="2100" b="1" dirty="0">
                <a:latin typeface="Meiryo UI" panose="020B0604030504040204" pitchFamily="50" charset="-128"/>
                <a:ea typeface="Meiryo UI" panose="020B0604030504040204" pitchFamily="50" charset="-128"/>
                <a:cs typeface="Meiryo UI" panose="020B0604030504040204" pitchFamily="50" charset="-128"/>
              </a:rPr>
              <a:t>　死亡や入院などにより、受取人が生命保険会社から受け取るお金</a:t>
            </a:r>
            <a:endParaRPr lang="en-US" altLang="ja-JP" sz="21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テキスト ボックス 33"/>
          <p:cNvSpPr txBox="1"/>
          <p:nvPr/>
        </p:nvSpPr>
        <p:spPr>
          <a:xfrm>
            <a:off x="509779" y="4843721"/>
            <a:ext cx="2036196" cy="400110"/>
          </a:xfrm>
          <a:prstGeom prst="rect">
            <a:avLst/>
          </a:prstGeom>
          <a:ln>
            <a:solidFill>
              <a:schemeClr val="accent6">
                <a:lumMod val="50000"/>
              </a:schemeClr>
            </a:solidFill>
          </a:ln>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kumimoji="1" lang="ja-JP" altLang="en-US" sz="2000" dirty="0">
                <a:solidFill>
                  <a:schemeClr val="bg1"/>
                </a:solidFill>
              </a:rPr>
              <a:t>📚</a:t>
            </a:r>
            <a:r>
              <a:rPr kumimoji="1" lang="ja-JP" altLang="en-US" dirty="0">
                <a:solidFill>
                  <a:schemeClr val="bg1"/>
                </a:solidFill>
              </a:rPr>
              <a:t>ワンポイント</a:t>
            </a:r>
          </a:p>
        </p:txBody>
      </p:sp>
      <p:grpSp>
        <p:nvGrpSpPr>
          <p:cNvPr id="3" name="グループ化 2"/>
          <p:cNvGrpSpPr/>
          <p:nvPr/>
        </p:nvGrpSpPr>
        <p:grpSpPr>
          <a:xfrm>
            <a:off x="361254" y="992020"/>
            <a:ext cx="8508954" cy="3579803"/>
            <a:chOff x="412624" y="714622"/>
            <a:chExt cx="8508954" cy="3579803"/>
          </a:xfrm>
        </p:grpSpPr>
        <p:sp>
          <p:nvSpPr>
            <p:cNvPr id="23" name="右矢印 22"/>
            <p:cNvSpPr/>
            <p:nvPr/>
          </p:nvSpPr>
          <p:spPr>
            <a:xfrm rot="8295431">
              <a:off x="6889702" y="2502230"/>
              <a:ext cx="558199" cy="350881"/>
            </a:xfrm>
            <a:prstGeom prst="rightArrow">
              <a:avLst>
                <a:gd name="adj1" fmla="val 50000"/>
                <a:gd name="adj2" fmla="val 48411"/>
              </a:avLst>
            </a:prstGeom>
            <a:solidFill>
              <a:schemeClr val="tx2">
                <a:lumMod val="75000"/>
              </a:schemeClr>
            </a:solidFill>
            <a:ln w="31750">
              <a:solidFill>
                <a:schemeClr val="tx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6" name="右矢印 25"/>
            <p:cNvSpPr/>
            <p:nvPr/>
          </p:nvSpPr>
          <p:spPr>
            <a:xfrm rot="10800000">
              <a:off x="3499457" y="3453613"/>
              <a:ext cx="558199" cy="384395"/>
            </a:xfrm>
            <a:prstGeom prst="rightArrow">
              <a:avLst/>
            </a:prstGeom>
            <a:solidFill>
              <a:schemeClr val="tx2">
                <a:lumMod val="75000"/>
              </a:schemeClr>
            </a:solidFill>
            <a:ln w="31750">
              <a:solidFill>
                <a:schemeClr val="tx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grpSp>
          <p:nvGrpSpPr>
            <p:cNvPr id="44" name="グループ化 43">
              <a:extLst>
                <a:ext uri="{FF2B5EF4-FFF2-40B4-BE49-F238E27FC236}">
                  <a16:creationId xmlns:a16="http://schemas.microsoft.com/office/drawing/2014/main" id="{B3FAC42C-B755-49F0-9DF2-36F17B819562}"/>
                </a:ext>
              </a:extLst>
            </p:cNvPr>
            <p:cNvGrpSpPr/>
            <p:nvPr/>
          </p:nvGrpSpPr>
          <p:grpSpPr>
            <a:xfrm>
              <a:off x="1483167" y="2835476"/>
              <a:ext cx="2532908" cy="1388478"/>
              <a:chOff x="1483167" y="2835476"/>
              <a:chExt cx="2532908" cy="1388478"/>
            </a:xfrm>
          </p:grpSpPr>
          <p:sp>
            <p:nvSpPr>
              <p:cNvPr id="27" name="テキスト ボックス 26"/>
              <p:cNvSpPr txBox="1"/>
              <p:nvPr/>
            </p:nvSpPr>
            <p:spPr>
              <a:xfrm>
                <a:off x="1483167" y="2835476"/>
                <a:ext cx="2532908" cy="338554"/>
              </a:xfrm>
              <a:prstGeom prst="rect">
                <a:avLst/>
              </a:prstGeom>
              <a:noFill/>
            </p:spPr>
            <p:txBody>
              <a:bodyPr wrap="square" rtlCol="0">
                <a:spAutoFit/>
              </a:bodyPr>
              <a:lstStyle/>
              <a:p>
                <a:r>
                  <a:rPr lang="ja-JP" altLang="en-US" sz="1600" b="1" dirty="0">
                    <a:latin typeface="Meiryo UI" panose="020B0604030504040204" pitchFamily="50" charset="-128"/>
                    <a:ea typeface="Meiryo UI" panose="020B0604030504040204" pitchFamily="50" charset="-128"/>
                  </a:rPr>
                  <a:t>⑥保険金・給付金の受取り</a:t>
                </a:r>
                <a:endParaRPr lang="en-US" altLang="ja-JP" sz="1600" b="1" dirty="0">
                  <a:latin typeface="Meiryo UI" panose="020B0604030504040204" pitchFamily="50" charset="-128"/>
                  <a:ea typeface="Meiryo UI" panose="020B0604030504040204" pitchFamily="50" charset="-128"/>
                </a:endParaRPr>
              </a:p>
            </p:txBody>
          </p:sp>
          <p:pic>
            <p:nvPicPr>
              <p:cNvPr id="11" name="図 10"/>
              <p:cNvPicPr>
                <a:picLocks noChangeAspect="1"/>
              </p:cNvPicPr>
              <p:nvPr/>
            </p:nvPicPr>
            <p:blipFill>
              <a:blip r:embed="rId3"/>
              <a:stretch>
                <a:fillRect/>
              </a:stretch>
            </p:blipFill>
            <p:spPr>
              <a:xfrm>
                <a:off x="2494345" y="3199669"/>
                <a:ext cx="808225" cy="1024285"/>
              </a:xfrm>
              <a:prstGeom prst="rect">
                <a:avLst/>
              </a:prstGeom>
            </p:spPr>
          </p:pic>
        </p:grpSp>
        <p:grpSp>
          <p:nvGrpSpPr>
            <p:cNvPr id="43" name="グループ化 42">
              <a:extLst>
                <a:ext uri="{FF2B5EF4-FFF2-40B4-BE49-F238E27FC236}">
                  <a16:creationId xmlns:a16="http://schemas.microsoft.com/office/drawing/2014/main" id="{9B0A2C9D-4AB6-4EB1-AB89-F25042ADDE57}"/>
                </a:ext>
              </a:extLst>
            </p:cNvPr>
            <p:cNvGrpSpPr/>
            <p:nvPr/>
          </p:nvGrpSpPr>
          <p:grpSpPr>
            <a:xfrm>
              <a:off x="4338047" y="2732797"/>
              <a:ext cx="2668724" cy="1561628"/>
              <a:chOff x="4338047" y="2732797"/>
              <a:chExt cx="2668724" cy="1561628"/>
            </a:xfrm>
          </p:grpSpPr>
          <p:sp>
            <p:nvSpPr>
              <p:cNvPr id="24" name="テキスト ボックス 23"/>
              <p:cNvSpPr txBox="1"/>
              <p:nvPr/>
            </p:nvSpPr>
            <p:spPr>
              <a:xfrm>
                <a:off x="4792696" y="2732797"/>
                <a:ext cx="1910657" cy="338554"/>
              </a:xfrm>
              <a:prstGeom prst="rect">
                <a:avLst/>
              </a:prstGeom>
              <a:noFill/>
            </p:spPr>
            <p:txBody>
              <a:bodyPr wrap="square" rtlCol="0">
                <a:spAutoFit/>
              </a:bodyPr>
              <a:lstStyle/>
              <a:p>
                <a:r>
                  <a:rPr lang="ja-JP" altLang="en-US" sz="1600" b="1" dirty="0">
                    <a:latin typeface="Meiryo UI" panose="020B0604030504040204" pitchFamily="50" charset="-128"/>
                    <a:ea typeface="Meiryo UI" panose="020B0604030504040204" pitchFamily="50" charset="-128"/>
                  </a:rPr>
                  <a:t>⑤リスクの発生</a:t>
                </a:r>
                <a:endParaRPr lang="en-US" altLang="ja-JP" sz="1600" b="1" dirty="0">
                  <a:latin typeface="Meiryo UI" panose="020B0604030504040204" pitchFamily="50" charset="-128"/>
                  <a:ea typeface="Meiryo UI" panose="020B0604030504040204" pitchFamily="50" charset="-128"/>
                </a:endParaRPr>
              </a:p>
            </p:txBody>
          </p:sp>
          <p:pic>
            <p:nvPicPr>
              <p:cNvPr id="25" name="図 2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338047" y="3331255"/>
                <a:ext cx="969849" cy="963170"/>
              </a:xfrm>
              <a:prstGeom prst="rect">
                <a:avLst/>
              </a:prstGeom>
            </p:spPr>
          </p:pic>
          <p:pic>
            <p:nvPicPr>
              <p:cNvPr id="28" name="図 27">
                <a:extLst>
                  <a:ext uri="{FF2B5EF4-FFF2-40B4-BE49-F238E27FC236}">
                    <a16:creationId xmlns:a16="http://schemas.microsoft.com/office/drawing/2014/main" id="{64FA26A2-32B7-44A6-860C-86AEF571F5B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122959" y="3451256"/>
                <a:ext cx="883812" cy="820457"/>
              </a:xfrm>
              <a:prstGeom prst="rect">
                <a:avLst/>
              </a:prstGeom>
            </p:spPr>
          </p:pic>
        </p:grpSp>
        <p:sp>
          <p:nvSpPr>
            <p:cNvPr id="5" name="右矢印 4"/>
            <p:cNvSpPr/>
            <p:nvPr/>
          </p:nvSpPr>
          <p:spPr>
            <a:xfrm>
              <a:off x="1734187" y="1597177"/>
              <a:ext cx="558199" cy="418126"/>
            </a:xfrm>
            <a:prstGeom prst="rightArrow">
              <a:avLst/>
            </a:prstGeom>
            <a:solidFill>
              <a:schemeClr val="tx2">
                <a:lumMod val="75000"/>
              </a:schemeClr>
            </a:solidFill>
            <a:ln w="31750">
              <a:solidFill>
                <a:schemeClr val="tx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nvGrpSpPr>
            <p:cNvPr id="29" name="グループ化 28">
              <a:extLst>
                <a:ext uri="{FF2B5EF4-FFF2-40B4-BE49-F238E27FC236}">
                  <a16:creationId xmlns:a16="http://schemas.microsoft.com/office/drawing/2014/main" id="{F6713AE0-8FCF-4B9B-BC05-B9E99EE8D14C}"/>
                </a:ext>
              </a:extLst>
            </p:cNvPr>
            <p:cNvGrpSpPr/>
            <p:nvPr/>
          </p:nvGrpSpPr>
          <p:grpSpPr>
            <a:xfrm>
              <a:off x="412624" y="725463"/>
              <a:ext cx="1616451" cy="1804503"/>
              <a:chOff x="412624" y="725463"/>
              <a:chExt cx="1616451" cy="1804503"/>
            </a:xfrm>
          </p:grpSpPr>
          <p:sp>
            <p:nvSpPr>
              <p:cNvPr id="2" name="テキスト ボックス 1"/>
              <p:cNvSpPr txBox="1"/>
              <p:nvPr/>
            </p:nvSpPr>
            <p:spPr>
              <a:xfrm>
                <a:off x="412624" y="725463"/>
                <a:ext cx="1616451" cy="338554"/>
              </a:xfrm>
              <a:prstGeom prst="rect">
                <a:avLst/>
              </a:prstGeom>
              <a:noFill/>
            </p:spPr>
            <p:txBody>
              <a:bodyPr wrap="square" rtlCol="0">
                <a:spAutoFit/>
              </a:bodyPr>
              <a:lstStyle/>
              <a:p>
                <a:r>
                  <a:rPr kumimoji="1" lang="ja-JP" altLang="en-US" sz="1600" b="1" dirty="0">
                    <a:latin typeface="Meiryo UI" panose="020B0604030504040204" pitchFamily="50" charset="-128"/>
                    <a:ea typeface="Meiryo UI" panose="020B0604030504040204" pitchFamily="50" charset="-128"/>
                  </a:rPr>
                  <a:t>①</a:t>
                </a:r>
                <a:r>
                  <a:rPr lang="ja-JP" altLang="en-US" sz="1600" b="1" dirty="0">
                    <a:latin typeface="Meiryo UI" panose="020B0604030504040204" pitchFamily="50" charset="-128"/>
                    <a:ea typeface="Meiryo UI" panose="020B0604030504040204" pitchFamily="50" charset="-128"/>
                  </a:rPr>
                  <a:t>申込書の提出</a:t>
                </a:r>
                <a:endParaRPr kumimoji="1" lang="ja-JP" altLang="en-US" sz="1600" b="1" dirty="0">
                  <a:latin typeface="Meiryo UI" panose="020B0604030504040204" pitchFamily="50" charset="-128"/>
                  <a:ea typeface="Meiryo UI" panose="020B0604030504040204" pitchFamily="50" charset="-128"/>
                </a:endParaRPr>
              </a:p>
            </p:txBody>
          </p:sp>
          <p:pic>
            <p:nvPicPr>
              <p:cNvPr id="4" name="図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2624" y="1400633"/>
                <a:ext cx="1028268" cy="1129333"/>
              </a:xfrm>
              <a:prstGeom prst="rect">
                <a:avLst/>
              </a:prstGeom>
            </p:spPr>
          </p:pic>
        </p:grpSp>
        <p:grpSp>
          <p:nvGrpSpPr>
            <p:cNvPr id="30" name="グループ化 29">
              <a:extLst>
                <a:ext uri="{FF2B5EF4-FFF2-40B4-BE49-F238E27FC236}">
                  <a16:creationId xmlns:a16="http://schemas.microsoft.com/office/drawing/2014/main" id="{AD6932C4-D0DD-4403-8639-1D4CAE9E320F}"/>
                </a:ext>
              </a:extLst>
            </p:cNvPr>
            <p:cNvGrpSpPr/>
            <p:nvPr/>
          </p:nvGrpSpPr>
          <p:grpSpPr>
            <a:xfrm>
              <a:off x="2399624" y="725853"/>
              <a:ext cx="1616451" cy="1733192"/>
              <a:chOff x="2399624" y="725853"/>
              <a:chExt cx="1616451" cy="1733192"/>
            </a:xfrm>
          </p:grpSpPr>
          <p:sp>
            <p:nvSpPr>
              <p:cNvPr id="9" name="テキスト ボックス 8"/>
              <p:cNvSpPr txBox="1"/>
              <p:nvPr/>
            </p:nvSpPr>
            <p:spPr>
              <a:xfrm>
                <a:off x="2399624" y="725853"/>
                <a:ext cx="1616451" cy="338554"/>
              </a:xfrm>
              <a:prstGeom prst="rect">
                <a:avLst/>
              </a:prstGeom>
              <a:noFill/>
            </p:spPr>
            <p:txBody>
              <a:bodyPr wrap="square" rtlCol="0">
                <a:spAutoFit/>
              </a:bodyPr>
              <a:lstStyle/>
              <a:p>
                <a:r>
                  <a:rPr lang="ja-JP" altLang="en-US" sz="1600" b="1" dirty="0">
                    <a:latin typeface="Meiryo UI" panose="020B0604030504040204" pitchFamily="50" charset="-128"/>
                    <a:ea typeface="Meiryo UI" panose="020B0604030504040204" pitchFamily="50" charset="-128"/>
                  </a:rPr>
                  <a:t>②告知（診査）</a:t>
                </a:r>
                <a:endParaRPr lang="en-US" altLang="ja-JP" sz="1600" b="1" dirty="0">
                  <a:latin typeface="Meiryo UI" panose="020B0604030504040204" pitchFamily="50" charset="-128"/>
                  <a:ea typeface="Meiryo UI" panose="020B0604030504040204" pitchFamily="50" charset="-128"/>
                </a:endParaRPr>
              </a:p>
            </p:txBody>
          </p:sp>
          <p:pic>
            <p:nvPicPr>
              <p:cNvPr id="6" name="図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615097" y="1327276"/>
                <a:ext cx="704310" cy="1131769"/>
              </a:xfrm>
              <a:prstGeom prst="rect">
                <a:avLst/>
              </a:prstGeom>
            </p:spPr>
          </p:pic>
        </p:grpSp>
        <p:grpSp>
          <p:nvGrpSpPr>
            <p:cNvPr id="40" name="グループ化 39">
              <a:extLst>
                <a:ext uri="{FF2B5EF4-FFF2-40B4-BE49-F238E27FC236}">
                  <a16:creationId xmlns:a16="http://schemas.microsoft.com/office/drawing/2014/main" id="{24260CC8-13AE-4165-90CF-812A50856D5C}"/>
                </a:ext>
              </a:extLst>
            </p:cNvPr>
            <p:cNvGrpSpPr/>
            <p:nvPr/>
          </p:nvGrpSpPr>
          <p:grpSpPr>
            <a:xfrm>
              <a:off x="4637440" y="714622"/>
              <a:ext cx="2184479" cy="1561779"/>
              <a:chOff x="4609114" y="714622"/>
              <a:chExt cx="1957578" cy="1561779"/>
            </a:xfrm>
          </p:grpSpPr>
          <p:sp>
            <p:nvSpPr>
              <p:cNvPr id="15" name="テキスト ボックス 14"/>
              <p:cNvSpPr txBox="1"/>
              <p:nvPr/>
            </p:nvSpPr>
            <p:spPr>
              <a:xfrm>
                <a:off x="4609114" y="714622"/>
                <a:ext cx="1957578" cy="584775"/>
              </a:xfrm>
              <a:prstGeom prst="rect">
                <a:avLst/>
              </a:prstGeom>
              <a:noFill/>
            </p:spPr>
            <p:txBody>
              <a:bodyPr wrap="square" rtlCol="0">
                <a:spAutoFit/>
              </a:bodyPr>
              <a:lstStyle/>
              <a:p>
                <a:r>
                  <a:rPr lang="ja-JP" altLang="en-US" sz="1600" b="1" dirty="0">
                    <a:latin typeface="Meiryo UI" panose="020B0604030504040204" pitchFamily="50" charset="-128"/>
                    <a:ea typeface="Meiryo UI" panose="020B0604030504040204" pitchFamily="50" charset="-128"/>
                  </a:rPr>
                  <a:t>③初回保険料</a:t>
                </a:r>
                <a:endParaRPr lang="en-US" altLang="ja-JP" sz="1600" b="1" dirty="0">
                  <a:latin typeface="Meiryo UI" panose="020B0604030504040204" pitchFamily="50" charset="-128"/>
                  <a:ea typeface="Meiryo UI" panose="020B0604030504040204" pitchFamily="50" charset="-128"/>
                </a:endParaRPr>
              </a:p>
              <a:p>
                <a:r>
                  <a:rPr lang="ja-JP" altLang="en-US" sz="1600" b="1" dirty="0">
                    <a:latin typeface="Meiryo UI" panose="020B0604030504040204" pitchFamily="50" charset="-128"/>
                    <a:ea typeface="Meiryo UI" panose="020B0604030504040204" pitchFamily="50" charset="-128"/>
                  </a:rPr>
                  <a:t>の払い込み</a:t>
                </a:r>
                <a:endParaRPr lang="en-US" altLang="ja-JP" sz="1600" b="1" dirty="0">
                  <a:latin typeface="Meiryo UI" panose="020B0604030504040204" pitchFamily="50" charset="-128"/>
                  <a:ea typeface="Meiryo UI" panose="020B0604030504040204" pitchFamily="50" charset="-128"/>
                </a:endParaRPr>
              </a:p>
            </p:txBody>
          </p:sp>
          <p:pic>
            <p:nvPicPr>
              <p:cNvPr id="7" name="図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617013" y="1305168"/>
                <a:ext cx="1158005" cy="971233"/>
              </a:xfrm>
              <a:prstGeom prst="rect">
                <a:avLst/>
              </a:prstGeom>
            </p:spPr>
          </p:pic>
        </p:grpSp>
        <p:grpSp>
          <p:nvGrpSpPr>
            <p:cNvPr id="42" name="グループ化 41">
              <a:extLst>
                <a:ext uri="{FF2B5EF4-FFF2-40B4-BE49-F238E27FC236}">
                  <a16:creationId xmlns:a16="http://schemas.microsoft.com/office/drawing/2014/main" id="{61FD44A8-80D8-4BAB-B808-9D2B9154A969}"/>
                </a:ext>
              </a:extLst>
            </p:cNvPr>
            <p:cNvGrpSpPr/>
            <p:nvPr/>
          </p:nvGrpSpPr>
          <p:grpSpPr>
            <a:xfrm>
              <a:off x="6817447" y="732639"/>
              <a:ext cx="2104131" cy="1727469"/>
              <a:chOff x="6817447" y="732639"/>
              <a:chExt cx="2104131" cy="1727469"/>
            </a:xfrm>
          </p:grpSpPr>
          <p:sp>
            <p:nvSpPr>
              <p:cNvPr id="19" name="テキスト ボックス 18"/>
              <p:cNvSpPr txBox="1"/>
              <p:nvPr/>
            </p:nvSpPr>
            <p:spPr>
              <a:xfrm>
                <a:off x="6817447" y="732639"/>
                <a:ext cx="2104131" cy="584775"/>
              </a:xfrm>
              <a:prstGeom prst="rect">
                <a:avLst/>
              </a:prstGeom>
              <a:noFill/>
            </p:spPr>
            <p:txBody>
              <a:bodyPr wrap="square" rtlCol="0">
                <a:spAutoFit/>
              </a:bodyPr>
              <a:lstStyle/>
              <a:p>
                <a:r>
                  <a:rPr lang="ja-JP" altLang="en-US" sz="1600" b="1" dirty="0">
                    <a:latin typeface="Meiryo UI" panose="020B0604030504040204" pitchFamily="50" charset="-128"/>
                    <a:ea typeface="Meiryo UI" panose="020B0604030504040204" pitchFamily="50" charset="-128"/>
                  </a:rPr>
                  <a:t>④書類（保険証券）　　</a:t>
                </a:r>
              </a:p>
              <a:p>
                <a:r>
                  <a:rPr lang="ja-JP" altLang="en-US" sz="1600" b="1" dirty="0">
                    <a:latin typeface="Meiryo UI" panose="020B0604030504040204" pitchFamily="50" charset="-128"/>
                    <a:ea typeface="Meiryo UI" panose="020B0604030504040204" pitchFamily="50" charset="-128"/>
                  </a:rPr>
                  <a:t>　が届く</a:t>
                </a:r>
                <a:endParaRPr lang="en-US" altLang="ja-JP" sz="1600" b="1" dirty="0">
                  <a:latin typeface="Meiryo UI" panose="020B0604030504040204" pitchFamily="50" charset="-128"/>
                  <a:ea typeface="Meiryo UI" panose="020B0604030504040204" pitchFamily="50" charset="-128"/>
                </a:endParaRPr>
              </a:p>
            </p:txBody>
          </p:sp>
          <p:pic>
            <p:nvPicPr>
              <p:cNvPr id="8" name="図 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429467" y="1342933"/>
                <a:ext cx="686615" cy="1117175"/>
              </a:xfrm>
              <a:prstGeom prst="rect">
                <a:avLst/>
              </a:prstGeom>
            </p:spPr>
          </p:pic>
        </p:grpSp>
        <p:sp>
          <p:nvSpPr>
            <p:cNvPr id="35" name="右矢印 34"/>
            <p:cNvSpPr/>
            <p:nvPr/>
          </p:nvSpPr>
          <p:spPr>
            <a:xfrm>
              <a:off x="3667494" y="1597177"/>
              <a:ext cx="558199" cy="419854"/>
            </a:xfrm>
            <a:prstGeom prst="rightArrow">
              <a:avLst/>
            </a:prstGeom>
            <a:solidFill>
              <a:schemeClr val="tx2">
                <a:lumMod val="75000"/>
              </a:schemeClr>
            </a:solidFill>
            <a:ln w="31750">
              <a:solidFill>
                <a:schemeClr val="tx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6" name="右矢印 35"/>
            <p:cNvSpPr/>
            <p:nvPr/>
          </p:nvSpPr>
          <p:spPr>
            <a:xfrm>
              <a:off x="6123346" y="1597175"/>
              <a:ext cx="558199" cy="419855"/>
            </a:xfrm>
            <a:prstGeom prst="rightArrow">
              <a:avLst/>
            </a:prstGeom>
            <a:solidFill>
              <a:schemeClr val="tx2">
                <a:lumMod val="75000"/>
              </a:schemeClr>
            </a:solidFill>
            <a:ln w="31750">
              <a:solidFill>
                <a:schemeClr val="tx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sp>
        <p:nvSpPr>
          <p:cNvPr id="14" name="四角形: 角を丸くする 13">
            <a:extLst>
              <a:ext uri="{FF2B5EF4-FFF2-40B4-BE49-F238E27FC236}">
                <a16:creationId xmlns:a16="http://schemas.microsoft.com/office/drawing/2014/main" id="{9528B5EE-E509-4C9D-8E08-71B757D68FD7}"/>
              </a:ext>
            </a:extLst>
          </p:cNvPr>
          <p:cNvSpPr/>
          <p:nvPr/>
        </p:nvSpPr>
        <p:spPr>
          <a:xfrm>
            <a:off x="4304007" y="959097"/>
            <a:ext cx="2006644" cy="1769628"/>
          </a:xfrm>
          <a:prstGeom prst="roundRect">
            <a:avLst/>
          </a:prstGeom>
          <a:noFill/>
          <a:ln w="317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8" name="四角形: 角を丸くする 37">
            <a:extLst>
              <a:ext uri="{FF2B5EF4-FFF2-40B4-BE49-F238E27FC236}">
                <a16:creationId xmlns:a16="http://schemas.microsoft.com/office/drawing/2014/main" id="{8F78F71C-0DEE-44A1-933F-5BAF50A64DD3}"/>
              </a:ext>
            </a:extLst>
          </p:cNvPr>
          <p:cNvSpPr/>
          <p:nvPr/>
        </p:nvSpPr>
        <p:spPr>
          <a:xfrm>
            <a:off x="1488383" y="2954644"/>
            <a:ext cx="2360175" cy="1641892"/>
          </a:xfrm>
          <a:prstGeom prst="roundRect">
            <a:avLst/>
          </a:prstGeom>
          <a:noFill/>
          <a:ln w="317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2" name="スライド番号プレースホルダー 11">
            <a:extLst>
              <a:ext uri="{FF2B5EF4-FFF2-40B4-BE49-F238E27FC236}">
                <a16:creationId xmlns:a16="http://schemas.microsoft.com/office/drawing/2014/main" id="{64673DB8-62BF-1FA0-BEEA-105197C4F41D}"/>
              </a:ext>
            </a:extLst>
          </p:cNvPr>
          <p:cNvSpPr>
            <a:spLocks noGrp="1"/>
          </p:cNvSpPr>
          <p:nvPr>
            <p:ph type="sldNum" sz="quarter" idx="12"/>
          </p:nvPr>
        </p:nvSpPr>
        <p:spPr>
          <a:xfrm>
            <a:off x="7046680" y="6470169"/>
            <a:ext cx="21336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7B76553B-32E2-D644-9CD0-56FDA882EB90}" type="slidenum">
              <a:rPr lang="ja-JP" altLang="en-US" sz="1800" smtClean="0">
                <a:solidFill>
                  <a:schemeClr val="tx1"/>
                </a:solidFill>
                <a:latin typeface="Calibri"/>
                <a:ea typeface="ＭＳ Ｐゴシック" panose="020B0600070205080204" pitchFamily="50" charset="-128"/>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1" lang="ja-JP" altLang="en-US" sz="1800" b="0" i="0" u="none" strike="noStrike" kern="1200" cap="none" spc="0" normalizeH="0" baseline="0" noProof="0" dirty="0">
              <a:ln>
                <a:noFill/>
              </a:ln>
              <a:solidFill>
                <a:schemeClr val="tx1"/>
              </a:solidFill>
              <a:effectLst/>
              <a:uLnTx/>
              <a:uFillTx/>
              <a:latin typeface="Calibri"/>
              <a:ea typeface="ＭＳ Ｐゴシック" panose="020B0600070205080204" pitchFamily="50" charset="-128"/>
              <a:cs typeface="+mn-cs"/>
            </a:endParaRPr>
          </a:p>
        </p:txBody>
      </p:sp>
      <p:pic>
        <p:nvPicPr>
          <p:cNvPr id="13" name="図 12" descr="ロゴ&#10;&#10;中程度の精度で自動的に生成された説明">
            <a:extLst>
              <a:ext uri="{FF2B5EF4-FFF2-40B4-BE49-F238E27FC236}">
                <a16:creationId xmlns:a16="http://schemas.microsoft.com/office/drawing/2014/main" id="{BC7A53CC-093C-44FB-2828-C6EE1442ED0F}"/>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046284" y="3363623"/>
            <a:ext cx="980359" cy="616570"/>
          </a:xfrm>
          <a:prstGeom prst="rect">
            <a:avLst/>
          </a:prstGeom>
        </p:spPr>
      </p:pic>
    </p:spTree>
    <p:extLst>
      <p:ext uri="{BB962C8B-B14F-4D97-AF65-F5344CB8AC3E}">
        <p14:creationId xmlns:p14="http://schemas.microsoft.com/office/powerpoint/2010/main" val="187847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fade">
                                      <p:cBhvr>
                                        <p:cTn id="12"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BD8CC6C7-8DD9-4D20-806C-444C3A37ADC9}"/>
              </a:ext>
            </a:extLst>
          </p:cNvPr>
          <p:cNvSpPr/>
          <p:nvPr/>
        </p:nvSpPr>
        <p:spPr>
          <a:xfrm>
            <a:off x="0" y="0"/>
            <a:ext cx="9144000" cy="716948"/>
          </a:xfrm>
          <a:prstGeom prst="rect">
            <a:avLst/>
          </a:prstGeom>
          <a:solidFill>
            <a:schemeClr val="accent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5" name="正方形/長方形 4">
            <a:extLst>
              <a:ext uri="{FF2B5EF4-FFF2-40B4-BE49-F238E27FC236}">
                <a16:creationId xmlns:a16="http://schemas.microsoft.com/office/drawing/2014/main" id="{5839B785-4EF7-4FB2-95D9-B5351E5D8D5E}"/>
              </a:ext>
            </a:extLst>
          </p:cNvPr>
          <p:cNvSpPr/>
          <p:nvPr/>
        </p:nvSpPr>
        <p:spPr bwMode="white">
          <a:xfrm>
            <a:off x="32593" y="30760"/>
            <a:ext cx="607400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　生命保険の種類</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3" name="スライド番号プレースホルダー 2"/>
          <p:cNvSpPr>
            <a:spLocks noGrp="1"/>
          </p:cNvSpPr>
          <p:nvPr>
            <p:ph type="sldNum" sz="quarter" idx="12"/>
          </p:nvPr>
        </p:nvSpPr>
        <p:spPr/>
        <p:txBody>
          <a:bodyPr/>
          <a:lstStyle/>
          <a:p>
            <a:pPr defTabSz="457200">
              <a:defRPr/>
            </a:pPr>
            <a:fld id="{7B76553B-32E2-D644-9CD0-56FDA882EB90}" type="slidenum">
              <a:rPr lang="ja-JP" altLang="en-US" b="0" smtClean="0"/>
              <a:pPr defTabSz="457200">
                <a:defRPr/>
              </a:pPr>
              <a:t>35</a:t>
            </a:fld>
            <a:endParaRPr lang="ja-JP" altLang="en-US" b="0" dirty="0"/>
          </a:p>
        </p:txBody>
      </p:sp>
      <p:pic>
        <p:nvPicPr>
          <p:cNvPr id="2" name="図 1" descr="テキスト&#10;&#10;AI 生成コンテンツは誤りを含む可能性があります。">
            <a:extLst>
              <a:ext uri="{FF2B5EF4-FFF2-40B4-BE49-F238E27FC236}">
                <a16:creationId xmlns:a16="http://schemas.microsoft.com/office/drawing/2014/main" id="{B5B135C6-A614-37D6-6D4A-CF18B99E14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1784" y="1000570"/>
            <a:ext cx="8720431" cy="4856860"/>
          </a:xfrm>
          <a:prstGeom prst="rect">
            <a:avLst/>
          </a:prstGeom>
        </p:spPr>
      </p:pic>
    </p:spTree>
    <p:extLst>
      <p:ext uri="{BB962C8B-B14F-4D97-AF65-F5344CB8AC3E}">
        <p14:creationId xmlns:p14="http://schemas.microsoft.com/office/powerpoint/2010/main" val="27580659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a:extLst>
              <a:ext uri="{FF2B5EF4-FFF2-40B4-BE49-F238E27FC236}">
                <a16:creationId xmlns:a16="http://schemas.microsoft.com/office/drawing/2014/main" id="{0DFFED7A-5AFA-4483-A355-20CC76E6D920}"/>
              </a:ext>
            </a:extLst>
          </p:cNvPr>
          <p:cNvSpPr/>
          <p:nvPr/>
        </p:nvSpPr>
        <p:spPr>
          <a:xfrm>
            <a:off x="0" y="0"/>
            <a:ext cx="9144000" cy="716948"/>
          </a:xfrm>
          <a:prstGeom prst="rect">
            <a:avLst/>
          </a:prstGeom>
          <a:solidFill>
            <a:schemeClr val="accent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536418" y="1638259"/>
            <a:ext cx="6260097" cy="1077218"/>
          </a:xfrm>
          <a:prstGeom prst="rect">
            <a:avLst/>
          </a:prstGeom>
          <a:noFill/>
        </p:spPr>
        <p:txBody>
          <a:bodyPr wrap="square" rtlCol="0">
            <a:spAutoFit/>
          </a:bodyPr>
          <a:lstStyle/>
          <a:p>
            <a:pPr algn="ctr"/>
            <a:r>
              <a:rPr kumimoji="1" lang="ja-JP" altLang="en-US" sz="3200" b="1" dirty="0">
                <a:latin typeface="Meiryo UI" panose="020B0604030504040204" pitchFamily="50" charset="-128"/>
                <a:ea typeface="Meiryo UI" panose="020B0604030504040204" pitchFamily="50" charset="-128"/>
              </a:rPr>
              <a:t>申込みの取り消しができる期間は、</a:t>
            </a:r>
            <a:endParaRPr kumimoji="1" lang="en-US" altLang="ja-JP" sz="3200" b="1" dirty="0">
              <a:latin typeface="Meiryo UI" panose="020B0604030504040204" pitchFamily="50" charset="-128"/>
              <a:ea typeface="Meiryo UI" panose="020B0604030504040204" pitchFamily="50" charset="-128"/>
            </a:endParaRPr>
          </a:p>
          <a:p>
            <a:pPr algn="ctr"/>
            <a:r>
              <a:rPr kumimoji="1" lang="en-US" altLang="ja-JP" sz="3200" b="1" dirty="0">
                <a:solidFill>
                  <a:srgbClr val="FF0000"/>
                </a:solidFill>
                <a:latin typeface="Meiryo UI" panose="020B0604030504040204" pitchFamily="50" charset="-128"/>
                <a:ea typeface="Meiryo UI" panose="020B0604030504040204" pitchFamily="50" charset="-128"/>
              </a:rPr>
              <a:t>8</a:t>
            </a:r>
            <a:r>
              <a:rPr kumimoji="1" lang="ja-JP" altLang="en-US" sz="3200" b="1" dirty="0">
                <a:solidFill>
                  <a:srgbClr val="FF0000"/>
                </a:solidFill>
                <a:latin typeface="Meiryo UI" panose="020B0604030504040204" pitchFamily="50" charset="-128"/>
                <a:ea typeface="Meiryo UI" panose="020B0604030504040204" pitchFamily="50" charset="-128"/>
              </a:rPr>
              <a:t>日以内</a:t>
            </a:r>
            <a:endParaRPr kumimoji="1" lang="ja-JP" altLang="en-US" sz="3200" b="1" dirty="0">
              <a:solidFill>
                <a:schemeClr val="tx2">
                  <a:lumMod val="75000"/>
                </a:schemeClr>
              </a:solidFill>
              <a:latin typeface="Meiryo UI" panose="020B0604030504040204" pitchFamily="50" charset="-128"/>
              <a:ea typeface="Meiryo UI" panose="020B0604030504040204" pitchFamily="50" charset="-128"/>
            </a:endParaRPr>
          </a:p>
        </p:txBody>
      </p:sp>
      <p:sp>
        <p:nvSpPr>
          <p:cNvPr id="8" name="角丸四角形 7"/>
          <p:cNvSpPr/>
          <p:nvPr/>
        </p:nvSpPr>
        <p:spPr>
          <a:xfrm>
            <a:off x="71882" y="4447501"/>
            <a:ext cx="8988450" cy="2209915"/>
          </a:xfrm>
          <a:prstGeom prst="roundRect">
            <a:avLst/>
          </a:prstGeom>
          <a:noFill/>
          <a:ln w="317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342900" indent="-342900">
              <a:buFont typeface="Wingdings" panose="05000000000000000000" pitchFamily="2" charset="2"/>
              <a:buChar char="l"/>
            </a:pPr>
            <a:r>
              <a:rPr lang="ja-JP" altLang="en-US" sz="2400" b="1" dirty="0">
                <a:solidFill>
                  <a:schemeClr val="tx1"/>
                </a:solidFill>
                <a:latin typeface="Meiryo UI" panose="020B0604030504040204" pitchFamily="50" charset="-128"/>
                <a:ea typeface="Meiryo UI" panose="020B0604030504040204" pitchFamily="50" charset="-128"/>
              </a:rPr>
              <a:t>クーリング・オフを活用すると、</a:t>
            </a:r>
            <a:r>
              <a:rPr lang="ja-JP" altLang="en-US" sz="2400" b="1" dirty="0">
                <a:solidFill>
                  <a:srgbClr val="FF0000"/>
                </a:solidFill>
                <a:latin typeface="Meiryo UI" panose="020B0604030504040204" pitchFamily="50" charset="-128"/>
                <a:ea typeface="Meiryo UI" panose="020B0604030504040204" pitchFamily="50" charset="-128"/>
              </a:rPr>
              <a:t>保険料はそのまま返金</a:t>
            </a:r>
            <a:r>
              <a:rPr lang="ja-JP" altLang="en-US" sz="2400" b="1" dirty="0">
                <a:solidFill>
                  <a:schemeClr val="tx1"/>
                </a:solidFill>
                <a:latin typeface="Meiryo UI" panose="020B0604030504040204" pitchFamily="50" charset="-128"/>
                <a:ea typeface="Meiryo UI" panose="020B0604030504040204" pitchFamily="50" charset="-128"/>
              </a:rPr>
              <a:t>されます。</a:t>
            </a:r>
            <a:endParaRPr lang="en-US" altLang="ja-JP" sz="2400" b="1" dirty="0">
              <a:solidFill>
                <a:schemeClr val="tx1"/>
              </a:solidFill>
              <a:latin typeface="Meiryo UI" panose="020B0604030504040204" pitchFamily="50" charset="-128"/>
              <a:ea typeface="Meiryo UI" panose="020B0604030504040204" pitchFamily="50" charset="-128"/>
            </a:endParaRPr>
          </a:p>
          <a:p>
            <a:pPr marL="342900" indent="-342900">
              <a:buFont typeface="Wingdings" panose="05000000000000000000" pitchFamily="2" charset="2"/>
              <a:buChar char="l"/>
            </a:pPr>
            <a:r>
              <a:rPr lang="ja-JP" altLang="en-US" sz="2400" b="1" dirty="0">
                <a:solidFill>
                  <a:schemeClr val="tx1"/>
                </a:solidFill>
                <a:latin typeface="Meiryo UI" panose="020B0604030504040204" pitchFamily="50" charset="-128"/>
                <a:ea typeface="Meiryo UI" panose="020B0604030504040204" pitchFamily="50" charset="-128"/>
              </a:rPr>
              <a:t>生命保険会社や商品によっては</a:t>
            </a:r>
            <a:r>
              <a:rPr lang="en-US" altLang="ja-JP" sz="2400" b="1" dirty="0">
                <a:solidFill>
                  <a:schemeClr val="tx1"/>
                </a:solidFill>
                <a:latin typeface="Meiryo UI" panose="020B0604030504040204" pitchFamily="50" charset="-128"/>
                <a:ea typeface="Meiryo UI" panose="020B0604030504040204" pitchFamily="50" charset="-128"/>
              </a:rPr>
              <a:t>9</a:t>
            </a:r>
            <a:r>
              <a:rPr lang="ja-JP" altLang="en-US" sz="2400" b="1" dirty="0">
                <a:solidFill>
                  <a:schemeClr val="tx1"/>
                </a:solidFill>
                <a:latin typeface="Meiryo UI" panose="020B0604030504040204" pitchFamily="50" charset="-128"/>
                <a:ea typeface="Meiryo UI" panose="020B0604030504040204" pitchFamily="50" charset="-128"/>
              </a:rPr>
              <a:t>日以上の期間を設けている場合もあります。</a:t>
            </a:r>
            <a:endParaRPr lang="en-US" altLang="ja-JP" sz="2400" b="1" dirty="0">
              <a:solidFill>
                <a:schemeClr val="tx1"/>
              </a:solidFill>
              <a:latin typeface="Meiryo UI" panose="020B0604030504040204" pitchFamily="50" charset="-128"/>
              <a:ea typeface="Meiryo UI" panose="020B0604030504040204" pitchFamily="50" charset="-128"/>
            </a:endParaRPr>
          </a:p>
          <a:p>
            <a:pPr marL="342900" indent="-342900">
              <a:buFont typeface="Wingdings" panose="05000000000000000000" pitchFamily="2" charset="2"/>
              <a:buChar char="l"/>
            </a:pPr>
            <a:r>
              <a:rPr lang="ja-JP" altLang="en-US" sz="2400" b="1" dirty="0">
                <a:solidFill>
                  <a:schemeClr val="tx1"/>
                </a:solidFill>
                <a:latin typeface="Meiryo UI" panose="020B0604030504040204" pitchFamily="50" charset="-128"/>
                <a:ea typeface="Meiryo UI" panose="020B0604030504040204" pitchFamily="50" charset="-128"/>
              </a:rPr>
              <a:t>契約にあたって医師による診査を受けた場合など、クーリング・オフができない場合もあります。</a:t>
            </a:r>
          </a:p>
        </p:txBody>
      </p:sp>
      <p:grpSp>
        <p:nvGrpSpPr>
          <p:cNvPr id="3" name="グループ化 2">
            <a:extLst>
              <a:ext uri="{FF2B5EF4-FFF2-40B4-BE49-F238E27FC236}">
                <a16:creationId xmlns:a16="http://schemas.microsoft.com/office/drawing/2014/main" id="{24A7C38F-458C-47DA-89FC-0E4D51DC6F84}"/>
              </a:ext>
            </a:extLst>
          </p:cNvPr>
          <p:cNvGrpSpPr/>
          <p:nvPr/>
        </p:nvGrpSpPr>
        <p:grpSpPr>
          <a:xfrm>
            <a:off x="254763" y="1209111"/>
            <a:ext cx="8889237" cy="3106421"/>
            <a:chOff x="185674" y="1350793"/>
            <a:chExt cx="8889237" cy="3106421"/>
          </a:xfrm>
        </p:grpSpPr>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2011" y="1350793"/>
              <a:ext cx="2242900" cy="2209916"/>
            </a:xfrm>
            <a:prstGeom prst="rect">
              <a:avLst/>
            </a:prstGeom>
          </p:spPr>
        </p:pic>
        <p:sp>
          <p:nvSpPr>
            <p:cNvPr id="2" name="テキスト ボックス 1"/>
            <p:cNvSpPr txBox="1"/>
            <p:nvPr/>
          </p:nvSpPr>
          <p:spPr>
            <a:xfrm>
              <a:off x="185674" y="2764443"/>
              <a:ext cx="6601785" cy="1692771"/>
            </a:xfrm>
            <a:prstGeom prst="rect">
              <a:avLst/>
            </a:prstGeom>
            <a:noFill/>
          </p:spPr>
          <p:txBody>
            <a:bodyPr wrap="square" rtlCol="0">
              <a:spAutoFit/>
            </a:bodyPr>
            <a:lstStyle/>
            <a:p>
              <a:r>
                <a:rPr lang="ja-JP" altLang="en-US" sz="2600" dirty="0">
                  <a:solidFill>
                    <a:srgbClr val="17375E"/>
                  </a:solidFill>
                  <a:latin typeface="Meiryo UI" panose="020B0604030504040204" pitchFamily="50" charset="-128"/>
                  <a:ea typeface="Meiryo UI" panose="020B0604030504040204" pitchFamily="50" charset="-128"/>
                </a:rPr>
                <a:t>　</a:t>
              </a:r>
              <a:r>
                <a:rPr lang="ja-JP" altLang="en-US" sz="2600" dirty="0">
                  <a:latin typeface="Meiryo UI" panose="020B0604030504040204" pitchFamily="50" charset="-128"/>
                  <a:ea typeface="Meiryo UI" panose="020B0604030504040204" pitchFamily="50" charset="-128"/>
                </a:rPr>
                <a:t>一般的に、「クーリング・オフに関する書面を受け取った日」か「申込日」のいずれか遅い日から、その日を含めて</a:t>
              </a:r>
              <a:r>
                <a:rPr lang="en-US" altLang="ja-JP" sz="2600" dirty="0">
                  <a:latin typeface="Meiryo UI" panose="020B0604030504040204" pitchFamily="50" charset="-128"/>
                  <a:ea typeface="Meiryo UI" panose="020B0604030504040204" pitchFamily="50" charset="-128"/>
                </a:rPr>
                <a:t>8</a:t>
              </a:r>
              <a:r>
                <a:rPr lang="ja-JP" altLang="en-US" sz="2600" dirty="0">
                  <a:latin typeface="Meiryo UI" panose="020B0604030504040204" pitchFamily="50" charset="-128"/>
                  <a:ea typeface="Meiryo UI" panose="020B0604030504040204" pitchFamily="50" charset="-128"/>
                </a:rPr>
                <a:t>日以内ならば申し込みを撤回できます。</a:t>
              </a:r>
              <a:endParaRPr kumimoji="1" lang="ja-JP" altLang="en-US" sz="2600" dirty="0">
                <a:latin typeface="Meiryo UI" panose="020B0604030504040204" pitchFamily="50" charset="-128"/>
                <a:ea typeface="Meiryo UI" panose="020B0604030504040204" pitchFamily="50" charset="-128"/>
              </a:endParaRPr>
            </a:p>
          </p:txBody>
        </p:sp>
      </p:grpSp>
      <p:sp>
        <p:nvSpPr>
          <p:cNvPr id="9" name="テキスト ボックス 8"/>
          <p:cNvSpPr txBox="1"/>
          <p:nvPr/>
        </p:nvSpPr>
        <p:spPr>
          <a:xfrm>
            <a:off x="143765" y="70617"/>
            <a:ext cx="7281160" cy="584775"/>
          </a:xfrm>
          <a:prstGeom prst="rect">
            <a:avLst/>
          </a:prstGeom>
          <a:noFill/>
        </p:spPr>
        <p:txBody>
          <a:bodyPr wrap="none" rtlCol="0">
            <a:spAutoFit/>
          </a:bodyPr>
          <a:lstStyle/>
          <a:p>
            <a:r>
              <a:rPr kumimoji="1" lang="ja-JP" altLang="en-US" sz="3200" b="1" dirty="0">
                <a:solidFill>
                  <a:schemeClr val="bg1"/>
                </a:solidFill>
                <a:latin typeface="Meiryo UI" panose="020B0604030504040204" pitchFamily="50" charset="-128"/>
                <a:ea typeface="Meiryo UI" panose="020B0604030504040204" pitchFamily="50" charset="-128"/>
              </a:rPr>
              <a:t>「生命保険」</a:t>
            </a:r>
            <a:r>
              <a:rPr lang="ja-JP" altLang="en-US" sz="3200" b="1" dirty="0">
                <a:solidFill>
                  <a:schemeClr val="bg1"/>
                </a:solidFill>
                <a:latin typeface="Meiryo UI" panose="020B0604030504040204" pitchFamily="50" charset="-128"/>
                <a:ea typeface="Meiryo UI" panose="020B0604030504040204" pitchFamily="50" charset="-128"/>
              </a:rPr>
              <a:t>にもク－リング・オフが使えます</a:t>
            </a:r>
            <a:endParaRPr kumimoji="1" lang="ja-JP" altLang="en-US" sz="3200" b="1" dirty="0">
              <a:solidFill>
                <a:schemeClr val="bg1"/>
              </a:solidFill>
              <a:latin typeface="Meiryo UI" panose="020B0604030504040204" pitchFamily="50" charset="-128"/>
              <a:ea typeface="Meiryo UI" panose="020B0604030504040204" pitchFamily="50" charset="-128"/>
            </a:endParaRPr>
          </a:p>
        </p:txBody>
      </p:sp>
      <p:sp>
        <p:nvSpPr>
          <p:cNvPr id="12" name="テキスト ボックス 11"/>
          <p:cNvSpPr txBox="1"/>
          <p:nvPr/>
        </p:nvSpPr>
        <p:spPr>
          <a:xfrm>
            <a:off x="-62497" y="808874"/>
            <a:ext cx="8988450" cy="646331"/>
          </a:xfrm>
          <a:prstGeom prst="rect">
            <a:avLst/>
          </a:prstGeom>
          <a:noFill/>
        </p:spPr>
        <p:txBody>
          <a:bodyPr wrap="square" rtlCol="0">
            <a:spAutoFit/>
          </a:bodyPr>
          <a:lstStyle/>
          <a:p>
            <a:r>
              <a:rPr kumimoji="1" lang="en-US" altLang="ja-JP" sz="3600" b="1" dirty="0">
                <a:solidFill>
                  <a:schemeClr val="accent6">
                    <a:lumMod val="50000"/>
                  </a:schemeClr>
                </a:solidFill>
                <a:latin typeface="Meiryo UI" panose="020B0604030504040204" pitchFamily="50" charset="-128"/>
                <a:ea typeface="Meiryo UI" panose="020B0604030504040204" pitchFamily="50" charset="-128"/>
              </a:rPr>
              <a:t>〈</a:t>
            </a:r>
            <a:r>
              <a:rPr kumimoji="1" lang="ja-JP" altLang="en-US" sz="3600" b="1" dirty="0">
                <a:solidFill>
                  <a:schemeClr val="accent6">
                    <a:lumMod val="50000"/>
                  </a:schemeClr>
                </a:solidFill>
                <a:latin typeface="Meiryo UI" panose="020B0604030504040204" pitchFamily="50" charset="-128"/>
                <a:ea typeface="Meiryo UI" panose="020B0604030504040204" pitchFamily="50" charset="-128"/>
              </a:rPr>
              <a:t>生命保険</a:t>
            </a:r>
            <a:r>
              <a:rPr lang="ja-JP" altLang="en-US" sz="3600" b="1" dirty="0">
                <a:solidFill>
                  <a:schemeClr val="accent6">
                    <a:lumMod val="50000"/>
                  </a:schemeClr>
                </a:solidFill>
                <a:latin typeface="Meiryo UI" panose="020B0604030504040204" pitchFamily="50" charset="-128"/>
                <a:ea typeface="Meiryo UI" panose="020B0604030504040204" pitchFamily="50" charset="-128"/>
              </a:rPr>
              <a:t>の</a:t>
            </a:r>
            <a:r>
              <a:rPr kumimoji="1" lang="ja-JP" altLang="en-US" sz="3600" b="1" dirty="0">
                <a:solidFill>
                  <a:schemeClr val="accent6">
                    <a:lumMod val="50000"/>
                  </a:schemeClr>
                </a:solidFill>
                <a:latin typeface="Meiryo UI" panose="020B0604030504040204" pitchFamily="50" charset="-128"/>
                <a:ea typeface="Meiryo UI" panose="020B0604030504040204" pitchFamily="50" charset="-128"/>
              </a:rPr>
              <a:t>契約の場合</a:t>
            </a:r>
            <a:r>
              <a:rPr kumimoji="1" lang="en-US" altLang="ja-JP" sz="3600" b="1" dirty="0">
                <a:solidFill>
                  <a:schemeClr val="accent6">
                    <a:lumMod val="50000"/>
                  </a:schemeClr>
                </a:solidFill>
                <a:latin typeface="Meiryo UI" panose="020B0604030504040204" pitchFamily="50" charset="-128"/>
                <a:ea typeface="Meiryo UI" panose="020B0604030504040204" pitchFamily="50" charset="-128"/>
              </a:rPr>
              <a:t>〉</a:t>
            </a:r>
            <a:endParaRPr kumimoji="1" lang="ja-JP" altLang="en-US" sz="3600" b="1" dirty="0">
              <a:solidFill>
                <a:schemeClr val="accent6">
                  <a:lumMod val="50000"/>
                </a:schemeClr>
              </a:solidFill>
              <a:latin typeface="Meiryo UI" panose="020B0604030504040204" pitchFamily="50" charset="-128"/>
              <a:ea typeface="Meiryo UI" panose="020B0604030504040204" pitchFamily="50" charset="-128"/>
            </a:endParaRPr>
          </a:p>
        </p:txBody>
      </p:sp>
      <p:sp>
        <p:nvSpPr>
          <p:cNvPr id="16" name="スライド番号プレースホルダー 2">
            <a:extLst>
              <a:ext uri="{FF2B5EF4-FFF2-40B4-BE49-F238E27FC236}">
                <a16:creationId xmlns:a16="http://schemas.microsoft.com/office/drawing/2014/main" id="{0503AB1C-D975-4611-9D64-C71EA4659A6A}"/>
              </a:ext>
            </a:extLst>
          </p:cNvPr>
          <p:cNvSpPr txBox="1">
            <a:spLocks/>
          </p:cNvSpPr>
          <p:nvPr/>
        </p:nvSpPr>
        <p:spPr>
          <a:xfrm>
            <a:off x="7010400" y="6492492"/>
            <a:ext cx="2133600" cy="36512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defTabSz="457200">
              <a:defRPr/>
            </a:pPr>
            <a:fld id="{7B76553B-32E2-D644-9CD0-56FDA882EB90}" type="slidenum">
              <a:rPr lang="ja-JP" altLang="en-US" smtClean="0"/>
              <a:pPr algn="r" defTabSz="457200">
                <a:defRPr/>
              </a:pPr>
              <a:t>36</a:t>
            </a:fld>
            <a:endParaRPr lang="ja-JP" altLang="en-US" dirty="0"/>
          </a:p>
        </p:txBody>
      </p:sp>
    </p:spTree>
    <p:extLst>
      <p:ext uri="{BB962C8B-B14F-4D97-AF65-F5344CB8AC3E}">
        <p14:creationId xmlns:p14="http://schemas.microsoft.com/office/powerpoint/2010/main" val="3645179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BD8CC6C7-8DD9-4D20-806C-444C3A37ADC9}"/>
              </a:ext>
            </a:extLst>
          </p:cNvPr>
          <p:cNvSpPr/>
          <p:nvPr/>
        </p:nvSpPr>
        <p:spPr>
          <a:xfrm>
            <a:off x="0" y="0"/>
            <a:ext cx="9144000" cy="716948"/>
          </a:xfrm>
          <a:prstGeom prst="rect">
            <a:avLst/>
          </a:prstGeom>
          <a:solidFill>
            <a:srgbClr val="F7964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5" name="正方形/長方形 4">
            <a:extLst>
              <a:ext uri="{FF2B5EF4-FFF2-40B4-BE49-F238E27FC236}">
                <a16:creationId xmlns:a16="http://schemas.microsoft.com/office/drawing/2014/main" id="{5839B785-4EF7-4FB2-95D9-B5351E5D8D5E}"/>
              </a:ext>
            </a:extLst>
          </p:cNvPr>
          <p:cNvSpPr/>
          <p:nvPr/>
        </p:nvSpPr>
        <p:spPr bwMode="white">
          <a:xfrm>
            <a:off x="232053" y="26391"/>
            <a:ext cx="6898419"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ヒラギノ角ゴ ProN W6"/>
              </a:rPr>
              <a:t>まとめ</a:t>
            </a:r>
            <a:r>
              <a:rPr lang="ja-JP" altLang="en-US" sz="3200" b="1" dirty="0">
                <a:solidFill>
                  <a:schemeClr val="bg1"/>
                </a:solidFill>
                <a:latin typeface="Meiryo UI" panose="020B0604030504040204" pitchFamily="50" charset="-128"/>
                <a:ea typeface="Meiryo UI" panose="020B0604030504040204" pitchFamily="50" charset="-128"/>
                <a:cs typeface="ヒラギノ角ゴ ProN W6"/>
              </a:rPr>
              <a:t>（</a:t>
            </a:r>
            <a:r>
              <a:rPr lang="en-US" altLang="ja-JP" sz="3200" b="1" dirty="0">
                <a:solidFill>
                  <a:schemeClr val="bg1"/>
                </a:solidFill>
                <a:latin typeface="Meiryo UI" panose="020B0604030504040204" pitchFamily="50" charset="-128"/>
                <a:ea typeface="Meiryo UI" panose="020B0604030504040204" pitchFamily="50" charset="-128"/>
                <a:cs typeface="ヒラギノ角ゴ Std W8"/>
              </a:rPr>
              <a:t>4.</a:t>
            </a:r>
            <a:r>
              <a:rPr lang="ja-JP" altLang="en-US" sz="3200" b="1" dirty="0">
                <a:solidFill>
                  <a:schemeClr val="bg1"/>
                </a:solidFill>
                <a:latin typeface="Meiryo UI" panose="020B0604030504040204" pitchFamily="50" charset="-128"/>
                <a:ea typeface="Meiryo UI" panose="020B0604030504040204" pitchFamily="50" charset="-128"/>
                <a:cs typeface="ヒラギノ角ゴ Std W8"/>
              </a:rPr>
              <a:t>リスクに備える）</a:t>
            </a:r>
            <a:endParaRPr kumimoji="1" lang="en-US" altLang="ja-JP" sz="32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ヒラギノ角ゴ ProN W6"/>
            </a:endParaRPr>
          </a:p>
        </p:txBody>
      </p:sp>
      <p:grpSp>
        <p:nvGrpSpPr>
          <p:cNvPr id="28" name="グループ化 27">
            <a:extLst>
              <a:ext uri="{FF2B5EF4-FFF2-40B4-BE49-F238E27FC236}">
                <a16:creationId xmlns:a16="http://schemas.microsoft.com/office/drawing/2014/main" id="{4FF8C6B9-8119-4DEF-9857-3B0BB57BC0FF}"/>
              </a:ext>
            </a:extLst>
          </p:cNvPr>
          <p:cNvGrpSpPr/>
          <p:nvPr/>
        </p:nvGrpSpPr>
        <p:grpSpPr>
          <a:xfrm>
            <a:off x="162663" y="1197881"/>
            <a:ext cx="8667403" cy="1073748"/>
            <a:chOff x="157367" y="2075173"/>
            <a:chExt cx="8667403" cy="1073748"/>
          </a:xfrm>
        </p:grpSpPr>
        <p:sp>
          <p:nvSpPr>
            <p:cNvPr id="29" name="正方形/長方形 28">
              <a:extLst>
                <a:ext uri="{FF2B5EF4-FFF2-40B4-BE49-F238E27FC236}">
                  <a16:creationId xmlns:a16="http://schemas.microsoft.com/office/drawing/2014/main" id="{70DF83D8-035B-477A-AD70-8CE504AA3B12}"/>
                </a:ext>
              </a:extLst>
            </p:cNvPr>
            <p:cNvSpPr/>
            <p:nvPr/>
          </p:nvSpPr>
          <p:spPr>
            <a:xfrm>
              <a:off x="678353" y="2075173"/>
              <a:ext cx="8146417" cy="1073748"/>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0000"/>
                  </a:solidFill>
                  <a:latin typeface="Meiryo UI" panose="020B0604030504040204" pitchFamily="50" charset="-128"/>
                  <a:ea typeface="Meiryo UI" panose="020B0604030504040204" pitchFamily="50" charset="-128"/>
                  <a:cs typeface="ヒラギノ丸ゴ Pro W4"/>
                </a:rPr>
                <a:t>民間保険</a:t>
              </a:r>
              <a:r>
                <a:rPr lang="ja-JP" altLang="en-US" sz="3200" b="1" dirty="0">
                  <a:solidFill>
                    <a:schemeClr val="tx1"/>
                  </a:solidFill>
                  <a:latin typeface="Meiryo UI" panose="020B0604030504040204" pitchFamily="50" charset="-128"/>
                  <a:ea typeface="Meiryo UI" panose="020B0604030504040204" pitchFamily="50" charset="-128"/>
                  <a:cs typeface="ヒラギノ丸ゴ Pro W4"/>
                </a:rPr>
                <a:t>など、さまざまな契約を利用することで、リスクに備えることができます。</a:t>
              </a:r>
            </a:p>
          </p:txBody>
        </p:sp>
        <p:sp>
          <p:nvSpPr>
            <p:cNvPr id="31" name="正方形/長方形 30">
              <a:extLst>
                <a:ext uri="{FF2B5EF4-FFF2-40B4-BE49-F238E27FC236}">
                  <a16:creationId xmlns:a16="http://schemas.microsoft.com/office/drawing/2014/main" id="{7E496C3B-4500-4F6F-ABA6-47344CE9B73E}"/>
                </a:ext>
              </a:extLst>
            </p:cNvPr>
            <p:cNvSpPr/>
            <p:nvPr/>
          </p:nvSpPr>
          <p:spPr>
            <a:xfrm>
              <a:off x="157367" y="2076031"/>
              <a:ext cx="595035" cy="584775"/>
            </a:xfrm>
            <a:prstGeom prst="rect">
              <a:avLst/>
            </a:prstGeom>
          </p:spPr>
          <p:txBody>
            <a:bodyPr wrap="none">
              <a:spAutoFit/>
            </a:bodyPr>
            <a:lstStyle/>
            <a:p>
              <a:r>
                <a:rPr lang="ja-JP" altLang="en-US" sz="3200" dirty="0"/>
                <a:t>①</a:t>
              </a:r>
            </a:p>
          </p:txBody>
        </p:sp>
      </p:grpSp>
      <p:grpSp>
        <p:nvGrpSpPr>
          <p:cNvPr id="34" name="グループ化 33">
            <a:extLst>
              <a:ext uri="{FF2B5EF4-FFF2-40B4-BE49-F238E27FC236}">
                <a16:creationId xmlns:a16="http://schemas.microsoft.com/office/drawing/2014/main" id="{F60BEB60-B390-4C1C-8CA6-8B6B1F55E5D7}"/>
              </a:ext>
            </a:extLst>
          </p:cNvPr>
          <p:cNvGrpSpPr/>
          <p:nvPr/>
        </p:nvGrpSpPr>
        <p:grpSpPr>
          <a:xfrm>
            <a:off x="163474" y="2802646"/>
            <a:ext cx="8876450" cy="1118641"/>
            <a:chOff x="208654" y="1676532"/>
            <a:chExt cx="8876450" cy="1118641"/>
          </a:xfrm>
        </p:grpSpPr>
        <p:sp>
          <p:nvSpPr>
            <p:cNvPr id="35" name="正方形/長方形 34">
              <a:extLst>
                <a:ext uri="{FF2B5EF4-FFF2-40B4-BE49-F238E27FC236}">
                  <a16:creationId xmlns:a16="http://schemas.microsoft.com/office/drawing/2014/main" id="{6E567AAB-BD0C-40F3-AAE7-EE53B557AF35}"/>
                </a:ext>
              </a:extLst>
            </p:cNvPr>
            <p:cNvSpPr/>
            <p:nvPr/>
          </p:nvSpPr>
          <p:spPr>
            <a:xfrm>
              <a:off x="678353" y="2075173"/>
              <a:ext cx="8406751" cy="720000"/>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0000"/>
                  </a:solidFill>
                  <a:latin typeface="Meiryo UI" panose="020B0604030504040204" pitchFamily="50" charset="-128"/>
                  <a:ea typeface="Meiryo UI" panose="020B0604030504040204" pitchFamily="50" charset="-128"/>
                  <a:cs typeface="ヒラギノ丸ゴ Pro W4"/>
                </a:rPr>
                <a:t>情報収集</a:t>
              </a:r>
              <a:r>
                <a:rPr lang="ja-JP" altLang="en-US" sz="3200" b="1" dirty="0">
                  <a:solidFill>
                    <a:schemeClr val="tx1"/>
                  </a:solidFill>
                  <a:latin typeface="Meiryo UI" panose="020B0604030504040204" pitchFamily="50" charset="-128"/>
                  <a:ea typeface="Meiryo UI" panose="020B0604030504040204" pitchFamily="50" charset="-128"/>
                  <a:cs typeface="ヒラギノ丸ゴ Pro W4"/>
                </a:rPr>
                <a:t>を行い、自分にとって必要な保険商品を慎重に選ぶことが大切です。契約する時は複数の会社・商品を比較してみましょう。</a:t>
              </a:r>
            </a:p>
          </p:txBody>
        </p:sp>
        <p:sp>
          <p:nvSpPr>
            <p:cNvPr id="36" name="正方形/長方形 35">
              <a:extLst>
                <a:ext uri="{FF2B5EF4-FFF2-40B4-BE49-F238E27FC236}">
                  <a16:creationId xmlns:a16="http://schemas.microsoft.com/office/drawing/2014/main" id="{5CF61F46-A52F-42CE-959A-96FA16D61CC7}"/>
                </a:ext>
              </a:extLst>
            </p:cNvPr>
            <p:cNvSpPr/>
            <p:nvPr/>
          </p:nvSpPr>
          <p:spPr>
            <a:xfrm>
              <a:off x="208654" y="1676532"/>
              <a:ext cx="595035" cy="584775"/>
            </a:xfrm>
            <a:prstGeom prst="rect">
              <a:avLst/>
            </a:prstGeom>
          </p:spPr>
          <p:txBody>
            <a:bodyPr wrap="none">
              <a:spAutoFit/>
            </a:bodyPr>
            <a:lstStyle/>
            <a:p>
              <a:r>
                <a:rPr lang="ja-JP" altLang="en-US" sz="3200" dirty="0"/>
                <a:t>②</a:t>
              </a:r>
            </a:p>
          </p:txBody>
        </p:sp>
      </p:grpSp>
      <p:sp>
        <p:nvSpPr>
          <p:cNvPr id="2" name="スライド番号プレースホルダー 1"/>
          <p:cNvSpPr>
            <a:spLocks noGrp="1"/>
          </p:cNvSpPr>
          <p:nvPr>
            <p:ph type="sldNum" sz="quarter" idx="12"/>
          </p:nvPr>
        </p:nvSpPr>
        <p:spPr/>
        <p:txBody>
          <a:bodyPr/>
          <a:lstStyle/>
          <a:p>
            <a:pPr defTabSz="457200">
              <a:defRPr/>
            </a:pPr>
            <a:fld id="{7B76553B-32E2-D644-9CD0-56FDA882EB90}" type="slidenum">
              <a:rPr lang="ja-JP" altLang="en-US" b="0" smtClean="0"/>
              <a:pPr defTabSz="457200">
                <a:defRPr/>
              </a:pPr>
              <a:t>37</a:t>
            </a:fld>
            <a:endParaRPr lang="ja-JP" altLang="en-US" b="0" dirty="0"/>
          </a:p>
        </p:txBody>
      </p:sp>
    </p:spTree>
    <p:extLst>
      <p:ext uri="{BB962C8B-B14F-4D97-AF65-F5344CB8AC3E}">
        <p14:creationId xmlns:p14="http://schemas.microsoft.com/office/powerpoint/2010/main" val="1530433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フレーム 4"/>
          <p:cNvSpPr/>
          <p:nvPr/>
        </p:nvSpPr>
        <p:spPr>
          <a:xfrm>
            <a:off x="6350" y="0"/>
            <a:ext cx="9144000" cy="6874074"/>
          </a:xfrm>
          <a:prstGeom prst="frame">
            <a:avLst>
              <a:gd name="adj1" fmla="val 13704"/>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sp>
        <p:nvSpPr>
          <p:cNvPr id="8" name="角丸四角形 7"/>
          <p:cNvSpPr/>
          <p:nvPr/>
        </p:nvSpPr>
        <p:spPr>
          <a:xfrm>
            <a:off x="474133" y="419448"/>
            <a:ext cx="8212667" cy="6011333"/>
          </a:xfrm>
          <a:prstGeom prst="roundRect">
            <a:avLst>
              <a:gd name="adj" fmla="val 2265"/>
            </a:avLst>
          </a:prstGeom>
          <a:solidFill>
            <a:schemeClr val="bg1"/>
          </a:solidFill>
          <a:ln w="31750">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latin typeface="ヒラギノ丸ゴ Pro W4"/>
              <a:ea typeface="ヒラギノ丸ゴ Pro W4"/>
              <a:cs typeface="ヒラギノ丸ゴ Pro W4"/>
            </a:endParaRPr>
          </a:p>
        </p:txBody>
      </p:sp>
      <p:sp>
        <p:nvSpPr>
          <p:cNvPr id="6" name="テキスト ボックス 5"/>
          <p:cNvSpPr txBox="1"/>
          <p:nvPr/>
        </p:nvSpPr>
        <p:spPr>
          <a:xfrm>
            <a:off x="3149528" y="2513707"/>
            <a:ext cx="2844943" cy="923330"/>
          </a:xfrm>
          <a:prstGeom prst="rect">
            <a:avLst/>
          </a:prstGeom>
          <a:noFill/>
        </p:spPr>
        <p:txBody>
          <a:bodyPr wrap="square" rtlCol="0">
            <a:spAutoFit/>
          </a:bodyPr>
          <a:lstStyle/>
          <a:p>
            <a:r>
              <a:rPr lang="en-US" altLang="ja-JP" sz="5400" b="1" dirty="0">
                <a:latin typeface="Meiryo UI" panose="020B0604030504040204" pitchFamily="50" charset="-128"/>
                <a:ea typeface="Meiryo UI" panose="020B0604030504040204" pitchFamily="50" charset="-128"/>
                <a:cs typeface="ヒラギノ角ゴ Std W8"/>
              </a:rPr>
              <a:t>5.</a:t>
            </a:r>
            <a:r>
              <a:rPr lang="ja-JP" altLang="en-US" sz="5400" b="1" dirty="0">
                <a:latin typeface="Meiryo UI" panose="020B0604030504040204" pitchFamily="50" charset="-128"/>
                <a:ea typeface="Meiryo UI" panose="020B0604030504040204" pitchFamily="50" charset="-128"/>
                <a:cs typeface="ヒラギノ角ゴ Std W8"/>
              </a:rPr>
              <a:t>まとめ　</a:t>
            </a:r>
            <a:endParaRPr lang="en-US" altLang="ja-JP" sz="5400" b="1" dirty="0">
              <a:latin typeface="Meiryo UI" panose="020B0604030504040204" pitchFamily="50" charset="-128"/>
              <a:ea typeface="Meiryo UI" panose="020B0604030504040204" pitchFamily="50" charset="-128"/>
              <a:cs typeface="ヒラギノ角ゴ Std W8"/>
            </a:endParaRPr>
          </a:p>
        </p:txBody>
      </p:sp>
      <p:sp>
        <p:nvSpPr>
          <p:cNvPr id="2" name="スライド番号プレースホルダー 1"/>
          <p:cNvSpPr>
            <a:spLocks noGrp="1"/>
          </p:cNvSpPr>
          <p:nvPr>
            <p:ph type="sldNum" sz="quarter" idx="12"/>
          </p:nvPr>
        </p:nvSpPr>
        <p:spPr/>
        <p:txBody>
          <a:bodyPr/>
          <a:lstStyle/>
          <a:p>
            <a:pPr defTabSz="457200">
              <a:defRPr/>
            </a:pPr>
            <a:fld id="{7B76553B-32E2-D644-9CD0-56FDA882EB90}" type="slidenum">
              <a:rPr lang="ja-JP" altLang="en-US" b="0" smtClean="0"/>
              <a:pPr defTabSz="457200">
                <a:defRPr/>
              </a:pPr>
              <a:t>38</a:t>
            </a:fld>
            <a:endParaRPr lang="ja-JP" altLang="en-US" b="0" dirty="0"/>
          </a:p>
        </p:txBody>
      </p:sp>
    </p:spTree>
    <p:extLst>
      <p:ext uri="{BB962C8B-B14F-4D97-AF65-F5344CB8AC3E}">
        <p14:creationId xmlns:p14="http://schemas.microsoft.com/office/powerpoint/2010/main" val="31275100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正方形/長方形 31"/>
          <p:cNvSpPr/>
          <p:nvPr/>
        </p:nvSpPr>
        <p:spPr>
          <a:xfrm>
            <a:off x="0" y="0"/>
            <a:ext cx="9144000" cy="716948"/>
          </a:xfrm>
          <a:prstGeom prst="rect">
            <a:avLst/>
          </a:prstGeom>
          <a:solidFill>
            <a:srgbClr val="00B0F0"/>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0" name="正方形/長方形 9"/>
          <p:cNvSpPr/>
          <p:nvPr/>
        </p:nvSpPr>
        <p:spPr bwMode="white">
          <a:xfrm>
            <a:off x="461964" y="30760"/>
            <a:ext cx="5356589"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defRPr/>
            </a:pPr>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まとめ</a:t>
            </a:r>
          </a:p>
        </p:txBody>
      </p:sp>
      <p:sp>
        <p:nvSpPr>
          <p:cNvPr id="19" name="角丸四角形 18"/>
          <p:cNvSpPr/>
          <p:nvPr/>
        </p:nvSpPr>
        <p:spPr bwMode="white">
          <a:xfrm>
            <a:off x="1208249" y="4642702"/>
            <a:ext cx="2439669" cy="389555"/>
          </a:xfrm>
          <a:prstGeom prst="roundRect">
            <a:avLst>
              <a:gd name="adj" fmla="val 45836"/>
            </a:avLst>
          </a:prstGeom>
          <a:noFill/>
          <a:ln w="9525" cmpd="sng">
            <a:solidFill>
              <a:schemeClr val="bg1"/>
            </a:solidFill>
            <a:prstDash val="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7" name="正方形/長方形 16"/>
          <p:cNvSpPr/>
          <p:nvPr/>
        </p:nvSpPr>
        <p:spPr>
          <a:xfrm>
            <a:off x="302097" y="2727277"/>
            <a:ext cx="4068877" cy="1792009"/>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lnSpc>
                <a:spcPct val="110000"/>
              </a:lnSpc>
              <a:defRPr/>
            </a:pPr>
            <a:endParaRPr lang="ja-JP" altLang="en-US" sz="2800" b="1" dirty="0">
              <a:solidFill>
                <a:schemeClr val="tx2"/>
              </a:solidFill>
              <a:latin typeface="Meiryo UI" panose="020B0604030504040204" pitchFamily="50" charset="-128"/>
              <a:ea typeface="Meiryo UI" panose="020B0604030504040204" pitchFamily="50" charset="-128"/>
              <a:cs typeface="ヒラギノ丸ゴ Pro W4"/>
            </a:endParaRPr>
          </a:p>
        </p:txBody>
      </p:sp>
      <p:sp>
        <p:nvSpPr>
          <p:cNvPr id="21" name="正方形/長方形 20"/>
          <p:cNvSpPr/>
          <p:nvPr/>
        </p:nvSpPr>
        <p:spPr>
          <a:xfrm>
            <a:off x="224792" y="506058"/>
            <a:ext cx="7155260" cy="1792009"/>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lnSpc>
                <a:spcPct val="110000"/>
              </a:lnSpc>
              <a:defRPr/>
            </a:pPr>
            <a:endParaRPr lang="ja-JP" altLang="en-US" sz="3200" b="1" dirty="0">
              <a:solidFill>
                <a:schemeClr val="tx2"/>
              </a:solidFill>
              <a:latin typeface="Meiryo UI" panose="020B0604030504040204" pitchFamily="50" charset="-128"/>
              <a:ea typeface="Meiryo UI" panose="020B0604030504040204" pitchFamily="50" charset="-128"/>
              <a:cs typeface="ヒラギノ丸ゴ Pro W4"/>
            </a:endParaRPr>
          </a:p>
        </p:txBody>
      </p:sp>
      <p:pic>
        <p:nvPicPr>
          <p:cNvPr id="25" name="図 24"/>
          <p:cNvPicPr>
            <a:picLocks noChangeAspect="1"/>
          </p:cNvPicPr>
          <p:nvPr/>
        </p:nvPicPr>
        <p:blipFill rotWithShape="1">
          <a:blip r:embed="rId3" cstate="print">
            <a:extLst>
              <a:ext uri="{28A0092B-C50C-407E-A947-70E740481C1C}">
                <a14:useLocalDpi xmlns:a14="http://schemas.microsoft.com/office/drawing/2010/main" val="0"/>
              </a:ext>
            </a:extLst>
          </a:blip>
          <a:srcRect b="24252"/>
          <a:stretch/>
        </p:blipFill>
        <p:spPr>
          <a:xfrm>
            <a:off x="7009634" y="5587570"/>
            <a:ext cx="619796" cy="878560"/>
          </a:xfrm>
          <a:prstGeom prst="rect">
            <a:avLst/>
          </a:prstGeom>
          <a:ln>
            <a:noFill/>
          </a:ln>
          <a:effectLst/>
        </p:spPr>
      </p:pic>
      <p:pic>
        <p:nvPicPr>
          <p:cNvPr id="30" name="図 29"/>
          <p:cNvPicPr>
            <a:picLocks noChangeAspect="1"/>
          </p:cNvPicPr>
          <p:nvPr/>
        </p:nvPicPr>
        <p:blipFill rotWithShape="1">
          <a:blip r:embed="rId4" cstate="print">
            <a:extLst>
              <a:ext uri="{28A0092B-C50C-407E-A947-70E740481C1C}">
                <a14:useLocalDpi xmlns:a14="http://schemas.microsoft.com/office/drawing/2010/main" val="0"/>
              </a:ext>
            </a:extLst>
          </a:blip>
          <a:srcRect b="23542"/>
          <a:stretch/>
        </p:blipFill>
        <p:spPr>
          <a:xfrm flipH="1">
            <a:off x="7852956" y="5587570"/>
            <a:ext cx="648360" cy="878308"/>
          </a:xfrm>
          <a:prstGeom prst="rect">
            <a:avLst/>
          </a:prstGeom>
        </p:spPr>
      </p:pic>
      <p:grpSp>
        <p:nvGrpSpPr>
          <p:cNvPr id="11" name="グループ化 10">
            <a:extLst>
              <a:ext uri="{FF2B5EF4-FFF2-40B4-BE49-F238E27FC236}">
                <a16:creationId xmlns:a16="http://schemas.microsoft.com/office/drawing/2014/main" id="{4FF8C6B9-8119-4DEF-9857-3B0BB57BC0FF}"/>
              </a:ext>
            </a:extLst>
          </p:cNvPr>
          <p:cNvGrpSpPr/>
          <p:nvPr/>
        </p:nvGrpSpPr>
        <p:grpSpPr>
          <a:xfrm>
            <a:off x="162663" y="897545"/>
            <a:ext cx="8667403" cy="1073748"/>
            <a:chOff x="157367" y="2075173"/>
            <a:chExt cx="8667403" cy="1073748"/>
          </a:xfrm>
        </p:grpSpPr>
        <p:sp>
          <p:nvSpPr>
            <p:cNvPr id="12" name="正方形/長方形 11">
              <a:extLst>
                <a:ext uri="{FF2B5EF4-FFF2-40B4-BE49-F238E27FC236}">
                  <a16:creationId xmlns:a16="http://schemas.microsoft.com/office/drawing/2014/main" id="{70DF83D8-035B-477A-AD70-8CE504AA3B12}"/>
                </a:ext>
              </a:extLst>
            </p:cNvPr>
            <p:cNvSpPr/>
            <p:nvPr/>
          </p:nvSpPr>
          <p:spPr>
            <a:xfrm>
              <a:off x="678353" y="2075173"/>
              <a:ext cx="8146417" cy="1073748"/>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3200" b="1" dirty="0">
                  <a:solidFill>
                    <a:srgbClr val="FF0000"/>
                  </a:solidFill>
                  <a:latin typeface="Meiryo UI" panose="020B0604030504040204" pitchFamily="50" charset="-128"/>
                  <a:ea typeface="Meiryo UI" panose="020B0604030504040204" pitchFamily="50" charset="-128"/>
                </a:rPr>
                <a:t>18</a:t>
              </a:r>
              <a:r>
                <a:rPr lang="ja-JP" altLang="en-US" sz="3200" b="1" dirty="0">
                  <a:solidFill>
                    <a:srgbClr val="FF0000"/>
                  </a:solidFill>
                  <a:latin typeface="Meiryo UI" panose="020B0604030504040204" pitchFamily="50" charset="-128"/>
                  <a:ea typeface="Meiryo UI" panose="020B0604030504040204" pitchFamily="50" charset="-128"/>
                </a:rPr>
                <a:t>歳</a:t>
              </a:r>
              <a:r>
                <a:rPr lang="ja-JP" altLang="en-US" sz="3200" b="1" dirty="0">
                  <a:solidFill>
                    <a:schemeClr val="tx1"/>
                  </a:solidFill>
                  <a:latin typeface="Meiryo UI" panose="020B0604030504040204" pitchFamily="50" charset="-128"/>
                  <a:ea typeface="Meiryo UI" panose="020B0604030504040204" pitchFamily="50" charset="-128"/>
                </a:rPr>
                <a:t>から、自分ひとりで契約できるかわりに、未成年を理由に契約は取り消せません。</a:t>
              </a:r>
              <a:endParaRPr lang="en-US" altLang="ja-JP" sz="3200" b="1" dirty="0">
                <a:solidFill>
                  <a:schemeClr val="tx1"/>
                </a:solidFill>
                <a:latin typeface="Meiryo UI" panose="020B0604030504040204" pitchFamily="50" charset="-128"/>
                <a:ea typeface="Meiryo UI" panose="020B0604030504040204" pitchFamily="50" charset="-128"/>
              </a:endParaRPr>
            </a:p>
          </p:txBody>
        </p:sp>
        <p:sp>
          <p:nvSpPr>
            <p:cNvPr id="13" name="正方形/長方形 12">
              <a:extLst>
                <a:ext uri="{FF2B5EF4-FFF2-40B4-BE49-F238E27FC236}">
                  <a16:creationId xmlns:a16="http://schemas.microsoft.com/office/drawing/2014/main" id="{7E496C3B-4500-4F6F-ABA6-47344CE9B73E}"/>
                </a:ext>
              </a:extLst>
            </p:cNvPr>
            <p:cNvSpPr/>
            <p:nvPr/>
          </p:nvSpPr>
          <p:spPr>
            <a:xfrm>
              <a:off x="157367" y="2076031"/>
              <a:ext cx="595035" cy="584775"/>
            </a:xfrm>
            <a:prstGeom prst="rect">
              <a:avLst/>
            </a:prstGeom>
          </p:spPr>
          <p:txBody>
            <a:bodyPr wrap="none">
              <a:spAutoFit/>
            </a:bodyPr>
            <a:lstStyle/>
            <a:p>
              <a:r>
                <a:rPr lang="ja-JP" altLang="en-US" sz="3200" dirty="0"/>
                <a:t>①</a:t>
              </a:r>
            </a:p>
          </p:txBody>
        </p:sp>
      </p:grpSp>
      <p:grpSp>
        <p:nvGrpSpPr>
          <p:cNvPr id="14" name="グループ化 13">
            <a:extLst>
              <a:ext uri="{FF2B5EF4-FFF2-40B4-BE49-F238E27FC236}">
                <a16:creationId xmlns:a16="http://schemas.microsoft.com/office/drawing/2014/main" id="{4FF8C6B9-8119-4DEF-9857-3B0BB57BC0FF}"/>
              </a:ext>
            </a:extLst>
          </p:cNvPr>
          <p:cNvGrpSpPr/>
          <p:nvPr/>
        </p:nvGrpSpPr>
        <p:grpSpPr>
          <a:xfrm>
            <a:off x="162663" y="3339272"/>
            <a:ext cx="8667403" cy="1073748"/>
            <a:chOff x="157367" y="2075173"/>
            <a:chExt cx="8667403" cy="1073748"/>
          </a:xfrm>
        </p:grpSpPr>
        <p:sp>
          <p:nvSpPr>
            <p:cNvPr id="15" name="正方形/長方形 14">
              <a:extLst>
                <a:ext uri="{FF2B5EF4-FFF2-40B4-BE49-F238E27FC236}">
                  <a16:creationId xmlns:a16="http://schemas.microsoft.com/office/drawing/2014/main" id="{70DF83D8-035B-477A-AD70-8CE504AA3B12}"/>
                </a:ext>
              </a:extLst>
            </p:cNvPr>
            <p:cNvSpPr/>
            <p:nvPr/>
          </p:nvSpPr>
          <p:spPr>
            <a:xfrm>
              <a:off x="678353" y="2075173"/>
              <a:ext cx="8146417" cy="1073748"/>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chemeClr val="tx1"/>
                  </a:solidFill>
                  <a:latin typeface="Meiryo UI" panose="020B0604030504040204" pitchFamily="50" charset="-128"/>
                  <a:ea typeface="Meiryo UI" panose="020B0604030504040204" pitchFamily="50" charset="-128"/>
                </a:rPr>
                <a:t>トラブルなどで困ったときはひとりで悩まずに、</a:t>
              </a:r>
              <a:r>
                <a:rPr lang="ja-JP" altLang="en-US" sz="3200" b="1" dirty="0">
                  <a:solidFill>
                    <a:srgbClr val="FF0000"/>
                  </a:solidFill>
                  <a:latin typeface="Meiryo UI" panose="020B0604030504040204" pitchFamily="50" charset="-128"/>
                  <a:ea typeface="Meiryo UI" panose="020B0604030504040204" pitchFamily="50" charset="-128"/>
                </a:rPr>
                <a:t>周りの人や専門家などに相談</a:t>
              </a:r>
              <a:r>
                <a:rPr lang="ja-JP" altLang="en-US" sz="3200" b="1" dirty="0">
                  <a:solidFill>
                    <a:schemeClr val="tx1"/>
                  </a:solidFill>
                  <a:latin typeface="Meiryo UI" panose="020B0604030504040204" pitchFamily="50" charset="-128"/>
                  <a:ea typeface="Meiryo UI" panose="020B0604030504040204" pitchFamily="50" charset="-128"/>
                </a:rPr>
                <a:t>しましょう。</a:t>
              </a:r>
              <a:endParaRPr lang="en-US" altLang="ja-JP" sz="3200" b="1" dirty="0">
                <a:solidFill>
                  <a:schemeClr val="tx1"/>
                </a:solidFill>
                <a:latin typeface="Meiryo UI" panose="020B0604030504040204" pitchFamily="50" charset="-128"/>
                <a:ea typeface="Meiryo UI" panose="020B0604030504040204" pitchFamily="50" charset="-128"/>
              </a:endParaRPr>
            </a:p>
          </p:txBody>
        </p:sp>
        <p:sp>
          <p:nvSpPr>
            <p:cNvPr id="16" name="正方形/長方形 15">
              <a:extLst>
                <a:ext uri="{FF2B5EF4-FFF2-40B4-BE49-F238E27FC236}">
                  <a16:creationId xmlns:a16="http://schemas.microsoft.com/office/drawing/2014/main" id="{7E496C3B-4500-4F6F-ABA6-47344CE9B73E}"/>
                </a:ext>
              </a:extLst>
            </p:cNvPr>
            <p:cNvSpPr/>
            <p:nvPr/>
          </p:nvSpPr>
          <p:spPr>
            <a:xfrm>
              <a:off x="157367" y="2076031"/>
              <a:ext cx="595035" cy="584775"/>
            </a:xfrm>
            <a:prstGeom prst="rect">
              <a:avLst/>
            </a:prstGeom>
          </p:spPr>
          <p:txBody>
            <a:bodyPr wrap="none">
              <a:spAutoFit/>
            </a:bodyPr>
            <a:lstStyle/>
            <a:p>
              <a:r>
                <a:rPr lang="ja-JP" altLang="en-US" sz="3200" dirty="0"/>
                <a:t>③</a:t>
              </a:r>
            </a:p>
          </p:txBody>
        </p:sp>
      </p:grpSp>
      <p:grpSp>
        <p:nvGrpSpPr>
          <p:cNvPr id="18" name="グループ化 17">
            <a:extLst>
              <a:ext uri="{FF2B5EF4-FFF2-40B4-BE49-F238E27FC236}">
                <a16:creationId xmlns:a16="http://schemas.microsoft.com/office/drawing/2014/main" id="{4FF8C6B9-8119-4DEF-9857-3B0BB57BC0FF}"/>
              </a:ext>
            </a:extLst>
          </p:cNvPr>
          <p:cNvGrpSpPr/>
          <p:nvPr/>
        </p:nvGrpSpPr>
        <p:grpSpPr>
          <a:xfrm>
            <a:off x="162663" y="4711120"/>
            <a:ext cx="8667403" cy="1073748"/>
            <a:chOff x="157367" y="2075173"/>
            <a:chExt cx="8667403" cy="1073748"/>
          </a:xfrm>
        </p:grpSpPr>
        <p:sp>
          <p:nvSpPr>
            <p:cNvPr id="20" name="正方形/長方形 19">
              <a:extLst>
                <a:ext uri="{FF2B5EF4-FFF2-40B4-BE49-F238E27FC236}">
                  <a16:creationId xmlns:a16="http://schemas.microsoft.com/office/drawing/2014/main" id="{70DF83D8-035B-477A-AD70-8CE504AA3B12}"/>
                </a:ext>
              </a:extLst>
            </p:cNvPr>
            <p:cNvSpPr/>
            <p:nvPr/>
          </p:nvSpPr>
          <p:spPr>
            <a:xfrm>
              <a:off x="678353" y="2075173"/>
              <a:ext cx="8146417" cy="1073748"/>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0000"/>
                  </a:solidFill>
                  <a:latin typeface="Meiryo UI" panose="020B0604030504040204" pitchFamily="50" charset="-128"/>
                  <a:ea typeface="Meiryo UI" panose="020B0604030504040204" pitchFamily="50" charset="-128"/>
                </a:rPr>
                <a:t>民間保険</a:t>
              </a:r>
              <a:r>
                <a:rPr lang="ja-JP" altLang="en-US" sz="3200" b="1" dirty="0">
                  <a:solidFill>
                    <a:schemeClr val="tx1"/>
                  </a:solidFill>
                  <a:latin typeface="Meiryo UI" panose="020B0604030504040204" pitchFamily="50" charset="-128"/>
                  <a:ea typeface="Meiryo UI" panose="020B0604030504040204" pitchFamily="50" charset="-128"/>
                </a:rPr>
                <a:t>など、さまざまな契約を利用することで、リスクに備えることができます。</a:t>
              </a:r>
              <a:endParaRPr lang="en-US" altLang="ja-JP" sz="3200" b="1" dirty="0">
                <a:solidFill>
                  <a:schemeClr val="tx1"/>
                </a:solidFill>
                <a:latin typeface="Meiryo UI" panose="020B0604030504040204" pitchFamily="50" charset="-128"/>
                <a:ea typeface="Meiryo UI" panose="020B0604030504040204" pitchFamily="50" charset="-128"/>
              </a:endParaRPr>
            </a:p>
          </p:txBody>
        </p:sp>
        <p:sp>
          <p:nvSpPr>
            <p:cNvPr id="22" name="正方形/長方形 21">
              <a:extLst>
                <a:ext uri="{FF2B5EF4-FFF2-40B4-BE49-F238E27FC236}">
                  <a16:creationId xmlns:a16="http://schemas.microsoft.com/office/drawing/2014/main" id="{7E496C3B-4500-4F6F-ABA6-47344CE9B73E}"/>
                </a:ext>
              </a:extLst>
            </p:cNvPr>
            <p:cNvSpPr/>
            <p:nvPr/>
          </p:nvSpPr>
          <p:spPr>
            <a:xfrm>
              <a:off x="157367" y="2076031"/>
              <a:ext cx="595035" cy="584775"/>
            </a:xfrm>
            <a:prstGeom prst="rect">
              <a:avLst/>
            </a:prstGeom>
          </p:spPr>
          <p:txBody>
            <a:bodyPr wrap="none">
              <a:spAutoFit/>
            </a:bodyPr>
            <a:lstStyle/>
            <a:p>
              <a:r>
                <a:rPr lang="ja-JP" altLang="en-US" sz="3200" dirty="0"/>
                <a:t>④</a:t>
              </a:r>
            </a:p>
          </p:txBody>
        </p:sp>
      </p:grpSp>
      <p:sp>
        <p:nvSpPr>
          <p:cNvPr id="2" name="スライド番号プレースホルダー 1"/>
          <p:cNvSpPr>
            <a:spLocks noGrp="1"/>
          </p:cNvSpPr>
          <p:nvPr>
            <p:ph type="sldNum" sz="quarter" idx="12"/>
          </p:nvPr>
        </p:nvSpPr>
        <p:spPr/>
        <p:txBody>
          <a:bodyPr/>
          <a:lstStyle/>
          <a:p>
            <a:pPr defTabSz="457200">
              <a:defRPr/>
            </a:pPr>
            <a:fld id="{7B76553B-32E2-D644-9CD0-56FDA882EB90}" type="slidenum">
              <a:rPr lang="ja-JP" altLang="en-US" b="0" smtClean="0"/>
              <a:pPr defTabSz="457200">
                <a:defRPr/>
              </a:pPr>
              <a:t>39</a:t>
            </a:fld>
            <a:endParaRPr lang="ja-JP" altLang="en-US" b="0" dirty="0"/>
          </a:p>
        </p:txBody>
      </p:sp>
      <p:grpSp>
        <p:nvGrpSpPr>
          <p:cNvPr id="4" name="グループ化 3">
            <a:extLst>
              <a:ext uri="{FF2B5EF4-FFF2-40B4-BE49-F238E27FC236}">
                <a16:creationId xmlns:a16="http://schemas.microsoft.com/office/drawing/2014/main" id="{8EED7959-A32D-3D36-36E0-0D3D2CE99F7D}"/>
              </a:ext>
            </a:extLst>
          </p:cNvPr>
          <p:cNvGrpSpPr/>
          <p:nvPr/>
        </p:nvGrpSpPr>
        <p:grpSpPr>
          <a:xfrm>
            <a:off x="162663" y="2094774"/>
            <a:ext cx="8667403" cy="1073748"/>
            <a:chOff x="157367" y="2075173"/>
            <a:chExt cx="8667403" cy="1073748"/>
          </a:xfrm>
        </p:grpSpPr>
        <p:sp>
          <p:nvSpPr>
            <p:cNvPr id="5" name="正方形/長方形 4">
              <a:extLst>
                <a:ext uri="{FF2B5EF4-FFF2-40B4-BE49-F238E27FC236}">
                  <a16:creationId xmlns:a16="http://schemas.microsoft.com/office/drawing/2014/main" id="{C79D5554-FFB5-9732-BECF-2026B6BBB051}"/>
                </a:ext>
              </a:extLst>
            </p:cNvPr>
            <p:cNvSpPr/>
            <p:nvPr/>
          </p:nvSpPr>
          <p:spPr>
            <a:xfrm>
              <a:off x="678353" y="2075173"/>
              <a:ext cx="8146417" cy="1073748"/>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chemeClr val="tx1"/>
                  </a:solidFill>
                  <a:latin typeface="Meiryo UI" panose="020B0604030504040204" pitchFamily="50" charset="-128"/>
                  <a:ea typeface="Meiryo UI" panose="020B0604030504040204" pitchFamily="50" charset="-128"/>
                </a:rPr>
                <a:t>家計を自分で考える上で</a:t>
              </a:r>
              <a:r>
                <a:rPr lang="ja-JP" altLang="en-US" sz="3200" b="1" dirty="0">
                  <a:solidFill>
                    <a:srgbClr val="FF0000"/>
                  </a:solidFill>
                  <a:latin typeface="Meiryo UI" panose="020B0604030504040204" pitchFamily="50" charset="-128"/>
                  <a:ea typeface="Meiryo UI" panose="020B0604030504040204" pitchFamily="50" charset="-128"/>
                </a:rPr>
                <a:t>収入と支出のバランス</a:t>
              </a:r>
              <a:r>
                <a:rPr lang="ja-JP" altLang="en-US" sz="3200" b="1" dirty="0">
                  <a:solidFill>
                    <a:schemeClr val="tx1"/>
                  </a:solidFill>
                  <a:latin typeface="Meiryo UI" panose="020B0604030504040204" pitchFamily="50" charset="-128"/>
                  <a:ea typeface="Meiryo UI" panose="020B0604030504040204" pitchFamily="50" charset="-128"/>
                </a:rPr>
                <a:t>は大切になってきます。</a:t>
              </a:r>
              <a:endParaRPr lang="en-US" altLang="ja-JP" sz="3200" b="1" dirty="0">
                <a:solidFill>
                  <a:schemeClr val="tx1"/>
                </a:solidFill>
                <a:latin typeface="Meiryo UI" panose="020B0604030504040204" pitchFamily="50" charset="-128"/>
                <a:ea typeface="Meiryo UI" panose="020B0604030504040204" pitchFamily="50" charset="-128"/>
              </a:endParaRPr>
            </a:p>
          </p:txBody>
        </p:sp>
        <p:sp>
          <p:nvSpPr>
            <p:cNvPr id="6" name="正方形/長方形 5">
              <a:extLst>
                <a:ext uri="{FF2B5EF4-FFF2-40B4-BE49-F238E27FC236}">
                  <a16:creationId xmlns:a16="http://schemas.microsoft.com/office/drawing/2014/main" id="{6D0D1094-D57E-3250-6FC6-30230F74851D}"/>
                </a:ext>
              </a:extLst>
            </p:cNvPr>
            <p:cNvSpPr/>
            <p:nvPr/>
          </p:nvSpPr>
          <p:spPr>
            <a:xfrm>
              <a:off x="157367" y="2076031"/>
              <a:ext cx="595035" cy="584775"/>
            </a:xfrm>
            <a:prstGeom prst="rect">
              <a:avLst/>
            </a:prstGeom>
          </p:spPr>
          <p:txBody>
            <a:bodyPr wrap="none">
              <a:spAutoFit/>
            </a:bodyPr>
            <a:lstStyle/>
            <a:p>
              <a:r>
                <a:rPr lang="ja-JP" altLang="en-US" sz="3200" dirty="0"/>
                <a:t>②</a:t>
              </a:r>
            </a:p>
          </p:txBody>
        </p:sp>
      </p:grpSp>
    </p:spTree>
    <p:extLst>
      <p:ext uri="{BB962C8B-B14F-4D97-AF65-F5344CB8AC3E}">
        <p14:creationId xmlns:p14="http://schemas.microsoft.com/office/powerpoint/2010/main" val="2999746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正方形/長方形 35"/>
          <p:cNvSpPr/>
          <p:nvPr/>
        </p:nvSpPr>
        <p:spPr>
          <a:xfrm>
            <a:off x="0" y="0"/>
            <a:ext cx="9144000" cy="716948"/>
          </a:xfrm>
          <a:prstGeom prst="rect">
            <a:avLst/>
          </a:prstGeom>
          <a:solidFill>
            <a:srgbClr val="D99694"/>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37" name="正方形/長方形 36"/>
          <p:cNvSpPr/>
          <p:nvPr/>
        </p:nvSpPr>
        <p:spPr bwMode="white">
          <a:xfrm>
            <a:off x="221294" y="25611"/>
            <a:ext cx="8468027"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defRPr/>
            </a:pPr>
            <a:r>
              <a:rPr lang="en-US" altLang="ja-JP" sz="3200" b="1" dirty="0">
                <a:solidFill>
                  <a:srgbClr val="FFFFFF"/>
                </a:solidFill>
                <a:latin typeface="Meiryo UI" panose="020B0604030504040204" pitchFamily="50" charset="-128"/>
                <a:ea typeface="Meiryo UI" panose="020B0604030504040204" pitchFamily="50" charset="-128"/>
                <a:cs typeface="ヒラギノ角ゴ ProN W6"/>
              </a:rPr>
              <a:t>18</a:t>
            </a:r>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歳でできること・できないこと</a:t>
            </a:r>
          </a:p>
        </p:txBody>
      </p:sp>
      <p:sp>
        <p:nvSpPr>
          <p:cNvPr id="4" name="スライド番号プレースホルダー 3"/>
          <p:cNvSpPr>
            <a:spLocks noGrp="1"/>
          </p:cNvSpPr>
          <p:nvPr>
            <p:ph type="sldNum" sz="quarter" idx="12"/>
          </p:nvPr>
        </p:nvSpPr>
        <p:spPr/>
        <p:txBody>
          <a:bodyPr/>
          <a:lstStyle/>
          <a:p>
            <a:pPr defTabSz="457200">
              <a:defRPr/>
            </a:pPr>
            <a:fld id="{7B76553B-32E2-D644-9CD0-56FDA882EB90}" type="slidenum">
              <a:rPr lang="ja-JP" altLang="en-US" b="0" smtClean="0"/>
              <a:pPr defTabSz="457200">
                <a:defRPr/>
              </a:pPr>
              <a:t>4</a:t>
            </a:fld>
            <a:endParaRPr lang="ja-JP" altLang="en-US" b="0" dirty="0"/>
          </a:p>
        </p:txBody>
      </p:sp>
      <p:graphicFrame>
        <p:nvGraphicFramePr>
          <p:cNvPr id="5" name="表 5">
            <a:extLst>
              <a:ext uri="{FF2B5EF4-FFF2-40B4-BE49-F238E27FC236}">
                <a16:creationId xmlns:a16="http://schemas.microsoft.com/office/drawing/2014/main" id="{6EC60F88-C56F-4895-ADA3-52E0D8115DDC}"/>
              </a:ext>
            </a:extLst>
          </p:cNvPr>
          <p:cNvGraphicFramePr>
            <a:graphicFrameLocks noGrp="1"/>
          </p:cNvGraphicFramePr>
          <p:nvPr>
            <p:extLst>
              <p:ext uri="{D42A27DB-BD31-4B8C-83A1-F6EECF244321}">
                <p14:modId xmlns:p14="http://schemas.microsoft.com/office/powerpoint/2010/main" val="3139378104"/>
              </p:ext>
            </p:extLst>
          </p:nvPr>
        </p:nvGraphicFramePr>
        <p:xfrm>
          <a:off x="123825" y="1078833"/>
          <a:ext cx="8896350" cy="5053743"/>
        </p:xfrm>
        <a:graphic>
          <a:graphicData uri="http://schemas.openxmlformats.org/drawingml/2006/table">
            <a:tbl>
              <a:tblPr firstRow="1" bandRow="1">
                <a:tableStyleId>{21E4AEA4-8DFA-4A89-87EB-49C32662AFE0}</a:tableStyleId>
              </a:tblPr>
              <a:tblGrid>
                <a:gridCol w="4448175">
                  <a:extLst>
                    <a:ext uri="{9D8B030D-6E8A-4147-A177-3AD203B41FA5}">
                      <a16:colId xmlns:a16="http://schemas.microsoft.com/office/drawing/2014/main" val="2651906034"/>
                    </a:ext>
                  </a:extLst>
                </a:gridCol>
                <a:gridCol w="4448175">
                  <a:extLst>
                    <a:ext uri="{9D8B030D-6E8A-4147-A177-3AD203B41FA5}">
                      <a16:colId xmlns:a16="http://schemas.microsoft.com/office/drawing/2014/main" val="2743597372"/>
                    </a:ext>
                  </a:extLst>
                </a:gridCol>
              </a:tblGrid>
              <a:tr h="606655">
                <a:tc>
                  <a:txBody>
                    <a:bodyPr/>
                    <a:lstStyle/>
                    <a:p>
                      <a:pPr algn="ctr"/>
                      <a:r>
                        <a:rPr kumimoji="1" lang="ja-JP" altLang="en-US" sz="2400" dirty="0">
                          <a:latin typeface="Meiryo UI" panose="020B0604030504040204" pitchFamily="50" charset="-128"/>
                          <a:ea typeface="Meiryo UI" panose="020B0604030504040204" pitchFamily="50" charset="-128"/>
                        </a:rPr>
                        <a:t>成年</a:t>
                      </a:r>
                      <a:r>
                        <a:rPr kumimoji="1" lang="en-US" altLang="ja-JP" sz="2400" dirty="0">
                          <a:latin typeface="Meiryo UI" panose="020B0604030504040204" pitchFamily="50" charset="-128"/>
                          <a:ea typeface="Meiryo UI" panose="020B0604030504040204" pitchFamily="50" charset="-128"/>
                        </a:rPr>
                        <a:t>(18</a:t>
                      </a:r>
                      <a:r>
                        <a:rPr kumimoji="1" lang="ja-JP" altLang="en-US" sz="2400" dirty="0">
                          <a:latin typeface="Meiryo UI" panose="020B0604030504040204" pitchFamily="50" charset="-128"/>
                          <a:ea typeface="Meiryo UI" panose="020B0604030504040204" pitchFamily="50" charset="-128"/>
                        </a:rPr>
                        <a:t>歳</a:t>
                      </a:r>
                      <a:r>
                        <a:rPr kumimoji="1" lang="en-US" altLang="ja-JP" sz="2400" dirty="0">
                          <a:latin typeface="Meiryo UI" panose="020B0604030504040204" pitchFamily="50" charset="-128"/>
                          <a:ea typeface="Meiryo UI" panose="020B0604030504040204" pitchFamily="50" charset="-128"/>
                        </a:rPr>
                        <a:t>)</a:t>
                      </a:r>
                      <a:r>
                        <a:rPr kumimoji="1" lang="ja-JP" altLang="en-US" sz="2400" dirty="0">
                          <a:latin typeface="Meiryo UI" panose="020B0604030504040204" pitchFamily="50" charset="-128"/>
                          <a:ea typeface="Meiryo UI" panose="020B0604030504040204" pitchFamily="50" charset="-128"/>
                        </a:rPr>
                        <a:t>になったらできること</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ja-JP" sz="2400" dirty="0">
                          <a:latin typeface="Meiryo UI" panose="020B0604030504040204" pitchFamily="50" charset="-128"/>
                          <a:ea typeface="Meiryo UI" panose="020B0604030504040204" pitchFamily="50" charset="-128"/>
                        </a:rPr>
                        <a:t>20</a:t>
                      </a:r>
                      <a:r>
                        <a:rPr lang="ja-JP" altLang="en-US" sz="2400" dirty="0">
                          <a:latin typeface="Meiryo UI" panose="020B0604030504040204" pitchFamily="50" charset="-128"/>
                          <a:ea typeface="Meiryo UI" panose="020B0604030504040204" pitchFamily="50" charset="-128"/>
                        </a:rPr>
                        <a:t>歳にならないとできないこと</a:t>
                      </a:r>
                      <a:endParaRPr kumimoji="1" lang="ja-JP" altLang="en-US" sz="2400" dirty="0">
                        <a:latin typeface="Meiryo UI" panose="020B0604030504040204" pitchFamily="50" charset="-128"/>
                        <a:ea typeface="Meiryo UI" panose="020B0604030504040204" pitchFamily="50" charset="-128"/>
                      </a:endParaRPr>
                    </a:p>
                  </a:txBody>
                  <a:tcPr anchor="ctr">
                    <a:solidFill>
                      <a:schemeClr val="accent4">
                        <a:lumMod val="60000"/>
                        <a:lumOff val="40000"/>
                      </a:schemeClr>
                    </a:solidFill>
                  </a:tcPr>
                </a:tc>
                <a:extLst>
                  <a:ext uri="{0D108BD9-81ED-4DB2-BD59-A6C34878D82A}">
                    <a16:rowId xmlns:a16="http://schemas.microsoft.com/office/drawing/2014/main" val="3730599242"/>
                  </a:ext>
                </a:extLst>
              </a:tr>
              <a:tr h="4447088">
                <a:tc>
                  <a:txBody>
                    <a:bodyPr/>
                    <a:lstStyle/>
                    <a:p>
                      <a:endParaRPr kumimoji="1" lang="en-US" altLang="ja-JP" sz="2000" dirty="0">
                        <a:latin typeface="Meiryo UI" panose="020B0604030504040204" pitchFamily="50" charset="-128"/>
                        <a:ea typeface="Meiryo UI" panose="020B0604030504040204" pitchFamily="50" charset="-128"/>
                      </a:endParaRPr>
                    </a:p>
                    <a:p>
                      <a:endParaRPr kumimoji="1" lang="en-US" altLang="ja-JP" sz="2000" dirty="0">
                        <a:latin typeface="Meiryo UI" panose="020B0604030504040204" pitchFamily="50" charset="-128"/>
                        <a:ea typeface="Meiryo UI" panose="020B0604030504040204" pitchFamily="50" charset="-128"/>
                      </a:endParaRPr>
                    </a:p>
                    <a:p>
                      <a:endParaRPr kumimoji="1" lang="en-US" altLang="ja-JP" sz="2000" dirty="0">
                        <a:latin typeface="Meiryo UI" panose="020B0604030504040204" pitchFamily="50" charset="-128"/>
                        <a:ea typeface="Meiryo UI" panose="020B0604030504040204" pitchFamily="50" charset="-128"/>
                      </a:endParaRPr>
                    </a:p>
                    <a:p>
                      <a:endParaRPr kumimoji="1" lang="en-US" altLang="ja-JP" sz="2000" dirty="0">
                        <a:latin typeface="Meiryo UI" panose="020B0604030504040204" pitchFamily="50" charset="-128"/>
                        <a:ea typeface="Meiryo UI" panose="020B0604030504040204" pitchFamily="50" charset="-128"/>
                      </a:endParaRPr>
                    </a:p>
                    <a:p>
                      <a:endParaRPr kumimoji="1" lang="en-US" altLang="ja-JP" sz="2000" dirty="0">
                        <a:latin typeface="Meiryo UI" panose="020B0604030504040204" pitchFamily="50" charset="-128"/>
                        <a:ea typeface="Meiryo UI" panose="020B0604030504040204" pitchFamily="50" charset="-128"/>
                      </a:endParaRPr>
                    </a:p>
                    <a:p>
                      <a:endParaRPr kumimoji="1" lang="en-US" altLang="ja-JP" sz="2000" dirty="0">
                        <a:latin typeface="Meiryo UI" panose="020B0604030504040204" pitchFamily="50" charset="-128"/>
                        <a:ea typeface="Meiryo UI" panose="020B0604030504040204" pitchFamily="50" charset="-128"/>
                      </a:endParaRPr>
                    </a:p>
                    <a:p>
                      <a:endParaRPr kumimoji="1" lang="en-US" altLang="ja-JP" sz="2000" dirty="0">
                        <a:latin typeface="Meiryo UI" panose="020B0604030504040204" pitchFamily="50" charset="-128"/>
                        <a:ea typeface="Meiryo UI" panose="020B0604030504040204" pitchFamily="50" charset="-128"/>
                      </a:endParaRPr>
                    </a:p>
                    <a:p>
                      <a:endParaRPr kumimoji="1" lang="en-US" altLang="ja-JP" sz="2000" dirty="0">
                        <a:latin typeface="Meiryo UI" panose="020B0604030504040204" pitchFamily="50" charset="-128"/>
                        <a:ea typeface="Meiryo UI" panose="020B0604030504040204" pitchFamily="50" charset="-128"/>
                      </a:endParaRPr>
                    </a:p>
                    <a:p>
                      <a:endParaRPr kumimoji="1" lang="en-US" altLang="ja-JP" sz="2000" dirty="0">
                        <a:latin typeface="Meiryo UI" panose="020B0604030504040204" pitchFamily="50" charset="-128"/>
                        <a:ea typeface="Meiryo UI" panose="020B0604030504040204" pitchFamily="50" charset="-128"/>
                      </a:endParaRPr>
                    </a:p>
                    <a:p>
                      <a:endParaRPr kumimoji="1" lang="en-US" altLang="ja-JP" sz="2000" dirty="0">
                        <a:latin typeface="Meiryo UI" panose="020B0604030504040204" pitchFamily="50" charset="-128"/>
                        <a:ea typeface="Meiryo UI" panose="020B0604030504040204" pitchFamily="50" charset="-128"/>
                      </a:endParaRPr>
                    </a:p>
                    <a:p>
                      <a:endParaRPr kumimoji="1" lang="en-US" altLang="ja-JP" sz="2000" dirty="0">
                        <a:latin typeface="Meiryo UI" panose="020B0604030504040204" pitchFamily="50" charset="-128"/>
                        <a:ea typeface="Meiryo UI" panose="020B0604030504040204" pitchFamily="50" charset="-128"/>
                      </a:endParaRPr>
                    </a:p>
                    <a:p>
                      <a:endParaRPr kumimoji="1" lang="en-US" altLang="ja-JP" sz="2000" dirty="0">
                        <a:latin typeface="Meiryo UI" panose="020B0604030504040204" pitchFamily="50" charset="-128"/>
                        <a:ea typeface="Meiryo UI" panose="020B0604030504040204" pitchFamily="50" charset="-128"/>
                      </a:endParaRPr>
                    </a:p>
                    <a:p>
                      <a:endParaRPr kumimoji="1" lang="en-US" altLang="ja-JP" sz="2000" dirty="0">
                        <a:latin typeface="Meiryo UI" panose="020B0604030504040204" pitchFamily="50" charset="-128"/>
                        <a:ea typeface="Meiryo UI" panose="020B0604030504040204" pitchFamily="50" charset="-128"/>
                      </a:endParaRPr>
                    </a:p>
                    <a:p>
                      <a:endParaRPr kumimoji="1" lang="ja-JP" altLang="en-US" sz="2000" dirty="0">
                        <a:latin typeface="Meiryo UI" panose="020B0604030504040204" pitchFamily="50" charset="-128"/>
                        <a:ea typeface="Meiryo UI" panose="020B0604030504040204" pitchFamily="50" charset="-128"/>
                      </a:endParaRPr>
                    </a:p>
                  </a:txBody>
                  <a:tcPr/>
                </a:tc>
                <a:tc>
                  <a:txBody>
                    <a:bodyPr/>
                    <a:lstStyle/>
                    <a:p>
                      <a:endParaRPr kumimoji="1" lang="ja-JP" altLang="en-US" sz="2000" dirty="0">
                        <a:latin typeface="Meiryo UI" panose="020B0604030504040204" pitchFamily="50" charset="-128"/>
                        <a:ea typeface="Meiryo UI" panose="020B0604030504040204" pitchFamily="50" charset="-128"/>
                      </a:endParaRPr>
                    </a:p>
                  </a:txBody>
                  <a:tcPr>
                    <a:solidFill>
                      <a:schemeClr val="accent4">
                        <a:lumMod val="20000"/>
                        <a:lumOff val="80000"/>
                      </a:schemeClr>
                    </a:solidFill>
                  </a:tcPr>
                </a:tc>
                <a:extLst>
                  <a:ext uri="{0D108BD9-81ED-4DB2-BD59-A6C34878D82A}">
                    <a16:rowId xmlns:a16="http://schemas.microsoft.com/office/drawing/2014/main" val="627424862"/>
                  </a:ext>
                </a:extLst>
              </a:tr>
            </a:tbl>
          </a:graphicData>
        </a:graphic>
      </p:graphicFrame>
      <p:sp>
        <p:nvSpPr>
          <p:cNvPr id="2" name="テキスト ボックス 1">
            <a:extLst>
              <a:ext uri="{FF2B5EF4-FFF2-40B4-BE49-F238E27FC236}">
                <a16:creationId xmlns:a16="http://schemas.microsoft.com/office/drawing/2014/main" id="{7A19A47E-D99A-4D4F-8CA8-F329C36435FA}"/>
              </a:ext>
            </a:extLst>
          </p:cNvPr>
          <p:cNvSpPr txBox="1"/>
          <p:nvPr/>
        </p:nvSpPr>
        <p:spPr>
          <a:xfrm>
            <a:off x="123825" y="2019671"/>
            <a:ext cx="4396154" cy="3847207"/>
          </a:xfrm>
          <a:prstGeom prst="rect">
            <a:avLst/>
          </a:prstGeom>
          <a:noFill/>
        </p:spPr>
        <p:txBody>
          <a:bodyPr wrap="square" rtlCol="0">
            <a:spAutoFit/>
          </a:bodyPr>
          <a:lstStyle/>
          <a:p>
            <a:r>
              <a:rPr lang="ja-JP" altLang="en-US" sz="2000" dirty="0">
                <a:latin typeface="Meiryo UI" panose="020B0604030504040204" pitchFamily="50" charset="-128"/>
                <a:ea typeface="Meiryo UI" panose="020B0604030504040204" pitchFamily="50" charset="-128"/>
              </a:rPr>
              <a:t>契約以外にも・・・</a:t>
            </a:r>
          </a:p>
          <a:p>
            <a:endParaRPr lang="en-US" altLang="ja-JP" sz="2000" dirty="0">
              <a:latin typeface="Meiryo UI" panose="020B0604030504040204" pitchFamily="50" charset="-128"/>
              <a:ea typeface="Meiryo UI" panose="020B0604030504040204" pitchFamily="50" charset="-128"/>
            </a:endParaRPr>
          </a:p>
          <a:p>
            <a:r>
              <a:rPr lang="ja-JP" altLang="en-US" sz="2000" dirty="0">
                <a:latin typeface="Meiryo UI" panose="020B0604030504040204" pitchFamily="50" charset="-128"/>
                <a:ea typeface="Meiryo UI" panose="020B0604030504040204" pitchFamily="50" charset="-128"/>
              </a:rPr>
              <a:t>◆</a:t>
            </a:r>
            <a:r>
              <a:rPr kumimoji="1" lang="ja-JP" altLang="en-US" sz="2000" dirty="0">
                <a:latin typeface="Meiryo UI" panose="020B0604030504040204" pitchFamily="50" charset="-128"/>
                <a:ea typeface="Meiryo UI" panose="020B0604030504040204" pitchFamily="50" charset="-128"/>
              </a:rPr>
              <a:t>選挙</a:t>
            </a:r>
            <a:r>
              <a:rPr lang="ja-JP" altLang="en-US" sz="2000" dirty="0">
                <a:latin typeface="Meiryo UI" panose="020B0604030504040204" pitchFamily="50" charset="-128"/>
                <a:ea typeface="Meiryo UI" panose="020B0604030504040204" pitchFamily="50" charset="-128"/>
              </a:rPr>
              <a:t>で</a:t>
            </a:r>
            <a:r>
              <a:rPr kumimoji="1" lang="ja-JP" altLang="en-US" sz="2000" dirty="0">
                <a:latin typeface="Meiryo UI" panose="020B0604030504040204" pitchFamily="50" charset="-128"/>
                <a:ea typeface="Meiryo UI" panose="020B0604030504040204" pitchFamily="50" charset="-128"/>
              </a:rPr>
              <a:t>投票できる</a:t>
            </a:r>
            <a:endParaRPr kumimoji="1" lang="en-US" altLang="ja-JP" sz="2000" dirty="0">
              <a:latin typeface="Meiryo UI" panose="020B0604030504040204" pitchFamily="50" charset="-128"/>
              <a:ea typeface="Meiryo UI" panose="020B0604030504040204" pitchFamily="50" charset="-128"/>
            </a:endParaRPr>
          </a:p>
          <a:p>
            <a:endParaRPr lang="en-US" altLang="ja-JP" sz="2000" dirty="0">
              <a:latin typeface="Meiryo UI" panose="020B0604030504040204" pitchFamily="50" charset="-128"/>
              <a:ea typeface="Meiryo UI" panose="020B0604030504040204" pitchFamily="50" charset="-128"/>
            </a:endParaRPr>
          </a:p>
          <a:p>
            <a:r>
              <a:rPr lang="ja-JP" altLang="en-US" sz="2000" dirty="0">
                <a:latin typeface="Meiryo UI" panose="020B0604030504040204" pitchFamily="50" charset="-128"/>
                <a:ea typeface="Meiryo UI" panose="020B0604030504040204" pitchFamily="50" charset="-128"/>
              </a:rPr>
              <a:t>◆普通自動車免許が取得できる</a:t>
            </a:r>
            <a:endParaRPr lang="en-US" altLang="ja-JP" sz="2000" dirty="0">
              <a:latin typeface="Meiryo UI" panose="020B0604030504040204" pitchFamily="50" charset="-128"/>
              <a:ea typeface="Meiryo UI" panose="020B0604030504040204" pitchFamily="50" charset="-128"/>
            </a:endParaRPr>
          </a:p>
          <a:p>
            <a:endParaRPr lang="en-US" altLang="ja-JP" sz="2000" dirty="0">
              <a:latin typeface="Meiryo UI" panose="020B0604030504040204" pitchFamily="50" charset="-128"/>
              <a:ea typeface="Meiryo UI" panose="020B0604030504040204" pitchFamily="50" charset="-128"/>
            </a:endParaRPr>
          </a:p>
          <a:p>
            <a:r>
              <a:rPr lang="ja-JP" altLang="en-US" sz="2000" dirty="0">
                <a:latin typeface="Meiryo UI" panose="020B0604030504040204" pitchFamily="50" charset="-128"/>
                <a:ea typeface="Meiryo UI" panose="020B0604030504040204" pitchFamily="50" charset="-128"/>
              </a:rPr>
              <a:t>◆国家資格（公認会計士、医師、司法書士、薬剤師等）を取得できる</a:t>
            </a:r>
            <a:endParaRPr lang="en-US" altLang="ja-JP" sz="2000" dirty="0">
              <a:latin typeface="Meiryo UI" panose="020B0604030504040204" pitchFamily="50" charset="-128"/>
              <a:ea typeface="Meiryo UI" panose="020B0604030504040204" pitchFamily="50" charset="-128"/>
            </a:endParaRPr>
          </a:p>
          <a:p>
            <a:endParaRPr lang="ja-JP" altLang="en-US" sz="2000" dirty="0">
              <a:latin typeface="Meiryo UI" panose="020B0604030504040204" pitchFamily="50" charset="-128"/>
              <a:ea typeface="Meiryo UI" panose="020B0604030504040204" pitchFamily="50" charset="-128"/>
            </a:endParaRPr>
          </a:p>
          <a:p>
            <a:r>
              <a:rPr lang="ja-JP" altLang="en-US" sz="2000" dirty="0">
                <a:latin typeface="Meiryo UI" panose="020B0604030504040204" pitchFamily="50" charset="-128"/>
                <a:ea typeface="Meiryo UI" panose="020B0604030504040204" pitchFamily="50" charset="-128"/>
              </a:rPr>
              <a:t>◆結婚することができる</a:t>
            </a:r>
            <a:endParaRPr lang="en-US" altLang="ja-JP" sz="2000" dirty="0">
              <a:latin typeface="Meiryo UI" panose="020B0604030504040204" pitchFamily="50" charset="-128"/>
              <a:ea typeface="Meiryo UI" panose="020B0604030504040204" pitchFamily="50" charset="-128"/>
            </a:endParaRPr>
          </a:p>
          <a:p>
            <a:r>
              <a:rPr lang="ja-JP" altLang="en-US" sz="2000" dirty="0">
                <a:latin typeface="Meiryo UI" panose="020B0604030504040204" pitchFamily="50" charset="-128"/>
                <a:ea typeface="Meiryo UI" panose="020B0604030504040204" pitchFamily="50" charset="-128"/>
              </a:rPr>
              <a:t>　　（男女ともに</a:t>
            </a:r>
            <a:r>
              <a:rPr lang="en-US" altLang="ja-JP" sz="2000" dirty="0">
                <a:latin typeface="Meiryo UI" panose="020B0604030504040204" pitchFamily="50" charset="-128"/>
                <a:ea typeface="Meiryo UI" panose="020B0604030504040204" pitchFamily="50" charset="-128"/>
              </a:rPr>
              <a:t>18</a:t>
            </a:r>
            <a:r>
              <a:rPr lang="ja-JP" altLang="en-US" sz="2000" dirty="0">
                <a:latin typeface="Meiryo UI" panose="020B0604030504040204" pitchFamily="50" charset="-128"/>
                <a:ea typeface="Meiryo UI" panose="020B0604030504040204" pitchFamily="50" charset="-128"/>
              </a:rPr>
              <a:t>歳から可能）</a:t>
            </a:r>
          </a:p>
          <a:p>
            <a:r>
              <a:rPr lang="ja-JP" altLang="en-US" sz="2400" dirty="0">
                <a:solidFill>
                  <a:srgbClr val="333333"/>
                </a:solidFill>
                <a:latin typeface="Meiryo UI" panose="020B0604030504040204" pitchFamily="50" charset="-128"/>
                <a:ea typeface="Meiryo UI" panose="020B0604030504040204" pitchFamily="50" charset="-128"/>
                <a:cs typeface="Times New Roman" panose="02020603050405020304" pitchFamily="18" charset="0"/>
              </a:rPr>
              <a:t>　　</a:t>
            </a:r>
            <a:r>
              <a:rPr lang="en-US" altLang="ja-JP" sz="1600" dirty="0">
                <a:latin typeface="Meiryo UI" panose="020B0604030504040204" pitchFamily="50" charset="-128"/>
                <a:ea typeface="Meiryo UI" panose="020B0604030504040204" pitchFamily="50" charset="-128"/>
                <a:cs typeface="Times New Roman" panose="02020603050405020304" pitchFamily="18" charset="0"/>
              </a:rPr>
              <a:t>※2022</a:t>
            </a:r>
            <a:r>
              <a:rPr lang="ja-JP" altLang="en-US" sz="1600" dirty="0">
                <a:latin typeface="Meiryo UI" panose="020B0604030504040204" pitchFamily="50" charset="-128"/>
                <a:ea typeface="Meiryo UI" panose="020B0604030504040204" pitchFamily="50" charset="-128"/>
                <a:cs typeface="Times New Roman" panose="02020603050405020304" pitchFamily="18" charset="0"/>
              </a:rPr>
              <a:t>年</a:t>
            </a:r>
            <a:r>
              <a:rPr lang="en-US" altLang="ja-JP" sz="1600" dirty="0">
                <a:latin typeface="Meiryo UI" panose="020B0604030504040204" pitchFamily="50" charset="-128"/>
                <a:ea typeface="Meiryo UI" panose="020B0604030504040204" pitchFamily="50" charset="-128"/>
                <a:cs typeface="Times New Roman" panose="02020603050405020304" pitchFamily="18" charset="0"/>
              </a:rPr>
              <a:t>3</a:t>
            </a:r>
            <a:r>
              <a:rPr lang="ja-JP" altLang="en-US" sz="1600" dirty="0">
                <a:latin typeface="Meiryo UI" panose="020B0604030504040204" pitchFamily="50" charset="-128"/>
                <a:ea typeface="Meiryo UI" panose="020B0604030504040204" pitchFamily="50" charset="-128"/>
                <a:cs typeface="Times New Roman" panose="02020603050405020304" pitchFamily="18" charset="0"/>
              </a:rPr>
              <a:t>月までは男性</a:t>
            </a:r>
            <a:r>
              <a:rPr lang="en-US" altLang="ja-JP" sz="1600" dirty="0">
                <a:latin typeface="Meiryo UI" panose="020B0604030504040204" pitchFamily="50" charset="-128"/>
                <a:ea typeface="Meiryo UI" panose="020B0604030504040204" pitchFamily="50" charset="-128"/>
                <a:cs typeface="Times New Roman" panose="02020603050405020304" pitchFamily="18" charset="0"/>
              </a:rPr>
              <a:t>18</a:t>
            </a:r>
            <a:r>
              <a:rPr lang="ja-JP" altLang="en-US" sz="1600" dirty="0">
                <a:latin typeface="Meiryo UI" panose="020B0604030504040204" pitchFamily="50" charset="-128"/>
                <a:ea typeface="Meiryo UI" panose="020B0604030504040204" pitchFamily="50" charset="-128"/>
                <a:cs typeface="Times New Roman" panose="02020603050405020304" pitchFamily="18" charset="0"/>
              </a:rPr>
              <a:t>歳、女性</a:t>
            </a:r>
            <a:r>
              <a:rPr lang="en-US" altLang="ja-JP" sz="1600" dirty="0">
                <a:latin typeface="Meiryo UI" panose="020B0604030504040204" pitchFamily="50" charset="-128"/>
                <a:ea typeface="Meiryo UI" panose="020B0604030504040204" pitchFamily="50" charset="-128"/>
                <a:cs typeface="Times New Roman" panose="02020603050405020304" pitchFamily="18" charset="0"/>
              </a:rPr>
              <a:t>16</a:t>
            </a:r>
            <a:r>
              <a:rPr lang="ja-JP" altLang="en-US" sz="1600" dirty="0">
                <a:latin typeface="Meiryo UI" panose="020B0604030504040204" pitchFamily="50" charset="-128"/>
                <a:ea typeface="Meiryo UI" panose="020B0604030504040204" pitchFamily="50" charset="-128"/>
                <a:cs typeface="Times New Roman" panose="02020603050405020304" pitchFamily="18" charset="0"/>
              </a:rPr>
              <a:t>歳</a:t>
            </a:r>
            <a:r>
              <a:rPr kumimoji="1" lang="ja-JP" altLang="en-US" sz="2400" dirty="0">
                <a:latin typeface="Meiryo UI" panose="020B0604030504040204" pitchFamily="50" charset="-128"/>
                <a:ea typeface="Meiryo UI" panose="020B0604030504040204" pitchFamily="50" charset="-128"/>
              </a:rPr>
              <a:t>　　</a:t>
            </a:r>
            <a:endParaRPr kumimoji="1" lang="en-US" altLang="ja-JP" sz="2400" dirty="0">
              <a:latin typeface="Meiryo UI" panose="020B0604030504040204" pitchFamily="50" charset="-128"/>
              <a:ea typeface="Meiryo UI" panose="020B0604030504040204" pitchFamily="50" charset="-128"/>
            </a:endParaRPr>
          </a:p>
        </p:txBody>
      </p:sp>
      <p:sp>
        <p:nvSpPr>
          <p:cNvPr id="7" name="テキスト ボックス 6">
            <a:extLst>
              <a:ext uri="{FF2B5EF4-FFF2-40B4-BE49-F238E27FC236}">
                <a16:creationId xmlns:a16="http://schemas.microsoft.com/office/drawing/2014/main" id="{7B608B5E-12B7-48B5-91A5-382DBB79EECE}"/>
              </a:ext>
            </a:extLst>
          </p:cNvPr>
          <p:cNvSpPr txBox="1"/>
          <p:nvPr/>
        </p:nvSpPr>
        <p:spPr>
          <a:xfrm>
            <a:off x="4572000" y="2019671"/>
            <a:ext cx="4396154" cy="2677656"/>
          </a:xfrm>
          <a:prstGeom prst="rect">
            <a:avLst/>
          </a:prstGeom>
          <a:noFill/>
        </p:spPr>
        <p:txBody>
          <a:bodyPr wrap="square" rtlCol="0">
            <a:spAutoFit/>
          </a:bodyPr>
          <a:lstStyle/>
          <a:p>
            <a:endParaRPr kumimoji="1" lang="en-US" altLang="ja-JP" sz="2400" dirty="0">
              <a:solidFill>
                <a:srgbClr val="002060"/>
              </a:solidFill>
              <a:latin typeface="Meiryo UI" panose="020B0604030504040204" pitchFamily="50" charset="-128"/>
              <a:ea typeface="Meiryo UI" panose="020B0604030504040204" pitchFamily="50" charset="-128"/>
            </a:endParaRPr>
          </a:p>
          <a:p>
            <a:r>
              <a:rPr kumimoji="1" lang="ja-JP" altLang="en-US" sz="2400" dirty="0">
                <a:latin typeface="Meiryo UI" panose="020B0604030504040204" pitchFamily="50" charset="-128"/>
                <a:ea typeface="Meiryo UI" panose="020B0604030504040204" pitchFamily="50" charset="-128"/>
              </a:rPr>
              <a:t>◆飲酒をする</a:t>
            </a:r>
            <a:endParaRPr kumimoji="1" lang="en-US" altLang="ja-JP" sz="2400" dirty="0">
              <a:latin typeface="Meiryo UI" panose="020B0604030504040204" pitchFamily="50" charset="-128"/>
              <a:ea typeface="Meiryo UI" panose="020B0604030504040204" pitchFamily="50" charset="-128"/>
            </a:endParaRPr>
          </a:p>
          <a:p>
            <a:endParaRPr kumimoji="1" lang="en-US" altLang="ja-JP" sz="2400" dirty="0">
              <a:latin typeface="Meiryo UI" panose="020B0604030504040204" pitchFamily="50" charset="-128"/>
              <a:ea typeface="Meiryo UI" panose="020B0604030504040204" pitchFamily="50" charset="-128"/>
            </a:endParaRPr>
          </a:p>
          <a:p>
            <a:r>
              <a:rPr kumimoji="1" lang="ja-JP" altLang="en-US" sz="2400" dirty="0">
                <a:latin typeface="Meiryo UI" panose="020B0604030504040204" pitchFamily="50" charset="-128"/>
                <a:ea typeface="Meiryo UI" panose="020B0604030504040204" pitchFamily="50" charset="-128"/>
              </a:rPr>
              <a:t>◆喫煙をする</a:t>
            </a:r>
            <a:endParaRPr kumimoji="1" lang="en-US" altLang="ja-JP" sz="2400" dirty="0">
              <a:latin typeface="Meiryo UI" panose="020B0604030504040204" pitchFamily="50" charset="-128"/>
              <a:ea typeface="Meiryo UI" panose="020B0604030504040204" pitchFamily="50" charset="-128"/>
            </a:endParaRPr>
          </a:p>
          <a:p>
            <a:endParaRPr kumimoji="1" lang="en-US" altLang="ja-JP" sz="2400" dirty="0">
              <a:latin typeface="Meiryo UI" panose="020B0604030504040204" pitchFamily="50" charset="-128"/>
              <a:ea typeface="Meiryo UI" panose="020B0604030504040204" pitchFamily="50" charset="-128"/>
            </a:endParaRPr>
          </a:p>
          <a:p>
            <a:r>
              <a:rPr kumimoji="1" lang="ja-JP" altLang="en-US" sz="2400" dirty="0">
                <a:latin typeface="Meiryo UI" panose="020B0604030504040204" pitchFamily="50" charset="-128"/>
                <a:ea typeface="Meiryo UI" panose="020B0604030504040204" pitchFamily="50" charset="-128"/>
              </a:rPr>
              <a:t>◆競馬、競輪、オートレース、競艇の</a:t>
            </a:r>
            <a:r>
              <a:rPr lang="ja-JP" altLang="en-US" sz="2400" dirty="0">
                <a:latin typeface="Meiryo UI" panose="020B0604030504040204" pitchFamily="50" charset="-128"/>
                <a:ea typeface="Meiryo UI" panose="020B0604030504040204" pitchFamily="50" charset="-128"/>
              </a:rPr>
              <a:t>投票券</a:t>
            </a:r>
            <a:r>
              <a:rPr kumimoji="1" lang="ja-JP" altLang="en-US" sz="2400" dirty="0">
                <a:latin typeface="Meiryo UI" panose="020B0604030504040204" pitchFamily="50" charset="-128"/>
                <a:ea typeface="Meiryo UI" panose="020B0604030504040204" pitchFamily="50" charset="-128"/>
              </a:rPr>
              <a:t>を買う</a:t>
            </a:r>
            <a:r>
              <a:rPr lang="ja-JP" altLang="en-US" sz="2400" dirty="0">
                <a:latin typeface="Meiryo UI" panose="020B0604030504040204" pitchFamily="50" charset="-128"/>
                <a:ea typeface="Meiryo UI" panose="020B0604030504040204" pitchFamily="50" charset="-128"/>
              </a:rPr>
              <a:t>（</a:t>
            </a:r>
            <a:r>
              <a:rPr kumimoji="1" lang="ja-JP" altLang="en-US" sz="2400" dirty="0">
                <a:latin typeface="Meiryo UI" panose="020B0604030504040204" pitchFamily="50" charset="-128"/>
                <a:ea typeface="Meiryo UI" panose="020B0604030504040204" pitchFamily="50" charset="-128"/>
              </a:rPr>
              <a:t>ギャンブル</a:t>
            </a:r>
            <a:r>
              <a:rPr lang="ja-JP" altLang="en-US" sz="2400" dirty="0">
                <a:latin typeface="Meiryo UI" panose="020B0604030504040204" pitchFamily="50" charset="-128"/>
                <a:ea typeface="Meiryo UI" panose="020B0604030504040204" pitchFamily="50" charset="-128"/>
              </a:rPr>
              <a:t>）</a:t>
            </a:r>
            <a:endParaRPr kumimoji="1" lang="en-US" altLang="ja-JP" sz="2400" dirty="0">
              <a:latin typeface="Meiryo UI" panose="020B0604030504040204" pitchFamily="50" charset="-128"/>
              <a:ea typeface="Meiryo UI" panose="020B0604030504040204" pitchFamily="50" charset="-128"/>
            </a:endParaRPr>
          </a:p>
        </p:txBody>
      </p:sp>
      <p:sp>
        <p:nvSpPr>
          <p:cNvPr id="6" name="テキスト ボックス 5">
            <a:extLst>
              <a:ext uri="{FF2B5EF4-FFF2-40B4-BE49-F238E27FC236}">
                <a16:creationId xmlns:a16="http://schemas.microsoft.com/office/drawing/2014/main" id="{AFADC155-7E06-A3D6-E152-9A4854C9EBE1}"/>
              </a:ext>
            </a:extLst>
          </p:cNvPr>
          <p:cNvSpPr txBox="1"/>
          <p:nvPr/>
        </p:nvSpPr>
        <p:spPr>
          <a:xfrm>
            <a:off x="0" y="6512746"/>
            <a:ext cx="8617906" cy="276999"/>
          </a:xfrm>
          <a:prstGeom prst="rect">
            <a:avLst/>
          </a:prstGeom>
          <a:noFill/>
        </p:spPr>
        <p:txBody>
          <a:bodyPr wrap="square" rtlCol="0">
            <a:spAutoFit/>
          </a:bodyPr>
          <a:lstStyle/>
          <a:p>
            <a:r>
              <a:rPr kumimoji="1" lang="ja-JP" altLang="en-US" sz="1200" dirty="0">
                <a:latin typeface="Meiryo UI" panose="020B0604030504040204" pitchFamily="50" charset="-128"/>
                <a:ea typeface="Meiryo UI" panose="020B0604030504040204" pitchFamily="50" charset="-128"/>
              </a:rPr>
              <a:t>＊法務省民事局作成パンフレット「民法の一部を改正する法律（成年年齢関係）について」をもとに生命保険文化センターが作成</a:t>
            </a:r>
          </a:p>
        </p:txBody>
      </p:sp>
    </p:spTree>
    <p:extLst>
      <p:ext uri="{BB962C8B-B14F-4D97-AF65-F5344CB8AC3E}">
        <p14:creationId xmlns:p14="http://schemas.microsoft.com/office/powerpoint/2010/main" val="2637236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正方形/長方形 33"/>
          <p:cNvSpPr/>
          <p:nvPr/>
        </p:nvSpPr>
        <p:spPr>
          <a:xfrm>
            <a:off x="0" y="0"/>
            <a:ext cx="9144000" cy="716948"/>
          </a:xfrm>
          <a:prstGeom prst="rect">
            <a:avLst/>
          </a:prstGeom>
          <a:solidFill>
            <a:srgbClr val="D99694"/>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461964" y="30760"/>
            <a:ext cx="8389935"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3200" b="1" dirty="0">
                <a:solidFill>
                  <a:srgbClr val="FFFFFF"/>
                </a:solidFill>
                <a:latin typeface="Meiryo UI" panose="020B0604030504040204" pitchFamily="50" charset="-128"/>
                <a:ea typeface="Meiryo UI" panose="020B0604030504040204" pitchFamily="50" charset="-128"/>
                <a:cs typeface="ヒラギノ角ゴ ProN W6"/>
              </a:rPr>
              <a:t>【</a:t>
            </a:r>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問題１</a:t>
            </a:r>
            <a:r>
              <a:rPr lang="en-US" altLang="ja-JP" sz="3200" b="1" dirty="0">
                <a:solidFill>
                  <a:srgbClr val="FFFFFF"/>
                </a:solidFill>
                <a:latin typeface="Meiryo UI" panose="020B0604030504040204" pitchFamily="50" charset="-128"/>
                <a:ea typeface="Meiryo UI" panose="020B0604030504040204" pitchFamily="50" charset="-128"/>
                <a:cs typeface="ヒラギノ角ゴ ProN W6"/>
              </a:rPr>
              <a:t>】</a:t>
            </a:r>
            <a:r>
              <a:rPr lang="ja-JP" altLang="en-US" sz="3200" b="1" dirty="0">
                <a:solidFill>
                  <a:srgbClr val="FFFFFF"/>
                </a:solidFill>
                <a:latin typeface="Meiryo UI" panose="020B0604030504040204" pitchFamily="50" charset="-128"/>
                <a:ea typeface="Meiryo UI" panose="020B0604030504040204" pitchFamily="50" charset="-128"/>
                <a:cs typeface="ヒラギノ角ゴ Pro W6"/>
              </a:rPr>
              <a:t>ローンを組む</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13" name="コンテンツ プレースホルダー 1"/>
          <p:cNvSpPr txBox="1">
            <a:spLocks/>
          </p:cNvSpPr>
          <p:nvPr/>
        </p:nvSpPr>
        <p:spPr bwMode="auto">
          <a:xfrm>
            <a:off x="2460573" y="934281"/>
            <a:ext cx="6608478" cy="2011327"/>
          </a:xfrm>
          <a:prstGeom prst="rect">
            <a:avLst/>
          </a:prstGeom>
          <a:solidFill>
            <a:schemeClr val="bg1"/>
          </a:solidFill>
          <a:ln w="31750">
            <a:solidFill>
              <a:srgbClr val="215968"/>
            </a:solidFill>
            <a:miter lim="800000"/>
            <a:headEnd/>
            <a:tailEnd/>
          </a:ln>
        </p:spPr>
        <p:txBody>
          <a:bodyPr anchor="ctr"/>
          <a:lstStyle>
            <a:lvl1pPr eaLnBrk="0" hangingPunct="0">
              <a:spcBef>
                <a:spcPct val="20000"/>
              </a:spcBef>
              <a:buClr>
                <a:schemeClr val="accent1"/>
              </a:buClr>
              <a:buSzPct val="100000"/>
              <a:buFont typeface="Symbol" pitchFamily="18" charset="2"/>
              <a:buChar char=""/>
              <a:defRPr kumimoji="1" sz="2400">
                <a:solidFill>
                  <a:schemeClr val="tx2"/>
                </a:solidFill>
                <a:latin typeface="Candara" pitchFamily="34" charset="0"/>
                <a:ea typeface="HGP明朝E" pitchFamily="18" charset="-128"/>
              </a:defRPr>
            </a:lvl1pPr>
            <a:lvl2pPr marL="576263" indent="-273050" eaLnBrk="0" hangingPunct="0">
              <a:spcBef>
                <a:spcPct val="20000"/>
              </a:spcBef>
              <a:buClr>
                <a:schemeClr val="accent1"/>
              </a:buClr>
              <a:buSzPct val="100000"/>
              <a:buFont typeface="Symbol" pitchFamily="18" charset="2"/>
              <a:buChar char=""/>
              <a:defRPr kumimoji="1" sz="2200">
                <a:solidFill>
                  <a:schemeClr val="tx2"/>
                </a:solidFill>
                <a:latin typeface="Candara" pitchFamily="34" charset="0"/>
                <a:ea typeface="HGP明朝E" pitchFamily="18" charset="-128"/>
              </a:defRPr>
            </a:lvl2pPr>
            <a:lvl3pPr marL="855663" indent="-228600" eaLnBrk="0" hangingPunct="0">
              <a:spcBef>
                <a:spcPct val="20000"/>
              </a:spcBef>
              <a:buClr>
                <a:schemeClr val="accent1"/>
              </a:buClr>
              <a:buSzPct val="100000"/>
              <a:buFont typeface="Symbol" pitchFamily="18" charset="2"/>
              <a:buChar char=""/>
              <a:defRPr kumimoji="1" sz="2000">
                <a:solidFill>
                  <a:schemeClr val="tx2"/>
                </a:solidFill>
                <a:latin typeface="Candara" pitchFamily="34" charset="0"/>
                <a:ea typeface="HGP明朝E" pitchFamily="18" charset="-128"/>
              </a:defRPr>
            </a:lvl3pPr>
            <a:lvl4pPr marL="1143000" indent="-228600" eaLnBrk="0" hangingPunct="0">
              <a:spcBef>
                <a:spcPct val="20000"/>
              </a:spcBef>
              <a:buClr>
                <a:schemeClr val="accent1"/>
              </a:buClr>
              <a:buSzPct val="100000"/>
              <a:buFont typeface="Symbol" pitchFamily="18" charset="2"/>
              <a:buChar char=""/>
              <a:defRPr kumimoji="1">
                <a:solidFill>
                  <a:schemeClr val="tx2"/>
                </a:solidFill>
                <a:latin typeface="Candara" pitchFamily="34" charset="0"/>
                <a:ea typeface="HGP明朝E" pitchFamily="18" charset="-128"/>
              </a:defRPr>
            </a:lvl4pPr>
            <a:lvl5pPr marL="1462088" indent="-228600" eaLnBrk="0" hangingPunct="0">
              <a:spcBef>
                <a:spcPct val="20000"/>
              </a:spcBef>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5pPr>
            <a:lvl6pPr marL="19192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6pPr>
            <a:lvl7pPr marL="23764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7pPr>
            <a:lvl8pPr marL="28336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8pPr>
            <a:lvl9pPr marL="32908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9pPr>
          </a:lstStyle>
          <a:p>
            <a:pPr eaLnBrk="1" hangingPunct="1">
              <a:buNone/>
            </a:pPr>
            <a:r>
              <a:rPr lang="ja-JP" altLang="en-US" sz="3600" b="1" dirty="0">
                <a:solidFill>
                  <a:schemeClr val="tx1"/>
                </a:solidFill>
                <a:latin typeface="Meiryo UI" panose="020B0604030504040204" pitchFamily="50" charset="-128"/>
                <a:ea typeface="Meiryo UI" panose="020B0604030504040204" pitchFamily="50" charset="-128"/>
                <a:cs typeface="ヒラギノ角ゴ Pro W6"/>
              </a:rPr>
              <a:t>成年になれば、自分でロ－ンを組んで（お金を借りる）、車を購入することはできる？</a:t>
            </a:r>
            <a:endParaRPr lang="en-US" altLang="ja-JP" sz="3600" b="1" dirty="0">
              <a:solidFill>
                <a:schemeClr val="tx1"/>
              </a:solidFill>
              <a:latin typeface="Meiryo UI" panose="020B0604030504040204" pitchFamily="50" charset="-128"/>
              <a:ea typeface="Meiryo UI" panose="020B0604030504040204" pitchFamily="50" charset="-128"/>
              <a:cs typeface="ヒラギノ角ゴ Pro W6"/>
            </a:endParaRPr>
          </a:p>
        </p:txBody>
      </p:sp>
      <p:sp>
        <p:nvSpPr>
          <p:cNvPr id="20" name="コンテンツ プレースホルダー 1"/>
          <p:cNvSpPr txBox="1">
            <a:spLocks/>
          </p:cNvSpPr>
          <p:nvPr/>
        </p:nvSpPr>
        <p:spPr bwMode="auto">
          <a:xfrm>
            <a:off x="1591971" y="3143937"/>
            <a:ext cx="5960055" cy="608908"/>
          </a:xfrm>
          <a:prstGeom prst="rect">
            <a:avLst/>
          </a:prstGeom>
          <a:noFill/>
          <a:ln>
            <a:noFill/>
          </a:ln>
        </p:spPr>
        <p:txBody>
          <a:bodyPr anchor="ctr"/>
          <a:lstStyle>
            <a:lvl1pPr eaLnBrk="0" hangingPunct="0">
              <a:spcBef>
                <a:spcPct val="20000"/>
              </a:spcBef>
              <a:buClr>
                <a:schemeClr val="accent1"/>
              </a:buClr>
              <a:buSzPct val="100000"/>
              <a:buFont typeface="Symbol" pitchFamily="18" charset="2"/>
              <a:buChar char=""/>
              <a:defRPr kumimoji="1" sz="2400">
                <a:solidFill>
                  <a:schemeClr val="tx2"/>
                </a:solidFill>
                <a:latin typeface="Candara" pitchFamily="34" charset="0"/>
                <a:ea typeface="HGP明朝E" pitchFamily="18" charset="-128"/>
              </a:defRPr>
            </a:lvl1pPr>
            <a:lvl2pPr marL="576263" indent="-273050" eaLnBrk="0" hangingPunct="0">
              <a:spcBef>
                <a:spcPct val="20000"/>
              </a:spcBef>
              <a:buClr>
                <a:schemeClr val="accent1"/>
              </a:buClr>
              <a:buSzPct val="100000"/>
              <a:buFont typeface="Symbol" pitchFamily="18" charset="2"/>
              <a:buChar char=""/>
              <a:defRPr kumimoji="1" sz="2200">
                <a:solidFill>
                  <a:schemeClr val="tx2"/>
                </a:solidFill>
                <a:latin typeface="Candara" pitchFamily="34" charset="0"/>
                <a:ea typeface="HGP明朝E" pitchFamily="18" charset="-128"/>
              </a:defRPr>
            </a:lvl2pPr>
            <a:lvl3pPr marL="855663" indent="-228600" eaLnBrk="0" hangingPunct="0">
              <a:spcBef>
                <a:spcPct val="20000"/>
              </a:spcBef>
              <a:buClr>
                <a:schemeClr val="accent1"/>
              </a:buClr>
              <a:buSzPct val="100000"/>
              <a:buFont typeface="Symbol" pitchFamily="18" charset="2"/>
              <a:buChar char=""/>
              <a:defRPr kumimoji="1" sz="2000">
                <a:solidFill>
                  <a:schemeClr val="tx2"/>
                </a:solidFill>
                <a:latin typeface="Candara" pitchFamily="34" charset="0"/>
                <a:ea typeface="HGP明朝E" pitchFamily="18" charset="-128"/>
              </a:defRPr>
            </a:lvl3pPr>
            <a:lvl4pPr marL="1143000" indent="-228600" eaLnBrk="0" hangingPunct="0">
              <a:spcBef>
                <a:spcPct val="20000"/>
              </a:spcBef>
              <a:buClr>
                <a:schemeClr val="accent1"/>
              </a:buClr>
              <a:buSzPct val="100000"/>
              <a:buFont typeface="Symbol" pitchFamily="18" charset="2"/>
              <a:buChar char=""/>
              <a:defRPr kumimoji="1">
                <a:solidFill>
                  <a:schemeClr val="tx2"/>
                </a:solidFill>
                <a:latin typeface="Candara" pitchFamily="34" charset="0"/>
                <a:ea typeface="HGP明朝E" pitchFamily="18" charset="-128"/>
              </a:defRPr>
            </a:lvl4pPr>
            <a:lvl5pPr marL="1462088" indent="-228600" eaLnBrk="0" hangingPunct="0">
              <a:spcBef>
                <a:spcPct val="20000"/>
              </a:spcBef>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5pPr>
            <a:lvl6pPr marL="19192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6pPr>
            <a:lvl7pPr marL="23764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7pPr>
            <a:lvl8pPr marL="28336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8pPr>
            <a:lvl9pPr marL="32908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9pPr>
          </a:lstStyle>
          <a:p>
            <a:pPr algn="ctr" eaLnBrk="1" hangingPunct="1">
              <a:buFont typeface="Symbol" pitchFamily="18" charset="2"/>
              <a:buNone/>
            </a:pPr>
            <a:r>
              <a:rPr lang="ja-JP" altLang="en-US" sz="4000" b="1" dirty="0">
                <a:solidFill>
                  <a:schemeClr val="accent1"/>
                </a:solidFill>
                <a:latin typeface="Meiryo UI" panose="020B0604030504040204" pitchFamily="50" charset="-128"/>
                <a:ea typeface="Meiryo UI" panose="020B0604030504040204" pitchFamily="50" charset="-128"/>
                <a:cs typeface="ヒラギノ角ゴ Pro W6"/>
              </a:rPr>
              <a:t>〇</a:t>
            </a:r>
            <a:r>
              <a:rPr lang="ja-JP" altLang="en-US" sz="4000" b="1" dirty="0">
                <a:solidFill>
                  <a:schemeClr val="tx1"/>
                </a:solidFill>
                <a:latin typeface="Meiryo UI" panose="020B0604030504040204" pitchFamily="50" charset="-128"/>
                <a:ea typeface="Meiryo UI" panose="020B0604030504040204" pitchFamily="50" charset="-128"/>
                <a:cs typeface="ヒラギノ角ゴ Pro W6"/>
              </a:rPr>
              <a:t> 　　　</a:t>
            </a:r>
            <a:r>
              <a:rPr lang="en-US" altLang="ja-JP" sz="4000" b="1" dirty="0">
                <a:solidFill>
                  <a:schemeClr val="tx1"/>
                </a:solidFill>
                <a:latin typeface="Meiryo UI" panose="020B0604030504040204" pitchFamily="50" charset="-128"/>
                <a:ea typeface="Meiryo UI" panose="020B0604030504040204" pitchFamily="50" charset="-128"/>
                <a:cs typeface="ヒラギノ角ゴ Pro W6"/>
              </a:rPr>
              <a:t>or</a:t>
            </a:r>
            <a:r>
              <a:rPr lang="ja-JP" altLang="en-US" sz="4000" b="1" dirty="0">
                <a:solidFill>
                  <a:schemeClr val="tx1"/>
                </a:solidFill>
                <a:latin typeface="Meiryo UI" panose="020B0604030504040204" pitchFamily="50" charset="-128"/>
                <a:ea typeface="Meiryo UI" panose="020B0604030504040204" pitchFamily="50" charset="-128"/>
                <a:cs typeface="ヒラギノ角ゴ Pro W6"/>
              </a:rPr>
              <a:t>　　　　</a:t>
            </a:r>
            <a:r>
              <a:rPr lang="en-US" altLang="ja-JP" sz="4000" b="1" dirty="0">
                <a:solidFill>
                  <a:srgbClr val="C00000"/>
                </a:solidFill>
                <a:latin typeface="Meiryo UI" panose="020B0604030504040204" pitchFamily="50" charset="-128"/>
                <a:ea typeface="Meiryo UI" panose="020B0604030504040204" pitchFamily="50" charset="-128"/>
                <a:cs typeface="ヒラギノ角ゴ Pro W6"/>
              </a:rPr>
              <a:t>×</a:t>
            </a:r>
          </a:p>
        </p:txBody>
      </p:sp>
      <p:sp>
        <p:nvSpPr>
          <p:cNvPr id="21" name="コンテンツ プレースホルダー 1"/>
          <p:cNvSpPr txBox="1">
            <a:spLocks/>
          </p:cNvSpPr>
          <p:nvPr/>
        </p:nvSpPr>
        <p:spPr bwMode="auto">
          <a:xfrm>
            <a:off x="58980" y="4017667"/>
            <a:ext cx="9026039" cy="1938735"/>
          </a:xfrm>
          <a:prstGeom prst="rect">
            <a:avLst/>
          </a:prstGeom>
          <a:solidFill>
            <a:schemeClr val="accent5">
              <a:lumMod val="20000"/>
              <a:lumOff val="80000"/>
            </a:schemeClr>
          </a:solidFill>
          <a:ln>
            <a:noFill/>
          </a:ln>
          <a:effectLst/>
        </p:spPr>
        <p:txBody>
          <a:bodyPr/>
          <a:lstStyle>
            <a:lvl1pPr eaLnBrk="0" hangingPunct="0">
              <a:spcBef>
                <a:spcPct val="20000"/>
              </a:spcBef>
              <a:buClr>
                <a:schemeClr val="accent1"/>
              </a:buClr>
              <a:buSzPct val="100000"/>
              <a:buFont typeface="Symbol" pitchFamily="18" charset="2"/>
              <a:buChar char=""/>
              <a:defRPr kumimoji="1" sz="2400">
                <a:solidFill>
                  <a:schemeClr val="tx2"/>
                </a:solidFill>
                <a:latin typeface="Candara" pitchFamily="34" charset="0"/>
                <a:ea typeface="HGP明朝E" pitchFamily="18" charset="-128"/>
              </a:defRPr>
            </a:lvl1pPr>
            <a:lvl2pPr marL="576263" indent="-273050" eaLnBrk="0" hangingPunct="0">
              <a:spcBef>
                <a:spcPct val="20000"/>
              </a:spcBef>
              <a:buClr>
                <a:schemeClr val="accent1"/>
              </a:buClr>
              <a:buSzPct val="100000"/>
              <a:buFont typeface="Symbol" pitchFamily="18" charset="2"/>
              <a:buChar char=""/>
              <a:defRPr kumimoji="1" sz="2200">
                <a:solidFill>
                  <a:schemeClr val="tx2"/>
                </a:solidFill>
                <a:latin typeface="Candara" pitchFamily="34" charset="0"/>
                <a:ea typeface="HGP明朝E" pitchFamily="18" charset="-128"/>
              </a:defRPr>
            </a:lvl2pPr>
            <a:lvl3pPr marL="855663" indent="-228600" eaLnBrk="0" hangingPunct="0">
              <a:spcBef>
                <a:spcPct val="20000"/>
              </a:spcBef>
              <a:buClr>
                <a:schemeClr val="accent1"/>
              </a:buClr>
              <a:buSzPct val="100000"/>
              <a:buFont typeface="Symbol" pitchFamily="18" charset="2"/>
              <a:buChar char=""/>
              <a:defRPr kumimoji="1" sz="2000">
                <a:solidFill>
                  <a:schemeClr val="tx2"/>
                </a:solidFill>
                <a:latin typeface="Candara" pitchFamily="34" charset="0"/>
                <a:ea typeface="HGP明朝E" pitchFamily="18" charset="-128"/>
              </a:defRPr>
            </a:lvl3pPr>
            <a:lvl4pPr marL="1143000" indent="-228600" eaLnBrk="0" hangingPunct="0">
              <a:spcBef>
                <a:spcPct val="20000"/>
              </a:spcBef>
              <a:buClr>
                <a:schemeClr val="accent1"/>
              </a:buClr>
              <a:buSzPct val="100000"/>
              <a:buFont typeface="Symbol" pitchFamily="18" charset="2"/>
              <a:buChar char=""/>
              <a:defRPr kumimoji="1">
                <a:solidFill>
                  <a:schemeClr val="tx2"/>
                </a:solidFill>
                <a:latin typeface="Candara" pitchFamily="34" charset="0"/>
                <a:ea typeface="HGP明朝E" pitchFamily="18" charset="-128"/>
              </a:defRPr>
            </a:lvl4pPr>
            <a:lvl5pPr marL="1462088" indent="-228600" eaLnBrk="0" hangingPunct="0">
              <a:spcBef>
                <a:spcPct val="20000"/>
              </a:spcBef>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5pPr>
            <a:lvl6pPr marL="19192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6pPr>
            <a:lvl7pPr marL="23764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7pPr>
            <a:lvl8pPr marL="28336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8pPr>
            <a:lvl9pPr marL="32908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9pPr>
          </a:lstStyle>
          <a:p>
            <a:pPr eaLnBrk="1" hangingPunct="1">
              <a:buNone/>
              <a:defRPr/>
            </a:pPr>
            <a:r>
              <a:rPr lang="en-US" altLang="ja-JP" sz="3600" b="1" dirty="0">
                <a:solidFill>
                  <a:schemeClr val="tx1"/>
                </a:solidFill>
                <a:latin typeface="Meiryo UI" panose="020B0604030504040204" pitchFamily="50" charset="-128"/>
                <a:ea typeface="Meiryo UI" panose="020B0604030504040204" pitchFamily="50" charset="-128"/>
                <a:cs typeface="ヒラギノ角ゴ Pro W6"/>
              </a:rPr>
              <a:t>【</a:t>
            </a:r>
            <a:r>
              <a:rPr lang="ja-JP" altLang="en-US" sz="3600" b="1" dirty="0">
                <a:solidFill>
                  <a:schemeClr val="tx1"/>
                </a:solidFill>
                <a:latin typeface="Meiryo UI" panose="020B0604030504040204" pitchFamily="50" charset="-128"/>
                <a:ea typeface="Meiryo UI" panose="020B0604030504040204" pitchFamily="50" charset="-128"/>
                <a:cs typeface="ヒラギノ角ゴ Pro W6"/>
              </a:rPr>
              <a:t>答え</a:t>
            </a:r>
            <a:r>
              <a:rPr lang="en-US" altLang="ja-JP" sz="3600" b="1" dirty="0">
                <a:solidFill>
                  <a:schemeClr val="tx1"/>
                </a:solidFill>
                <a:latin typeface="Meiryo UI" panose="020B0604030504040204" pitchFamily="50" charset="-128"/>
                <a:ea typeface="Meiryo UI" panose="020B0604030504040204" pitchFamily="50" charset="-128"/>
                <a:cs typeface="ヒラギノ角ゴ Pro W6"/>
              </a:rPr>
              <a:t>】</a:t>
            </a:r>
            <a:r>
              <a:rPr lang="ja-JP" altLang="en-US" sz="3600" b="1" dirty="0">
                <a:solidFill>
                  <a:schemeClr val="tx1"/>
                </a:solidFill>
                <a:latin typeface="Meiryo UI" panose="020B0604030504040204" pitchFamily="50" charset="-128"/>
                <a:ea typeface="Meiryo UI" panose="020B0604030504040204" pitchFamily="50" charset="-128"/>
                <a:cs typeface="ヒラギノ角ゴ Pro W6"/>
              </a:rPr>
              <a:t>　</a:t>
            </a:r>
            <a:r>
              <a:rPr lang="ja-JP" altLang="en-US" sz="3600" b="1" dirty="0">
                <a:solidFill>
                  <a:schemeClr val="accent1"/>
                </a:solidFill>
                <a:latin typeface="Meiryo UI" panose="020B0604030504040204" pitchFamily="50" charset="-128"/>
                <a:ea typeface="Meiryo UI" panose="020B0604030504040204" pitchFamily="50" charset="-128"/>
                <a:cs typeface="ヒラギノ角ゴ Pro W6"/>
              </a:rPr>
              <a:t>〇</a:t>
            </a:r>
            <a:r>
              <a:rPr lang="ja-JP" altLang="en-US" sz="3600" b="1" dirty="0">
                <a:solidFill>
                  <a:schemeClr val="tx1"/>
                </a:solidFill>
                <a:latin typeface="Meiryo UI" panose="020B0604030504040204" pitchFamily="50" charset="-128"/>
                <a:ea typeface="Meiryo UI" panose="020B0604030504040204" pitchFamily="50" charset="-128"/>
                <a:cs typeface="ヒラギノ角ゴ Pro W6"/>
              </a:rPr>
              <a:t>　</a:t>
            </a:r>
          </a:p>
          <a:p>
            <a:pPr eaLnBrk="1" hangingPunct="1">
              <a:buNone/>
              <a:defRPr/>
            </a:pPr>
            <a:r>
              <a:rPr lang="ja-JP" altLang="en-US" sz="4000" b="1" dirty="0">
                <a:solidFill>
                  <a:schemeClr val="tx1"/>
                </a:solidFill>
                <a:latin typeface="Meiryo UI" panose="020B0604030504040204" pitchFamily="50" charset="-128"/>
                <a:ea typeface="Meiryo UI" panose="020B0604030504040204" pitchFamily="50" charset="-128"/>
                <a:cs typeface="ヒラギノ角ゴ Pro W6"/>
              </a:rPr>
              <a:t>保護者の同意がなくてもお金を借りることができます。</a:t>
            </a:r>
            <a:endParaRPr lang="en-US" altLang="ja-JP" sz="4000" dirty="0">
              <a:solidFill>
                <a:schemeClr val="tx1"/>
              </a:solidFill>
              <a:latin typeface="Meiryo UI" panose="020B0604030504040204" pitchFamily="50" charset="-128"/>
              <a:ea typeface="Meiryo UI" panose="020B0604030504040204" pitchFamily="50" charset="-128"/>
              <a:cs typeface="ヒラギノ角ゴ Pro W6"/>
            </a:endParaRPr>
          </a:p>
          <a:p>
            <a:pPr eaLnBrk="1" hangingPunct="1">
              <a:buNone/>
              <a:defRPr/>
            </a:pPr>
            <a:r>
              <a:rPr lang="en-US" altLang="ja-JP" dirty="0">
                <a:solidFill>
                  <a:schemeClr val="tx1"/>
                </a:solidFill>
                <a:latin typeface="Meiryo UI" panose="020B0604030504040204" pitchFamily="50" charset="-128"/>
                <a:ea typeface="Meiryo UI" panose="020B0604030504040204" pitchFamily="50" charset="-128"/>
                <a:cs typeface="ヒラギノ角ゴ Pro W6"/>
              </a:rPr>
              <a:t>※</a:t>
            </a:r>
            <a:r>
              <a:rPr lang="ja-JP" altLang="en-US" dirty="0">
                <a:solidFill>
                  <a:schemeClr val="tx1"/>
                </a:solidFill>
                <a:latin typeface="Meiryo UI" panose="020B0604030504040204" pitchFamily="50" charset="-128"/>
                <a:ea typeface="Meiryo UI" panose="020B0604030504040204" pitchFamily="50" charset="-128"/>
                <a:cs typeface="ヒラギノ角ゴ Pro W6"/>
              </a:rPr>
              <a:t>返済能力を超える場合など、ロ－ンの契約ができないことがありますので、注意が必要です。</a:t>
            </a:r>
            <a:endParaRPr lang="en-US" altLang="ja-JP" dirty="0">
              <a:solidFill>
                <a:schemeClr val="tx1"/>
              </a:solidFill>
              <a:latin typeface="Meiryo UI" panose="020B0604030504040204" pitchFamily="50" charset="-128"/>
              <a:ea typeface="Meiryo UI" panose="020B0604030504040204" pitchFamily="50" charset="-128"/>
              <a:cs typeface="ヒラギノ角ゴ Pro W6"/>
            </a:endParaRPr>
          </a:p>
        </p:txBody>
      </p:sp>
      <p:pic>
        <p:nvPicPr>
          <p:cNvPr id="22" name="図 21" descr="ブラック, 時計, 立つ が含まれている画像&#10;&#10;自動的に生成された説明">
            <a:extLst>
              <a:ext uri="{FF2B5EF4-FFF2-40B4-BE49-F238E27FC236}">
                <a16:creationId xmlns:a16="http://schemas.microsoft.com/office/drawing/2014/main" id="{B7E37A86-BB1E-4FB4-B3EF-FA171A840929}"/>
              </a:ext>
            </a:extLst>
          </p:cNvPr>
          <p:cNvPicPr>
            <a:picLocks noChangeAspect="1"/>
          </p:cNvPicPr>
          <p:nvPr/>
        </p:nvPicPr>
        <p:blipFill>
          <a:blip r:embed="rId3"/>
          <a:stretch>
            <a:fillRect/>
          </a:stretch>
        </p:blipFill>
        <p:spPr>
          <a:xfrm>
            <a:off x="58980" y="1195504"/>
            <a:ext cx="2542147" cy="1828654"/>
          </a:xfrm>
          <a:prstGeom prst="rect">
            <a:avLst/>
          </a:prstGeom>
        </p:spPr>
      </p:pic>
      <p:sp>
        <p:nvSpPr>
          <p:cNvPr id="2" name="スライド番号プレースホルダー 1"/>
          <p:cNvSpPr>
            <a:spLocks noGrp="1"/>
          </p:cNvSpPr>
          <p:nvPr>
            <p:ph type="sldNum" sz="quarter" idx="12"/>
          </p:nvPr>
        </p:nvSpPr>
        <p:spPr/>
        <p:txBody>
          <a:bodyPr/>
          <a:lstStyle/>
          <a:p>
            <a:pPr defTabSz="457200">
              <a:defRPr/>
            </a:pPr>
            <a:fld id="{7B76553B-32E2-D644-9CD0-56FDA882EB90}" type="slidenum">
              <a:rPr lang="ja-JP" altLang="en-US" b="0" smtClean="0"/>
              <a:pPr defTabSz="457200">
                <a:defRPr/>
              </a:pPr>
              <a:t>5</a:t>
            </a:fld>
            <a:endParaRPr lang="ja-JP" altLang="en-US" b="0" dirty="0"/>
          </a:p>
        </p:txBody>
      </p:sp>
    </p:spTree>
    <p:extLst>
      <p:ext uri="{BB962C8B-B14F-4D97-AF65-F5344CB8AC3E}">
        <p14:creationId xmlns:p14="http://schemas.microsoft.com/office/powerpoint/2010/main" val="260828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0" grpId="0"/>
      <p:bldP spid="2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正方形/長方形 33"/>
          <p:cNvSpPr/>
          <p:nvPr/>
        </p:nvSpPr>
        <p:spPr>
          <a:xfrm>
            <a:off x="0" y="0"/>
            <a:ext cx="9144000" cy="716948"/>
          </a:xfrm>
          <a:prstGeom prst="rect">
            <a:avLst/>
          </a:prstGeom>
          <a:solidFill>
            <a:srgbClr val="D99694"/>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461964" y="30760"/>
            <a:ext cx="8389935"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3200" b="1" dirty="0">
                <a:solidFill>
                  <a:srgbClr val="FFFFFF"/>
                </a:solidFill>
                <a:latin typeface="Meiryo UI" panose="020B0604030504040204" pitchFamily="50" charset="-128"/>
                <a:ea typeface="Meiryo UI" panose="020B0604030504040204" pitchFamily="50" charset="-128"/>
                <a:cs typeface="ヒラギノ角ゴ ProN W6"/>
              </a:rPr>
              <a:t>【</a:t>
            </a:r>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問題２</a:t>
            </a:r>
            <a:r>
              <a:rPr lang="en-US" altLang="ja-JP" sz="3200" b="1" dirty="0">
                <a:solidFill>
                  <a:srgbClr val="FFFFFF"/>
                </a:solidFill>
                <a:latin typeface="Meiryo UI" panose="020B0604030504040204" pitchFamily="50" charset="-128"/>
                <a:ea typeface="Meiryo UI" panose="020B0604030504040204" pitchFamily="50" charset="-128"/>
                <a:cs typeface="ヒラギノ角ゴ ProN W6"/>
              </a:rPr>
              <a:t>】</a:t>
            </a:r>
            <a:r>
              <a:rPr lang="ja-JP" altLang="en-US" sz="3200" b="1" dirty="0">
                <a:solidFill>
                  <a:srgbClr val="FFFFFF"/>
                </a:solidFill>
                <a:latin typeface="Meiryo UI" panose="020B0604030504040204" pitchFamily="50" charset="-128"/>
                <a:ea typeface="Meiryo UI" panose="020B0604030504040204" pitchFamily="50" charset="-128"/>
                <a:cs typeface="ヒラギノ角ゴ Pro W6"/>
              </a:rPr>
              <a:t>クレジットカードを作る</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13" name="コンテンツ プレースホルダー 1"/>
          <p:cNvSpPr txBox="1">
            <a:spLocks/>
          </p:cNvSpPr>
          <p:nvPr/>
        </p:nvSpPr>
        <p:spPr bwMode="auto">
          <a:xfrm>
            <a:off x="2681376" y="896928"/>
            <a:ext cx="6170523" cy="2274057"/>
          </a:xfrm>
          <a:prstGeom prst="rect">
            <a:avLst/>
          </a:prstGeom>
          <a:solidFill>
            <a:schemeClr val="bg1"/>
          </a:solidFill>
          <a:ln w="31750">
            <a:solidFill>
              <a:srgbClr val="215968"/>
            </a:solidFill>
            <a:miter lim="800000"/>
            <a:headEnd/>
            <a:tailEnd/>
          </a:ln>
        </p:spPr>
        <p:txBody>
          <a:bodyPr anchor="ctr"/>
          <a:lstStyle>
            <a:lvl1pPr eaLnBrk="0" hangingPunct="0">
              <a:spcBef>
                <a:spcPct val="20000"/>
              </a:spcBef>
              <a:buClr>
                <a:schemeClr val="accent1"/>
              </a:buClr>
              <a:buSzPct val="100000"/>
              <a:buFont typeface="Symbol" pitchFamily="18" charset="2"/>
              <a:buChar char=""/>
              <a:defRPr kumimoji="1" sz="2400">
                <a:solidFill>
                  <a:schemeClr val="tx2"/>
                </a:solidFill>
                <a:latin typeface="Candara" pitchFamily="34" charset="0"/>
                <a:ea typeface="HGP明朝E" pitchFamily="18" charset="-128"/>
              </a:defRPr>
            </a:lvl1pPr>
            <a:lvl2pPr marL="576263" indent="-273050" eaLnBrk="0" hangingPunct="0">
              <a:spcBef>
                <a:spcPct val="20000"/>
              </a:spcBef>
              <a:buClr>
                <a:schemeClr val="accent1"/>
              </a:buClr>
              <a:buSzPct val="100000"/>
              <a:buFont typeface="Symbol" pitchFamily="18" charset="2"/>
              <a:buChar char=""/>
              <a:defRPr kumimoji="1" sz="2200">
                <a:solidFill>
                  <a:schemeClr val="tx2"/>
                </a:solidFill>
                <a:latin typeface="Candara" pitchFamily="34" charset="0"/>
                <a:ea typeface="HGP明朝E" pitchFamily="18" charset="-128"/>
              </a:defRPr>
            </a:lvl2pPr>
            <a:lvl3pPr marL="855663" indent="-228600" eaLnBrk="0" hangingPunct="0">
              <a:spcBef>
                <a:spcPct val="20000"/>
              </a:spcBef>
              <a:buClr>
                <a:schemeClr val="accent1"/>
              </a:buClr>
              <a:buSzPct val="100000"/>
              <a:buFont typeface="Symbol" pitchFamily="18" charset="2"/>
              <a:buChar char=""/>
              <a:defRPr kumimoji="1" sz="2000">
                <a:solidFill>
                  <a:schemeClr val="tx2"/>
                </a:solidFill>
                <a:latin typeface="Candara" pitchFamily="34" charset="0"/>
                <a:ea typeface="HGP明朝E" pitchFamily="18" charset="-128"/>
              </a:defRPr>
            </a:lvl3pPr>
            <a:lvl4pPr marL="1143000" indent="-228600" eaLnBrk="0" hangingPunct="0">
              <a:spcBef>
                <a:spcPct val="20000"/>
              </a:spcBef>
              <a:buClr>
                <a:schemeClr val="accent1"/>
              </a:buClr>
              <a:buSzPct val="100000"/>
              <a:buFont typeface="Symbol" pitchFamily="18" charset="2"/>
              <a:buChar char=""/>
              <a:defRPr kumimoji="1">
                <a:solidFill>
                  <a:schemeClr val="tx2"/>
                </a:solidFill>
                <a:latin typeface="Candara" pitchFamily="34" charset="0"/>
                <a:ea typeface="HGP明朝E" pitchFamily="18" charset="-128"/>
              </a:defRPr>
            </a:lvl4pPr>
            <a:lvl5pPr marL="1462088" indent="-228600" eaLnBrk="0" hangingPunct="0">
              <a:spcBef>
                <a:spcPct val="20000"/>
              </a:spcBef>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5pPr>
            <a:lvl6pPr marL="19192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6pPr>
            <a:lvl7pPr marL="23764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7pPr>
            <a:lvl8pPr marL="28336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8pPr>
            <a:lvl9pPr marL="32908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9pPr>
          </a:lstStyle>
          <a:p>
            <a:pPr eaLnBrk="1" hangingPunct="1">
              <a:buNone/>
            </a:pPr>
            <a:r>
              <a:rPr lang="ja-JP" altLang="en-US" sz="3600" b="1" dirty="0">
                <a:solidFill>
                  <a:schemeClr val="tx1"/>
                </a:solidFill>
                <a:latin typeface="Meiryo UI" panose="020B0604030504040204" pitchFamily="50" charset="-128"/>
                <a:ea typeface="Meiryo UI" panose="020B0604030504040204" pitchFamily="50" charset="-128"/>
                <a:cs typeface="ヒラギノ角ゴ Pro W6"/>
              </a:rPr>
              <a:t>成年になれば、後払いで欲しいものが買えたり、お金を借りられる「クレジットカード」を作ることはできる？　</a:t>
            </a:r>
          </a:p>
        </p:txBody>
      </p:sp>
      <p:sp>
        <p:nvSpPr>
          <p:cNvPr id="20" name="コンテンツ プレースホルダー 1"/>
          <p:cNvSpPr txBox="1">
            <a:spLocks/>
          </p:cNvSpPr>
          <p:nvPr/>
        </p:nvSpPr>
        <p:spPr bwMode="auto">
          <a:xfrm>
            <a:off x="1718354" y="3311971"/>
            <a:ext cx="5960055" cy="608908"/>
          </a:xfrm>
          <a:prstGeom prst="rect">
            <a:avLst/>
          </a:prstGeom>
          <a:noFill/>
          <a:ln>
            <a:noFill/>
          </a:ln>
        </p:spPr>
        <p:txBody>
          <a:bodyPr anchor="ctr"/>
          <a:lstStyle>
            <a:lvl1pPr eaLnBrk="0" hangingPunct="0">
              <a:spcBef>
                <a:spcPct val="20000"/>
              </a:spcBef>
              <a:buClr>
                <a:schemeClr val="accent1"/>
              </a:buClr>
              <a:buSzPct val="100000"/>
              <a:buFont typeface="Symbol" pitchFamily="18" charset="2"/>
              <a:buChar char=""/>
              <a:defRPr kumimoji="1" sz="2400">
                <a:solidFill>
                  <a:schemeClr val="tx2"/>
                </a:solidFill>
                <a:latin typeface="Candara" pitchFamily="34" charset="0"/>
                <a:ea typeface="HGP明朝E" pitchFamily="18" charset="-128"/>
              </a:defRPr>
            </a:lvl1pPr>
            <a:lvl2pPr marL="576263" indent="-273050" eaLnBrk="0" hangingPunct="0">
              <a:spcBef>
                <a:spcPct val="20000"/>
              </a:spcBef>
              <a:buClr>
                <a:schemeClr val="accent1"/>
              </a:buClr>
              <a:buSzPct val="100000"/>
              <a:buFont typeface="Symbol" pitchFamily="18" charset="2"/>
              <a:buChar char=""/>
              <a:defRPr kumimoji="1" sz="2200">
                <a:solidFill>
                  <a:schemeClr val="tx2"/>
                </a:solidFill>
                <a:latin typeface="Candara" pitchFamily="34" charset="0"/>
                <a:ea typeface="HGP明朝E" pitchFamily="18" charset="-128"/>
              </a:defRPr>
            </a:lvl2pPr>
            <a:lvl3pPr marL="855663" indent="-228600" eaLnBrk="0" hangingPunct="0">
              <a:spcBef>
                <a:spcPct val="20000"/>
              </a:spcBef>
              <a:buClr>
                <a:schemeClr val="accent1"/>
              </a:buClr>
              <a:buSzPct val="100000"/>
              <a:buFont typeface="Symbol" pitchFamily="18" charset="2"/>
              <a:buChar char=""/>
              <a:defRPr kumimoji="1" sz="2000">
                <a:solidFill>
                  <a:schemeClr val="tx2"/>
                </a:solidFill>
                <a:latin typeface="Candara" pitchFamily="34" charset="0"/>
                <a:ea typeface="HGP明朝E" pitchFamily="18" charset="-128"/>
              </a:defRPr>
            </a:lvl3pPr>
            <a:lvl4pPr marL="1143000" indent="-228600" eaLnBrk="0" hangingPunct="0">
              <a:spcBef>
                <a:spcPct val="20000"/>
              </a:spcBef>
              <a:buClr>
                <a:schemeClr val="accent1"/>
              </a:buClr>
              <a:buSzPct val="100000"/>
              <a:buFont typeface="Symbol" pitchFamily="18" charset="2"/>
              <a:buChar char=""/>
              <a:defRPr kumimoji="1">
                <a:solidFill>
                  <a:schemeClr val="tx2"/>
                </a:solidFill>
                <a:latin typeface="Candara" pitchFamily="34" charset="0"/>
                <a:ea typeface="HGP明朝E" pitchFamily="18" charset="-128"/>
              </a:defRPr>
            </a:lvl4pPr>
            <a:lvl5pPr marL="1462088" indent="-228600" eaLnBrk="0" hangingPunct="0">
              <a:spcBef>
                <a:spcPct val="20000"/>
              </a:spcBef>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5pPr>
            <a:lvl6pPr marL="19192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6pPr>
            <a:lvl7pPr marL="23764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7pPr>
            <a:lvl8pPr marL="28336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8pPr>
            <a:lvl9pPr marL="32908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9pPr>
          </a:lstStyle>
          <a:p>
            <a:pPr algn="ctr" eaLnBrk="1" hangingPunct="1">
              <a:buFont typeface="Symbol" pitchFamily="18" charset="2"/>
              <a:buNone/>
            </a:pPr>
            <a:r>
              <a:rPr lang="ja-JP" altLang="en-US" sz="4000" b="1" dirty="0">
                <a:solidFill>
                  <a:schemeClr val="accent1"/>
                </a:solidFill>
                <a:latin typeface="Meiryo UI" panose="020B0604030504040204" pitchFamily="50" charset="-128"/>
                <a:ea typeface="Meiryo UI" panose="020B0604030504040204" pitchFamily="50" charset="-128"/>
                <a:cs typeface="ヒラギノ角ゴ Pro W6"/>
              </a:rPr>
              <a:t>〇</a:t>
            </a:r>
            <a:r>
              <a:rPr lang="ja-JP" altLang="en-US" sz="4000" b="1" dirty="0">
                <a:solidFill>
                  <a:schemeClr val="tx1"/>
                </a:solidFill>
                <a:latin typeface="Meiryo UI" panose="020B0604030504040204" pitchFamily="50" charset="-128"/>
                <a:ea typeface="Meiryo UI" panose="020B0604030504040204" pitchFamily="50" charset="-128"/>
                <a:cs typeface="ヒラギノ角ゴ Pro W6"/>
              </a:rPr>
              <a:t> 　　　</a:t>
            </a:r>
            <a:r>
              <a:rPr lang="en-US" altLang="ja-JP" sz="4000" b="1" dirty="0">
                <a:solidFill>
                  <a:schemeClr val="tx1"/>
                </a:solidFill>
                <a:latin typeface="Meiryo UI" panose="020B0604030504040204" pitchFamily="50" charset="-128"/>
                <a:ea typeface="Meiryo UI" panose="020B0604030504040204" pitchFamily="50" charset="-128"/>
                <a:cs typeface="ヒラギノ角ゴ Pro W6"/>
              </a:rPr>
              <a:t>or</a:t>
            </a:r>
            <a:r>
              <a:rPr lang="ja-JP" altLang="en-US" sz="4000" b="1" dirty="0">
                <a:solidFill>
                  <a:schemeClr val="tx1"/>
                </a:solidFill>
                <a:latin typeface="Meiryo UI" panose="020B0604030504040204" pitchFamily="50" charset="-128"/>
                <a:ea typeface="Meiryo UI" panose="020B0604030504040204" pitchFamily="50" charset="-128"/>
                <a:cs typeface="ヒラギノ角ゴ Pro W6"/>
              </a:rPr>
              <a:t>　　　　</a:t>
            </a:r>
            <a:r>
              <a:rPr lang="en-US" altLang="ja-JP" sz="4000" b="1" dirty="0">
                <a:solidFill>
                  <a:srgbClr val="C00000"/>
                </a:solidFill>
                <a:latin typeface="Meiryo UI" panose="020B0604030504040204" pitchFamily="50" charset="-128"/>
                <a:ea typeface="Meiryo UI" panose="020B0604030504040204" pitchFamily="50" charset="-128"/>
                <a:cs typeface="ヒラギノ角ゴ Pro W6"/>
              </a:rPr>
              <a:t>×</a:t>
            </a:r>
          </a:p>
        </p:txBody>
      </p:sp>
      <p:grpSp>
        <p:nvGrpSpPr>
          <p:cNvPr id="5" name="グループ化 4">
            <a:extLst>
              <a:ext uri="{FF2B5EF4-FFF2-40B4-BE49-F238E27FC236}">
                <a16:creationId xmlns:a16="http://schemas.microsoft.com/office/drawing/2014/main" id="{9FD13716-F43A-49AE-A04B-DDF134E66131}"/>
              </a:ext>
            </a:extLst>
          </p:cNvPr>
          <p:cNvGrpSpPr/>
          <p:nvPr/>
        </p:nvGrpSpPr>
        <p:grpSpPr>
          <a:xfrm>
            <a:off x="0" y="836352"/>
            <a:ext cx="2519275" cy="2948088"/>
            <a:chOff x="0" y="836352"/>
            <a:chExt cx="2519275" cy="2948088"/>
          </a:xfrm>
        </p:grpSpPr>
        <p:pic>
          <p:nvPicPr>
            <p:cNvPr id="15" name="図 14">
              <a:extLst>
                <a:ext uri="{FF2B5EF4-FFF2-40B4-BE49-F238E27FC236}">
                  <a16:creationId xmlns:a16="http://schemas.microsoft.com/office/drawing/2014/main" id="{6DA3E24C-D073-40C5-8037-37E3ECF2F6B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773004"/>
              <a:ext cx="1534452" cy="2011436"/>
            </a:xfrm>
            <a:prstGeom prst="rect">
              <a:avLst/>
            </a:prstGeom>
          </p:spPr>
        </p:pic>
        <p:sp>
          <p:nvSpPr>
            <p:cNvPr id="2" name="思考の吹き出し: 雲形 1">
              <a:extLst>
                <a:ext uri="{FF2B5EF4-FFF2-40B4-BE49-F238E27FC236}">
                  <a16:creationId xmlns:a16="http://schemas.microsoft.com/office/drawing/2014/main" id="{FBF1DCED-68B7-4181-B759-B2971ECF0DE4}"/>
                </a:ext>
              </a:extLst>
            </p:cNvPr>
            <p:cNvSpPr/>
            <p:nvPr/>
          </p:nvSpPr>
          <p:spPr>
            <a:xfrm>
              <a:off x="855957" y="836352"/>
              <a:ext cx="1663318" cy="1194867"/>
            </a:xfrm>
            <a:prstGeom prst="cloudCallout">
              <a:avLst>
                <a:gd name="adj1" fmla="val -49666"/>
                <a:gd name="adj2" fmla="val 38585"/>
              </a:avLst>
            </a:prstGeom>
            <a:noFill/>
            <a:ln w="3175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sp>
        <p:nvSpPr>
          <p:cNvPr id="25" name="コンテンツ プレースホルダー 1">
            <a:extLst>
              <a:ext uri="{FF2B5EF4-FFF2-40B4-BE49-F238E27FC236}">
                <a16:creationId xmlns:a16="http://schemas.microsoft.com/office/drawing/2014/main" id="{C31AB9CB-0174-4EE6-9458-734D6C98013D}"/>
              </a:ext>
            </a:extLst>
          </p:cNvPr>
          <p:cNvSpPr txBox="1">
            <a:spLocks/>
          </p:cNvSpPr>
          <p:nvPr/>
        </p:nvSpPr>
        <p:spPr bwMode="auto">
          <a:xfrm>
            <a:off x="133350" y="4119113"/>
            <a:ext cx="8877300" cy="1425251"/>
          </a:xfrm>
          <a:prstGeom prst="rect">
            <a:avLst/>
          </a:prstGeom>
          <a:solidFill>
            <a:srgbClr val="FEFECD"/>
          </a:solidFill>
          <a:ln>
            <a:noFill/>
          </a:ln>
        </p:spPr>
        <p:txBody>
          <a:bodyPr/>
          <a:lstStyle>
            <a:lvl1pPr eaLnBrk="0" hangingPunct="0">
              <a:spcBef>
                <a:spcPct val="20000"/>
              </a:spcBef>
              <a:buClr>
                <a:schemeClr val="accent1"/>
              </a:buClr>
              <a:buSzPct val="100000"/>
              <a:buFont typeface="Symbol" pitchFamily="18" charset="2"/>
              <a:buChar char=""/>
              <a:defRPr kumimoji="1" sz="2400">
                <a:solidFill>
                  <a:schemeClr val="tx2"/>
                </a:solidFill>
                <a:latin typeface="Candara" pitchFamily="34" charset="0"/>
                <a:ea typeface="HGP明朝E" pitchFamily="18" charset="-128"/>
              </a:defRPr>
            </a:lvl1pPr>
            <a:lvl2pPr marL="576263" indent="-273050" eaLnBrk="0" hangingPunct="0">
              <a:spcBef>
                <a:spcPct val="20000"/>
              </a:spcBef>
              <a:buClr>
                <a:schemeClr val="accent1"/>
              </a:buClr>
              <a:buSzPct val="100000"/>
              <a:buFont typeface="Symbol" pitchFamily="18" charset="2"/>
              <a:buChar char=""/>
              <a:defRPr kumimoji="1" sz="2200">
                <a:solidFill>
                  <a:schemeClr val="tx2"/>
                </a:solidFill>
                <a:latin typeface="Candara" pitchFamily="34" charset="0"/>
                <a:ea typeface="HGP明朝E" pitchFamily="18" charset="-128"/>
              </a:defRPr>
            </a:lvl2pPr>
            <a:lvl3pPr marL="855663" indent="-228600" eaLnBrk="0" hangingPunct="0">
              <a:spcBef>
                <a:spcPct val="20000"/>
              </a:spcBef>
              <a:buClr>
                <a:schemeClr val="accent1"/>
              </a:buClr>
              <a:buSzPct val="100000"/>
              <a:buFont typeface="Symbol" pitchFamily="18" charset="2"/>
              <a:buChar char=""/>
              <a:defRPr kumimoji="1" sz="2000">
                <a:solidFill>
                  <a:schemeClr val="tx2"/>
                </a:solidFill>
                <a:latin typeface="Candara" pitchFamily="34" charset="0"/>
                <a:ea typeface="HGP明朝E" pitchFamily="18" charset="-128"/>
              </a:defRPr>
            </a:lvl3pPr>
            <a:lvl4pPr marL="1143000" indent="-228600" eaLnBrk="0" hangingPunct="0">
              <a:spcBef>
                <a:spcPct val="20000"/>
              </a:spcBef>
              <a:buClr>
                <a:schemeClr val="accent1"/>
              </a:buClr>
              <a:buSzPct val="100000"/>
              <a:buFont typeface="Symbol" pitchFamily="18" charset="2"/>
              <a:buChar char=""/>
              <a:defRPr kumimoji="1">
                <a:solidFill>
                  <a:schemeClr val="tx2"/>
                </a:solidFill>
                <a:latin typeface="Candara" pitchFamily="34" charset="0"/>
                <a:ea typeface="HGP明朝E" pitchFamily="18" charset="-128"/>
              </a:defRPr>
            </a:lvl4pPr>
            <a:lvl5pPr marL="1462088" indent="-228600" eaLnBrk="0" hangingPunct="0">
              <a:spcBef>
                <a:spcPct val="20000"/>
              </a:spcBef>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5pPr>
            <a:lvl6pPr marL="19192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6pPr>
            <a:lvl7pPr marL="23764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7pPr>
            <a:lvl8pPr marL="28336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8pPr>
            <a:lvl9pPr marL="32908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9pPr>
          </a:lstStyle>
          <a:p>
            <a:pPr eaLnBrk="1" hangingPunct="1">
              <a:buNone/>
              <a:defRPr/>
            </a:pPr>
            <a:r>
              <a:rPr lang="en-US" altLang="ja-JP" sz="4000" b="1" dirty="0">
                <a:solidFill>
                  <a:schemeClr val="tx1"/>
                </a:solidFill>
                <a:latin typeface="Meiryo UI" panose="020B0604030504040204" pitchFamily="50" charset="-128"/>
                <a:ea typeface="Meiryo UI" panose="020B0604030504040204" pitchFamily="50" charset="-128"/>
                <a:cs typeface="ヒラギノ角ゴ Pro W6"/>
              </a:rPr>
              <a:t>【</a:t>
            </a:r>
            <a:r>
              <a:rPr lang="ja-JP" altLang="en-US" sz="4000" b="1" dirty="0">
                <a:solidFill>
                  <a:schemeClr val="tx1"/>
                </a:solidFill>
                <a:latin typeface="Meiryo UI" panose="020B0604030504040204" pitchFamily="50" charset="-128"/>
                <a:ea typeface="Meiryo UI" panose="020B0604030504040204" pitchFamily="50" charset="-128"/>
                <a:cs typeface="ヒラギノ角ゴ Pro W6"/>
              </a:rPr>
              <a:t>答え</a:t>
            </a:r>
            <a:r>
              <a:rPr lang="en-US" altLang="ja-JP" sz="4000" b="1" dirty="0">
                <a:solidFill>
                  <a:schemeClr val="tx1"/>
                </a:solidFill>
                <a:latin typeface="Meiryo UI" panose="020B0604030504040204" pitchFamily="50" charset="-128"/>
                <a:ea typeface="Meiryo UI" panose="020B0604030504040204" pitchFamily="50" charset="-128"/>
                <a:cs typeface="ヒラギノ角ゴ Pro W6"/>
              </a:rPr>
              <a:t>】</a:t>
            </a:r>
            <a:r>
              <a:rPr lang="ja-JP" altLang="en-US" sz="4000" b="1" dirty="0">
                <a:solidFill>
                  <a:schemeClr val="tx1"/>
                </a:solidFill>
                <a:latin typeface="Meiryo UI" panose="020B0604030504040204" pitchFamily="50" charset="-128"/>
                <a:ea typeface="Meiryo UI" panose="020B0604030504040204" pitchFamily="50" charset="-128"/>
                <a:cs typeface="ヒラギノ角ゴ Pro W6"/>
              </a:rPr>
              <a:t>　</a:t>
            </a:r>
            <a:r>
              <a:rPr lang="ja-JP" altLang="en-US" sz="4000" b="1" dirty="0">
                <a:solidFill>
                  <a:schemeClr val="accent1"/>
                </a:solidFill>
                <a:latin typeface="Meiryo UI" panose="020B0604030504040204" pitchFamily="50" charset="-128"/>
                <a:ea typeface="Meiryo UI" panose="020B0604030504040204" pitchFamily="50" charset="-128"/>
                <a:cs typeface="ヒラギノ角ゴ Pro W6"/>
              </a:rPr>
              <a:t>〇</a:t>
            </a:r>
            <a:r>
              <a:rPr lang="ja-JP" altLang="en-US" sz="4000" b="1" dirty="0">
                <a:solidFill>
                  <a:schemeClr val="tx1"/>
                </a:solidFill>
                <a:latin typeface="Meiryo UI" panose="020B0604030504040204" pitchFamily="50" charset="-128"/>
                <a:ea typeface="Meiryo UI" panose="020B0604030504040204" pitchFamily="50" charset="-128"/>
                <a:cs typeface="ヒラギノ角ゴ Pro W6"/>
              </a:rPr>
              <a:t>　</a:t>
            </a:r>
          </a:p>
          <a:p>
            <a:pPr eaLnBrk="1" hangingPunct="1">
              <a:buNone/>
              <a:defRPr/>
            </a:pPr>
            <a:r>
              <a:rPr lang="ja-JP" altLang="en-US" sz="4000" b="1" dirty="0">
                <a:solidFill>
                  <a:schemeClr val="tx1"/>
                </a:solidFill>
                <a:latin typeface="Meiryo UI" panose="020B0604030504040204" pitchFamily="50" charset="-128"/>
                <a:ea typeface="Meiryo UI" panose="020B0604030504040204" pitchFamily="50" charset="-128"/>
                <a:cs typeface="ヒラギノ角ゴ Pro W6"/>
              </a:rPr>
              <a:t>保護者の同意がなくても作成できます。</a:t>
            </a:r>
          </a:p>
          <a:p>
            <a:pPr eaLnBrk="1" hangingPunct="1">
              <a:buNone/>
              <a:defRPr/>
            </a:pPr>
            <a:r>
              <a:rPr lang="en-US" altLang="ja-JP" dirty="0">
                <a:solidFill>
                  <a:schemeClr val="tx1"/>
                </a:solidFill>
                <a:latin typeface="Meiryo UI" panose="020B0604030504040204" pitchFamily="50" charset="-128"/>
                <a:ea typeface="Meiryo UI" panose="020B0604030504040204" pitchFamily="50" charset="-128"/>
                <a:cs typeface="ヒラギノ角ゴ Pro W6"/>
              </a:rPr>
              <a:t>※</a:t>
            </a:r>
            <a:r>
              <a:rPr lang="ja-JP" altLang="en-US" dirty="0">
                <a:solidFill>
                  <a:schemeClr val="tx1"/>
                </a:solidFill>
                <a:latin typeface="Meiryo UI" panose="020B0604030504040204" pitchFamily="50" charset="-128"/>
                <a:ea typeface="Meiryo UI" panose="020B0604030504040204" pitchFamily="50" charset="-128"/>
                <a:cs typeface="ヒラギノ角ゴ Pro W6"/>
              </a:rPr>
              <a:t>支払能力により、作成ができないことがありますので、注意が必要です。</a:t>
            </a:r>
            <a:endParaRPr lang="en-US" altLang="ja-JP" dirty="0">
              <a:solidFill>
                <a:schemeClr val="tx1"/>
              </a:solidFill>
              <a:latin typeface="Meiryo UI" panose="020B0604030504040204" pitchFamily="50" charset="-128"/>
              <a:ea typeface="Meiryo UI" panose="020B0604030504040204" pitchFamily="50" charset="-128"/>
              <a:cs typeface="ヒラギノ角ゴ Pro W6"/>
            </a:endParaRPr>
          </a:p>
          <a:p>
            <a:pPr algn="r" eaLnBrk="1" hangingPunct="1">
              <a:buNone/>
              <a:defRPr/>
            </a:pPr>
            <a:endParaRPr lang="en-US" altLang="ja-JP" sz="2000" dirty="0">
              <a:solidFill>
                <a:schemeClr val="tx1"/>
              </a:solidFill>
              <a:latin typeface="Meiryo UI" panose="020B0604030504040204" pitchFamily="50" charset="-128"/>
              <a:ea typeface="Meiryo UI" panose="020B0604030504040204" pitchFamily="50" charset="-128"/>
              <a:cs typeface="ヒラギノ角ゴ Pro W6"/>
            </a:endParaRPr>
          </a:p>
          <a:p>
            <a:pPr algn="r" eaLnBrk="1" hangingPunct="1">
              <a:buNone/>
              <a:defRPr/>
            </a:pPr>
            <a:endParaRPr lang="en-US" altLang="ja-JP" sz="500" b="1" dirty="0">
              <a:solidFill>
                <a:schemeClr val="tx1"/>
              </a:solidFill>
              <a:latin typeface="Meiryo UI" panose="020B0604030504040204" pitchFamily="50" charset="-128"/>
              <a:ea typeface="Meiryo UI" panose="020B0604030504040204" pitchFamily="50" charset="-128"/>
              <a:cs typeface="ヒラギノ角ゴ Pro W6"/>
            </a:endParaRPr>
          </a:p>
        </p:txBody>
      </p:sp>
      <p:sp>
        <p:nvSpPr>
          <p:cNvPr id="3" name="スライド番号プレースホルダー 2"/>
          <p:cNvSpPr>
            <a:spLocks noGrp="1"/>
          </p:cNvSpPr>
          <p:nvPr>
            <p:ph type="sldNum" sz="quarter" idx="12"/>
          </p:nvPr>
        </p:nvSpPr>
        <p:spPr/>
        <p:txBody>
          <a:bodyPr/>
          <a:lstStyle/>
          <a:p>
            <a:pPr defTabSz="457200">
              <a:defRPr/>
            </a:pPr>
            <a:fld id="{7B76553B-32E2-D644-9CD0-56FDA882EB90}" type="slidenum">
              <a:rPr lang="ja-JP" altLang="en-US" b="0" smtClean="0"/>
              <a:pPr defTabSz="457200">
                <a:defRPr/>
              </a:pPr>
              <a:t>6</a:t>
            </a:fld>
            <a:endParaRPr lang="ja-JP" altLang="en-US" b="0" dirty="0"/>
          </a:p>
        </p:txBody>
      </p:sp>
      <p:pic>
        <p:nvPicPr>
          <p:cNvPr id="21" name="図 20">
            <a:extLst>
              <a:ext uri="{FF2B5EF4-FFF2-40B4-BE49-F238E27FC236}">
                <a16:creationId xmlns:a16="http://schemas.microsoft.com/office/drawing/2014/main" id="{6ABB8562-94F9-411B-81CF-9B7E0809DF76}"/>
              </a:ext>
            </a:extLst>
          </p:cNvPr>
          <p:cNvPicPr>
            <a:picLocks noChangeAspect="1"/>
          </p:cNvPicPr>
          <p:nvPr/>
        </p:nvPicPr>
        <p:blipFill>
          <a:blip r:embed="rId4"/>
          <a:stretch>
            <a:fillRect/>
          </a:stretch>
        </p:blipFill>
        <p:spPr>
          <a:xfrm>
            <a:off x="1164568" y="1108148"/>
            <a:ext cx="965857" cy="584446"/>
          </a:xfrm>
          <a:prstGeom prst="rect">
            <a:avLst/>
          </a:prstGeom>
        </p:spPr>
      </p:pic>
    </p:spTree>
    <p:extLst>
      <p:ext uri="{BB962C8B-B14F-4D97-AF65-F5344CB8AC3E}">
        <p14:creationId xmlns:p14="http://schemas.microsoft.com/office/powerpoint/2010/main" val="2120906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500"/>
                                        <p:tgtEl>
                                          <p:spTgt spid="21"/>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0" grpId="0"/>
      <p:bldP spid="2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線矢印コネクタ 11">
            <a:extLst>
              <a:ext uri="{FF2B5EF4-FFF2-40B4-BE49-F238E27FC236}">
                <a16:creationId xmlns:a16="http://schemas.microsoft.com/office/drawing/2014/main" id="{C6573D57-6F20-DFAC-87F4-CFE431DBBE2C}"/>
              </a:ext>
            </a:extLst>
          </p:cNvPr>
          <p:cNvCxnSpPr>
            <a:cxnSpLocks/>
          </p:cNvCxnSpPr>
          <p:nvPr/>
        </p:nvCxnSpPr>
        <p:spPr>
          <a:xfrm rot="16200000" flipV="1">
            <a:off x="3044154" y="1922812"/>
            <a:ext cx="501079" cy="609311"/>
          </a:xfrm>
          <a:prstGeom prst="straightConnector1">
            <a:avLst/>
          </a:prstGeom>
          <a:ln w="28575" cap="flat" cmpd="sng" algn="ctr">
            <a:solidFill>
              <a:schemeClr val="accent6"/>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57" name="正方形/長方形 56">
            <a:extLst>
              <a:ext uri="{FF2B5EF4-FFF2-40B4-BE49-F238E27FC236}">
                <a16:creationId xmlns:a16="http://schemas.microsoft.com/office/drawing/2014/main" id="{814D307E-80F8-4DB6-9A83-797F07BB4FA8}"/>
              </a:ext>
            </a:extLst>
          </p:cNvPr>
          <p:cNvSpPr/>
          <p:nvPr/>
        </p:nvSpPr>
        <p:spPr>
          <a:xfrm>
            <a:off x="0" y="0"/>
            <a:ext cx="9144000" cy="716948"/>
          </a:xfrm>
          <a:prstGeom prst="rect">
            <a:avLst/>
          </a:prstGeom>
          <a:solidFill>
            <a:srgbClr val="D99694"/>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30" name="正方形/長方形 29"/>
          <p:cNvSpPr/>
          <p:nvPr/>
        </p:nvSpPr>
        <p:spPr>
          <a:xfrm>
            <a:off x="65346" y="795991"/>
            <a:ext cx="6393341" cy="1792009"/>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lnSpc>
                <a:spcPct val="110000"/>
              </a:lnSpc>
              <a:defRPr/>
            </a:pPr>
            <a:r>
              <a:rPr lang="ja-JP" altLang="en-US" sz="2400" b="1" dirty="0">
                <a:solidFill>
                  <a:srgbClr val="FF0000"/>
                </a:solidFill>
                <a:latin typeface="Meiryo UI" panose="020B0604030504040204" pitchFamily="50" charset="-128"/>
                <a:ea typeface="Meiryo UI" panose="020B0604030504040204" pitchFamily="50" charset="-128"/>
                <a:cs typeface="ヒラギノ丸ゴ Pro W4"/>
              </a:rPr>
              <a:t>　</a:t>
            </a:r>
            <a:endParaRPr lang="ja-JP" altLang="en-US" sz="3200" b="1" dirty="0">
              <a:solidFill>
                <a:schemeClr val="tx2"/>
              </a:solidFill>
              <a:latin typeface="Meiryo UI" panose="020B0604030504040204" pitchFamily="50" charset="-128"/>
              <a:ea typeface="Meiryo UI" panose="020B0604030504040204" pitchFamily="50" charset="-128"/>
              <a:cs typeface="ヒラギノ丸ゴ Pro W4"/>
            </a:endParaRPr>
          </a:p>
        </p:txBody>
      </p:sp>
      <p:sp>
        <p:nvSpPr>
          <p:cNvPr id="25" name="正方形/長方形 24"/>
          <p:cNvSpPr/>
          <p:nvPr/>
        </p:nvSpPr>
        <p:spPr>
          <a:xfrm>
            <a:off x="65345" y="849219"/>
            <a:ext cx="6393341" cy="1792009"/>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lnSpc>
                <a:spcPct val="110000"/>
              </a:lnSpc>
              <a:defRPr/>
            </a:pPr>
            <a:r>
              <a:rPr lang="ja-JP" altLang="en-US" sz="2400" b="1" dirty="0">
                <a:solidFill>
                  <a:srgbClr val="FF0000"/>
                </a:solidFill>
                <a:latin typeface="Meiryo UI" panose="020B0604030504040204" pitchFamily="50" charset="-128"/>
                <a:ea typeface="Meiryo UI" panose="020B0604030504040204" pitchFamily="50" charset="-128"/>
                <a:cs typeface="ヒラギノ丸ゴ Pro W4"/>
              </a:rPr>
              <a:t>　</a:t>
            </a:r>
            <a:endParaRPr lang="ja-JP" altLang="en-US" sz="3200" b="1" dirty="0">
              <a:solidFill>
                <a:schemeClr val="tx2"/>
              </a:solidFill>
              <a:latin typeface="Meiryo UI" panose="020B0604030504040204" pitchFamily="50" charset="-128"/>
              <a:ea typeface="Meiryo UI" panose="020B0604030504040204" pitchFamily="50" charset="-128"/>
              <a:cs typeface="ヒラギノ丸ゴ Pro W4"/>
            </a:endParaRPr>
          </a:p>
        </p:txBody>
      </p:sp>
      <p:sp>
        <p:nvSpPr>
          <p:cNvPr id="27" name="正方形/長方形 26"/>
          <p:cNvSpPr/>
          <p:nvPr/>
        </p:nvSpPr>
        <p:spPr>
          <a:xfrm>
            <a:off x="133225" y="2805482"/>
            <a:ext cx="4174556" cy="1792009"/>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lnSpc>
                <a:spcPct val="110000"/>
              </a:lnSpc>
              <a:defRPr/>
            </a:pPr>
            <a:r>
              <a:rPr lang="ja-JP" altLang="en-US" sz="2400" b="1" dirty="0">
                <a:solidFill>
                  <a:schemeClr val="tx2"/>
                </a:solidFill>
                <a:latin typeface="Meiryo UI" panose="020B0604030504040204" pitchFamily="50" charset="-128"/>
                <a:ea typeface="Meiryo UI" panose="020B0604030504040204" pitchFamily="50" charset="-128"/>
                <a:cs typeface="ヒラギノ丸ゴ Pro W4"/>
              </a:rPr>
              <a:t>　</a:t>
            </a:r>
            <a:endParaRPr lang="ja-JP" altLang="en-US" sz="2800" b="1" dirty="0">
              <a:solidFill>
                <a:schemeClr val="tx2"/>
              </a:solidFill>
              <a:latin typeface="Meiryo UI" panose="020B0604030504040204" pitchFamily="50" charset="-128"/>
              <a:ea typeface="Meiryo UI" panose="020B0604030504040204" pitchFamily="50" charset="-128"/>
              <a:cs typeface="ヒラギノ丸ゴ Pro W4"/>
            </a:endParaRPr>
          </a:p>
        </p:txBody>
      </p:sp>
      <p:grpSp>
        <p:nvGrpSpPr>
          <p:cNvPr id="8" name="グループ化 7">
            <a:extLst>
              <a:ext uri="{FF2B5EF4-FFF2-40B4-BE49-F238E27FC236}">
                <a16:creationId xmlns:a16="http://schemas.microsoft.com/office/drawing/2014/main" id="{BE72C11B-210B-4D3D-817D-0FB88EE8BE32}"/>
              </a:ext>
            </a:extLst>
          </p:cNvPr>
          <p:cNvGrpSpPr/>
          <p:nvPr/>
        </p:nvGrpSpPr>
        <p:grpSpPr>
          <a:xfrm>
            <a:off x="133225" y="5251482"/>
            <a:ext cx="8643045" cy="1545496"/>
            <a:chOff x="133225" y="5251482"/>
            <a:chExt cx="8643045" cy="1545496"/>
          </a:xfrm>
        </p:grpSpPr>
        <p:sp>
          <p:nvSpPr>
            <p:cNvPr id="70" name="角丸四角形 69"/>
            <p:cNvSpPr/>
            <p:nvPr/>
          </p:nvSpPr>
          <p:spPr>
            <a:xfrm>
              <a:off x="133225" y="5251482"/>
              <a:ext cx="8643045" cy="1545496"/>
            </a:xfrm>
            <a:prstGeom prst="roundRect">
              <a:avLst/>
            </a:prstGeom>
            <a:noFill/>
            <a:ln w="317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nvGrpSpPr>
            <p:cNvPr id="6" name="グループ化 5">
              <a:extLst>
                <a:ext uri="{FF2B5EF4-FFF2-40B4-BE49-F238E27FC236}">
                  <a16:creationId xmlns:a16="http://schemas.microsoft.com/office/drawing/2014/main" id="{80F9866B-67AA-4CF6-8230-857C0BB804D3}"/>
                </a:ext>
              </a:extLst>
            </p:cNvPr>
            <p:cNvGrpSpPr/>
            <p:nvPr/>
          </p:nvGrpSpPr>
          <p:grpSpPr>
            <a:xfrm>
              <a:off x="6650185" y="5424131"/>
              <a:ext cx="1909763" cy="1016891"/>
              <a:chOff x="6847963" y="5440530"/>
              <a:chExt cx="1909763" cy="1016891"/>
            </a:xfrm>
          </p:grpSpPr>
          <p:sp>
            <p:nvSpPr>
              <p:cNvPr id="52" name="正方形/長方形 51"/>
              <p:cNvSpPr/>
              <p:nvPr/>
            </p:nvSpPr>
            <p:spPr>
              <a:xfrm>
                <a:off x="6847963" y="5440530"/>
                <a:ext cx="1452563" cy="559691"/>
              </a:xfrm>
              <a:prstGeom prst="rect">
                <a:avLst/>
              </a:prstGeom>
              <a:solidFill>
                <a:schemeClr val="bg2"/>
              </a:solidFill>
              <a:ln w="25400">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55" name="正方形/長方形 54"/>
              <p:cNvSpPr/>
              <p:nvPr/>
            </p:nvSpPr>
            <p:spPr>
              <a:xfrm>
                <a:off x="7000363" y="5592930"/>
                <a:ext cx="1452563" cy="559691"/>
              </a:xfrm>
              <a:prstGeom prst="rect">
                <a:avLst/>
              </a:prstGeom>
              <a:solidFill>
                <a:schemeClr val="bg2"/>
              </a:solidFill>
              <a:ln w="25400">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58" name="正方形/長方形 57"/>
              <p:cNvSpPr/>
              <p:nvPr/>
            </p:nvSpPr>
            <p:spPr>
              <a:xfrm>
                <a:off x="7152763" y="5745330"/>
                <a:ext cx="1452563" cy="559691"/>
              </a:xfrm>
              <a:prstGeom prst="rect">
                <a:avLst/>
              </a:prstGeom>
              <a:solidFill>
                <a:schemeClr val="bg2"/>
              </a:solidFill>
              <a:ln w="25400">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61" name="正方形/長方形 60"/>
              <p:cNvSpPr/>
              <p:nvPr/>
            </p:nvSpPr>
            <p:spPr>
              <a:xfrm>
                <a:off x="7305163" y="5897730"/>
                <a:ext cx="1452563" cy="559691"/>
              </a:xfrm>
              <a:prstGeom prst="rect">
                <a:avLst/>
              </a:prstGeom>
              <a:solidFill>
                <a:schemeClr val="bg2"/>
              </a:solidFill>
              <a:ln w="25400">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62" name="テキスト ボックス 61"/>
              <p:cNvSpPr txBox="1"/>
              <p:nvPr/>
            </p:nvSpPr>
            <p:spPr>
              <a:xfrm>
                <a:off x="7423585" y="5968248"/>
                <a:ext cx="607859" cy="253916"/>
              </a:xfrm>
              <a:prstGeom prst="rect">
                <a:avLst/>
              </a:prstGeom>
              <a:noFill/>
            </p:spPr>
            <p:txBody>
              <a:bodyPr wrap="none" rtlCol="0">
                <a:spAutoFit/>
              </a:bodyPr>
              <a:lstStyle/>
              <a:p>
                <a:r>
                  <a:rPr kumimoji="1" lang="ja-JP" altLang="en-US" sz="1050" b="1" dirty="0">
                    <a:latin typeface="ヒラギノ丸ゴ Pro W4"/>
                    <a:ea typeface="ヒラギノ丸ゴ Pro W4"/>
                    <a:cs typeface="ヒラギノ丸ゴ Pro W4"/>
                  </a:rPr>
                  <a:t>壱万円</a:t>
                </a:r>
              </a:p>
            </p:txBody>
          </p:sp>
          <p:sp>
            <p:nvSpPr>
              <p:cNvPr id="63" name="テキスト ボックス 62"/>
              <p:cNvSpPr txBox="1"/>
              <p:nvPr/>
            </p:nvSpPr>
            <p:spPr>
              <a:xfrm>
                <a:off x="7645725" y="6101394"/>
                <a:ext cx="351378" cy="276999"/>
              </a:xfrm>
              <a:prstGeom prst="rect">
                <a:avLst/>
              </a:prstGeom>
              <a:noFill/>
            </p:spPr>
            <p:txBody>
              <a:bodyPr wrap="none" rtlCol="0">
                <a:spAutoFit/>
              </a:bodyPr>
              <a:lstStyle/>
              <a:p>
                <a:r>
                  <a:rPr kumimoji="1" lang="en-US" altLang="ja-JP" sz="1200" b="1" dirty="0">
                    <a:solidFill>
                      <a:schemeClr val="accent2">
                        <a:lumMod val="60000"/>
                        <a:lumOff val="40000"/>
                      </a:schemeClr>
                    </a:solidFill>
                    <a:latin typeface="ヒラギノ丸ゴ Pro W4"/>
                    <a:ea typeface="ヒラギノ丸ゴ Pro W4"/>
                    <a:cs typeface="ヒラギノ丸ゴ Pro W4"/>
                  </a:rPr>
                  <a:t>●</a:t>
                </a:r>
                <a:endParaRPr kumimoji="1" lang="ja-JP" altLang="en-US" sz="1200" b="1" dirty="0">
                  <a:solidFill>
                    <a:schemeClr val="accent2">
                      <a:lumMod val="60000"/>
                      <a:lumOff val="40000"/>
                    </a:schemeClr>
                  </a:solidFill>
                  <a:latin typeface="ヒラギノ丸ゴ Pro W4"/>
                  <a:ea typeface="ヒラギノ丸ゴ Pro W4"/>
                  <a:cs typeface="ヒラギノ丸ゴ Pro W4"/>
                </a:endParaRPr>
              </a:p>
            </p:txBody>
          </p:sp>
        </p:grpSp>
        <p:sp>
          <p:nvSpPr>
            <p:cNvPr id="46" name="正方形/長方形 45"/>
            <p:cNvSpPr/>
            <p:nvPr/>
          </p:nvSpPr>
          <p:spPr>
            <a:xfrm>
              <a:off x="413344" y="5592930"/>
              <a:ext cx="6196356" cy="852019"/>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lnSpc>
                  <a:spcPct val="110000"/>
                </a:lnSpc>
                <a:defRPr/>
              </a:pPr>
              <a:r>
                <a:rPr lang="ja-JP" altLang="en-US" sz="2800" b="1" dirty="0">
                  <a:solidFill>
                    <a:schemeClr val="tx1"/>
                  </a:solidFill>
                  <a:latin typeface="Meiryo UI" panose="020B0604030504040204" pitchFamily="50" charset="-128"/>
                  <a:ea typeface="Meiryo UI" panose="020B0604030504040204" pitchFamily="50" charset="-128"/>
                  <a:cs typeface="ヒラギノ丸ゴ Pro W4"/>
                </a:rPr>
                <a:t>クレジットカードでカード会社に立て替えてもらったお金や、金融機関などから借りた</a:t>
              </a:r>
            </a:p>
            <a:p>
              <a:pPr lvl="0" defTabSz="457200">
                <a:lnSpc>
                  <a:spcPct val="110000"/>
                </a:lnSpc>
                <a:defRPr/>
              </a:pPr>
              <a:r>
                <a:rPr lang="ja-JP" altLang="en-US" sz="2800" b="1" dirty="0">
                  <a:solidFill>
                    <a:schemeClr val="tx1"/>
                  </a:solidFill>
                  <a:latin typeface="Meiryo UI" panose="020B0604030504040204" pitchFamily="50" charset="-128"/>
                  <a:ea typeface="Meiryo UI" panose="020B0604030504040204" pitchFamily="50" charset="-128"/>
                  <a:cs typeface="ヒラギノ丸ゴ Pro W4"/>
                </a:rPr>
                <a:t>お金は</a:t>
              </a:r>
              <a:r>
                <a:rPr lang="ja-JP" altLang="en-US" sz="2800" b="1" dirty="0">
                  <a:solidFill>
                    <a:srgbClr val="FF0000"/>
                  </a:solidFill>
                  <a:latin typeface="Meiryo UI" panose="020B0604030504040204" pitchFamily="50" charset="-128"/>
                  <a:ea typeface="Meiryo UI" panose="020B0604030504040204" pitchFamily="50" charset="-128"/>
                  <a:cs typeface="ヒラギノ丸ゴ Pro W4"/>
                </a:rPr>
                <a:t>返済する責任と義務</a:t>
              </a:r>
              <a:r>
                <a:rPr lang="ja-JP" altLang="en-US" sz="2800" b="1" dirty="0">
                  <a:solidFill>
                    <a:schemeClr val="tx1"/>
                  </a:solidFill>
                  <a:latin typeface="Meiryo UI" panose="020B0604030504040204" pitchFamily="50" charset="-128"/>
                  <a:ea typeface="Meiryo UI" panose="020B0604030504040204" pitchFamily="50" charset="-128"/>
                  <a:cs typeface="ヒラギノ丸ゴ Pro W4"/>
                </a:rPr>
                <a:t>があります。</a:t>
              </a:r>
              <a:endParaRPr lang="en-US" altLang="ja-JP" sz="2800" b="1" dirty="0">
                <a:solidFill>
                  <a:schemeClr val="tx1"/>
                </a:solidFill>
                <a:latin typeface="Meiryo UI" panose="020B0604030504040204" pitchFamily="50" charset="-128"/>
                <a:ea typeface="Meiryo UI" panose="020B0604030504040204" pitchFamily="50" charset="-128"/>
                <a:cs typeface="ヒラギノ丸ゴ Pro W4"/>
              </a:endParaRPr>
            </a:p>
          </p:txBody>
        </p:sp>
      </p:grpSp>
      <p:grpSp>
        <p:nvGrpSpPr>
          <p:cNvPr id="7" name="グループ化 6">
            <a:extLst>
              <a:ext uri="{FF2B5EF4-FFF2-40B4-BE49-F238E27FC236}">
                <a16:creationId xmlns:a16="http://schemas.microsoft.com/office/drawing/2014/main" id="{FA1AF557-56C0-41BB-911C-FA9D1359357A}"/>
              </a:ext>
            </a:extLst>
          </p:cNvPr>
          <p:cNvGrpSpPr/>
          <p:nvPr/>
        </p:nvGrpSpPr>
        <p:grpSpPr>
          <a:xfrm>
            <a:off x="4601715" y="951121"/>
            <a:ext cx="4415782" cy="4059429"/>
            <a:chOff x="4601715" y="951121"/>
            <a:chExt cx="4415782" cy="4059429"/>
          </a:xfrm>
        </p:grpSpPr>
        <p:grpSp>
          <p:nvGrpSpPr>
            <p:cNvPr id="41" name="グループ化 40">
              <a:extLst>
                <a:ext uri="{FF2B5EF4-FFF2-40B4-BE49-F238E27FC236}">
                  <a16:creationId xmlns:a16="http://schemas.microsoft.com/office/drawing/2014/main" id="{0F4FD678-876F-4360-9784-BCF9500CA129}"/>
                </a:ext>
              </a:extLst>
            </p:cNvPr>
            <p:cNvGrpSpPr/>
            <p:nvPr/>
          </p:nvGrpSpPr>
          <p:grpSpPr>
            <a:xfrm>
              <a:off x="4601715" y="951121"/>
              <a:ext cx="4321523" cy="429879"/>
              <a:chOff x="5018363" y="6144429"/>
              <a:chExt cx="2493818" cy="429879"/>
            </a:xfrm>
            <a:solidFill>
              <a:srgbClr val="558ED5"/>
            </a:solidFill>
          </p:grpSpPr>
          <p:sp>
            <p:nvSpPr>
              <p:cNvPr id="42" name="角丸四角形 41"/>
              <p:cNvSpPr/>
              <p:nvPr/>
            </p:nvSpPr>
            <p:spPr bwMode="gray">
              <a:xfrm>
                <a:off x="5018363" y="6144429"/>
                <a:ext cx="2493818" cy="428511"/>
              </a:xfrm>
              <a:prstGeom prst="roundRect">
                <a:avLst>
                  <a:gd name="adj" fmla="val 43388"/>
                </a:avLst>
              </a:prstGeom>
              <a:grpFill/>
              <a:ln w="3175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44" name="正方形/長方形 43"/>
              <p:cNvSpPr/>
              <p:nvPr/>
            </p:nvSpPr>
            <p:spPr bwMode="white">
              <a:xfrm>
                <a:off x="5103173" y="6159680"/>
                <a:ext cx="2324197" cy="414628"/>
              </a:xfrm>
              <a:prstGeom prst="rect">
                <a:avLst/>
              </a:prstGeom>
              <a:grp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kumimoji="1" lang="ja-JP" altLang="en-US" sz="24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ヒラギノ角ゴ Pro W6"/>
                </a:endParaRPr>
              </a:p>
            </p:txBody>
          </p:sp>
        </p:grpSp>
        <p:sp>
          <p:nvSpPr>
            <p:cNvPr id="28" name="正方形/長方形 27"/>
            <p:cNvSpPr/>
            <p:nvPr/>
          </p:nvSpPr>
          <p:spPr>
            <a:xfrm>
              <a:off x="4730587" y="3218541"/>
              <a:ext cx="4286910" cy="1792009"/>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lnSpc>
                  <a:spcPct val="110000"/>
                </a:lnSpc>
                <a:defRPr/>
              </a:pPr>
              <a:r>
                <a:rPr lang="ja-JP" altLang="en-US" sz="2000" b="1" dirty="0">
                  <a:solidFill>
                    <a:schemeClr val="tx1"/>
                  </a:solidFill>
                  <a:latin typeface="Meiryo UI" panose="020B0604030504040204" pitchFamily="50" charset="-128"/>
                  <a:ea typeface="Meiryo UI" panose="020B0604030504040204" pitchFamily="50" charset="-128"/>
                  <a:cs typeface="ヒラギノ丸ゴ Pro W4"/>
                </a:rPr>
                <a:t>金融機関などからお金を借りると</a:t>
              </a:r>
              <a:r>
                <a:rPr lang="ja-JP" altLang="en-US" sz="2000" b="1" dirty="0">
                  <a:solidFill>
                    <a:srgbClr val="FF0000"/>
                  </a:solidFill>
                  <a:latin typeface="Meiryo UI" panose="020B0604030504040204" pitchFamily="50" charset="-128"/>
                  <a:ea typeface="Meiryo UI" panose="020B0604030504040204" pitchFamily="50" charset="-128"/>
                  <a:cs typeface="ヒラギノ丸ゴ Pro W4"/>
                </a:rPr>
                <a:t>利息</a:t>
              </a:r>
            </a:p>
            <a:p>
              <a:pPr lvl="0" defTabSz="457200">
                <a:lnSpc>
                  <a:spcPct val="110000"/>
                </a:lnSpc>
                <a:defRPr/>
              </a:pPr>
              <a:r>
                <a:rPr lang="ja-JP" altLang="en-US" sz="2000" b="1" dirty="0">
                  <a:solidFill>
                    <a:schemeClr val="tx1"/>
                  </a:solidFill>
                  <a:latin typeface="Meiryo UI" panose="020B0604030504040204" pitchFamily="50" charset="-128"/>
                  <a:ea typeface="Meiryo UI" panose="020B0604030504040204" pitchFamily="50" charset="-128"/>
                  <a:cs typeface="ヒラギノ丸ゴ Pro W4"/>
                </a:rPr>
                <a:t>をつけて返済する必要があります。</a:t>
              </a:r>
            </a:p>
          </p:txBody>
        </p:sp>
        <p:pic>
          <p:nvPicPr>
            <p:cNvPr id="47" name="図 4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gray">
            <a:xfrm>
              <a:off x="7605067" y="1502253"/>
              <a:ext cx="1138546" cy="957222"/>
            </a:xfrm>
            <a:prstGeom prst="rect">
              <a:avLst/>
            </a:prstGeom>
          </p:spPr>
        </p:pic>
        <p:sp>
          <p:nvSpPr>
            <p:cNvPr id="48" name="正方形/長方形 47"/>
            <p:cNvSpPr/>
            <p:nvPr/>
          </p:nvSpPr>
          <p:spPr bwMode="white">
            <a:xfrm>
              <a:off x="4725200" y="963237"/>
              <a:ext cx="4027588" cy="414628"/>
            </a:xfrm>
            <a:prstGeom prst="rect">
              <a:avLst/>
            </a:prstGeom>
            <a:solidFill>
              <a:srgbClr val="558ED5"/>
            </a:solid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ja-JP" altLang="en-US" sz="2400" b="1" dirty="0">
                  <a:solidFill>
                    <a:srgbClr val="FFFFFF"/>
                  </a:solidFill>
                  <a:latin typeface="Meiryo UI" panose="020B0604030504040204" pitchFamily="50" charset="-128"/>
                  <a:ea typeface="Meiryo UI" panose="020B0604030504040204" pitchFamily="50" charset="-128"/>
                  <a:cs typeface="ヒラギノ角ゴ Pro W6"/>
                </a:rPr>
                <a:t>②各種「ロ－ン」</a:t>
              </a:r>
              <a:endParaRPr kumimoji="1" lang="en-US" altLang="ja-JP" sz="24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ヒラギノ角ゴ Pro W6"/>
              </a:endParaRPr>
            </a:p>
          </p:txBody>
        </p:sp>
        <p:pic>
          <p:nvPicPr>
            <p:cNvPr id="49" name="図 4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110233" y="2328862"/>
              <a:ext cx="1348808" cy="1032501"/>
            </a:xfrm>
            <a:prstGeom prst="rect">
              <a:avLst/>
            </a:prstGeom>
          </p:spPr>
        </p:pic>
        <p:pic>
          <p:nvPicPr>
            <p:cNvPr id="50" name="図 49" descr="ブラック, 時計, 立つ が含まれている画像&#10;&#10;自動的に生成された説明">
              <a:extLst>
                <a:ext uri="{FF2B5EF4-FFF2-40B4-BE49-F238E27FC236}">
                  <a16:creationId xmlns:a16="http://schemas.microsoft.com/office/drawing/2014/main" id="{B7E37A86-BB1E-4FB4-B3EF-FA171A840929}"/>
                </a:ext>
              </a:extLst>
            </p:cNvPr>
            <p:cNvPicPr>
              <a:picLocks noChangeAspect="1"/>
            </p:cNvPicPr>
            <p:nvPr/>
          </p:nvPicPr>
          <p:blipFill>
            <a:blip r:embed="rId5"/>
            <a:stretch>
              <a:fillRect/>
            </a:stretch>
          </p:blipFill>
          <p:spPr>
            <a:xfrm>
              <a:off x="4652264" y="1511550"/>
              <a:ext cx="1457969" cy="1048767"/>
            </a:xfrm>
            <a:prstGeom prst="rect">
              <a:avLst/>
            </a:prstGeom>
          </p:spPr>
        </p:pic>
        <p:sp>
          <p:nvSpPr>
            <p:cNvPr id="51" name="テキスト ボックス 50"/>
            <p:cNvSpPr txBox="1"/>
            <p:nvPr/>
          </p:nvSpPr>
          <p:spPr>
            <a:xfrm>
              <a:off x="4688978" y="2429512"/>
              <a:ext cx="1351536" cy="261610"/>
            </a:xfrm>
            <a:prstGeom prst="rect">
              <a:avLst/>
            </a:prstGeom>
            <a:noFill/>
          </p:spPr>
          <p:txBody>
            <a:bodyPr wrap="square" rtlCol="0">
              <a:spAutoFit/>
            </a:bodyPr>
            <a:lstStyle/>
            <a:p>
              <a:pPr algn="ctr"/>
              <a:r>
                <a:rPr kumimoji="1" lang="ja-JP" altLang="en-US" sz="1100" dirty="0">
                  <a:latin typeface="Meiryo UI" panose="020B0604030504040204" pitchFamily="50" charset="-128"/>
                  <a:ea typeface="Meiryo UI" panose="020B0604030504040204" pitchFamily="50" charset="-128"/>
                </a:rPr>
                <a:t>「自動車ローン」</a:t>
              </a:r>
            </a:p>
          </p:txBody>
        </p:sp>
        <p:sp>
          <p:nvSpPr>
            <p:cNvPr id="64" name="テキスト ボックス 63"/>
            <p:cNvSpPr txBox="1"/>
            <p:nvPr/>
          </p:nvSpPr>
          <p:spPr>
            <a:xfrm>
              <a:off x="7561054" y="2478526"/>
              <a:ext cx="1351536" cy="261610"/>
            </a:xfrm>
            <a:prstGeom prst="rect">
              <a:avLst/>
            </a:prstGeom>
            <a:noFill/>
          </p:spPr>
          <p:txBody>
            <a:bodyPr wrap="square" rtlCol="0">
              <a:spAutoFit/>
            </a:bodyPr>
            <a:lstStyle/>
            <a:p>
              <a:pPr algn="ctr"/>
              <a:r>
                <a:rPr kumimoji="1" lang="ja-JP" altLang="en-US" sz="1100" dirty="0">
                  <a:latin typeface="Meiryo UI" panose="020B0604030504040204" pitchFamily="50" charset="-128"/>
                  <a:ea typeface="Meiryo UI" panose="020B0604030504040204" pitchFamily="50" charset="-128"/>
                </a:rPr>
                <a:t>「住宅ローン」</a:t>
              </a:r>
            </a:p>
          </p:txBody>
        </p:sp>
        <p:sp>
          <p:nvSpPr>
            <p:cNvPr id="65" name="テキスト ボックス 64"/>
            <p:cNvSpPr txBox="1"/>
            <p:nvPr/>
          </p:nvSpPr>
          <p:spPr>
            <a:xfrm>
              <a:off x="6187327" y="3403371"/>
              <a:ext cx="1351536" cy="261610"/>
            </a:xfrm>
            <a:prstGeom prst="rect">
              <a:avLst/>
            </a:prstGeom>
            <a:noFill/>
          </p:spPr>
          <p:txBody>
            <a:bodyPr wrap="square" rtlCol="0">
              <a:spAutoFit/>
            </a:bodyPr>
            <a:lstStyle/>
            <a:p>
              <a:pPr algn="ctr"/>
              <a:r>
                <a:rPr kumimoji="1" lang="ja-JP" altLang="en-US" sz="1100" dirty="0">
                  <a:latin typeface="Meiryo UI" panose="020B0604030504040204" pitchFamily="50" charset="-128"/>
                  <a:ea typeface="Meiryo UI" panose="020B0604030504040204" pitchFamily="50" charset="-128"/>
                </a:rPr>
                <a:t>「教育ローン」</a:t>
              </a:r>
            </a:p>
          </p:txBody>
        </p:sp>
      </p:grpSp>
      <p:grpSp>
        <p:nvGrpSpPr>
          <p:cNvPr id="5" name="グループ化 4">
            <a:extLst>
              <a:ext uri="{FF2B5EF4-FFF2-40B4-BE49-F238E27FC236}">
                <a16:creationId xmlns:a16="http://schemas.microsoft.com/office/drawing/2014/main" id="{32D33AEE-D2AC-4331-B6CF-5518DE40CC35}"/>
              </a:ext>
            </a:extLst>
          </p:cNvPr>
          <p:cNvGrpSpPr/>
          <p:nvPr/>
        </p:nvGrpSpPr>
        <p:grpSpPr>
          <a:xfrm>
            <a:off x="133225" y="517909"/>
            <a:ext cx="6460002" cy="4651581"/>
            <a:chOff x="133225" y="517909"/>
            <a:chExt cx="6460002" cy="4651581"/>
          </a:xfrm>
        </p:grpSpPr>
        <p:grpSp>
          <p:nvGrpSpPr>
            <p:cNvPr id="37" name="グループ化 36">
              <a:extLst>
                <a:ext uri="{FF2B5EF4-FFF2-40B4-BE49-F238E27FC236}">
                  <a16:creationId xmlns:a16="http://schemas.microsoft.com/office/drawing/2014/main" id="{0F4FD678-876F-4360-9784-BCF9500CA129}"/>
                </a:ext>
              </a:extLst>
            </p:cNvPr>
            <p:cNvGrpSpPr/>
            <p:nvPr/>
          </p:nvGrpSpPr>
          <p:grpSpPr>
            <a:xfrm>
              <a:off x="133225" y="957614"/>
              <a:ext cx="4321523" cy="428511"/>
              <a:chOff x="5018363" y="6144429"/>
              <a:chExt cx="2493818" cy="428511"/>
            </a:xfrm>
            <a:solidFill>
              <a:srgbClr val="558ED5"/>
            </a:solidFill>
          </p:grpSpPr>
          <p:sp>
            <p:nvSpPr>
              <p:cNvPr id="39" name="角丸四角形 38"/>
              <p:cNvSpPr/>
              <p:nvPr/>
            </p:nvSpPr>
            <p:spPr bwMode="white">
              <a:xfrm>
                <a:off x="5046649" y="6155969"/>
                <a:ext cx="2439669" cy="389555"/>
              </a:xfrm>
              <a:prstGeom prst="roundRect">
                <a:avLst>
                  <a:gd name="adj" fmla="val 45836"/>
                </a:avLst>
              </a:prstGeom>
              <a:grpFill/>
              <a:ln w="9525" cmpd="sng">
                <a:noFill/>
                <a:prstDash val="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38" name="角丸四角形 37"/>
              <p:cNvSpPr/>
              <p:nvPr/>
            </p:nvSpPr>
            <p:spPr bwMode="gray">
              <a:xfrm>
                <a:off x="5018363" y="6144429"/>
                <a:ext cx="2493818" cy="428511"/>
              </a:xfrm>
              <a:prstGeom prst="roundRect">
                <a:avLst>
                  <a:gd name="adj" fmla="val 43388"/>
                </a:avLst>
              </a:prstGeom>
              <a:grpFill/>
              <a:ln w="3175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40" name="正方形/長方形 39"/>
              <p:cNvSpPr/>
              <p:nvPr/>
            </p:nvSpPr>
            <p:spPr bwMode="white">
              <a:xfrm>
                <a:off x="5103173" y="6153835"/>
                <a:ext cx="2324197" cy="414628"/>
              </a:xfrm>
              <a:prstGeom prst="rect">
                <a:avLst/>
              </a:prstGeom>
              <a:grp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ヒラギノ角ゴ Pro W6"/>
                  </a:rPr>
                  <a:t>①「クレジットカード」</a:t>
                </a:r>
                <a:endParaRPr kumimoji="1" lang="en-US" altLang="ja-JP" sz="24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ヒラギノ角ゴ Pro W6"/>
                </a:endParaRPr>
              </a:p>
            </p:txBody>
          </p:sp>
        </p:grpSp>
        <p:sp>
          <p:nvSpPr>
            <p:cNvPr id="26" name="正方形/長方形 25"/>
            <p:cNvSpPr/>
            <p:nvPr/>
          </p:nvSpPr>
          <p:spPr>
            <a:xfrm>
              <a:off x="199886" y="517909"/>
              <a:ext cx="6393341" cy="1792009"/>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lnSpc>
                  <a:spcPct val="110000"/>
                </a:lnSpc>
                <a:defRPr/>
              </a:pPr>
              <a:endParaRPr lang="ja-JP" altLang="en-US" sz="4000" b="1" dirty="0">
                <a:solidFill>
                  <a:schemeClr val="tx2"/>
                </a:solidFill>
                <a:latin typeface="Meiryo UI" panose="020B0604030504040204" pitchFamily="50" charset="-128"/>
                <a:ea typeface="Meiryo UI" panose="020B0604030504040204" pitchFamily="50" charset="-128"/>
                <a:cs typeface="ヒラギノ丸ゴ Pro W4"/>
              </a:endParaRPr>
            </a:p>
          </p:txBody>
        </p:sp>
        <p:sp>
          <p:nvSpPr>
            <p:cNvPr id="67" name="正方形/長方形 66"/>
            <p:cNvSpPr/>
            <p:nvPr/>
          </p:nvSpPr>
          <p:spPr>
            <a:xfrm>
              <a:off x="202083" y="3377481"/>
              <a:ext cx="4399632" cy="1792009"/>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ja-JP" altLang="en-US" sz="2000" b="1" dirty="0">
                  <a:solidFill>
                    <a:schemeClr val="tx1"/>
                  </a:solidFill>
                  <a:latin typeface="Meiryo UI" panose="020B0604030504040204" pitchFamily="50" charset="-128"/>
                  <a:ea typeface="Meiryo UI" panose="020B0604030504040204" pitchFamily="50" charset="-128"/>
                  <a:cs typeface="ヒラギノ丸ゴ Pro W4"/>
                </a:rPr>
                <a:t>「</a:t>
              </a:r>
              <a:r>
                <a:rPr lang="en-US" altLang="ja-JP" sz="2000" b="1" dirty="0">
                  <a:solidFill>
                    <a:schemeClr val="tx1"/>
                  </a:solidFill>
                  <a:latin typeface="Meiryo UI" panose="020B0604030504040204" pitchFamily="50" charset="-128"/>
                  <a:ea typeface="Meiryo UI" panose="020B0604030504040204" pitchFamily="50" charset="-128"/>
                  <a:cs typeface="ヒラギノ丸ゴ Pro W4"/>
                </a:rPr>
                <a:t>A:</a:t>
              </a:r>
              <a:r>
                <a:rPr lang="ja-JP" altLang="en-US" sz="2000" b="1" dirty="0">
                  <a:solidFill>
                    <a:schemeClr val="tx1"/>
                  </a:solidFill>
                  <a:latin typeface="Meiryo UI" panose="020B0604030504040204" pitchFamily="50" charset="-128"/>
                  <a:ea typeface="Meiryo UI" panose="020B0604030504040204" pitchFamily="50" charset="-128"/>
                  <a:cs typeface="ヒラギノ丸ゴ Pro W4"/>
                </a:rPr>
                <a:t>カード会社」が</a:t>
              </a:r>
              <a:r>
                <a:rPr lang="ja-JP" altLang="en-US" sz="2000" b="1" dirty="0">
                  <a:solidFill>
                    <a:srgbClr val="FF0000"/>
                  </a:solidFill>
                  <a:latin typeface="Meiryo UI" panose="020B0604030504040204" pitchFamily="50" charset="-128"/>
                  <a:ea typeface="Meiryo UI" panose="020B0604030504040204" pitchFamily="50" charset="-128"/>
                  <a:cs typeface="ヒラギノ丸ゴ Pro W4"/>
                </a:rPr>
                <a:t>代金を立て替え</a:t>
              </a:r>
              <a:r>
                <a:rPr lang="ja-JP" altLang="en-US" sz="2000" b="1" dirty="0">
                  <a:solidFill>
                    <a:schemeClr val="tx1"/>
                  </a:solidFill>
                  <a:latin typeface="Meiryo UI" panose="020B0604030504040204" pitchFamily="50" charset="-128"/>
                  <a:ea typeface="Meiryo UI" panose="020B0604030504040204" pitchFamily="50" charset="-128"/>
                  <a:cs typeface="ヒラギノ丸ゴ Pro W4"/>
                </a:rPr>
                <a:t>て</a:t>
              </a:r>
            </a:p>
            <a:p>
              <a:pPr lvl="0"/>
              <a:r>
                <a:rPr lang="ja-JP" altLang="en-US" sz="2000" b="1" dirty="0">
                  <a:solidFill>
                    <a:schemeClr val="tx1"/>
                  </a:solidFill>
                  <a:latin typeface="Meiryo UI" panose="020B0604030504040204" pitchFamily="50" charset="-128"/>
                  <a:ea typeface="Meiryo UI" panose="020B0604030504040204" pitchFamily="50" charset="-128"/>
                  <a:cs typeface="ヒラギノ丸ゴ Pro W4"/>
                </a:rPr>
                <a:t>「</a:t>
              </a:r>
              <a:r>
                <a:rPr lang="en-US" altLang="ja-JP" sz="2000" b="1" dirty="0">
                  <a:solidFill>
                    <a:schemeClr val="tx1"/>
                  </a:solidFill>
                  <a:latin typeface="Meiryo UI" panose="020B0604030504040204" pitchFamily="50" charset="-128"/>
                  <a:ea typeface="Meiryo UI" panose="020B0604030504040204" pitchFamily="50" charset="-128"/>
                  <a:cs typeface="ヒラギノ丸ゴ Pro W4"/>
                </a:rPr>
                <a:t>B:</a:t>
              </a:r>
              <a:r>
                <a:rPr lang="ja-JP" altLang="en-US" sz="2000" b="1" dirty="0">
                  <a:solidFill>
                    <a:schemeClr val="tx1"/>
                  </a:solidFill>
                  <a:latin typeface="Meiryo UI" panose="020B0604030504040204" pitchFamily="50" charset="-128"/>
                  <a:ea typeface="Meiryo UI" panose="020B0604030504040204" pitchFamily="50" charset="-128"/>
                  <a:cs typeface="ヒラギノ丸ゴ Pro W4"/>
                </a:rPr>
                <a:t>販売店」にお金を支払います。</a:t>
              </a:r>
            </a:p>
            <a:p>
              <a:pPr lvl="0"/>
              <a:r>
                <a:rPr lang="ja-JP" altLang="en-US" sz="2000" b="1" dirty="0">
                  <a:solidFill>
                    <a:schemeClr val="tx1"/>
                  </a:solidFill>
                  <a:latin typeface="Meiryo UI" panose="020B0604030504040204" pitchFamily="50" charset="-128"/>
                  <a:ea typeface="Meiryo UI" panose="020B0604030504040204" pitchFamily="50" charset="-128"/>
                  <a:cs typeface="ヒラギノ丸ゴ Pro W4"/>
                </a:rPr>
                <a:t>「</a:t>
              </a:r>
              <a:r>
                <a:rPr lang="en-US" altLang="ja-JP" sz="2000" b="1" dirty="0">
                  <a:solidFill>
                    <a:schemeClr val="tx1"/>
                  </a:solidFill>
                  <a:latin typeface="Meiryo UI" panose="020B0604030504040204" pitchFamily="50" charset="-128"/>
                  <a:ea typeface="Meiryo UI" panose="020B0604030504040204" pitchFamily="50" charset="-128"/>
                  <a:cs typeface="ヒラギノ丸ゴ Pro W4"/>
                </a:rPr>
                <a:t>C:</a:t>
              </a:r>
              <a:r>
                <a:rPr lang="ja-JP" altLang="en-US" sz="2000" b="1" dirty="0">
                  <a:solidFill>
                    <a:schemeClr val="tx1"/>
                  </a:solidFill>
                  <a:latin typeface="Meiryo UI" panose="020B0604030504040204" pitchFamily="50" charset="-128"/>
                  <a:ea typeface="Meiryo UI" panose="020B0604030504040204" pitchFamily="50" charset="-128"/>
                  <a:cs typeface="ヒラギノ丸ゴ Pro W4"/>
                </a:rPr>
                <a:t>カードの利用者」は</a:t>
              </a:r>
              <a:r>
                <a:rPr lang="ja-JP" altLang="en-US" sz="2000" b="1" dirty="0">
                  <a:solidFill>
                    <a:srgbClr val="FF0000"/>
                  </a:solidFill>
                  <a:latin typeface="Meiryo UI" panose="020B0604030504040204" pitchFamily="50" charset="-128"/>
                  <a:ea typeface="Meiryo UI" panose="020B0604030504040204" pitchFamily="50" charset="-128"/>
                  <a:cs typeface="ヒラギノ丸ゴ Pro W4"/>
                </a:rPr>
                <a:t>先に商品を手に入れて</a:t>
              </a:r>
              <a:r>
                <a:rPr lang="ja-JP" altLang="en-US" sz="2000" b="1" dirty="0">
                  <a:solidFill>
                    <a:schemeClr val="tx1"/>
                  </a:solidFill>
                  <a:latin typeface="Meiryo UI" panose="020B0604030504040204" pitchFamily="50" charset="-128"/>
                  <a:ea typeface="Meiryo UI" panose="020B0604030504040204" pitchFamily="50" charset="-128"/>
                  <a:cs typeface="ヒラギノ丸ゴ Pro W4"/>
                </a:rPr>
                <a:t>、 後日「</a:t>
              </a:r>
              <a:r>
                <a:rPr lang="en-US" altLang="ja-JP" sz="2000" b="1" dirty="0">
                  <a:solidFill>
                    <a:schemeClr val="tx1"/>
                  </a:solidFill>
                  <a:latin typeface="Meiryo UI" panose="020B0604030504040204" pitchFamily="50" charset="-128"/>
                  <a:ea typeface="Meiryo UI" panose="020B0604030504040204" pitchFamily="50" charset="-128"/>
                  <a:cs typeface="ヒラギノ丸ゴ Pro W4"/>
                </a:rPr>
                <a:t>A:</a:t>
              </a:r>
              <a:r>
                <a:rPr lang="ja-JP" altLang="en-US" sz="2000" b="1" dirty="0">
                  <a:solidFill>
                    <a:schemeClr val="tx1"/>
                  </a:solidFill>
                  <a:latin typeface="Meiryo UI" panose="020B0604030504040204" pitchFamily="50" charset="-128"/>
                  <a:ea typeface="Meiryo UI" panose="020B0604030504040204" pitchFamily="50" charset="-128"/>
                  <a:cs typeface="ヒラギノ丸ゴ Pro W4"/>
                </a:rPr>
                <a:t>カード会社」に</a:t>
              </a:r>
              <a:r>
                <a:rPr lang="ja-JP" altLang="en-US" sz="2000" b="1" dirty="0">
                  <a:solidFill>
                    <a:srgbClr val="FF0000"/>
                  </a:solidFill>
                  <a:latin typeface="Meiryo UI" panose="020B0604030504040204" pitchFamily="50" charset="-128"/>
                  <a:ea typeface="Meiryo UI" panose="020B0604030504040204" pitchFamily="50" charset="-128"/>
                  <a:cs typeface="ヒラギノ丸ゴ Pro W4"/>
                </a:rPr>
                <a:t>支払い期日までにお金を支払います。</a:t>
              </a:r>
            </a:p>
            <a:p>
              <a:pPr lvl="0"/>
              <a:r>
                <a:rPr lang="ja-JP" altLang="en-US"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口座引き落とし</a:t>
              </a:r>
              <a:endParaRPr lang="ja-JP" altLang="en-US" sz="2000" b="1" u="sng" dirty="0">
                <a:solidFill>
                  <a:schemeClr val="tx1"/>
                </a:solidFill>
                <a:latin typeface="Meiryo UI" panose="020B0604030504040204" pitchFamily="50" charset="-128"/>
                <a:ea typeface="Meiryo UI" panose="020B0604030504040204" pitchFamily="50" charset="-128"/>
                <a:cs typeface="ヒラギノ丸ゴ Pro W4"/>
              </a:endParaRPr>
            </a:p>
          </p:txBody>
        </p:sp>
        <p:grpSp>
          <p:nvGrpSpPr>
            <p:cNvPr id="2" name="グループ化 1"/>
            <p:cNvGrpSpPr/>
            <p:nvPr/>
          </p:nvGrpSpPr>
          <p:grpSpPr>
            <a:xfrm>
              <a:off x="381754" y="1478581"/>
              <a:ext cx="3963036" cy="1771372"/>
              <a:chOff x="311466" y="2789440"/>
              <a:chExt cx="3963036" cy="1771372"/>
            </a:xfrm>
          </p:grpSpPr>
          <p:cxnSp>
            <p:nvCxnSpPr>
              <p:cNvPr id="98" name="直線矢印コネクタ 97"/>
              <p:cNvCxnSpPr>
                <a:cxnSpLocks/>
              </p:cNvCxnSpPr>
              <p:nvPr/>
            </p:nvCxnSpPr>
            <p:spPr>
              <a:xfrm rot="16200000" flipV="1">
                <a:off x="3041653" y="2899453"/>
                <a:ext cx="835122" cy="965309"/>
              </a:xfrm>
              <a:prstGeom prst="straightConnector1">
                <a:avLst/>
              </a:prstGeom>
              <a:ln w="28575" cap="flat" cmpd="sng" algn="ctr">
                <a:solidFill>
                  <a:schemeClr val="accent6"/>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sp>
            <p:nvSpPr>
              <p:cNvPr id="3" name="正方形/長方形 2"/>
              <p:cNvSpPr/>
              <p:nvPr/>
            </p:nvSpPr>
            <p:spPr>
              <a:xfrm>
                <a:off x="1738882" y="2789440"/>
                <a:ext cx="1133475" cy="528268"/>
              </a:xfrm>
              <a:prstGeom prst="rect">
                <a:avLst/>
              </a:prstGeom>
              <a:solidFill>
                <a:schemeClr val="accent2">
                  <a:lumMod val="40000"/>
                  <a:lumOff val="60000"/>
                </a:schemeClr>
              </a:solidFill>
              <a:ln w="31750">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1600" b="1" dirty="0">
                    <a:solidFill>
                      <a:schemeClr val="tx1"/>
                    </a:solidFill>
                    <a:latin typeface="+mj-ea"/>
                    <a:ea typeface="+mj-ea"/>
                  </a:rPr>
                  <a:t>A:</a:t>
                </a:r>
                <a:r>
                  <a:rPr lang="ja-JP" altLang="en-US" sz="1600" b="1" dirty="0">
                    <a:solidFill>
                      <a:schemeClr val="tx1"/>
                    </a:solidFill>
                    <a:latin typeface="+mj-ea"/>
                    <a:ea typeface="+mj-ea"/>
                  </a:rPr>
                  <a:t>カード</a:t>
                </a:r>
              </a:p>
              <a:p>
                <a:pPr algn="ctr"/>
                <a:r>
                  <a:rPr lang="ja-JP" altLang="en-US" sz="1600" b="1" dirty="0">
                    <a:solidFill>
                      <a:schemeClr val="tx1"/>
                    </a:solidFill>
                    <a:latin typeface="+mj-ea"/>
                    <a:ea typeface="+mj-ea"/>
                  </a:rPr>
                  <a:t>会社</a:t>
                </a:r>
                <a:endParaRPr kumimoji="1" lang="ja-JP" altLang="en-US" sz="1600" b="1" dirty="0">
                  <a:solidFill>
                    <a:schemeClr val="tx1"/>
                  </a:solidFill>
                  <a:latin typeface="+mj-ea"/>
                  <a:ea typeface="+mj-ea"/>
                </a:endParaRPr>
              </a:p>
            </p:txBody>
          </p:sp>
          <p:sp>
            <p:nvSpPr>
              <p:cNvPr id="68" name="正方形/長方形 67"/>
              <p:cNvSpPr/>
              <p:nvPr/>
            </p:nvSpPr>
            <p:spPr>
              <a:xfrm>
                <a:off x="3141027" y="3923082"/>
                <a:ext cx="1133475" cy="528268"/>
              </a:xfrm>
              <a:prstGeom prst="rect">
                <a:avLst/>
              </a:prstGeom>
              <a:solidFill>
                <a:schemeClr val="accent3">
                  <a:lumMod val="40000"/>
                  <a:lumOff val="60000"/>
                </a:schemeClr>
              </a:solidFill>
              <a:ln w="31750">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1600" b="1" dirty="0">
                    <a:solidFill>
                      <a:schemeClr val="tx1"/>
                    </a:solidFill>
                    <a:latin typeface="+mn-ea"/>
                    <a:cs typeface="ヒラギノ丸ゴ Pro W4"/>
                  </a:rPr>
                  <a:t>C:</a:t>
                </a:r>
                <a:r>
                  <a:rPr lang="ja-JP" altLang="en-US" sz="1600" b="1" dirty="0">
                    <a:solidFill>
                      <a:schemeClr val="tx1"/>
                    </a:solidFill>
                    <a:latin typeface="+mn-ea"/>
                    <a:cs typeface="ヒラギノ丸ゴ Pro W4"/>
                  </a:rPr>
                  <a:t>カードの利用者</a:t>
                </a:r>
                <a:endParaRPr kumimoji="1" lang="ja-JP" altLang="en-US" sz="1600" b="1" dirty="0">
                  <a:solidFill>
                    <a:schemeClr val="tx1"/>
                  </a:solidFill>
                  <a:latin typeface="+mn-ea"/>
                </a:endParaRPr>
              </a:p>
            </p:txBody>
          </p:sp>
          <p:sp>
            <p:nvSpPr>
              <p:cNvPr id="69" name="正方形/長方形 68"/>
              <p:cNvSpPr/>
              <p:nvPr/>
            </p:nvSpPr>
            <p:spPr>
              <a:xfrm>
                <a:off x="311466" y="3922691"/>
                <a:ext cx="1133475" cy="528268"/>
              </a:xfrm>
              <a:prstGeom prst="rect">
                <a:avLst/>
              </a:prstGeom>
              <a:solidFill>
                <a:schemeClr val="accent4">
                  <a:lumMod val="40000"/>
                  <a:lumOff val="60000"/>
                </a:schemeClr>
              </a:solidFill>
              <a:ln w="31750">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1600" b="1" dirty="0">
                    <a:solidFill>
                      <a:schemeClr val="tx1"/>
                    </a:solidFill>
                    <a:latin typeface="+mj-ea"/>
                    <a:ea typeface="+mj-ea"/>
                  </a:rPr>
                  <a:t>B:</a:t>
                </a:r>
                <a:r>
                  <a:rPr lang="ja-JP" altLang="en-US" sz="1600" b="1" dirty="0">
                    <a:solidFill>
                      <a:schemeClr val="tx1"/>
                    </a:solidFill>
                    <a:latin typeface="+mj-ea"/>
                    <a:ea typeface="+mj-ea"/>
                  </a:rPr>
                  <a:t>販売店</a:t>
                </a:r>
                <a:endParaRPr kumimoji="1" lang="ja-JP" altLang="en-US" sz="1600" b="1" dirty="0">
                  <a:solidFill>
                    <a:schemeClr val="tx1"/>
                  </a:solidFill>
                  <a:latin typeface="+mj-ea"/>
                  <a:ea typeface="+mj-ea"/>
                </a:endParaRPr>
              </a:p>
            </p:txBody>
          </p:sp>
          <p:cxnSp>
            <p:nvCxnSpPr>
              <p:cNvPr id="72" name="直線矢印コネクタ 71"/>
              <p:cNvCxnSpPr/>
              <p:nvPr/>
            </p:nvCxnSpPr>
            <p:spPr>
              <a:xfrm flipH="1" flipV="1">
                <a:off x="1524944" y="4022556"/>
                <a:ext cx="1467201" cy="2021"/>
              </a:xfrm>
              <a:prstGeom prst="straightConnector1">
                <a:avLst/>
              </a:prstGeom>
              <a:ln w="28575" cap="flat" cmpd="sng" algn="ctr">
                <a:solidFill>
                  <a:schemeClr val="accent6"/>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80" name="テキスト ボックス 79"/>
              <p:cNvSpPr txBox="1"/>
              <p:nvPr/>
            </p:nvSpPr>
            <p:spPr>
              <a:xfrm>
                <a:off x="3223503" y="3133701"/>
                <a:ext cx="982906" cy="246221"/>
              </a:xfrm>
              <a:prstGeom prst="rect">
                <a:avLst/>
              </a:prstGeom>
              <a:noFill/>
            </p:spPr>
            <p:txBody>
              <a:bodyPr wrap="square" rtlCol="0">
                <a:spAutoFit/>
              </a:bodyPr>
              <a:lstStyle/>
              <a:p>
                <a:r>
                  <a:rPr kumimoji="1" lang="ja-JP" altLang="en-US" sz="1000" dirty="0">
                    <a:latin typeface="Meiryo UI" panose="020B0604030504040204" pitchFamily="50" charset="-128"/>
                    <a:ea typeface="Meiryo UI" panose="020B0604030504040204" pitchFamily="50" charset="-128"/>
                  </a:rPr>
                  <a:t>カード契約</a:t>
                </a:r>
              </a:p>
            </p:txBody>
          </p:sp>
          <p:cxnSp>
            <p:nvCxnSpPr>
              <p:cNvPr id="83" name="直線矢印コネクタ 82"/>
              <p:cNvCxnSpPr>
                <a:cxnSpLocks/>
              </p:cNvCxnSpPr>
              <p:nvPr/>
            </p:nvCxnSpPr>
            <p:spPr>
              <a:xfrm>
                <a:off x="1557028" y="4339986"/>
                <a:ext cx="1467201" cy="0"/>
              </a:xfrm>
              <a:prstGeom prst="straightConnector1">
                <a:avLst/>
              </a:prstGeom>
              <a:ln w="28575" cap="flat" cmpd="sng" algn="ctr">
                <a:solidFill>
                  <a:schemeClr val="accent6"/>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86" name="テキスト ボックス 85"/>
              <p:cNvSpPr txBox="1"/>
              <p:nvPr/>
            </p:nvSpPr>
            <p:spPr>
              <a:xfrm>
                <a:off x="1444941" y="4314591"/>
                <a:ext cx="1696086" cy="246221"/>
              </a:xfrm>
              <a:prstGeom prst="rect">
                <a:avLst/>
              </a:prstGeom>
              <a:noFill/>
            </p:spPr>
            <p:txBody>
              <a:bodyPr wrap="square" rtlCol="0">
                <a:spAutoFit/>
              </a:bodyPr>
              <a:lstStyle/>
              <a:p>
                <a:pPr algn="ctr"/>
                <a:r>
                  <a:rPr kumimoji="1" lang="ja-JP" altLang="en-US" sz="1000" dirty="0">
                    <a:latin typeface="Meiryo UI" panose="020B0604030504040204" pitchFamily="50" charset="-128"/>
                    <a:ea typeface="Meiryo UI" panose="020B0604030504040204" pitchFamily="50" charset="-128"/>
                  </a:rPr>
                  <a:t>商品の引き渡し</a:t>
                </a:r>
              </a:p>
            </p:txBody>
          </p:sp>
          <p:sp>
            <p:nvSpPr>
              <p:cNvPr id="87" name="テキスト ボックス 86"/>
              <p:cNvSpPr txBox="1"/>
              <p:nvPr/>
            </p:nvSpPr>
            <p:spPr>
              <a:xfrm>
                <a:off x="1462764" y="3803660"/>
                <a:ext cx="1673435" cy="434543"/>
              </a:xfrm>
              <a:prstGeom prst="rect">
                <a:avLst/>
              </a:prstGeom>
              <a:noFill/>
            </p:spPr>
            <p:txBody>
              <a:bodyPr wrap="square" rtlCol="0">
                <a:spAutoFit/>
              </a:bodyPr>
              <a:lstStyle/>
              <a:p>
                <a:pPr algn="ctr">
                  <a:lnSpc>
                    <a:spcPts val="1400"/>
                  </a:lnSpc>
                </a:pPr>
                <a:r>
                  <a:rPr kumimoji="1" lang="ja-JP" altLang="en-US" sz="1000" dirty="0">
                    <a:latin typeface="Meiryo UI" panose="020B0604030504040204" pitchFamily="50" charset="-128"/>
                    <a:ea typeface="Meiryo UI" panose="020B0604030504040204" pitchFamily="50" charset="-128"/>
                  </a:rPr>
                  <a:t>暗証番号の入力</a:t>
                </a:r>
                <a:endParaRPr kumimoji="1" lang="en-US" altLang="ja-JP" sz="1000" dirty="0">
                  <a:latin typeface="Meiryo UI" panose="020B0604030504040204" pitchFamily="50" charset="-128"/>
                  <a:ea typeface="Meiryo UI" panose="020B0604030504040204" pitchFamily="50" charset="-128"/>
                </a:endParaRPr>
              </a:p>
              <a:p>
                <a:pPr algn="ctr">
                  <a:lnSpc>
                    <a:spcPts val="1400"/>
                  </a:lnSpc>
                </a:pPr>
                <a:r>
                  <a:rPr kumimoji="1" lang="ja-JP" altLang="en-US" sz="1000" dirty="0">
                    <a:latin typeface="Meiryo UI" panose="020B0604030504040204" pitchFamily="50" charset="-128"/>
                    <a:ea typeface="Meiryo UI" panose="020B0604030504040204" pitchFamily="50" charset="-128"/>
                  </a:rPr>
                  <a:t>またはサイン</a:t>
                </a:r>
              </a:p>
            </p:txBody>
          </p:sp>
          <p:cxnSp>
            <p:nvCxnSpPr>
              <p:cNvPr id="88" name="直線矢印コネクタ 87"/>
              <p:cNvCxnSpPr/>
              <p:nvPr/>
            </p:nvCxnSpPr>
            <p:spPr>
              <a:xfrm flipV="1">
                <a:off x="1153089" y="3241582"/>
                <a:ext cx="501079" cy="609311"/>
              </a:xfrm>
              <a:prstGeom prst="straightConnector1">
                <a:avLst/>
              </a:prstGeom>
              <a:ln w="28575" cap="flat" cmpd="sng" algn="ctr">
                <a:solidFill>
                  <a:schemeClr val="accent6"/>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92" name="直線矢印コネクタ 91"/>
              <p:cNvCxnSpPr/>
              <p:nvPr/>
            </p:nvCxnSpPr>
            <p:spPr>
              <a:xfrm flipH="1">
                <a:off x="808606" y="2920835"/>
                <a:ext cx="818138" cy="945709"/>
              </a:xfrm>
              <a:prstGeom prst="straightConnector1">
                <a:avLst/>
              </a:prstGeom>
              <a:ln w="28575" cap="flat" cmpd="sng" algn="ctr">
                <a:solidFill>
                  <a:schemeClr val="accent6"/>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79" name="テキスト ボックス 78"/>
              <p:cNvSpPr txBox="1"/>
              <p:nvPr/>
            </p:nvSpPr>
            <p:spPr>
              <a:xfrm flipH="1">
                <a:off x="2710523" y="3290757"/>
                <a:ext cx="871098" cy="553998"/>
              </a:xfrm>
              <a:prstGeom prst="rect">
                <a:avLst/>
              </a:prstGeom>
              <a:noFill/>
            </p:spPr>
            <p:txBody>
              <a:bodyPr wrap="square" rtlCol="0">
                <a:spAutoFit/>
              </a:bodyPr>
              <a:lstStyle/>
              <a:p>
                <a:pPr algn="ctr"/>
                <a:r>
                  <a:rPr lang="ja-JP" altLang="en-US" sz="1000" dirty="0">
                    <a:latin typeface="Meiryo UI" panose="020B0604030504040204" pitchFamily="50" charset="-128"/>
                    <a:ea typeface="Meiryo UI" panose="020B0604030504040204" pitchFamily="50" charset="-128"/>
                  </a:rPr>
                  <a:t>後日、</a:t>
                </a:r>
              </a:p>
              <a:p>
                <a:pPr algn="ctr"/>
                <a:r>
                  <a:rPr lang="ja-JP" altLang="en-US" sz="1000" dirty="0">
                    <a:latin typeface="Meiryo UI" panose="020B0604030504040204" pitchFamily="50" charset="-128"/>
                    <a:ea typeface="Meiryo UI" panose="020B0604030504040204" pitchFamily="50" charset="-128"/>
                  </a:rPr>
                  <a:t>期日までに</a:t>
                </a:r>
                <a:endParaRPr lang="en-US" altLang="ja-JP" sz="1000" dirty="0">
                  <a:latin typeface="Meiryo UI" panose="020B0604030504040204" pitchFamily="50" charset="-128"/>
                  <a:ea typeface="Meiryo UI" panose="020B0604030504040204" pitchFamily="50" charset="-128"/>
                </a:endParaRPr>
              </a:p>
              <a:p>
                <a:pPr algn="ctr"/>
                <a:r>
                  <a:rPr lang="ja-JP" altLang="en-US" sz="1000" dirty="0">
                    <a:latin typeface="Meiryo UI" panose="020B0604030504040204" pitchFamily="50" charset="-128"/>
                    <a:ea typeface="Meiryo UI" panose="020B0604030504040204" pitchFamily="50" charset="-128"/>
                  </a:rPr>
                  <a:t>支払い</a:t>
                </a:r>
                <a:endParaRPr kumimoji="1" lang="ja-JP" altLang="en-US" sz="1000" dirty="0">
                  <a:latin typeface="Meiryo UI" panose="020B0604030504040204" pitchFamily="50" charset="-128"/>
                  <a:ea typeface="Meiryo UI" panose="020B0604030504040204" pitchFamily="50" charset="-128"/>
                </a:endParaRPr>
              </a:p>
            </p:txBody>
          </p:sp>
          <p:sp>
            <p:nvSpPr>
              <p:cNvPr id="82" name="テキスト ボックス 81"/>
              <p:cNvSpPr txBox="1"/>
              <p:nvPr/>
            </p:nvSpPr>
            <p:spPr>
              <a:xfrm>
                <a:off x="870197" y="2975642"/>
                <a:ext cx="694155" cy="400110"/>
              </a:xfrm>
              <a:prstGeom prst="rect">
                <a:avLst/>
              </a:prstGeom>
              <a:noFill/>
            </p:spPr>
            <p:txBody>
              <a:bodyPr wrap="square" rtlCol="0">
                <a:spAutoFit/>
              </a:bodyPr>
              <a:lstStyle/>
              <a:p>
                <a:pPr algn="ctr"/>
                <a:r>
                  <a:rPr kumimoji="1" lang="ja-JP" altLang="en-US" sz="1000" dirty="0">
                    <a:latin typeface="Meiryo UI" panose="020B0604030504040204" pitchFamily="50" charset="-128"/>
                    <a:ea typeface="Meiryo UI" panose="020B0604030504040204" pitchFamily="50" charset="-128"/>
                  </a:rPr>
                  <a:t>代金</a:t>
                </a:r>
                <a:endParaRPr kumimoji="1" lang="en-US" altLang="ja-JP" sz="1000" dirty="0">
                  <a:latin typeface="Meiryo UI" panose="020B0604030504040204" pitchFamily="50" charset="-128"/>
                  <a:ea typeface="Meiryo UI" panose="020B0604030504040204" pitchFamily="50" charset="-128"/>
                </a:endParaRPr>
              </a:p>
              <a:p>
                <a:pPr algn="ctr"/>
                <a:r>
                  <a:rPr kumimoji="1" lang="ja-JP" altLang="en-US" sz="1000" dirty="0">
                    <a:latin typeface="Meiryo UI" panose="020B0604030504040204" pitchFamily="50" charset="-128"/>
                    <a:ea typeface="Meiryo UI" panose="020B0604030504040204" pitchFamily="50" charset="-128"/>
                  </a:rPr>
                  <a:t>立て替え</a:t>
                </a:r>
              </a:p>
            </p:txBody>
          </p:sp>
          <p:sp>
            <p:nvSpPr>
              <p:cNvPr id="81" name="テキスト ボックス 80"/>
              <p:cNvSpPr txBox="1"/>
              <p:nvPr/>
            </p:nvSpPr>
            <p:spPr>
              <a:xfrm>
                <a:off x="1257780" y="3449279"/>
                <a:ext cx="982906" cy="246221"/>
              </a:xfrm>
              <a:prstGeom prst="rect">
                <a:avLst/>
              </a:prstGeom>
              <a:noFill/>
            </p:spPr>
            <p:txBody>
              <a:bodyPr wrap="square" rtlCol="0">
                <a:spAutoFit/>
              </a:bodyPr>
              <a:lstStyle/>
              <a:p>
                <a:r>
                  <a:rPr lang="ja-JP" altLang="en-US" sz="1000" dirty="0">
                    <a:latin typeface="Meiryo UI" panose="020B0604030504040204" pitchFamily="50" charset="-128"/>
                    <a:ea typeface="Meiryo UI" panose="020B0604030504040204" pitchFamily="50" charset="-128"/>
                  </a:rPr>
                  <a:t>手数料</a:t>
                </a:r>
                <a:endParaRPr kumimoji="1" lang="ja-JP" altLang="en-US" sz="1000" dirty="0">
                  <a:latin typeface="Meiryo UI" panose="020B0604030504040204" pitchFamily="50" charset="-128"/>
                  <a:ea typeface="Meiryo UI" panose="020B0604030504040204" pitchFamily="50" charset="-128"/>
                </a:endParaRPr>
              </a:p>
            </p:txBody>
          </p:sp>
        </p:grpSp>
        <p:sp>
          <p:nvSpPr>
            <p:cNvPr id="54" name="テキスト ボックス 53"/>
            <p:cNvSpPr txBox="1"/>
            <p:nvPr/>
          </p:nvSpPr>
          <p:spPr>
            <a:xfrm>
              <a:off x="2983652" y="1447033"/>
              <a:ext cx="982906" cy="246221"/>
            </a:xfrm>
            <a:prstGeom prst="rect">
              <a:avLst/>
            </a:prstGeom>
            <a:noFill/>
          </p:spPr>
          <p:txBody>
            <a:bodyPr wrap="square" rtlCol="0">
              <a:spAutoFit/>
            </a:bodyPr>
            <a:lstStyle/>
            <a:p>
              <a:r>
                <a:rPr kumimoji="1" lang="en-US" altLang="ja-JP" sz="1000" dirty="0">
                  <a:latin typeface="Meiryo UI" panose="020B0604030504040204" pitchFamily="50" charset="-128"/>
                  <a:ea typeface="Meiryo UI" panose="020B0604030504040204" pitchFamily="50" charset="-128"/>
                </a:rPr>
                <a:t>(</a:t>
              </a:r>
              <a:r>
                <a:rPr kumimoji="1" lang="ja-JP" altLang="en-US" sz="1000" dirty="0">
                  <a:latin typeface="Meiryo UI" panose="020B0604030504040204" pitchFamily="50" charset="-128"/>
                  <a:ea typeface="Meiryo UI" panose="020B0604030504040204" pitchFamily="50" charset="-128"/>
                </a:rPr>
                <a:t>発行</a:t>
              </a:r>
              <a:r>
                <a:rPr kumimoji="1" lang="en-US" altLang="ja-JP" sz="1000" dirty="0">
                  <a:latin typeface="Meiryo UI" panose="020B0604030504040204" pitchFamily="50" charset="-128"/>
                  <a:ea typeface="Meiryo UI" panose="020B0604030504040204" pitchFamily="50" charset="-128"/>
                </a:rPr>
                <a:t>)</a:t>
              </a:r>
              <a:endParaRPr kumimoji="1" lang="ja-JP" altLang="en-US" sz="1000" dirty="0">
                <a:latin typeface="Meiryo UI" panose="020B0604030504040204" pitchFamily="50" charset="-128"/>
                <a:ea typeface="Meiryo UI" panose="020B0604030504040204" pitchFamily="50" charset="-128"/>
              </a:endParaRPr>
            </a:p>
          </p:txBody>
        </p:sp>
        <p:sp>
          <p:nvSpPr>
            <p:cNvPr id="56" name="テキスト ボックス 55"/>
            <p:cNvSpPr txBox="1"/>
            <p:nvPr/>
          </p:nvSpPr>
          <p:spPr>
            <a:xfrm>
              <a:off x="3635596" y="2180579"/>
              <a:ext cx="982906" cy="246221"/>
            </a:xfrm>
            <a:prstGeom prst="rect">
              <a:avLst/>
            </a:prstGeom>
            <a:noFill/>
          </p:spPr>
          <p:txBody>
            <a:bodyPr wrap="square" rtlCol="0">
              <a:spAutoFit/>
            </a:bodyPr>
            <a:lstStyle/>
            <a:p>
              <a:r>
                <a:rPr kumimoji="1" lang="en-US" altLang="ja-JP" sz="1000" dirty="0">
                  <a:latin typeface="Meiryo UI" panose="020B0604030504040204" pitchFamily="50" charset="-128"/>
                  <a:ea typeface="Meiryo UI" panose="020B0604030504040204" pitchFamily="50" charset="-128"/>
                </a:rPr>
                <a:t>(</a:t>
              </a:r>
              <a:r>
                <a:rPr kumimoji="1" lang="ja-JP" altLang="en-US" sz="1000" dirty="0">
                  <a:latin typeface="Meiryo UI" panose="020B0604030504040204" pitchFamily="50" charset="-128"/>
                  <a:ea typeface="Meiryo UI" panose="020B0604030504040204" pitchFamily="50" charset="-128"/>
                </a:rPr>
                <a:t>申し込み</a:t>
              </a:r>
              <a:r>
                <a:rPr kumimoji="1" lang="en-US" altLang="ja-JP" sz="1000" dirty="0">
                  <a:latin typeface="Meiryo UI" panose="020B0604030504040204" pitchFamily="50" charset="-128"/>
                  <a:ea typeface="Meiryo UI" panose="020B0604030504040204" pitchFamily="50" charset="-128"/>
                </a:rPr>
                <a:t>)</a:t>
              </a:r>
              <a:endParaRPr kumimoji="1" lang="ja-JP" altLang="en-US" sz="1000" dirty="0">
                <a:latin typeface="Meiryo UI" panose="020B0604030504040204" pitchFamily="50" charset="-128"/>
                <a:ea typeface="Meiryo UI" panose="020B0604030504040204" pitchFamily="50" charset="-128"/>
              </a:endParaRPr>
            </a:p>
          </p:txBody>
        </p:sp>
      </p:grpSp>
      <p:sp>
        <p:nvSpPr>
          <p:cNvPr id="4" name="スライド番号プレースホルダー 3"/>
          <p:cNvSpPr>
            <a:spLocks noGrp="1"/>
          </p:cNvSpPr>
          <p:nvPr>
            <p:ph type="sldNum" sz="quarter" idx="12"/>
          </p:nvPr>
        </p:nvSpPr>
        <p:spPr>
          <a:xfrm>
            <a:off x="6954985" y="6444949"/>
            <a:ext cx="2133600" cy="365125"/>
          </a:xfrm>
        </p:spPr>
        <p:txBody>
          <a:bodyPr/>
          <a:lstStyle/>
          <a:p>
            <a:fld id="{7B76553B-32E2-D644-9CD0-56FDA882EB90}" type="slidenum">
              <a:rPr kumimoji="1" lang="ja-JP" altLang="en-US" sz="1800" b="0" smtClean="0"/>
              <a:t>7</a:t>
            </a:fld>
            <a:endParaRPr kumimoji="1" lang="ja-JP" altLang="en-US" sz="1800" b="0" dirty="0"/>
          </a:p>
        </p:txBody>
      </p:sp>
      <p:sp>
        <p:nvSpPr>
          <p:cNvPr id="59" name="正方形/長方形 58">
            <a:extLst>
              <a:ext uri="{FF2B5EF4-FFF2-40B4-BE49-F238E27FC236}">
                <a16:creationId xmlns:a16="http://schemas.microsoft.com/office/drawing/2014/main" id="{7F52C707-124A-48E8-9ADC-CD8D1CDA193A}"/>
              </a:ext>
            </a:extLst>
          </p:cNvPr>
          <p:cNvSpPr/>
          <p:nvPr/>
        </p:nvSpPr>
        <p:spPr bwMode="white">
          <a:xfrm>
            <a:off x="461964" y="30760"/>
            <a:ext cx="5356589"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200">
              <a:defRPr/>
            </a:pPr>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クレジットカード・ローン</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Tree>
    <p:extLst>
      <p:ext uri="{BB962C8B-B14F-4D97-AF65-F5344CB8AC3E}">
        <p14:creationId xmlns:p14="http://schemas.microsoft.com/office/powerpoint/2010/main" val="4013730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正方形/長方形 31"/>
          <p:cNvSpPr/>
          <p:nvPr/>
        </p:nvSpPr>
        <p:spPr>
          <a:xfrm>
            <a:off x="0" y="0"/>
            <a:ext cx="9144000" cy="716948"/>
          </a:xfrm>
          <a:prstGeom prst="rect">
            <a:avLst/>
          </a:prstGeom>
          <a:solidFill>
            <a:srgbClr val="D99694"/>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0" name="正方形/長方形 9"/>
          <p:cNvSpPr/>
          <p:nvPr/>
        </p:nvSpPr>
        <p:spPr bwMode="white">
          <a:xfrm>
            <a:off x="461964" y="30760"/>
            <a:ext cx="5356589"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200">
              <a:defRPr/>
            </a:pPr>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キャッシュレス決済</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30" name="正方形/長方形 29"/>
          <p:cNvSpPr/>
          <p:nvPr/>
        </p:nvSpPr>
        <p:spPr>
          <a:xfrm>
            <a:off x="65346" y="795991"/>
            <a:ext cx="6393341" cy="1792009"/>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lnSpc>
                <a:spcPct val="110000"/>
              </a:lnSpc>
              <a:defRPr/>
            </a:pPr>
            <a:r>
              <a:rPr lang="ja-JP" altLang="en-US" sz="2400" b="1" dirty="0">
                <a:solidFill>
                  <a:srgbClr val="FF0000"/>
                </a:solidFill>
                <a:latin typeface="Meiryo UI" panose="020B0604030504040204" pitchFamily="50" charset="-128"/>
                <a:ea typeface="Meiryo UI" panose="020B0604030504040204" pitchFamily="50" charset="-128"/>
                <a:cs typeface="ヒラギノ丸ゴ Pro W4"/>
              </a:rPr>
              <a:t>　</a:t>
            </a:r>
            <a:endParaRPr lang="ja-JP" altLang="en-US" sz="3200" b="1" dirty="0">
              <a:solidFill>
                <a:schemeClr val="tx2"/>
              </a:solidFill>
              <a:latin typeface="Meiryo UI" panose="020B0604030504040204" pitchFamily="50" charset="-128"/>
              <a:ea typeface="Meiryo UI" panose="020B0604030504040204" pitchFamily="50" charset="-128"/>
              <a:cs typeface="ヒラギノ丸ゴ Pro W4"/>
            </a:endParaRPr>
          </a:p>
        </p:txBody>
      </p:sp>
      <p:sp>
        <p:nvSpPr>
          <p:cNvPr id="25" name="正方形/長方形 24"/>
          <p:cNvSpPr/>
          <p:nvPr/>
        </p:nvSpPr>
        <p:spPr>
          <a:xfrm>
            <a:off x="65345" y="849219"/>
            <a:ext cx="6393341" cy="1792009"/>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lnSpc>
                <a:spcPct val="110000"/>
              </a:lnSpc>
              <a:defRPr/>
            </a:pPr>
            <a:r>
              <a:rPr lang="ja-JP" altLang="en-US" sz="2400" b="1" dirty="0">
                <a:solidFill>
                  <a:srgbClr val="FF0000"/>
                </a:solidFill>
                <a:latin typeface="Meiryo UI" panose="020B0604030504040204" pitchFamily="50" charset="-128"/>
                <a:ea typeface="Meiryo UI" panose="020B0604030504040204" pitchFamily="50" charset="-128"/>
                <a:cs typeface="ヒラギノ丸ゴ Pro W4"/>
              </a:rPr>
              <a:t>　</a:t>
            </a:r>
            <a:endParaRPr lang="ja-JP" altLang="en-US" sz="3200" b="1" dirty="0">
              <a:solidFill>
                <a:schemeClr val="tx2"/>
              </a:solidFill>
              <a:latin typeface="Meiryo UI" panose="020B0604030504040204" pitchFamily="50" charset="-128"/>
              <a:ea typeface="Meiryo UI" panose="020B0604030504040204" pitchFamily="50" charset="-128"/>
              <a:cs typeface="ヒラギノ丸ゴ Pro W4"/>
            </a:endParaRPr>
          </a:p>
        </p:txBody>
      </p:sp>
      <p:graphicFrame>
        <p:nvGraphicFramePr>
          <p:cNvPr id="6" name="表 5"/>
          <p:cNvGraphicFramePr>
            <a:graphicFrameLocks noGrp="1"/>
          </p:cNvGraphicFramePr>
          <p:nvPr>
            <p:extLst>
              <p:ext uri="{D42A27DB-BD31-4B8C-83A1-F6EECF244321}">
                <p14:modId xmlns:p14="http://schemas.microsoft.com/office/powerpoint/2010/main" val="527579278"/>
              </p:ext>
            </p:extLst>
          </p:nvPr>
        </p:nvGraphicFramePr>
        <p:xfrm>
          <a:off x="102699" y="3767300"/>
          <a:ext cx="8609460" cy="2881150"/>
        </p:xfrm>
        <a:graphic>
          <a:graphicData uri="http://schemas.openxmlformats.org/drawingml/2006/table">
            <a:tbl>
              <a:tblPr firstRow="1" bandRow="1">
                <a:tableStyleId>{93296810-A885-4BE3-A3E7-6D5BEEA58F35}</a:tableStyleId>
              </a:tblPr>
              <a:tblGrid>
                <a:gridCol w="2152365">
                  <a:extLst>
                    <a:ext uri="{9D8B030D-6E8A-4147-A177-3AD203B41FA5}">
                      <a16:colId xmlns:a16="http://schemas.microsoft.com/office/drawing/2014/main" val="3061639422"/>
                    </a:ext>
                  </a:extLst>
                </a:gridCol>
                <a:gridCol w="2152365">
                  <a:extLst>
                    <a:ext uri="{9D8B030D-6E8A-4147-A177-3AD203B41FA5}">
                      <a16:colId xmlns:a16="http://schemas.microsoft.com/office/drawing/2014/main" val="2500618754"/>
                    </a:ext>
                  </a:extLst>
                </a:gridCol>
                <a:gridCol w="2152365">
                  <a:extLst>
                    <a:ext uri="{9D8B030D-6E8A-4147-A177-3AD203B41FA5}">
                      <a16:colId xmlns:a16="http://schemas.microsoft.com/office/drawing/2014/main" val="2802888767"/>
                    </a:ext>
                  </a:extLst>
                </a:gridCol>
                <a:gridCol w="2152365">
                  <a:extLst>
                    <a:ext uri="{9D8B030D-6E8A-4147-A177-3AD203B41FA5}">
                      <a16:colId xmlns:a16="http://schemas.microsoft.com/office/drawing/2014/main" val="1422512697"/>
                    </a:ext>
                  </a:extLst>
                </a:gridCol>
              </a:tblGrid>
              <a:tr h="1044627">
                <a:tc>
                  <a:txBody>
                    <a:bodyPr/>
                    <a:lstStyle/>
                    <a:p>
                      <a:r>
                        <a:rPr kumimoji="1" lang="ja-JP" altLang="en-US" sz="2800" b="1" dirty="0">
                          <a:solidFill>
                            <a:schemeClr val="bg1"/>
                          </a:solidFill>
                          <a:latin typeface="+mj-ea"/>
                          <a:ea typeface="+mj-ea"/>
                        </a:rPr>
                        <a:t>①プリペイド </a:t>
                      </a:r>
                      <a:endParaRPr kumimoji="1" lang="en-US" altLang="ja-JP" sz="2800" b="1" dirty="0">
                        <a:solidFill>
                          <a:schemeClr val="bg1"/>
                        </a:solidFill>
                        <a:latin typeface="+mj-ea"/>
                        <a:ea typeface="+mj-ea"/>
                      </a:endParaRPr>
                    </a:p>
                    <a:p>
                      <a:r>
                        <a:rPr kumimoji="1" lang="en-US" altLang="ja-JP" sz="2800" b="1" dirty="0">
                          <a:solidFill>
                            <a:schemeClr val="bg1"/>
                          </a:solidFill>
                          <a:latin typeface="+mj-ea"/>
                          <a:ea typeface="+mj-ea"/>
                        </a:rPr>
                        <a:t>        </a:t>
                      </a:r>
                      <a:r>
                        <a:rPr kumimoji="1" lang="ja-JP" altLang="en-US" sz="2800" b="1" dirty="0">
                          <a:solidFill>
                            <a:schemeClr val="bg1"/>
                          </a:solidFill>
                          <a:latin typeface="+mj-ea"/>
                          <a:ea typeface="+mj-ea"/>
                        </a:rPr>
                        <a:t>カード</a:t>
                      </a:r>
                    </a:p>
                  </a:txBody>
                  <a:tcPr>
                    <a:solidFill>
                      <a:schemeClr val="tx2"/>
                    </a:solidFill>
                  </a:tcPr>
                </a:tc>
                <a:tc>
                  <a:txBody>
                    <a:bodyPr/>
                    <a:lstStyle/>
                    <a:p>
                      <a:r>
                        <a:rPr kumimoji="1" lang="ja-JP" altLang="en-US" sz="2800" b="1" dirty="0">
                          <a:solidFill>
                            <a:schemeClr val="bg1"/>
                          </a:solidFill>
                          <a:latin typeface="+mj-ea"/>
                          <a:ea typeface="+mj-ea"/>
                        </a:rPr>
                        <a:t>②電子</a:t>
                      </a:r>
                    </a:p>
                    <a:p>
                      <a:r>
                        <a:rPr kumimoji="1" lang="ja-JP" altLang="en-US" sz="2800" b="1" dirty="0">
                          <a:solidFill>
                            <a:schemeClr val="bg1"/>
                          </a:solidFill>
                          <a:latin typeface="+mj-ea"/>
                          <a:ea typeface="+mj-ea"/>
                        </a:rPr>
                        <a:t>　　　マネー</a:t>
                      </a:r>
                    </a:p>
                  </a:txBody>
                  <a:tcPr>
                    <a:solidFill>
                      <a:schemeClr val="tx2"/>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2800" b="1" dirty="0">
                          <a:solidFill>
                            <a:schemeClr val="bg1"/>
                          </a:solidFill>
                          <a:latin typeface="+mj-ea"/>
                          <a:ea typeface="+mj-ea"/>
                          <a:cs typeface="メイリオ" panose="020B0604030504040204" pitchFamily="50" charset="-128"/>
                        </a:rPr>
                        <a:t>③デビット</a:t>
                      </a:r>
                      <a:endParaRPr lang="en-US" altLang="ja-JP" sz="2800" b="1" dirty="0">
                        <a:solidFill>
                          <a:schemeClr val="bg1"/>
                        </a:solidFill>
                        <a:latin typeface="+mj-ea"/>
                        <a:ea typeface="+mj-ea"/>
                        <a:cs typeface="メイリオ" panose="020B060403050404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altLang="ja-JP" sz="2800" b="1" dirty="0">
                          <a:solidFill>
                            <a:schemeClr val="bg1"/>
                          </a:solidFill>
                          <a:latin typeface="+mj-ea"/>
                          <a:ea typeface="+mj-ea"/>
                          <a:cs typeface="メイリオ" panose="020B0604030504040204" pitchFamily="50" charset="-128"/>
                        </a:rPr>
                        <a:t>        </a:t>
                      </a:r>
                      <a:r>
                        <a:rPr lang="ja-JP" altLang="en-US" sz="2800" b="1" dirty="0">
                          <a:solidFill>
                            <a:schemeClr val="bg1"/>
                          </a:solidFill>
                          <a:latin typeface="+mj-ea"/>
                          <a:ea typeface="+mj-ea"/>
                          <a:cs typeface="メイリオ" panose="020B0604030504040204" pitchFamily="50" charset="-128"/>
                        </a:rPr>
                        <a:t>カード</a:t>
                      </a:r>
                      <a:endParaRPr kumimoji="1" lang="ja-JP" altLang="en-US" sz="2800" b="1" dirty="0">
                        <a:solidFill>
                          <a:schemeClr val="bg1"/>
                        </a:solidFill>
                        <a:latin typeface="+mj-ea"/>
                        <a:ea typeface="+mj-ea"/>
                      </a:endParaRPr>
                    </a:p>
                  </a:txBody>
                  <a:tcPr>
                    <a:solidFill>
                      <a:srgbClr val="00B050"/>
                    </a:solidFill>
                  </a:tcPr>
                </a:tc>
                <a:tc>
                  <a:txBody>
                    <a:bodyPr/>
                    <a:lstStyle/>
                    <a:p>
                      <a:r>
                        <a:rPr kumimoji="1" lang="ja-JP" altLang="en-US" sz="2800" b="1" dirty="0">
                          <a:solidFill>
                            <a:schemeClr val="bg1"/>
                          </a:solidFill>
                          <a:latin typeface="+mj-ea"/>
                          <a:ea typeface="+mj-ea"/>
                        </a:rPr>
                        <a:t>④クレジット   </a:t>
                      </a:r>
                      <a:endParaRPr kumimoji="1" lang="en-US" altLang="ja-JP" sz="2800" b="1" dirty="0">
                        <a:solidFill>
                          <a:schemeClr val="bg1"/>
                        </a:solidFill>
                        <a:latin typeface="+mj-ea"/>
                        <a:ea typeface="+mj-ea"/>
                      </a:endParaRPr>
                    </a:p>
                    <a:p>
                      <a:r>
                        <a:rPr kumimoji="1" lang="en-US" altLang="ja-JP" sz="2800" b="1" dirty="0">
                          <a:solidFill>
                            <a:schemeClr val="bg1"/>
                          </a:solidFill>
                          <a:latin typeface="+mj-ea"/>
                          <a:ea typeface="+mj-ea"/>
                        </a:rPr>
                        <a:t>        </a:t>
                      </a:r>
                      <a:r>
                        <a:rPr kumimoji="1" lang="ja-JP" altLang="en-US" sz="2800" b="1" dirty="0">
                          <a:solidFill>
                            <a:schemeClr val="bg1"/>
                          </a:solidFill>
                          <a:latin typeface="+mj-ea"/>
                          <a:ea typeface="+mj-ea"/>
                        </a:rPr>
                        <a:t>カード</a:t>
                      </a:r>
                    </a:p>
                  </a:txBody>
                  <a:tcPr/>
                </a:tc>
                <a:extLst>
                  <a:ext uri="{0D108BD9-81ED-4DB2-BD59-A6C34878D82A}">
                    <a16:rowId xmlns:a16="http://schemas.microsoft.com/office/drawing/2014/main" val="1417789397"/>
                  </a:ext>
                </a:extLst>
              </a:tr>
              <a:tr h="1836523">
                <a:tc>
                  <a:txBody>
                    <a:bodyPr/>
                    <a:lstStyle/>
                    <a:p>
                      <a:pPr algn="ctr"/>
                      <a:endParaRPr kumimoji="1" lang="en-US" altLang="ja-JP" sz="2800" dirty="0">
                        <a:solidFill>
                          <a:schemeClr val="tx1"/>
                        </a:solidFill>
                      </a:endParaRPr>
                    </a:p>
                    <a:p>
                      <a:pPr algn="ctr"/>
                      <a:r>
                        <a:rPr kumimoji="1" lang="ja-JP" altLang="en-US" sz="3600" dirty="0">
                          <a:solidFill>
                            <a:schemeClr val="tx1"/>
                          </a:solidFill>
                        </a:rPr>
                        <a:t>前払い</a:t>
                      </a:r>
                    </a:p>
                    <a:p>
                      <a:pPr algn="ctr"/>
                      <a:endParaRPr kumimoji="1" lang="ja-JP" altLang="en-US" dirty="0">
                        <a:solidFill>
                          <a:schemeClr val="tx1"/>
                        </a:solidFill>
                      </a:endParaRPr>
                    </a:p>
                  </a:txBody>
                  <a:tcPr>
                    <a:solidFill>
                      <a:schemeClr val="accent1">
                        <a:lumMod val="20000"/>
                        <a:lumOff val="80000"/>
                      </a:schemeClr>
                    </a:solidFill>
                  </a:tcPr>
                </a:tc>
                <a:tc>
                  <a:txBody>
                    <a:bodyPr/>
                    <a:lstStyle/>
                    <a:p>
                      <a:pPr algn="ctr"/>
                      <a:endParaRPr kumimoji="1" lang="en-US" altLang="ja-JP" sz="2800" dirty="0">
                        <a:solidFill>
                          <a:schemeClr val="tx1"/>
                        </a:solidFill>
                      </a:endParaRPr>
                    </a:p>
                    <a:p>
                      <a:pPr algn="ctr"/>
                      <a:r>
                        <a:rPr kumimoji="1" lang="ja-JP" altLang="en-US" sz="3600" dirty="0">
                          <a:solidFill>
                            <a:schemeClr val="tx1"/>
                          </a:solidFill>
                        </a:rPr>
                        <a:t>前払い</a:t>
                      </a:r>
                      <a:endParaRPr kumimoji="1" lang="en-US" altLang="ja-JP" sz="3600" dirty="0">
                        <a:solidFill>
                          <a:schemeClr val="tx1"/>
                        </a:solidFill>
                      </a:endParaRPr>
                    </a:p>
                    <a:p>
                      <a:pPr algn="l"/>
                      <a:endParaRPr kumimoji="1" lang="en-US" altLang="ja-JP" sz="1100" dirty="0">
                        <a:solidFill>
                          <a:schemeClr val="tx1"/>
                        </a:solidFill>
                      </a:endParaRPr>
                    </a:p>
                    <a:p>
                      <a:pPr algn="l"/>
                      <a:r>
                        <a:rPr kumimoji="1" lang="en-US" altLang="ja-JP" sz="1200" dirty="0">
                          <a:solidFill>
                            <a:schemeClr val="tx1"/>
                          </a:solidFill>
                        </a:rPr>
                        <a:t>※</a:t>
                      </a:r>
                      <a:r>
                        <a:rPr kumimoji="1" lang="ja-JP" altLang="en-US" sz="1200" dirty="0">
                          <a:solidFill>
                            <a:schemeClr val="tx1"/>
                          </a:solidFill>
                        </a:rPr>
                        <a:t>電子マネーにクレジットカードでチャージすると後払い。</a:t>
                      </a:r>
                    </a:p>
                    <a:p>
                      <a:pPr algn="l"/>
                      <a:endParaRPr kumimoji="1" lang="ja-JP" altLang="en-US" sz="1400" dirty="0">
                        <a:solidFill>
                          <a:schemeClr val="tx1"/>
                        </a:solidFill>
                      </a:endParaRPr>
                    </a:p>
                  </a:txBody>
                  <a:tcPr>
                    <a:solidFill>
                      <a:schemeClr val="accent1">
                        <a:lumMod val="20000"/>
                        <a:lumOff val="80000"/>
                      </a:schemeClr>
                    </a:solidFill>
                  </a:tcPr>
                </a:tc>
                <a:tc>
                  <a:txBody>
                    <a:bodyPr/>
                    <a:lstStyle/>
                    <a:p>
                      <a:pPr algn="ctr"/>
                      <a:endParaRPr kumimoji="1" lang="en-US" altLang="ja-JP" sz="2800" dirty="0">
                        <a:solidFill>
                          <a:schemeClr val="tx1"/>
                        </a:solidFill>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a:ln>
                            <a:noFill/>
                          </a:ln>
                          <a:solidFill>
                            <a:schemeClr val="tx1"/>
                          </a:solidFill>
                          <a:effectLst/>
                          <a:uLnTx/>
                          <a:uFillTx/>
                          <a:latin typeface="+mn-lt"/>
                          <a:ea typeface="+mn-ea"/>
                          <a:cs typeface="+mn-cs"/>
                        </a:rPr>
                        <a:t>即時払い</a:t>
                      </a:r>
                      <a:endParaRPr kumimoji="1" lang="en-US" altLang="ja-JP" sz="36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1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schemeClr val="tx1"/>
                          </a:solidFill>
                          <a:effectLst/>
                          <a:uLnTx/>
                          <a:uFillTx/>
                          <a:latin typeface="+mn-lt"/>
                          <a:ea typeface="+mn-ea"/>
                          <a:cs typeface="+mn-cs"/>
                        </a:rPr>
                        <a:t>※</a:t>
                      </a:r>
                      <a:r>
                        <a:rPr kumimoji="1" lang="ja-JP" altLang="en-US" sz="1200" b="0" i="0" u="none" strike="noStrike" kern="1200" cap="none" spc="0" normalizeH="0" baseline="0" noProof="0" dirty="0">
                          <a:ln>
                            <a:noFill/>
                          </a:ln>
                          <a:solidFill>
                            <a:schemeClr val="tx1"/>
                          </a:solidFill>
                          <a:effectLst/>
                          <a:uLnTx/>
                          <a:uFillTx/>
                          <a:latin typeface="+mn-lt"/>
                          <a:ea typeface="+mn-ea"/>
                          <a:cs typeface="+mn-cs"/>
                        </a:rPr>
                        <a:t>口座に残高が必要</a:t>
                      </a:r>
                      <a:endParaRPr kumimoji="1" lang="ja-JP" altLang="en-US" sz="2000" dirty="0">
                        <a:solidFill>
                          <a:schemeClr val="tx1"/>
                        </a:solidFill>
                      </a:endParaRPr>
                    </a:p>
                  </a:txBody>
                  <a:tcPr>
                    <a:solidFill>
                      <a:schemeClr val="accent3">
                        <a:lumMod val="40000"/>
                        <a:lumOff val="6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2800" dirty="0">
                        <a:solidFill>
                          <a:schemeClr val="tx1"/>
                        </a:solidFill>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a:ln>
                            <a:noFill/>
                          </a:ln>
                          <a:solidFill>
                            <a:schemeClr val="tx1"/>
                          </a:solidFill>
                          <a:effectLst/>
                          <a:uLnTx/>
                          <a:uFillTx/>
                          <a:latin typeface="+mn-lt"/>
                          <a:ea typeface="+mn-ea"/>
                          <a:cs typeface="+mn-cs"/>
                        </a:rPr>
                        <a:t>後払い</a:t>
                      </a:r>
                      <a:endParaRPr kumimoji="1" lang="en-US" altLang="ja-JP" sz="36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1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schemeClr val="tx1"/>
                          </a:solidFill>
                          <a:effectLst/>
                          <a:uLnTx/>
                          <a:uFillTx/>
                          <a:latin typeface="+mn-lt"/>
                          <a:ea typeface="+mn-ea"/>
                          <a:cs typeface="+mn-cs"/>
                        </a:rPr>
                        <a:t>※</a:t>
                      </a:r>
                      <a:r>
                        <a:rPr kumimoji="1" lang="ja-JP" altLang="en-US" sz="1200" b="0" i="0" u="none" strike="noStrike" kern="1200" cap="none" spc="0" normalizeH="0" baseline="0" noProof="0" dirty="0">
                          <a:ln>
                            <a:noFill/>
                          </a:ln>
                          <a:solidFill>
                            <a:schemeClr val="tx1"/>
                          </a:solidFill>
                          <a:effectLst/>
                          <a:uLnTx/>
                          <a:uFillTx/>
                          <a:latin typeface="+mn-lt"/>
                          <a:ea typeface="+mn-ea"/>
                          <a:cs typeface="+mn-cs"/>
                        </a:rPr>
                        <a:t>口座に残高が必要</a:t>
                      </a:r>
                    </a:p>
                    <a:p>
                      <a:pPr algn="ctr"/>
                      <a:endParaRPr kumimoji="1" lang="ja-JP" altLang="en-US" dirty="0">
                        <a:solidFill>
                          <a:schemeClr val="tx1"/>
                        </a:solidFill>
                      </a:endParaRPr>
                    </a:p>
                  </a:txBody>
                  <a:tcPr/>
                </a:tc>
                <a:extLst>
                  <a:ext uri="{0D108BD9-81ED-4DB2-BD59-A6C34878D82A}">
                    <a16:rowId xmlns:a16="http://schemas.microsoft.com/office/drawing/2014/main" val="716109061"/>
                  </a:ext>
                </a:extLst>
              </a:tr>
            </a:tbl>
          </a:graphicData>
        </a:graphic>
      </p:graphicFrame>
      <p:sp>
        <p:nvSpPr>
          <p:cNvPr id="64" name="正方形/長方形 63"/>
          <p:cNvSpPr/>
          <p:nvPr/>
        </p:nvSpPr>
        <p:spPr>
          <a:xfrm>
            <a:off x="0" y="1370010"/>
            <a:ext cx="7185891" cy="1792009"/>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lnSpc>
                <a:spcPct val="110000"/>
              </a:lnSpc>
              <a:defRPr/>
            </a:pPr>
            <a:r>
              <a:rPr lang="ja-JP" altLang="en-US" sz="3400" b="1" dirty="0">
                <a:solidFill>
                  <a:schemeClr val="tx1"/>
                </a:solidFill>
                <a:latin typeface="Meiryo UI" panose="020B0604030504040204" pitchFamily="50" charset="-128"/>
                <a:ea typeface="Meiryo UI" panose="020B0604030504040204" pitchFamily="50" charset="-128"/>
                <a:cs typeface="ヒラギノ丸ゴ Pro W4"/>
              </a:rPr>
              <a:t>　現金を使わずに支払う</a:t>
            </a:r>
            <a:r>
              <a:rPr lang="ja-JP" altLang="en-US" sz="3400" b="1" dirty="0">
                <a:solidFill>
                  <a:srgbClr val="FF0000"/>
                </a:solidFill>
                <a:latin typeface="Meiryo UI" panose="020B0604030504040204" pitchFamily="50" charset="-128"/>
                <a:ea typeface="Meiryo UI" panose="020B0604030504040204" pitchFamily="50" charset="-128"/>
                <a:cs typeface="ヒラギノ丸ゴ Pro W4"/>
              </a:rPr>
              <a:t>「キャッシュレス」</a:t>
            </a:r>
            <a:r>
              <a:rPr lang="ja-JP" altLang="en-US" sz="3400" b="1" dirty="0">
                <a:solidFill>
                  <a:schemeClr val="tx1"/>
                </a:solidFill>
                <a:latin typeface="Meiryo UI" panose="020B0604030504040204" pitchFamily="50" charset="-128"/>
                <a:ea typeface="Meiryo UI" panose="020B0604030504040204" pitchFamily="50" charset="-128"/>
                <a:cs typeface="ヒラギノ丸ゴ Pro W4"/>
              </a:rPr>
              <a:t>にもさまざまな方法があります。</a:t>
            </a:r>
          </a:p>
          <a:p>
            <a:pPr lvl="0" defTabSz="457200">
              <a:lnSpc>
                <a:spcPct val="110000"/>
              </a:lnSpc>
              <a:defRPr/>
            </a:pPr>
            <a:r>
              <a:rPr lang="ja-JP" altLang="en-US" sz="3400" b="1" dirty="0">
                <a:solidFill>
                  <a:schemeClr val="tx2"/>
                </a:solidFill>
                <a:latin typeface="Meiryo UI" panose="020B0604030504040204" pitchFamily="50" charset="-128"/>
                <a:ea typeface="Meiryo UI" panose="020B0604030504040204" pitchFamily="50" charset="-128"/>
                <a:cs typeface="ヒラギノ丸ゴ Pro W4"/>
              </a:rPr>
              <a:t>　</a:t>
            </a:r>
            <a:r>
              <a:rPr lang="ja-JP" altLang="en-US" sz="3400" b="1" dirty="0">
                <a:solidFill>
                  <a:srgbClr val="FF0000"/>
                </a:solidFill>
                <a:latin typeface="Meiryo UI" panose="020B0604030504040204" pitchFamily="50" charset="-128"/>
                <a:ea typeface="Meiryo UI" panose="020B0604030504040204" pitchFamily="50" charset="-128"/>
                <a:cs typeface="ヒラギノ丸ゴ Pro W4"/>
              </a:rPr>
              <a:t>自分に合った支払い方法を考えて</a:t>
            </a:r>
          </a:p>
          <a:p>
            <a:pPr lvl="0" defTabSz="457200">
              <a:lnSpc>
                <a:spcPct val="110000"/>
              </a:lnSpc>
              <a:defRPr/>
            </a:pPr>
            <a:r>
              <a:rPr lang="ja-JP" altLang="en-US" sz="3400" b="1" dirty="0">
                <a:solidFill>
                  <a:srgbClr val="FF0000"/>
                </a:solidFill>
                <a:latin typeface="Meiryo UI" panose="020B0604030504040204" pitchFamily="50" charset="-128"/>
                <a:ea typeface="Meiryo UI" panose="020B0604030504040204" pitchFamily="50" charset="-128"/>
                <a:cs typeface="ヒラギノ丸ゴ Pro W4"/>
              </a:rPr>
              <a:t>利用すること、お金の使い過ぎに注意すること</a:t>
            </a:r>
            <a:r>
              <a:rPr lang="ja-JP" altLang="en-US" sz="3400" b="1" dirty="0">
                <a:solidFill>
                  <a:schemeClr val="tx1"/>
                </a:solidFill>
                <a:latin typeface="Meiryo UI" panose="020B0604030504040204" pitchFamily="50" charset="-128"/>
                <a:ea typeface="Meiryo UI" panose="020B0604030504040204" pitchFamily="50" charset="-128"/>
                <a:cs typeface="ヒラギノ丸ゴ Pro W4"/>
              </a:rPr>
              <a:t>が大切です。</a:t>
            </a:r>
          </a:p>
        </p:txBody>
      </p:sp>
      <p:pic>
        <p:nvPicPr>
          <p:cNvPr id="74" name="図 73">
            <a:extLst>
              <a:ext uri="{FF2B5EF4-FFF2-40B4-BE49-F238E27FC236}">
                <a16:creationId xmlns:a16="http://schemas.microsoft.com/office/drawing/2014/main" id="{1909A21C-D862-4039-93D1-344E17BE00C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27244" y="2294784"/>
            <a:ext cx="1063436" cy="1394005"/>
          </a:xfrm>
          <a:prstGeom prst="rect">
            <a:avLst/>
          </a:prstGeom>
        </p:spPr>
      </p:pic>
      <p:sp>
        <p:nvSpPr>
          <p:cNvPr id="19" name="思考の吹き出し: 雲形 18">
            <a:extLst>
              <a:ext uri="{FF2B5EF4-FFF2-40B4-BE49-F238E27FC236}">
                <a16:creationId xmlns:a16="http://schemas.microsoft.com/office/drawing/2014/main" id="{77B9CCDF-F029-4627-97CD-C8AF4753DE2B}"/>
              </a:ext>
            </a:extLst>
          </p:cNvPr>
          <p:cNvSpPr/>
          <p:nvPr/>
        </p:nvSpPr>
        <p:spPr>
          <a:xfrm>
            <a:off x="7185890" y="755942"/>
            <a:ext cx="1958109" cy="1482432"/>
          </a:xfrm>
          <a:prstGeom prst="cloudCallout">
            <a:avLst>
              <a:gd name="adj1" fmla="val -22628"/>
              <a:gd name="adj2" fmla="val 60858"/>
            </a:avLst>
          </a:prstGeom>
          <a:noFill/>
          <a:ln w="3175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 name="スライド番号プレースホルダー 1"/>
          <p:cNvSpPr>
            <a:spLocks noGrp="1"/>
          </p:cNvSpPr>
          <p:nvPr>
            <p:ph type="sldNum" sz="quarter" idx="12"/>
          </p:nvPr>
        </p:nvSpPr>
        <p:spPr>
          <a:xfrm>
            <a:off x="6907701" y="6465887"/>
            <a:ext cx="2133600" cy="365125"/>
          </a:xfrm>
        </p:spPr>
        <p:txBody>
          <a:bodyPr/>
          <a:lstStyle/>
          <a:p>
            <a:pPr defTabSz="457200">
              <a:defRPr/>
            </a:pPr>
            <a:fld id="{7B76553B-32E2-D644-9CD0-56FDA882EB90}" type="slidenum">
              <a:rPr lang="ja-JP" altLang="en-US" sz="1800" b="0" smtClean="0"/>
              <a:pPr defTabSz="457200">
                <a:defRPr/>
              </a:pPr>
              <a:t>8</a:t>
            </a:fld>
            <a:endParaRPr lang="ja-JP" altLang="en-US" sz="1800" b="0" dirty="0"/>
          </a:p>
        </p:txBody>
      </p:sp>
      <p:pic>
        <p:nvPicPr>
          <p:cNvPr id="4" name="図 3" descr="テキスト, ホワイトボード&#10;&#10;自動的に生成された説明">
            <a:extLst>
              <a:ext uri="{FF2B5EF4-FFF2-40B4-BE49-F238E27FC236}">
                <a16:creationId xmlns:a16="http://schemas.microsoft.com/office/drawing/2014/main" id="{131265A3-3C09-40A5-AF07-A733C04F57A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22077" y="1052680"/>
            <a:ext cx="401534" cy="634659"/>
          </a:xfrm>
          <a:prstGeom prst="rect">
            <a:avLst/>
          </a:prstGeom>
        </p:spPr>
      </p:pic>
      <p:pic>
        <p:nvPicPr>
          <p:cNvPr id="9" name="図 8">
            <a:extLst>
              <a:ext uri="{FF2B5EF4-FFF2-40B4-BE49-F238E27FC236}">
                <a16:creationId xmlns:a16="http://schemas.microsoft.com/office/drawing/2014/main" id="{58571F76-1A81-47F5-84B6-6DA9EB22BE82}"/>
              </a:ext>
            </a:extLst>
          </p:cNvPr>
          <p:cNvPicPr>
            <a:picLocks noChangeAspect="1"/>
          </p:cNvPicPr>
          <p:nvPr/>
        </p:nvPicPr>
        <p:blipFill>
          <a:blip r:embed="rId5"/>
          <a:stretch>
            <a:fillRect/>
          </a:stretch>
        </p:blipFill>
        <p:spPr>
          <a:xfrm>
            <a:off x="7962368" y="1489767"/>
            <a:ext cx="739766" cy="447637"/>
          </a:xfrm>
          <a:prstGeom prst="rect">
            <a:avLst/>
          </a:prstGeom>
        </p:spPr>
      </p:pic>
      <p:pic>
        <p:nvPicPr>
          <p:cNvPr id="14" name="図 13">
            <a:extLst>
              <a:ext uri="{FF2B5EF4-FFF2-40B4-BE49-F238E27FC236}">
                <a16:creationId xmlns:a16="http://schemas.microsoft.com/office/drawing/2014/main" id="{F7E62EE6-89F2-4A31-A8BB-4EFC25F68324}"/>
              </a:ext>
            </a:extLst>
          </p:cNvPr>
          <p:cNvPicPr>
            <a:picLocks noChangeAspect="1"/>
          </p:cNvPicPr>
          <p:nvPr/>
        </p:nvPicPr>
        <p:blipFill>
          <a:blip r:embed="rId6"/>
          <a:stretch>
            <a:fillRect/>
          </a:stretch>
        </p:blipFill>
        <p:spPr>
          <a:xfrm>
            <a:off x="8134500" y="961801"/>
            <a:ext cx="686206" cy="447637"/>
          </a:xfrm>
          <a:prstGeom prst="rect">
            <a:avLst/>
          </a:prstGeom>
        </p:spPr>
      </p:pic>
    </p:spTree>
    <p:extLst>
      <p:ext uri="{BB962C8B-B14F-4D97-AF65-F5344CB8AC3E}">
        <p14:creationId xmlns:p14="http://schemas.microsoft.com/office/powerpoint/2010/main" val="29671951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正方形/長方形 33"/>
          <p:cNvSpPr/>
          <p:nvPr/>
        </p:nvSpPr>
        <p:spPr>
          <a:xfrm>
            <a:off x="0" y="0"/>
            <a:ext cx="9144000" cy="716948"/>
          </a:xfrm>
          <a:prstGeom prst="rect">
            <a:avLst/>
          </a:prstGeom>
          <a:solidFill>
            <a:srgbClr val="D99694"/>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461964" y="30760"/>
            <a:ext cx="8389935"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3200" b="1" dirty="0">
                <a:solidFill>
                  <a:srgbClr val="FFFFFF"/>
                </a:solidFill>
                <a:latin typeface="Meiryo UI" panose="020B0604030504040204" pitchFamily="50" charset="-128"/>
                <a:ea typeface="Meiryo UI" panose="020B0604030504040204" pitchFamily="50" charset="-128"/>
                <a:cs typeface="ヒラギノ角ゴ ProN W6"/>
              </a:rPr>
              <a:t>【</a:t>
            </a:r>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問題３</a:t>
            </a:r>
            <a:r>
              <a:rPr lang="en-US" altLang="ja-JP" sz="3200" b="1" dirty="0">
                <a:solidFill>
                  <a:srgbClr val="FFFFFF"/>
                </a:solidFill>
                <a:latin typeface="Meiryo UI" panose="020B0604030504040204" pitchFamily="50" charset="-128"/>
                <a:ea typeface="Meiryo UI" panose="020B0604030504040204" pitchFamily="50" charset="-128"/>
                <a:cs typeface="ヒラギノ角ゴ ProN W6"/>
              </a:rPr>
              <a:t>】</a:t>
            </a:r>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契約をする</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pic>
        <p:nvPicPr>
          <p:cNvPr id="39" name="図 3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1386" y="865587"/>
            <a:ext cx="1569582" cy="1930984"/>
          </a:xfrm>
          <a:prstGeom prst="rect">
            <a:avLst/>
          </a:prstGeom>
        </p:spPr>
      </p:pic>
      <p:sp>
        <p:nvSpPr>
          <p:cNvPr id="17" name="正方形/長方形 16"/>
          <p:cNvSpPr/>
          <p:nvPr/>
        </p:nvSpPr>
        <p:spPr>
          <a:xfrm>
            <a:off x="-456966" y="-886574"/>
            <a:ext cx="8885349" cy="1792009"/>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lnSpc>
                <a:spcPct val="110000"/>
              </a:lnSpc>
              <a:defRPr/>
            </a:pPr>
            <a:endParaRPr lang="ja-JP" altLang="en-US" sz="2800" b="1" dirty="0">
              <a:solidFill>
                <a:schemeClr val="tx2"/>
              </a:solidFill>
              <a:latin typeface="Meiryo UI" panose="020B0604030504040204" pitchFamily="50" charset="-128"/>
              <a:ea typeface="Meiryo UI" panose="020B0604030504040204" pitchFamily="50" charset="-128"/>
              <a:cs typeface="ヒラギノ丸ゴ Pro W4"/>
            </a:endParaRPr>
          </a:p>
        </p:txBody>
      </p:sp>
      <p:sp>
        <p:nvSpPr>
          <p:cNvPr id="22" name="コンテンツ プレースホルダー 1">
            <a:extLst>
              <a:ext uri="{FF2B5EF4-FFF2-40B4-BE49-F238E27FC236}">
                <a16:creationId xmlns:a16="http://schemas.microsoft.com/office/drawing/2014/main" id="{A80E0DA8-AEC8-4CF0-BA7C-9B6BA5646BA2}"/>
              </a:ext>
            </a:extLst>
          </p:cNvPr>
          <p:cNvSpPr txBox="1">
            <a:spLocks/>
          </p:cNvSpPr>
          <p:nvPr/>
        </p:nvSpPr>
        <p:spPr bwMode="auto">
          <a:xfrm>
            <a:off x="1977657" y="776765"/>
            <a:ext cx="7099078" cy="2280641"/>
          </a:xfrm>
          <a:prstGeom prst="rect">
            <a:avLst/>
          </a:prstGeom>
          <a:solidFill>
            <a:schemeClr val="bg1"/>
          </a:solidFill>
          <a:ln w="31750">
            <a:solidFill>
              <a:srgbClr val="215968"/>
            </a:solidFill>
            <a:miter lim="800000"/>
            <a:headEnd/>
            <a:tailEnd/>
          </a:ln>
        </p:spPr>
        <p:txBody>
          <a:bodyPr anchor="ctr"/>
          <a:lstStyle>
            <a:lvl1pPr eaLnBrk="0" hangingPunct="0">
              <a:spcBef>
                <a:spcPct val="20000"/>
              </a:spcBef>
              <a:buClr>
                <a:schemeClr val="accent1"/>
              </a:buClr>
              <a:buSzPct val="100000"/>
              <a:buFont typeface="Symbol" pitchFamily="18" charset="2"/>
              <a:buChar char=""/>
              <a:defRPr kumimoji="1" sz="2400">
                <a:solidFill>
                  <a:schemeClr val="tx2"/>
                </a:solidFill>
                <a:latin typeface="Candara" pitchFamily="34" charset="0"/>
                <a:ea typeface="HGP明朝E" pitchFamily="18" charset="-128"/>
              </a:defRPr>
            </a:lvl1pPr>
            <a:lvl2pPr marL="576263" indent="-273050" eaLnBrk="0" hangingPunct="0">
              <a:spcBef>
                <a:spcPct val="20000"/>
              </a:spcBef>
              <a:buClr>
                <a:schemeClr val="accent1"/>
              </a:buClr>
              <a:buSzPct val="100000"/>
              <a:buFont typeface="Symbol" pitchFamily="18" charset="2"/>
              <a:buChar char=""/>
              <a:defRPr kumimoji="1" sz="2200">
                <a:solidFill>
                  <a:schemeClr val="tx2"/>
                </a:solidFill>
                <a:latin typeface="Candara" pitchFamily="34" charset="0"/>
                <a:ea typeface="HGP明朝E" pitchFamily="18" charset="-128"/>
              </a:defRPr>
            </a:lvl2pPr>
            <a:lvl3pPr marL="855663" indent="-228600" eaLnBrk="0" hangingPunct="0">
              <a:spcBef>
                <a:spcPct val="20000"/>
              </a:spcBef>
              <a:buClr>
                <a:schemeClr val="accent1"/>
              </a:buClr>
              <a:buSzPct val="100000"/>
              <a:buFont typeface="Symbol" pitchFamily="18" charset="2"/>
              <a:buChar char=""/>
              <a:defRPr kumimoji="1" sz="2000">
                <a:solidFill>
                  <a:schemeClr val="tx2"/>
                </a:solidFill>
                <a:latin typeface="Candara" pitchFamily="34" charset="0"/>
                <a:ea typeface="HGP明朝E" pitchFamily="18" charset="-128"/>
              </a:defRPr>
            </a:lvl3pPr>
            <a:lvl4pPr marL="1143000" indent="-228600" eaLnBrk="0" hangingPunct="0">
              <a:spcBef>
                <a:spcPct val="20000"/>
              </a:spcBef>
              <a:buClr>
                <a:schemeClr val="accent1"/>
              </a:buClr>
              <a:buSzPct val="100000"/>
              <a:buFont typeface="Symbol" pitchFamily="18" charset="2"/>
              <a:buChar char=""/>
              <a:defRPr kumimoji="1">
                <a:solidFill>
                  <a:schemeClr val="tx2"/>
                </a:solidFill>
                <a:latin typeface="Candara" pitchFamily="34" charset="0"/>
                <a:ea typeface="HGP明朝E" pitchFamily="18" charset="-128"/>
              </a:defRPr>
            </a:lvl4pPr>
            <a:lvl5pPr marL="1462088" indent="-228600" eaLnBrk="0" hangingPunct="0">
              <a:spcBef>
                <a:spcPct val="20000"/>
              </a:spcBef>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5pPr>
            <a:lvl6pPr marL="19192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6pPr>
            <a:lvl7pPr marL="23764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7pPr>
            <a:lvl8pPr marL="28336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8pPr>
            <a:lvl9pPr marL="32908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9pPr>
          </a:lstStyle>
          <a:p>
            <a:pPr eaLnBrk="1" hangingPunct="1">
              <a:buNone/>
            </a:pPr>
            <a:r>
              <a:rPr lang="ja-JP" altLang="en-US" sz="3600" b="1" dirty="0">
                <a:solidFill>
                  <a:schemeClr val="tx1"/>
                </a:solidFill>
                <a:latin typeface="Meiryo UI" panose="020B0604030504040204" pitchFamily="50" charset="-128"/>
                <a:ea typeface="Meiryo UI" panose="020B0604030504040204" pitchFamily="50" charset="-128"/>
                <a:cs typeface="ヒラギノ角ゴ Pro W6"/>
              </a:rPr>
              <a:t>未成年（</a:t>
            </a:r>
            <a:r>
              <a:rPr lang="en-US" altLang="ja-JP" sz="3600" b="1" dirty="0">
                <a:solidFill>
                  <a:schemeClr val="tx1"/>
                </a:solidFill>
                <a:latin typeface="Meiryo UI" panose="020B0604030504040204" pitchFamily="50" charset="-128"/>
                <a:ea typeface="Meiryo UI" panose="020B0604030504040204" pitchFamily="50" charset="-128"/>
                <a:cs typeface="ヒラギノ角ゴ Pro W6"/>
              </a:rPr>
              <a:t>18</a:t>
            </a:r>
            <a:r>
              <a:rPr lang="ja-JP" altLang="en-US" sz="3600" b="1" dirty="0">
                <a:solidFill>
                  <a:schemeClr val="tx1"/>
                </a:solidFill>
                <a:latin typeface="Meiryo UI" panose="020B0604030504040204" pitchFamily="50" charset="-128"/>
                <a:ea typeface="Meiryo UI" panose="020B0604030504040204" pitchFamily="50" charset="-128"/>
                <a:cs typeface="ヒラギノ角ゴ Pro W6"/>
              </a:rPr>
              <a:t>歳未満）で保護者の同意を得ずに化粧品の定期購入の契約をしました。この契約は取り消せる？</a:t>
            </a:r>
          </a:p>
        </p:txBody>
      </p:sp>
      <p:sp>
        <p:nvSpPr>
          <p:cNvPr id="24" name="コンテンツ プレースホルダー 1">
            <a:extLst>
              <a:ext uri="{FF2B5EF4-FFF2-40B4-BE49-F238E27FC236}">
                <a16:creationId xmlns:a16="http://schemas.microsoft.com/office/drawing/2014/main" id="{641DDB63-46E9-4848-A011-916953C0C928}"/>
              </a:ext>
            </a:extLst>
          </p:cNvPr>
          <p:cNvSpPr txBox="1">
            <a:spLocks/>
          </p:cNvSpPr>
          <p:nvPr/>
        </p:nvSpPr>
        <p:spPr bwMode="auto">
          <a:xfrm>
            <a:off x="1676903" y="3057407"/>
            <a:ext cx="5960055" cy="608908"/>
          </a:xfrm>
          <a:prstGeom prst="rect">
            <a:avLst/>
          </a:prstGeom>
          <a:noFill/>
          <a:ln>
            <a:noFill/>
          </a:ln>
        </p:spPr>
        <p:txBody>
          <a:bodyPr anchor="ctr"/>
          <a:lstStyle>
            <a:lvl1pPr eaLnBrk="0" hangingPunct="0">
              <a:spcBef>
                <a:spcPct val="20000"/>
              </a:spcBef>
              <a:buClr>
                <a:schemeClr val="accent1"/>
              </a:buClr>
              <a:buSzPct val="100000"/>
              <a:buFont typeface="Symbol" pitchFamily="18" charset="2"/>
              <a:buChar char=""/>
              <a:defRPr kumimoji="1" sz="2400">
                <a:solidFill>
                  <a:schemeClr val="tx2"/>
                </a:solidFill>
                <a:latin typeface="Candara" pitchFamily="34" charset="0"/>
                <a:ea typeface="HGP明朝E" pitchFamily="18" charset="-128"/>
              </a:defRPr>
            </a:lvl1pPr>
            <a:lvl2pPr marL="576263" indent="-273050" eaLnBrk="0" hangingPunct="0">
              <a:spcBef>
                <a:spcPct val="20000"/>
              </a:spcBef>
              <a:buClr>
                <a:schemeClr val="accent1"/>
              </a:buClr>
              <a:buSzPct val="100000"/>
              <a:buFont typeface="Symbol" pitchFamily="18" charset="2"/>
              <a:buChar char=""/>
              <a:defRPr kumimoji="1" sz="2200">
                <a:solidFill>
                  <a:schemeClr val="tx2"/>
                </a:solidFill>
                <a:latin typeface="Candara" pitchFamily="34" charset="0"/>
                <a:ea typeface="HGP明朝E" pitchFamily="18" charset="-128"/>
              </a:defRPr>
            </a:lvl2pPr>
            <a:lvl3pPr marL="855663" indent="-228600" eaLnBrk="0" hangingPunct="0">
              <a:spcBef>
                <a:spcPct val="20000"/>
              </a:spcBef>
              <a:buClr>
                <a:schemeClr val="accent1"/>
              </a:buClr>
              <a:buSzPct val="100000"/>
              <a:buFont typeface="Symbol" pitchFamily="18" charset="2"/>
              <a:buChar char=""/>
              <a:defRPr kumimoji="1" sz="2000">
                <a:solidFill>
                  <a:schemeClr val="tx2"/>
                </a:solidFill>
                <a:latin typeface="Candara" pitchFamily="34" charset="0"/>
                <a:ea typeface="HGP明朝E" pitchFamily="18" charset="-128"/>
              </a:defRPr>
            </a:lvl3pPr>
            <a:lvl4pPr marL="1143000" indent="-228600" eaLnBrk="0" hangingPunct="0">
              <a:spcBef>
                <a:spcPct val="20000"/>
              </a:spcBef>
              <a:buClr>
                <a:schemeClr val="accent1"/>
              </a:buClr>
              <a:buSzPct val="100000"/>
              <a:buFont typeface="Symbol" pitchFamily="18" charset="2"/>
              <a:buChar char=""/>
              <a:defRPr kumimoji="1">
                <a:solidFill>
                  <a:schemeClr val="tx2"/>
                </a:solidFill>
                <a:latin typeface="Candara" pitchFamily="34" charset="0"/>
                <a:ea typeface="HGP明朝E" pitchFamily="18" charset="-128"/>
              </a:defRPr>
            </a:lvl4pPr>
            <a:lvl5pPr marL="1462088" indent="-228600" eaLnBrk="0" hangingPunct="0">
              <a:spcBef>
                <a:spcPct val="20000"/>
              </a:spcBef>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5pPr>
            <a:lvl6pPr marL="19192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6pPr>
            <a:lvl7pPr marL="23764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7pPr>
            <a:lvl8pPr marL="28336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8pPr>
            <a:lvl9pPr marL="32908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9pPr>
          </a:lstStyle>
          <a:p>
            <a:pPr algn="ctr" eaLnBrk="1" hangingPunct="1">
              <a:buFont typeface="Symbol" pitchFamily="18" charset="2"/>
              <a:buNone/>
            </a:pPr>
            <a:r>
              <a:rPr lang="ja-JP" altLang="en-US" sz="4000" b="1" dirty="0">
                <a:solidFill>
                  <a:schemeClr val="accent1"/>
                </a:solidFill>
                <a:latin typeface="Meiryo UI" panose="020B0604030504040204" pitchFamily="50" charset="-128"/>
                <a:ea typeface="Meiryo UI" panose="020B0604030504040204" pitchFamily="50" charset="-128"/>
                <a:cs typeface="ヒラギノ角ゴ Pro W6"/>
              </a:rPr>
              <a:t>〇</a:t>
            </a:r>
            <a:r>
              <a:rPr lang="ja-JP" altLang="en-US" sz="4000" b="1" dirty="0">
                <a:solidFill>
                  <a:schemeClr val="tx1"/>
                </a:solidFill>
                <a:latin typeface="Meiryo UI" panose="020B0604030504040204" pitchFamily="50" charset="-128"/>
                <a:ea typeface="Meiryo UI" panose="020B0604030504040204" pitchFamily="50" charset="-128"/>
                <a:cs typeface="ヒラギノ角ゴ Pro W6"/>
              </a:rPr>
              <a:t> 　　　</a:t>
            </a:r>
            <a:r>
              <a:rPr lang="en-US" altLang="ja-JP" sz="4000" b="1" dirty="0">
                <a:solidFill>
                  <a:schemeClr val="tx1"/>
                </a:solidFill>
                <a:latin typeface="Meiryo UI" panose="020B0604030504040204" pitchFamily="50" charset="-128"/>
                <a:ea typeface="Meiryo UI" panose="020B0604030504040204" pitchFamily="50" charset="-128"/>
                <a:cs typeface="ヒラギノ角ゴ Pro W6"/>
              </a:rPr>
              <a:t>or</a:t>
            </a:r>
            <a:r>
              <a:rPr lang="ja-JP" altLang="en-US" sz="4000" b="1" dirty="0">
                <a:solidFill>
                  <a:schemeClr val="tx1"/>
                </a:solidFill>
                <a:latin typeface="Meiryo UI" panose="020B0604030504040204" pitchFamily="50" charset="-128"/>
                <a:ea typeface="Meiryo UI" panose="020B0604030504040204" pitchFamily="50" charset="-128"/>
                <a:cs typeface="ヒラギノ角ゴ Pro W6"/>
              </a:rPr>
              <a:t>　　　　</a:t>
            </a:r>
            <a:r>
              <a:rPr lang="en-US" altLang="ja-JP" sz="4000" b="1" dirty="0">
                <a:solidFill>
                  <a:srgbClr val="C00000"/>
                </a:solidFill>
                <a:latin typeface="Meiryo UI" panose="020B0604030504040204" pitchFamily="50" charset="-128"/>
                <a:ea typeface="Meiryo UI" panose="020B0604030504040204" pitchFamily="50" charset="-128"/>
                <a:cs typeface="ヒラギノ角ゴ Pro W6"/>
              </a:rPr>
              <a:t>×</a:t>
            </a:r>
          </a:p>
        </p:txBody>
      </p:sp>
      <p:sp>
        <p:nvSpPr>
          <p:cNvPr id="21" name="コンテンツ プレースホルダー 1">
            <a:extLst>
              <a:ext uri="{FF2B5EF4-FFF2-40B4-BE49-F238E27FC236}">
                <a16:creationId xmlns:a16="http://schemas.microsoft.com/office/drawing/2014/main" id="{C333AD07-7478-4126-994B-27B45A1325AE}"/>
              </a:ext>
            </a:extLst>
          </p:cNvPr>
          <p:cNvSpPr txBox="1">
            <a:spLocks/>
          </p:cNvSpPr>
          <p:nvPr/>
        </p:nvSpPr>
        <p:spPr bwMode="auto">
          <a:xfrm>
            <a:off x="57578" y="3761993"/>
            <a:ext cx="9028844" cy="2730499"/>
          </a:xfrm>
          <a:prstGeom prst="rect">
            <a:avLst/>
          </a:prstGeom>
          <a:solidFill>
            <a:srgbClr val="FEFECD"/>
          </a:solidFill>
          <a:ln>
            <a:noFill/>
          </a:ln>
          <a:effectLst/>
        </p:spPr>
        <p:txBody>
          <a:bodyPr/>
          <a:lstStyle>
            <a:lvl1pPr eaLnBrk="0" hangingPunct="0">
              <a:spcBef>
                <a:spcPct val="20000"/>
              </a:spcBef>
              <a:buClr>
                <a:schemeClr val="accent1"/>
              </a:buClr>
              <a:buSzPct val="100000"/>
              <a:buFont typeface="Symbol" pitchFamily="18" charset="2"/>
              <a:buChar char=""/>
              <a:defRPr kumimoji="1" sz="2400">
                <a:solidFill>
                  <a:schemeClr val="tx2"/>
                </a:solidFill>
                <a:latin typeface="Candara" pitchFamily="34" charset="0"/>
                <a:ea typeface="HGP明朝E" pitchFamily="18" charset="-128"/>
              </a:defRPr>
            </a:lvl1pPr>
            <a:lvl2pPr marL="576263" indent="-273050" eaLnBrk="0" hangingPunct="0">
              <a:spcBef>
                <a:spcPct val="20000"/>
              </a:spcBef>
              <a:buClr>
                <a:schemeClr val="accent1"/>
              </a:buClr>
              <a:buSzPct val="100000"/>
              <a:buFont typeface="Symbol" pitchFamily="18" charset="2"/>
              <a:buChar char=""/>
              <a:defRPr kumimoji="1" sz="2200">
                <a:solidFill>
                  <a:schemeClr val="tx2"/>
                </a:solidFill>
                <a:latin typeface="Candara" pitchFamily="34" charset="0"/>
                <a:ea typeface="HGP明朝E" pitchFamily="18" charset="-128"/>
              </a:defRPr>
            </a:lvl2pPr>
            <a:lvl3pPr marL="855663" indent="-228600" eaLnBrk="0" hangingPunct="0">
              <a:spcBef>
                <a:spcPct val="20000"/>
              </a:spcBef>
              <a:buClr>
                <a:schemeClr val="accent1"/>
              </a:buClr>
              <a:buSzPct val="100000"/>
              <a:buFont typeface="Symbol" pitchFamily="18" charset="2"/>
              <a:buChar char=""/>
              <a:defRPr kumimoji="1" sz="2000">
                <a:solidFill>
                  <a:schemeClr val="tx2"/>
                </a:solidFill>
                <a:latin typeface="Candara" pitchFamily="34" charset="0"/>
                <a:ea typeface="HGP明朝E" pitchFamily="18" charset="-128"/>
              </a:defRPr>
            </a:lvl3pPr>
            <a:lvl4pPr marL="1143000" indent="-228600" eaLnBrk="0" hangingPunct="0">
              <a:spcBef>
                <a:spcPct val="20000"/>
              </a:spcBef>
              <a:buClr>
                <a:schemeClr val="accent1"/>
              </a:buClr>
              <a:buSzPct val="100000"/>
              <a:buFont typeface="Symbol" pitchFamily="18" charset="2"/>
              <a:buChar char=""/>
              <a:defRPr kumimoji="1">
                <a:solidFill>
                  <a:schemeClr val="tx2"/>
                </a:solidFill>
                <a:latin typeface="Candara" pitchFamily="34" charset="0"/>
                <a:ea typeface="HGP明朝E" pitchFamily="18" charset="-128"/>
              </a:defRPr>
            </a:lvl4pPr>
            <a:lvl5pPr marL="1462088" indent="-228600" eaLnBrk="0" hangingPunct="0">
              <a:spcBef>
                <a:spcPct val="20000"/>
              </a:spcBef>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5pPr>
            <a:lvl6pPr marL="19192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6pPr>
            <a:lvl7pPr marL="23764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7pPr>
            <a:lvl8pPr marL="28336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8pPr>
            <a:lvl9pPr marL="32908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9pPr>
          </a:lstStyle>
          <a:p>
            <a:pPr eaLnBrk="1" hangingPunct="1">
              <a:buNone/>
              <a:defRPr/>
            </a:pPr>
            <a:r>
              <a:rPr lang="en-US" altLang="ja-JP" sz="3600" b="1" dirty="0">
                <a:solidFill>
                  <a:schemeClr val="tx1"/>
                </a:solidFill>
                <a:latin typeface="Meiryo UI" panose="020B0604030504040204" pitchFamily="50" charset="-128"/>
                <a:ea typeface="Meiryo UI" panose="020B0604030504040204" pitchFamily="50" charset="-128"/>
                <a:cs typeface="ヒラギノ角ゴ Pro W6"/>
              </a:rPr>
              <a:t>【</a:t>
            </a:r>
            <a:r>
              <a:rPr lang="ja-JP" altLang="en-US" sz="3600" b="1" dirty="0">
                <a:solidFill>
                  <a:schemeClr val="tx1"/>
                </a:solidFill>
                <a:latin typeface="Meiryo UI" panose="020B0604030504040204" pitchFamily="50" charset="-128"/>
                <a:ea typeface="Meiryo UI" panose="020B0604030504040204" pitchFamily="50" charset="-128"/>
                <a:cs typeface="ヒラギノ角ゴ Pro W6"/>
              </a:rPr>
              <a:t>答え</a:t>
            </a:r>
            <a:r>
              <a:rPr lang="en-US" altLang="ja-JP" sz="3600" b="1" dirty="0">
                <a:solidFill>
                  <a:schemeClr val="tx1"/>
                </a:solidFill>
                <a:latin typeface="Meiryo UI" panose="020B0604030504040204" pitchFamily="50" charset="-128"/>
                <a:ea typeface="Meiryo UI" panose="020B0604030504040204" pitchFamily="50" charset="-128"/>
                <a:cs typeface="ヒラギノ角ゴ Pro W6"/>
              </a:rPr>
              <a:t>】 </a:t>
            </a:r>
            <a:r>
              <a:rPr lang="ja-JP" altLang="en-US" sz="3600" b="1" dirty="0">
                <a:solidFill>
                  <a:schemeClr val="accent1"/>
                </a:solidFill>
                <a:latin typeface="Meiryo UI" panose="020B0604030504040204" pitchFamily="50" charset="-128"/>
                <a:ea typeface="Meiryo UI" panose="020B0604030504040204" pitchFamily="50" charset="-128"/>
                <a:cs typeface="ヒラギノ角ゴ Pro W6"/>
              </a:rPr>
              <a:t>〇</a:t>
            </a:r>
            <a:endParaRPr lang="en-US" altLang="ja-JP" sz="3600" b="1" dirty="0">
              <a:solidFill>
                <a:srgbClr val="C00000"/>
              </a:solidFill>
              <a:latin typeface="Meiryo UI" panose="020B0604030504040204" pitchFamily="50" charset="-128"/>
              <a:ea typeface="Meiryo UI" panose="020B0604030504040204" pitchFamily="50" charset="-128"/>
              <a:cs typeface="ヒラギノ角ゴ Pro W6"/>
            </a:endParaRPr>
          </a:p>
          <a:p>
            <a:pPr eaLnBrk="1" hangingPunct="1">
              <a:buNone/>
              <a:defRPr/>
            </a:pPr>
            <a:r>
              <a:rPr lang="ja-JP" altLang="en-US" sz="3200" b="1" dirty="0">
                <a:solidFill>
                  <a:schemeClr val="tx1"/>
                </a:solidFill>
                <a:latin typeface="Meiryo UI" panose="020B0604030504040204" pitchFamily="50" charset="-128"/>
                <a:ea typeface="Meiryo UI" panose="020B0604030504040204" pitchFamily="50" charset="-128"/>
                <a:cs typeface="ヒラギノ角ゴ Pro W6"/>
              </a:rPr>
              <a:t>成年者と比べて社会経験の少ない未成年者が不利益を被らないように、未成年者が親などの保護者</a:t>
            </a:r>
            <a:r>
              <a:rPr lang="en-US" altLang="ja-JP" sz="3200" b="1" dirty="0">
                <a:solidFill>
                  <a:schemeClr val="tx1"/>
                </a:solidFill>
                <a:latin typeface="Meiryo UI" panose="020B0604030504040204" pitchFamily="50" charset="-128"/>
                <a:ea typeface="Meiryo UI" panose="020B0604030504040204" pitchFamily="50" charset="-128"/>
                <a:cs typeface="ヒラギノ角ゴ Pro W6"/>
              </a:rPr>
              <a:t>(</a:t>
            </a:r>
            <a:r>
              <a:rPr lang="ja-JP" altLang="en-US" sz="3200" b="1" dirty="0">
                <a:solidFill>
                  <a:schemeClr val="tx1"/>
                </a:solidFill>
                <a:latin typeface="Meiryo UI" panose="020B0604030504040204" pitchFamily="50" charset="-128"/>
                <a:ea typeface="Meiryo UI" panose="020B0604030504040204" pitchFamily="50" charset="-128"/>
                <a:cs typeface="ヒラギノ角ゴ Pro W6"/>
              </a:rPr>
              <a:t>法定代理人</a:t>
            </a:r>
            <a:r>
              <a:rPr lang="en-US" altLang="ja-JP" sz="3200" b="1" dirty="0">
                <a:solidFill>
                  <a:schemeClr val="tx1"/>
                </a:solidFill>
                <a:latin typeface="Meiryo UI" panose="020B0604030504040204" pitchFamily="50" charset="-128"/>
                <a:ea typeface="Meiryo UI" panose="020B0604030504040204" pitchFamily="50" charset="-128"/>
                <a:cs typeface="ヒラギノ角ゴ Pro W6"/>
              </a:rPr>
              <a:t>)</a:t>
            </a:r>
            <a:r>
              <a:rPr lang="ja-JP" altLang="en-US" sz="3200" b="1" dirty="0">
                <a:solidFill>
                  <a:schemeClr val="tx1"/>
                </a:solidFill>
                <a:latin typeface="Meiryo UI" panose="020B0604030504040204" pitchFamily="50" charset="-128"/>
                <a:ea typeface="Meiryo UI" panose="020B0604030504040204" pitchFamily="50" charset="-128"/>
                <a:cs typeface="ヒラギノ角ゴ Pro W6"/>
              </a:rPr>
              <a:t>の同意を得ずに契約した場合、契約を取り消すことができます。これが未成年者取消しです。</a:t>
            </a:r>
          </a:p>
        </p:txBody>
      </p:sp>
      <p:sp>
        <p:nvSpPr>
          <p:cNvPr id="4" name="スライド番号プレースホルダー 3"/>
          <p:cNvSpPr>
            <a:spLocks noGrp="1"/>
          </p:cNvSpPr>
          <p:nvPr>
            <p:ph type="sldNum" sz="quarter" idx="12"/>
          </p:nvPr>
        </p:nvSpPr>
        <p:spPr/>
        <p:txBody>
          <a:bodyPr/>
          <a:lstStyle/>
          <a:p>
            <a:pPr defTabSz="457200">
              <a:defRPr/>
            </a:pPr>
            <a:fld id="{7B76553B-32E2-D644-9CD0-56FDA882EB90}" type="slidenum">
              <a:rPr lang="ja-JP" altLang="en-US" b="0" smtClean="0"/>
              <a:pPr defTabSz="457200">
                <a:defRPr/>
              </a:pPr>
              <a:t>9</a:t>
            </a:fld>
            <a:endParaRPr lang="ja-JP" altLang="en-US" b="0" dirty="0"/>
          </a:p>
        </p:txBody>
      </p:sp>
      <p:sp>
        <p:nvSpPr>
          <p:cNvPr id="6" name="テキスト ボックス 5">
            <a:extLst>
              <a:ext uri="{FF2B5EF4-FFF2-40B4-BE49-F238E27FC236}">
                <a16:creationId xmlns:a16="http://schemas.microsoft.com/office/drawing/2014/main" id="{76F2E5F3-F55B-CDC6-733F-5519CCB6F598}"/>
              </a:ext>
            </a:extLst>
          </p:cNvPr>
          <p:cNvSpPr txBox="1"/>
          <p:nvPr/>
        </p:nvSpPr>
        <p:spPr>
          <a:xfrm>
            <a:off x="874357" y="4840933"/>
            <a:ext cx="703644" cy="215444"/>
          </a:xfrm>
          <a:prstGeom prst="rect">
            <a:avLst/>
          </a:prstGeom>
          <a:noFill/>
        </p:spPr>
        <p:txBody>
          <a:bodyPr wrap="square" rtlCol="0">
            <a:spAutoFit/>
          </a:bodyPr>
          <a:lstStyle/>
          <a:p>
            <a:r>
              <a:rPr kumimoji="1" lang="ja-JP" altLang="en-US" sz="800" dirty="0"/>
              <a:t>こうむ</a:t>
            </a:r>
            <a:endParaRPr kumimoji="1" lang="ja-JP" altLang="en-US" sz="1200" dirty="0"/>
          </a:p>
        </p:txBody>
      </p:sp>
    </p:spTree>
    <p:extLst>
      <p:ext uri="{BB962C8B-B14F-4D97-AF65-F5344CB8AC3E}">
        <p14:creationId xmlns:p14="http://schemas.microsoft.com/office/powerpoint/2010/main" val="803991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500"/>
                                        <p:tgtEl>
                                          <p:spTgt spid="2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500"/>
                                        <p:tgtEl>
                                          <p:spTgt spid="21"/>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4" grpId="0"/>
      <p:bldP spid="21" grpId="0" animBg="1"/>
      <p:bldP spid="6"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1.7|15.3|23|11.1"/>
</p:tagLst>
</file>

<file path=ppt/theme/theme1.xml><?xml version="1.0" encoding="utf-8"?>
<a:theme xmlns:a="http://schemas.openxmlformats.org/drawingml/2006/main" name="3_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1750">
          <a:solidFill>
            <a:schemeClr val="tx1"/>
          </a:solidFill>
        </a:ln>
        <a:effectLst/>
      </a:spPr>
      <a:bodyPr rtlCol="0" anchor="ctr"/>
      <a:lstStyle>
        <a:defPPr algn="ctr">
          <a:defRPr kumimoji="1"/>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11143</TotalTime>
  <Words>4231</Words>
  <Application>Microsoft Office PowerPoint</Application>
  <PresentationFormat>画面に合わせる (4:3)</PresentationFormat>
  <Paragraphs>577</Paragraphs>
  <Slides>39</Slides>
  <Notes>39</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39</vt:i4>
      </vt:variant>
    </vt:vector>
  </HeadingPairs>
  <TitlesOfParts>
    <vt:vector size="49" baseType="lpstr">
      <vt:lpstr>Meiryo UI</vt:lpstr>
      <vt:lpstr>ヒラギノ角ゴ Pro W6</vt:lpstr>
      <vt:lpstr>ヒラギノ丸ゴ Pro W4</vt:lpstr>
      <vt:lpstr>游ゴシック</vt:lpstr>
      <vt:lpstr>Arial</vt:lpstr>
      <vt:lpstr>Calibri</vt:lpstr>
      <vt:lpstr>Courier New</vt:lpstr>
      <vt:lpstr>Symbol</vt:lpstr>
      <vt:lpstr>Wingdings</vt:lpstr>
      <vt:lpstr>3_ホワイト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生命保険文化センター</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窪田 陸</dc:creator>
  <cp:lastModifiedBy>中尾 健太</cp:lastModifiedBy>
  <cp:revision>620</cp:revision>
  <cp:lastPrinted>2025-02-12T02:00:08Z</cp:lastPrinted>
  <dcterms:created xsi:type="dcterms:W3CDTF">2019-12-12T07:22:35Z</dcterms:created>
  <dcterms:modified xsi:type="dcterms:W3CDTF">2026-03-04T02:38:51Z</dcterms:modified>
</cp:coreProperties>
</file>