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tags/tag4.xml" ContentType="application/vnd.openxmlformats-officedocument.presentationml.tags+xml"/>
  <Override PartName="/ppt/notesSlides/notesSlide17.xml" ContentType="application/vnd.openxmlformats-officedocument.presentationml.notesSlide+xml"/>
  <Override PartName="/ppt/tags/tag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3"/>
  </p:notesMasterIdLst>
  <p:sldIdLst>
    <p:sldId id="271" r:id="rId2"/>
    <p:sldId id="1365" r:id="rId3"/>
    <p:sldId id="1367" r:id="rId4"/>
    <p:sldId id="1368" r:id="rId5"/>
    <p:sldId id="1366" r:id="rId6"/>
    <p:sldId id="1344" r:id="rId7"/>
    <p:sldId id="1345" r:id="rId8"/>
    <p:sldId id="1349" r:id="rId9"/>
    <p:sldId id="1364" r:id="rId10"/>
    <p:sldId id="1363" r:id="rId11"/>
    <p:sldId id="1375" r:id="rId12"/>
    <p:sldId id="1376" r:id="rId13"/>
    <p:sldId id="1377" r:id="rId14"/>
    <p:sldId id="1378" r:id="rId15"/>
    <p:sldId id="1354" r:id="rId16"/>
    <p:sldId id="1362" r:id="rId17"/>
    <p:sldId id="1359" r:id="rId18"/>
    <p:sldId id="1360" r:id="rId19"/>
    <p:sldId id="1361" r:id="rId20"/>
    <p:sldId id="1357" r:id="rId21"/>
    <p:sldId id="1369" r:id="rId22"/>
    <p:sldId id="1370" r:id="rId23"/>
    <p:sldId id="1372" r:id="rId24"/>
    <p:sldId id="1373" r:id="rId25"/>
    <p:sldId id="1371" r:id="rId26"/>
    <p:sldId id="1338" r:id="rId27"/>
    <p:sldId id="1358" r:id="rId28"/>
    <p:sldId id="1340" r:id="rId29"/>
    <p:sldId id="1374" r:id="rId30"/>
    <p:sldId id="479" r:id="rId31"/>
    <p:sldId id="1379" r:id="rId32"/>
  </p:sldIdLst>
  <p:sldSz cx="9144000" cy="6858000" type="screen4x3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B1"/>
    <a:srgbClr val="CCFFCC"/>
    <a:srgbClr val="FDE4DB"/>
    <a:srgbClr val="CCFF99"/>
    <a:srgbClr val="FFCCFF"/>
    <a:srgbClr val="FFFF99"/>
    <a:srgbClr val="FFFFCC"/>
    <a:srgbClr val="339966"/>
    <a:srgbClr val="D0E3EA"/>
    <a:srgbClr val="E9F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06799F8-075E-4A3A-A7F6-7FBC6576F1A4}" styleName="テーマ スタイル 2 - アクセント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2" autoAdjust="0"/>
    <p:restoredTop sz="71549" autoAdjust="0"/>
  </p:normalViewPr>
  <p:slideViewPr>
    <p:cSldViewPr snapToGrid="0" snapToObjects="1">
      <p:cViewPr varScale="1">
        <p:scale>
          <a:sx n="45" d="100"/>
          <a:sy n="45" d="100"/>
        </p:scale>
        <p:origin x="164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44" d="100"/>
          <a:sy n="44" d="100"/>
        </p:scale>
        <p:origin x="286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rgbClr val="0033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EF-4733-8782-2B6696858698}"/>
              </c:ext>
            </c:extLst>
          </c:dPt>
          <c:dPt>
            <c:idx val="1"/>
            <c:bubble3D val="0"/>
            <c:spPr>
              <a:solidFill>
                <a:srgbClr val="008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FEF-4733-8782-2B6696858698}"/>
              </c:ext>
            </c:extLst>
          </c:dPt>
          <c:dPt>
            <c:idx val="2"/>
            <c:bubble3D val="0"/>
            <c:spPr>
              <a:solidFill>
                <a:srgbClr val="FFCCFF"/>
              </a:solidFill>
              <a:ln w="57150">
                <a:solidFill>
                  <a:srgbClr val="CC0099"/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EF-4733-8782-2B66968586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17-45FC-A2FF-40A1899BE202}"/>
              </c:ext>
            </c:extLst>
          </c:dPt>
          <c:dLbls>
            <c:dLbl>
              <c:idx val="0"/>
              <c:layout>
                <c:manualLayout>
                  <c:x val="-0.25257020997375329"/>
                  <c:y val="-5.70318518518518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B6777B1-AF4D-436B-9534-D359AB478217}" type="CATEGORYNAME">
                      <a:rPr lang="ja-JP" altLang="en-US" sz="2000" b="1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pPr>
                        <a:defRPr sz="2000" b="1">
                          <a:solidFill>
                            <a:schemeClr val="bg1"/>
                          </a:solidFill>
                        </a:defRPr>
                      </a:pPr>
                      <a:t>[分類名]</a:t>
                    </a:fld>
                    <a:endParaRPr lang="ja-JP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91666666666666"/>
                      <c:h val="0.270050370370370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FEF-4733-8782-2B6696858698}"/>
                </c:ext>
              </c:extLst>
            </c:dLbl>
            <c:dLbl>
              <c:idx val="1"/>
              <c:layout>
                <c:manualLayout>
                  <c:x val="0.18507381889763774"/>
                  <c:y val="-0.20758419077308854"/>
                </c:manualLayout>
              </c:layout>
              <c:tx>
                <c:rich>
                  <a:bodyPr rot="0" spcFirstLastPara="1" vertOverflow="ellipsis" vert="horz" wrap="square" lIns="144000" tIns="19050" rIns="38100" bIns="19050" anchor="ctr" anchorCtr="1">
                    <a:spAutoFit/>
                  </a:bodyPr>
                  <a:lstStyle/>
                  <a:p>
                    <a:pPr>
                      <a:lnSpc>
                        <a:spcPts val="2400"/>
                      </a:lnSpc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1D44F5F-9FE9-45B8-96FE-C7494C12603E}" type="CATEGORYNAME">
                      <a:rPr lang="ja-JP" altLang="en-US" sz="2000" b="1" smtClean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pPr>
                        <a:lnSpc>
                          <a:spcPts val="2400"/>
                        </a:lnSpc>
                        <a:defRPr sz="2000"/>
                      </a:pPr>
                      <a:t>[分類名]</a:t>
                    </a:fld>
                    <a:endParaRPr lang="ja-JP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144000" tIns="19050" rIns="38100" bIns="19050" anchor="ctr" anchorCtr="1">
                  <a:spAutoFit/>
                </a:bodyPr>
                <a:lstStyle/>
                <a:p>
                  <a:pPr>
                    <a:lnSpc>
                      <a:spcPts val="2400"/>
                    </a:lnSpc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97451881014874"/>
                      <c:h val="0.291744470175549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FEF-4733-8782-2B6696858698}"/>
                </c:ext>
              </c:extLst>
            </c:dLbl>
            <c:dLbl>
              <c:idx val="2"/>
              <c:layout>
                <c:manualLayout>
                  <c:x val="0.11039096675415568"/>
                  <c:y val="0.1599050661770342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lnSpc>
                        <a:spcPts val="2000"/>
                      </a:lnSpc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D08616EE-4BF1-4B39-9F99-4ED15D81BD2B}" type="CATEGORYNAME">
                      <a:rPr lang="ja-JP" altLang="en-US" sz="1800" b="1">
                        <a:solidFill>
                          <a:srgbClr val="CC0099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pPr>
                        <a:lnSpc>
                          <a:spcPts val="2000"/>
                        </a:lnSpc>
                        <a:defRPr sz="1800">
                          <a:effectLst/>
                        </a:defRPr>
                      </a:pPr>
                      <a:t>[分類名]</a:t>
                    </a:fld>
                    <a:endParaRPr lang="ja-JP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ts val="2000"/>
                    </a:lnSpc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27777777777778"/>
                      <c:h val="0.228719852116137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FEF-4733-8782-2B66968586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日々の生活に
必要なお金</c:v>
                </c:pt>
                <c:pt idx="1">
                  <c:v>使いみちが
決まっている
お金</c:v>
                </c:pt>
                <c:pt idx="2">
                  <c:v>当面使う予定が
ないお金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3.2</c:v>
                </c:pt>
                <c:pt idx="2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EF-4733-8782-2B669685869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0.64447</cdr:x>
      <cdr:y>0.15574</cdr:y>
    </cdr:from>
    <cdr:to>
      <cdr:x>0.96979</cdr:x>
      <cdr:y>0.27943</cdr:y>
    </cdr:to>
    <cdr:sp macro="" textlink="">
      <cdr:nvSpPr>
        <cdr:cNvPr id="2" name="テキスト ボックス 28">
          <a:extLst xmlns:a="http://schemas.openxmlformats.org/drawingml/2006/main">
            <a:ext uri="{FF2B5EF4-FFF2-40B4-BE49-F238E27FC236}">
              <a16:creationId xmlns:a16="http://schemas.microsoft.com/office/drawing/2014/main" id="{A7283F0E-7DFB-279A-B9CB-31CDBBB0BEA1}"/>
            </a:ext>
          </a:extLst>
        </cdr:cNvPr>
        <cdr:cNvSpPr txBox="1"/>
      </cdr:nvSpPr>
      <cdr:spPr>
        <a:xfrm xmlns:a="http://schemas.openxmlformats.org/drawingml/2006/main">
          <a:off x="5893034" y="814612"/>
          <a:ext cx="2974726" cy="646986"/>
        </a:xfrm>
        <a:prstGeom xmlns:a="http://schemas.openxmlformats.org/drawingml/2006/main" prst="wedgeRoundRectCallout">
          <a:avLst>
            <a:gd name="adj1" fmla="val -36295"/>
            <a:gd name="adj2" fmla="val 84978"/>
            <a:gd name="adj3" fmla="val 16667"/>
          </a:avLst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 w="57150">
          <a:solidFill>
            <a:schemeClr val="tx2">
              <a:lumMod val="60000"/>
              <a:lumOff val="40000"/>
            </a:schemeClr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ja-JP"/>
          </a:defPPr>
          <a:lvl1pPr marL="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rPr>
            <a:t>食費・住宅費・光熱費など。</a:t>
          </a:r>
          <a:endParaRPr kumimoji="1" lang="en-US" altLang="ja-JP" sz="16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  <a:p xmlns:a="http://schemas.openxmlformats.org/drawingml/2006/main">
          <a:r>
            <a: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rPr>
            <a:t>予備費の確保も忘れずに！</a:t>
          </a:r>
          <a:endParaRPr kumimoji="1" lang="ja-JP" altLang="en-US" sz="16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0.00803</cdr:x>
      <cdr:y>0.21089</cdr:y>
    </cdr:from>
    <cdr:to>
      <cdr:x>0.23761</cdr:x>
      <cdr:y>0.64325</cdr:y>
    </cdr:to>
    <cdr:sp macro="" textlink="">
      <cdr:nvSpPr>
        <cdr:cNvPr id="3" name="テキスト ボックス 28">
          <a:extLst xmlns:a="http://schemas.openxmlformats.org/drawingml/2006/main">
            <a:ext uri="{FF2B5EF4-FFF2-40B4-BE49-F238E27FC236}">
              <a16:creationId xmlns:a16="http://schemas.microsoft.com/office/drawing/2014/main" id="{EB90CD65-0F38-9EAE-A8E1-08F331B75FFE}"/>
            </a:ext>
          </a:extLst>
        </cdr:cNvPr>
        <cdr:cNvSpPr txBox="1"/>
      </cdr:nvSpPr>
      <cdr:spPr>
        <a:xfrm xmlns:a="http://schemas.openxmlformats.org/drawingml/2006/main">
          <a:off x="73406" y="1103068"/>
          <a:ext cx="2099344" cy="2261533"/>
        </a:xfrm>
        <a:prstGeom xmlns:a="http://schemas.openxmlformats.org/drawingml/2006/main" prst="wedgeRoundRectCallout">
          <a:avLst>
            <a:gd name="adj1" fmla="val 61371"/>
            <a:gd name="adj2" fmla="val 33280"/>
            <a:gd name="adj3" fmla="val 16667"/>
          </a:avLst>
        </a:prstGeom>
        <a:solidFill xmlns:a="http://schemas.openxmlformats.org/drawingml/2006/main">
          <a:schemeClr val="accent3">
            <a:lumMod val="20000"/>
            <a:lumOff val="80000"/>
          </a:schemeClr>
        </a:solidFill>
        <a:ln xmlns:a="http://schemas.openxmlformats.org/drawingml/2006/main" w="57150">
          <a:solidFill>
            <a:srgbClr val="339966"/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rPr>
            <a:t>教育費・結婚資金・車の購入費用</a:t>
          </a:r>
          <a:endParaRPr kumimoji="1" lang="en-US" altLang="ja-JP" sz="16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  <a:p xmlns:a="http://schemas.openxmlformats.org/drawingml/2006/main">
          <a:r>
            <a: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rPr>
            <a:t>など。</a:t>
          </a:r>
          <a:endParaRPr lang="en-US" altLang="ja-JP" sz="16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  <a:p xmlns:a="http://schemas.openxmlformats.org/drawingml/2006/main">
          <a:endParaRPr lang="en-US" altLang="ja-JP" sz="16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  <a:p xmlns:a="http://schemas.openxmlformats.org/drawingml/2006/main">
          <a:endParaRPr lang="en-US" altLang="ja-JP" sz="16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  <a:p xmlns:a="http://schemas.openxmlformats.org/drawingml/2006/main">
          <a:endParaRPr lang="en-US" altLang="ja-JP" sz="16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  <a:p xmlns:a="http://schemas.openxmlformats.org/drawingml/2006/main">
          <a:endParaRPr lang="en-US" altLang="ja-JP" sz="16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  <a:p xmlns:a="http://schemas.openxmlformats.org/drawingml/2006/main">
          <a:endParaRPr kumimoji="1" lang="ja-JP" altLang="en-US" sz="16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0.17519</cdr:x>
      <cdr:y>0.6773</cdr:y>
    </cdr:from>
    <cdr:to>
      <cdr:x>0.28074</cdr:x>
      <cdr:y>0.84092</cdr:y>
    </cdr:to>
    <cdr:pic>
      <cdr:nvPicPr>
        <cdr:cNvPr id="6" name="図 5" descr="ウィンドウ が含まれている画像&#10;&#10;自動的に生成された説明">
          <a:extLst xmlns:a="http://schemas.openxmlformats.org/drawingml/2006/main">
            <a:ext uri="{FF2B5EF4-FFF2-40B4-BE49-F238E27FC236}">
              <a16:creationId xmlns:a16="http://schemas.microsoft.com/office/drawing/2014/main" id="{54CDA439-B0A7-46C5-9FAE-30FF9CD46C3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20722707">
          <a:off x="1601982" y="3542685"/>
          <a:ext cx="965092" cy="85581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0.54282</cdr:x>
      <cdr:y>0.53967</cdr:y>
    </cdr:from>
    <cdr:to>
      <cdr:x>0.83065</cdr:x>
      <cdr:y>0.83647</cdr:y>
    </cdr:to>
    <cdr:grpSp>
      <cdr:nvGrpSpPr>
        <cdr:cNvPr id="8" name="グループ化 7">
          <a:extLst xmlns:a="http://schemas.openxmlformats.org/drawingml/2006/main">
            <a:ext uri="{FF2B5EF4-FFF2-40B4-BE49-F238E27FC236}">
              <a16:creationId xmlns:a16="http://schemas.microsoft.com/office/drawing/2014/main" id="{7200BE6D-DDEB-88C5-8648-145319D6A5B5}"/>
            </a:ext>
          </a:extLst>
        </cdr:cNvPr>
        <cdr:cNvGrpSpPr/>
      </cdr:nvGrpSpPr>
      <cdr:grpSpPr>
        <a:xfrm xmlns:a="http://schemas.openxmlformats.org/drawingml/2006/main">
          <a:off x="4963546" y="2822793"/>
          <a:ext cx="2631918" cy="1552439"/>
          <a:chOff x="4042835" y="2878672"/>
          <a:chExt cx="2631864" cy="1602700"/>
        </a:xfrm>
      </cdr:grpSpPr>
      <cdr:pic>
        <cdr:nvPicPr>
          <cdr:cNvPr id="7" name="図 6">
            <a:extLst xmlns:a="http://schemas.openxmlformats.org/drawingml/2006/main">
              <a:ext uri="{FF2B5EF4-FFF2-40B4-BE49-F238E27FC236}">
                <a16:creationId xmlns:a16="http://schemas.microsoft.com/office/drawing/2014/main" id="{052ACF5A-818B-AA65-E03F-10E8FBBC52B1}"/>
              </a:ext>
            </a:extLst>
          </cdr:cNvPr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2"/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4042835" y="2878672"/>
            <a:ext cx="1869015" cy="1571358"/>
          </a:xfrm>
          <a:prstGeom xmlns:a="http://schemas.openxmlformats.org/drawingml/2006/main" prst="rect">
            <a:avLst/>
          </a:prstGeom>
        </cdr:spPr>
      </cdr:pic>
      <cdr:pic>
        <cdr:nvPicPr>
          <cdr:cNvPr id="4" name="図 3">
            <a:extLst xmlns:a="http://schemas.openxmlformats.org/drawingml/2006/main">
              <a:ext uri="{FF2B5EF4-FFF2-40B4-BE49-F238E27FC236}">
                <a16:creationId xmlns:a16="http://schemas.microsoft.com/office/drawing/2014/main" id="{97360BAD-54FB-A984-E74E-B6A065169B03}"/>
              </a:ext>
            </a:extLst>
          </cdr:cNvPr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 xmlns:a="http://schemas.openxmlformats.org/drawingml/2006/main">
            <a:fillRect/>
          </a:stretch>
        </cdr:blipFill>
        <cdr:spPr bwMode="gray">
          <a:xfrm xmlns:a="http://schemas.openxmlformats.org/drawingml/2006/main">
            <a:off x="4968567" y="3386028"/>
            <a:ext cx="1706132" cy="1095344"/>
          </a:xfrm>
          <a:prstGeom xmlns:a="http://schemas.openxmlformats.org/drawingml/2006/main" prst="rect">
            <a:avLst/>
          </a:prstGeom>
        </cdr:spPr>
      </cdr:pic>
    </cdr:grpSp>
  </cdr:relSizeAnchor>
  <cdr:relSizeAnchor xmlns:cdr="http://schemas.openxmlformats.org/drawingml/2006/chartDrawing">
    <cdr:from>
      <cdr:x>0.23472</cdr:x>
      <cdr:y>0.71184</cdr:y>
    </cdr:from>
    <cdr:to>
      <cdr:x>0.42083</cdr:x>
      <cdr:y>0.93853</cdr:y>
    </cdr:to>
    <cdr:pic>
      <cdr:nvPicPr>
        <cdr:cNvPr id="5" name="図 4" descr="ブラック, 時計, 立つ が含まれている画像&#10;&#10;自動的に生成された説明">
          <a:extLst xmlns:a="http://schemas.openxmlformats.org/drawingml/2006/main">
            <a:ext uri="{FF2B5EF4-FFF2-40B4-BE49-F238E27FC236}">
              <a16:creationId xmlns:a16="http://schemas.microsoft.com/office/drawing/2014/main" id="{B7E37A86-BB1E-4FB4-B3EF-FA171A84092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2146300" y="3723323"/>
          <a:ext cx="1701800" cy="118575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0.01835</cdr:x>
      <cdr:y>0.38934</cdr:y>
    </cdr:from>
    <cdr:to>
      <cdr:x>0.22752</cdr:x>
      <cdr:y>0.61035</cdr:y>
    </cdr:to>
    <cdr:sp macro="" textlink="">
      <cdr:nvSpPr>
        <cdr:cNvPr id="9" name="四角形: 角を丸くする 8">
          <a:extLst xmlns:a="http://schemas.openxmlformats.org/drawingml/2006/main">
            <a:ext uri="{FF2B5EF4-FFF2-40B4-BE49-F238E27FC236}">
              <a16:creationId xmlns:a16="http://schemas.microsoft.com/office/drawing/2014/main" id="{2F33DF69-CF17-4AE7-5C17-CB70C449171B}"/>
            </a:ext>
          </a:extLst>
        </cdr:cNvPr>
        <cdr:cNvSpPr/>
      </cdr:nvSpPr>
      <cdr:spPr>
        <a:xfrm xmlns:a="http://schemas.openxmlformats.org/drawingml/2006/main">
          <a:off x="167780" y="2036454"/>
          <a:ext cx="1912689" cy="1156023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 w="31750">
          <a:solidFill>
            <a:schemeClr val="accent5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r>
            <a:rPr lang="ja-JP" altLang="en-US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生活におけるリスクに備えるために</a:t>
          </a:r>
          <a:endParaRPr lang="en-US" altLang="ja-JP" sz="1400" b="1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 xmlns:a="http://schemas.openxmlformats.org/drawingml/2006/main">
          <a:r>
            <a:rPr lang="ja-JP" altLang="en-US" sz="1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「生命保険」</a:t>
          </a:r>
          <a:r>
            <a:rPr lang="ja-JP" altLang="en-US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に加入した際の保険料</a:t>
          </a:r>
          <a:endParaRPr lang="ja-JP" sz="1400" b="1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FE93B-7EF7-D949-AB83-86D30216FA05}" type="datetimeFigureOut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F20F6-02F4-5F40-A8D1-3F65F449E5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62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50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sa.go.jp/news/r3/sonota/20220317/20220317.html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50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sa.go.jp/news/r3/sonota/20220317/20220317.html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50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sa.go.jp/news/r3/sonota/20220317/20220317.html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50.htm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sa.go.jp/news/r3/sonota/20220317/20220317.html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50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j-flec.go.jp/materials/startbook/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knows_learns/kind/main/30.html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jili.or.jp/knows_learns/q_a/life_insurance/133.html" TargetMode="External"/><Relationship Id="rId4" Type="http://schemas.openxmlformats.org/officeDocument/2006/relationships/hyperlink" Target="https://www.jili.or.jp/knows_learns/kind/main/28.html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knows_learns/kind/main/30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jili.or.jp/knows_learns/q_a/tax/560.html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50.html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jili.or.jp/knows_learns/kind/main/28.html" TargetMode="External"/><Relationship Id="rId4" Type="http://schemas.openxmlformats.org/officeDocument/2006/relationships/hyperlink" Target="https://www.jili.or.jp/knows_learns/kind/main/30.html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knows_learns/q_a/life_insurance/133.html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jili.or.jp/knows_learns/q_a/tax/9330.html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43.html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sa.go.jp/policy/nisa2/know/index.html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.go.jp/data/kakei/2024np/index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43.html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sa.go.jp/policy/nisa2/know/index.html" TargetMode="Externa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43.html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sa.go.jp/policy/nisa2/know/index.html" TargetMode="Externa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43.html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sa.go.jp/policy/nisa2/know/index.html" TargetMode="Externa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43.html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sa.go.jp/policy/nisa2/know/index.html" TargetMode="Externa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43.html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sa.go.jp/policy/nisa2/know/index.html" TargetMode="Externa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lifesecurity/1168.html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jili.or.jp/lifeplan/lifesecurity/1157.html" TargetMode="External"/><Relationship Id="rId5" Type="http://schemas.openxmlformats.org/officeDocument/2006/relationships/hyperlink" Target="https://www.jili.or.jp/lifeplan/houseeconomy/852.html" TargetMode="External"/><Relationship Id="rId4" Type="http://schemas.openxmlformats.org/officeDocument/2006/relationships/hyperlink" Target="https://www.jili.or.jp/lifeplan/lifesecurity/1138.html" TargetMode="Externa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39.html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39.html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hlw.go.jp/stf/seisakunitsuite/bunya/nenkin/kyoshutsu/ideco.html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knows_learns/q_a/life_insurance/162.html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jili.or.jp/knows_learns/q_a/life_insurance/161.html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sa.go.jp/news/r3/sonota/20220317/20220317.html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whole_information/580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j-flec.go.jp/materials/startbook/" TargetMode="External"/><Relationship Id="rId4" Type="http://schemas.openxmlformats.org/officeDocument/2006/relationships/hyperlink" Target="https://www.jili.or.jp/lifeplan/houseeconomy/844.html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sa.go.jp/news/r3/sonota/20220317/20220317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58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fsa.go.jp/news/r3/sonota/20220317/20220317.html" TargetMode="External"/><Relationship Id="rId4" Type="http://schemas.openxmlformats.org/officeDocument/2006/relationships/hyperlink" Target="https://www.jili.or.jp/lifeplan/lifesecurity/1138.html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58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sa.go.jp/news/r3/sonota/20220317/20220317.html" TargetMode="External"/><Relationship Id="rId5" Type="http://schemas.openxmlformats.org/officeDocument/2006/relationships/hyperlink" Target="https://www.jili.or.jp/lifeplan/lifesecurity/1138.html" TargetMode="External"/><Relationship Id="rId4" Type="http://schemas.openxmlformats.org/officeDocument/2006/relationships/hyperlink" Target="https://www.jili.or.jp/lifeplan/houseeconomy/851.html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50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j-flec.go.jp/wpimages/uploads/%E5%A4%A7%E4%BA%BA%E3%81%AB%E3%81%AA%E3%82%8B%E5%89%8D%E3%81%AB%E7%9F%A5%E3%81%A3%E3%81%A6%E3%81%8A%E3%81%8D%E3%81%9F%E3%81%84%E3%81%8A%E9%87%91%E3%81%AE%E8%A9%B1%EF%BC%88%E9%AB%98%E6%A0%A1%E7%94%9F%E5%90%91%E3%81%91_2025%E5%B9%B409%E6%9C%88%E7%89%88%EF%BC%89%EF%BC%882.6MB%EF%BC%89.pdf" TargetMode="External"/><Relationship Id="rId4" Type="http://schemas.openxmlformats.org/officeDocument/2006/relationships/hyperlink" Target="https://www.fsa.go.jp/news/r3/sonota/20220317/20220317.html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50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j-flec.go.jp/materials/startbook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7948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840F6-C980-7B72-F13F-8C987372B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FA4FCCC0-E800-DC4B-2008-A14F55844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6F897C02-F409-904C-235B-5F8F090083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C03A590B-158A-2A18-E5B5-9DBC115164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金融商品のリスクを知りたい｜生活基盤の安定を図る生活設計｜ひと目でわかる生活設計情報｜公益財団法人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出典元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高校向け　金融経済教育指導教材の公表について：金融庁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83544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840F6-C980-7B72-F13F-8C987372B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FA4FCCC0-E800-DC4B-2008-A14F55844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6F897C02-F409-904C-235B-5F8F090083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C03A590B-158A-2A18-E5B5-9DBC115164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金融商品のリスクを知りたい｜生活基盤の安定を図る生活設計｜ひと目でわかる生活設計情報｜公益財団法人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出典元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高校向け　金融経済教育指導教材の公表について：金融庁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27848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840F6-C980-7B72-F13F-8C987372B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FA4FCCC0-E800-DC4B-2008-A14F55844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6F897C02-F409-904C-235B-5F8F090083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C03A590B-158A-2A18-E5B5-9DBC115164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金融商品のリスクを知りたい｜生活基盤の安定を図る生活設計｜ひと目でわかる生活設計情報｜公益財団法人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出典元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高校向け　金融経済教育指導教材の公表について：金融庁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02819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840F6-C980-7B72-F13F-8C987372B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FA4FCCC0-E800-DC4B-2008-A14F55844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6F897C02-F409-904C-235B-5F8F090083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C03A590B-158A-2A18-E5B5-9DBC115164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金融商品のリスクを知りたい｜生活基盤の安定を図る生活設計｜ひと目でわかる生活設計情報｜公益財団法人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出典元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高校向け　金融経済教育指導教材の公表について：金融庁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58349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金融商品のリスクを知りたい｜生活基盤の安定を図る生活設計｜ひと目でわかる生活設計情報｜公益財団法人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出典元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サクサクわかる！資産運用と証券投資スタートブック  </a:t>
            </a:r>
            <a:r>
              <a:rPr lang="en-US" altLang="ja-JP" dirty="0">
                <a:hlinkClick r:id="rId4"/>
              </a:rPr>
              <a:t>| J-FLEC </a:t>
            </a:r>
            <a:r>
              <a:rPr lang="ja-JP" altLang="en-US" dirty="0">
                <a:hlinkClick r:id="rId4"/>
              </a:rPr>
              <a:t>金融経済教育推進機構</a:t>
            </a:r>
            <a:endParaRPr lang="en-US" altLang="ja-JP" dirty="0"/>
          </a:p>
          <a:p>
            <a:pPr marL="171450" marR="0" lvl="0" indent="-1714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302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5345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個人年金保険｜主契約の種類｜生命保険の種類（主契約・特約・その他）｜生命保険を知る・学ぶ｜公益財団法人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変額個人年金保険｜主契約の種類｜生命保険の種類（主契約・特約・その他）｜生命保険を知る・学ぶ｜公益財団法人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5"/>
              </a:rPr>
              <a:t>外貨建ての生命保険とは？｜生命保険に関する</a:t>
            </a:r>
            <a:r>
              <a:rPr lang="en-US" altLang="ja-JP" dirty="0">
                <a:hlinkClick r:id="rId5"/>
              </a:rPr>
              <a:t>Q&amp;A</a:t>
            </a:r>
            <a:r>
              <a:rPr lang="ja-JP" altLang="en-US" dirty="0">
                <a:hlinkClick r:id="rId5"/>
              </a:rPr>
              <a:t>｜生命保険</a:t>
            </a:r>
            <a:r>
              <a:rPr lang="en-US" altLang="ja-JP" dirty="0">
                <a:hlinkClick r:id="rId5"/>
              </a:rPr>
              <a:t>Q&amp;A</a:t>
            </a:r>
            <a:r>
              <a:rPr lang="ja-JP" altLang="en-US" dirty="0">
                <a:hlinkClick r:id="rId5"/>
              </a:rPr>
              <a:t>｜生命保険を知る・学ぶ｜公益財団法人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2451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個人年金保険｜主契約の種類｜生命保険の種類（主契約・特約・その他）｜生命保険を知る・学ぶ｜公益財団法人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生命保険料控除制度とは？｜税金に関する</a:t>
            </a:r>
            <a:r>
              <a:rPr lang="en-US" altLang="ja-JP" dirty="0">
                <a:hlinkClick r:id="rId4"/>
              </a:rPr>
              <a:t>Q&amp;A</a:t>
            </a:r>
            <a:r>
              <a:rPr lang="ja-JP" altLang="en-US" dirty="0">
                <a:hlinkClick r:id="rId4"/>
              </a:rPr>
              <a:t>｜生命保険</a:t>
            </a:r>
            <a:r>
              <a:rPr lang="en-US" altLang="ja-JP" dirty="0">
                <a:hlinkClick r:id="rId4"/>
              </a:rPr>
              <a:t>Q&amp;A</a:t>
            </a:r>
            <a:r>
              <a:rPr lang="ja-JP" altLang="en-US" dirty="0">
                <a:hlinkClick r:id="rId4"/>
              </a:rPr>
              <a:t>｜生命保険を知る・学ぶ｜公益財団法人　生命保険文化センター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1034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金融商品のリスクを知りたい｜生活基盤の安定を図る生活設計｜ひと目でわかる生活設計情報｜公益財団法人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個人年金保険｜主契約の種類｜生命保険の種類（主契約・特約・その他）｜生命保険を知る・学ぶ｜公益財団法人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5"/>
              </a:rPr>
              <a:t>変額個人年金保険｜主契約の種類｜生命保険の種類（主契約・特約・その他）｜生命保険を知る・学ぶ｜公益財団法人　生命保険文化センター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526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外貨建ての生命保険とは？｜生命保険に関する</a:t>
            </a:r>
            <a:r>
              <a:rPr lang="en-US" altLang="ja-JP" dirty="0">
                <a:hlinkClick r:id="rId3"/>
              </a:rPr>
              <a:t>Q&amp;A</a:t>
            </a:r>
            <a:r>
              <a:rPr lang="ja-JP" altLang="en-US" dirty="0">
                <a:hlinkClick r:id="rId3"/>
              </a:rPr>
              <a:t>｜生命保険</a:t>
            </a:r>
            <a:r>
              <a:rPr lang="en-US" altLang="ja-JP" dirty="0">
                <a:hlinkClick r:id="rId3"/>
              </a:rPr>
              <a:t>Q&amp;A</a:t>
            </a:r>
            <a:r>
              <a:rPr lang="ja-JP" altLang="en-US" dirty="0">
                <a:hlinkClick r:id="rId3"/>
              </a:rPr>
              <a:t>｜生命保険を知る・学ぶ｜公益財団法人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外貨建て生命保険の場合の税金の取扱いは？｜税金に関する</a:t>
            </a:r>
            <a:r>
              <a:rPr lang="en-US" altLang="ja-JP" dirty="0">
                <a:hlinkClick r:id="rId4"/>
              </a:rPr>
              <a:t>Q&amp;A</a:t>
            </a:r>
            <a:r>
              <a:rPr lang="ja-JP" altLang="en-US" dirty="0">
                <a:hlinkClick r:id="rId4"/>
              </a:rPr>
              <a:t>｜生命保険</a:t>
            </a:r>
            <a:r>
              <a:rPr lang="en-US" altLang="ja-JP" dirty="0">
                <a:hlinkClick r:id="rId4"/>
              </a:rPr>
              <a:t>Q&amp;A</a:t>
            </a:r>
            <a:r>
              <a:rPr lang="ja-JP" altLang="en-US" dirty="0">
                <a:hlinkClick r:id="rId4"/>
              </a:rPr>
              <a:t>｜生命保険を知る・学ぶ｜公益財団法人　生命保険文化センター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459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hlinkClick r:id="rId3"/>
              </a:rPr>
              <a:t>NISA</a:t>
            </a:r>
            <a:r>
              <a:rPr lang="ja-JP" altLang="en-US" dirty="0">
                <a:hlinkClick r:id="rId3"/>
              </a:rPr>
              <a:t>（少額投資非課税制度）について知りたい｜生活基盤の安定を図る生活設計｜ひと目でわかる生活設計情報｜公益財団法人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出典元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hlinkClick r:id="rId4"/>
              </a:rPr>
              <a:t>NISA</a:t>
            </a:r>
            <a:r>
              <a:rPr lang="ja-JP" altLang="en-US" dirty="0">
                <a:hlinkClick r:id="rId4"/>
              </a:rPr>
              <a:t>を知る：</a:t>
            </a:r>
            <a:r>
              <a:rPr lang="en-US" altLang="ja-JP" dirty="0">
                <a:hlinkClick r:id="rId4"/>
              </a:rPr>
              <a:t>NISA</a:t>
            </a:r>
            <a:r>
              <a:rPr lang="ja-JP" altLang="en-US" dirty="0">
                <a:hlinkClick r:id="rId4"/>
              </a:rPr>
              <a:t>特設ウェブサイト：金融庁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83879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出典元</a:t>
            </a:r>
            <a:r>
              <a:rPr lang="en-US" altLang="ja-JP" dirty="0"/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統計局ホームページ</a:t>
            </a:r>
            <a:r>
              <a:rPr lang="en-US" altLang="ja-JP" dirty="0">
                <a:hlinkClick r:id="rId3"/>
              </a:rPr>
              <a:t>/</a:t>
            </a:r>
            <a:r>
              <a:rPr lang="ja-JP" altLang="en-US" dirty="0">
                <a:hlinkClick r:id="rId3"/>
              </a:rPr>
              <a:t>家計調査年報（家計収支編）</a:t>
            </a:r>
            <a:r>
              <a:rPr lang="en-US" altLang="ja-JP" dirty="0">
                <a:hlinkClick r:id="rId3"/>
              </a:rPr>
              <a:t>2024</a:t>
            </a:r>
            <a:r>
              <a:rPr lang="ja-JP" altLang="en-US" dirty="0">
                <a:hlinkClick r:id="rId3"/>
              </a:rPr>
              <a:t>年（令和</a:t>
            </a:r>
            <a:r>
              <a:rPr lang="en-US" altLang="ja-JP" dirty="0">
                <a:hlinkClick r:id="rId3"/>
              </a:rPr>
              <a:t>6</a:t>
            </a:r>
            <a:r>
              <a:rPr lang="ja-JP" altLang="en-US" dirty="0">
                <a:hlinkClick r:id="rId3"/>
              </a:rPr>
              <a:t>年）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95090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hlinkClick r:id="rId3"/>
              </a:rPr>
              <a:t>NISA</a:t>
            </a:r>
            <a:r>
              <a:rPr lang="ja-JP" altLang="en-US" dirty="0">
                <a:hlinkClick r:id="rId3"/>
              </a:rPr>
              <a:t>（少額投資非課税制度）について知りたい｜生活基盤の安定を図る生活設計｜ひと目でわかる生活設計情報｜公益財団法人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出典元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hlinkClick r:id="rId4"/>
              </a:rPr>
              <a:t>NISA</a:t>
            </a:r>
            <a:r>
              <a:rPr lang="ja-JP" altLang="en-US" dirty="0">
                <a:hlinkClick r:id="rId4"/>
              </a:rPr>
              <a:t>を知る：</a:t>
            </a:r>
            <a:r>
              <a:rPr lang="en-US" altLang="ja-JP" dirty="0">
                <a:hlinkClick r:id="rId4"/>
              </a:rPr>
              <a:t>NISA</a:t>
            </a:r>
            <a:r>
              <a:rPr lang="ja-JP" altLang="en-US" dirty="0">
                <a:hlinkClick r:id="rId4"/>
              </a:rPr>
              <a:t>特設ウェブサイト：金融庁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230156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hlinkClick r:id="rId3"/>
              </a:rPr>
              <a:t>NISA</a:t>
            </a:r>
            <a:r>
              <a:rPr lang="ja-JP" altLang="en-US" dirty="0">
                <a:hlinkClick r:id="rId3"/>
              </a:rPr>
              <a:t>（少額投資非課税制度）について知りたい｜生活基盤の安定を図る生活設計｜ひと目でわかる生活設計情報｜公益財団法人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出典元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hlinkClick r:id="rId4"/>
              </a:rPr>
              <a:t>NISA</a:t>
            </a:r>
            <a:r>
              <a:rPr lang="ja-JP" altLang="en-US" dirty="0">
                <a:hlinkClick r:id="rId4"/>
              </a:rPr>
              <a:t>を知る：</a:t>
            </a:r>
            <a:r>
              <a:rPr lang="en-US" altLang="ja-JP" dirty="0">
                <a:hlinkClick r:id="rId4"/>
              </a:rPr>
              <a:t>NISA</a:t>
            </a:r>
            <a:r>
              <a:rPr lang="ja-JP" altLang="en-US" dirty="0">
                <a:hlinkClick r:id="rId4"/>
              </a:rPr>
              <a:t>特設ウェブサイト：金融庁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9007940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hlinkClick r:id="rId3"/>
              </a:rPr>
              <a:t>NISA</a:t>
            </a:r>
            <a:r>
              <a:rPr lang="ja-JP" altLang="en-US" dirty="0">
                <a:hlinkClick r:id="rId3"/>
              </a:rPr>
              <a:t>（少額投資非課税制度）について知りたい｜生活基盤の安定を図る生活設計｜ひと目でわかる生活設計情報｜公益財団法人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出典元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hlinkClick r:id="rId4"/>
              </a:rPr>
              <a:t>NISA</a:t>
            </a:r>
            <a:r>
              <a:rPr lang="ja-JP" altLang="en-US" dirty="0">
                <a:hlinkClick r:id="rId4"/>
              </a:rPr>
              <a:t>を知る：</a:t>
            </a:r>
            <a:r>
              <a:rPr lang="en-US" altLang="ja-JP" dirty="0">
                <a:hlinkClick r:id="rId4"/>
              </a:rPr>
              <a:t>NISA</a:t>
            </a:r>
            <a:r>
              <a:rPr lang="ja-JP" altLang="en-US" dirty="0">
                <a:hlinkClick r:id="rId4"/>
              </a:rPr>
              <a:t>特設ウェブサイト：金融庁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2500251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hlinkClick r:id="rId3"/>
              </a:rPr>
              <a:t>NISA</a:t>
            </a:r>
            <a:r>
              <a:rPr lang="ja-JP" altLang="en-US" dirty="0">
                <a:hlinkClick r:id="rId3"/>
              </a:rPr>
              <a:t>（少額投資非課税制度）について知りたい｜生活基盤の安定を図る生活設計｜ひと目でわかる生活設計情報｜公益財団法人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出典元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hlinkClick r:id="rId4"/>
              </a:rPr>
              <a:t>NISA</a:t>
            </a:r>
            <a:r>
              <a:rPr lang="ja-JP" altLang="en-US" dirty="0">
                <a:hlinkClick r:id="rId4"/>
              </a:rPr>
              <a:t>を知る：</a:t>
            </a:r>
            <a:r>
              <a:rPr lang="en-US" altLang="ja-JP" dirty="0">
                <a:hlinkClick r:id="rId4"/>
              </a:rPr>
              <a:t>NISA</a:t>
            </a:r>
            <a:r>
              <a:rPr lang="ja-JP" altLang="en-US" dirty="0">
                <a:hlinkClick r:id="rId4"/>
              </a:rPr>
              <a:t>特設ウェブサイト：金融庁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742759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hlinkClick r:id="rId3"/>
              </a:rPr>
              <a:t>NISA</a:t>
            </a:r>
            <a:r>
              <a:rPr lang="ja-JP" altLang="en-US" dirty="0">
                <a:hlinkClick r:id="rId3"/>
              </a:rPr>
              <a:t>（少額投資非課税制度）について知りたい｜生活基盤の安定を図る生活設計｜ひと目でわかる生活設計情報｜公益財団法人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出典元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hlinkClick r:id="rId4"/>
              </a:rPr>
              <a:t>NISA</a:t>
            </a:r>
            <a:r>
              <a:rPr lang="ja-JP" altLang="en-US" dirty="0">
                <a:hlinkClick r:id="rId4"/>
              </a:rPr>
              <a:t>を知る：</a:t>
            </a:r>
            <a:r>
              <a:rPr lang="en-US" altLang="ja-JP" dirty="0">
                <a:hlinkClick r:id="rId4"/>
              </a:rPr>
              <a:t>NISA</a:t>
            </a:r>
            <a:r>
              <a:rPr lang="ja-JP" altLang="en-US" dirty="0">
                <a:hlinkClick r:id="rId4"/>
              </a:rPr>
              <a:t>特設ウェブサイト：金融庁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42286989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「老後」とはいつから？｜リスクに備えるための生活設計｜ひと目でわかる生活設計情報｜公益財団法人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老後の準備はどのような金融商品で行っている？｜リスクに備えるための生活設計｜ひと目でわかる生活設計情報｜公益財団法人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5"/>
              </a:rPr>
              <a:t>どんな目的で金融資産を保有している？｜生活基盤の安定を図る生活設計｜ひと目でわかる生活設計情報｜公益財団法人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6"/>
              </a:rPr>
              <a:t>老後の生活にどれくらい不安を感じている？｜リスクに備えるための生活設計｜ひと目でわかる生活設計情報｜公益財団法人　生命保険文化センター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4403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個人型確定拠出年金（</a:t>
            </a:r>
            <a:r>
              <a:rPr lang="en-US" altLang="ja-JP" dirty="0" err="1">
                <a:hlinkClick r:id="rId3"/>
              </a:rPr>
              <a:t>iDeCo</a:t>
            </a:r>
            <a:r>
              <a:rPr lang="ja-JP" altLang="en-US" dirty="0">
                <a:hlinkClick r:id="rId3"/>
              </a:rPr>
              <a:t>）について知りたい｜生活基盤の安定を図る生活設計｜ひと目でわかる生活設計情報｜公益財団法人　生命保険文化センター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7053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個人型確定拠出年金（</a:t>
            </a:r>
            <a:r>
              <a:rPr lang="en-US" altLang="ja-JP" dirty="0" err="1">
                <a:hlinkClick r:id="rId3"/>
              </a:rPr>
              <a:t>iDeCo</a:t>
            </a:r>
            <a:r>
              <a:rPr lang="ja-JP" altLang="en-US" dirty="0">
                <a:hlinkClick r:id="rId3"/>
              </a:rPr>
              <a:t>）について知りたい｜生活基盤の安定を図る生活設計｜ひと目でわかる生活設計情報｜公益財団法人　生命保険文化センター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84518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出典元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err="1">
                <a:hlinkClick r:id="rId3"/>
              </a:rPr>
              <a:t>iDeCo</a:t>
            </a:r>
            <a:r>
              <a:rPr lang="ja-JP" altLang="en-US" dirty="0">
                <a:hlinkClick r:id="rId3"/>
              </a:rPr>
              <a:t>の概要 ｜厚生労働省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u="non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u="non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5942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  <a:endParaRPr lang="en-US" altLang="ja-JP" dirty="0"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生命保険会社の経営内容を知るには？｜生命保険に関する</a:t>
            </a:r>
            <a:r>
              <a:rPr lang="en-US" altLang="ja-JP" dirty="0">
                <a:hlinkClick r:id="rId4"/>
              </a:rPr>
              <a:t>Q&amp;A</a:t>
            </a:r>
            <a:r>
              <a:rPr lang="ja-JP" altLang="en-US" dirty="0">
                <a:hlinkClick r:id="rId4"/>
              </a:rPr>
              <a:t>｜生命保険</a:t>
            </a:r>
            <a:r>
              <a:rPr lang="en-US" altLang="ja-JP" dirty="0">
                <a:hlinkClick r:id="rId4"/>
              </a:rPr>
              <a:t>Q&amp;A</a:t>
            </a:r>
            <a:r>
              <a:rPr lang="ja-JP" altLang="en-US">
                <a:hlinkClick r:id="rId4"/>
              </a:rPr>
              <a:t>｜生命保険を知る・学ぶ｜公益財団法人　生命保険文化センター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779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579547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出典元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高校向け　金融経済教育指導教材の公表について：金融庁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249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「生活設計」って何？｜ひと目でわかる生活設計情報｜公益財団法人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教育費が家計に与える影響は？｜生活基盤の安定を図る生活設計｜ひと目でわかる生活設計情報｜公益財団法人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出典元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5"/>
              </a:rPr>
              <a:t>サクサクわかる！資産運用と証券投資スタートブック  </a:t>
            </a:r>
            <a:r>
              <a:rPr lang="en-US" altLang="ja-JP" dirty="0">
                <a:hlinkClick r:id="rId5"/>
              </a:rPr>
              <a:t>| J-FLEC </a:t>
            </a:r>
            <a:r>
              <a:rPr lang="ja-JP" altLang="en-US" dirty="0">
                <a:hlinkClick r:id="rId5"/>
              </a:rPr>
              <a:t>金融経済教育推進機構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7476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出典元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hlinkClick r:id="rId3"/>
              </a:rPr>
              <a:t>高校向け　金融経済教育指導教材の公表について：金融庁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701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どんな金融資産をどれくらい保有している？｜生活基盤の安定を図る生活設計｜ひと目でわかる生活設計情報｜公益財団法人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老後の準備はどのような金融商品で行っている？｜リスクに備えるための生活設計｜ひと目でわかる生活設計情報｜公益財団法人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出典元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5"/>
              </a:rPr>
              <a:t>高校向け　金融経済教育指導教材の公表について：金融庁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643569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どんな金融資産をどれくらい保有している？｜生活基盤の安定を図る生活設計｜ひと目でわかる生活設計情報｜公益財団法人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金融商品はどんな点を重視して選んでいる？｜生活基盤の安定を図る生活設計｜ひと目でわかる生活設計情報｜公益財団法人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5"/>
              </a:rPr>
              <a:t>老後の準備はどのような金融商品で行っている？｜リスクに備えるための生活設計｜ひと目でわかる生活設計情報｜公益財団法人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出典元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6"/>
              </a:rPr>
              <a:t>高校向け　金融経済教育指導教材の公表について：金融庁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12475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金融商品のリスクを知りたい｜生活基盤の安定を図る生活設計｜ひと目でわかる生活設計情報｜公益財団法人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出典元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高校向け　金融経済教育指導教材の公表について：金融庁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5"/>
              </a:rPr>
              <a:t>大人になる前に知っておきたいお金の話（高校生向け</a:t>
            </a:r>
            <a:r>
              <a:rPr lang="en-US" altLang="ja-JP" dirty="0">
                <a:hlinkClick r:id="rId5"/>
              </a:rPr>
              <a:t>_2025</a:t>
            </a:r>
            <a:r>
              <a:rPr lang="ja-JP" altLang="en-US" dirty="0">
                <a:hlinkClick r:id="rId5"/>
              </a:rPr>
              <a:t>年</a:t>
            </a:r>
            <a:r>
              <a:rPr lang="en-US" altLang="ja-JP" dirty="0">
                <a:hlinkClick r:id="rId5"/>
              </a:rPr>
              <a:t>09</a:t>
            </a:r>
            <a:r>
              <a:rPr lang="ja-JP" altLang="en-US" dirty="0">
                <a:hlinkClick r:id="rId5"/>
              </a:rPr>
              <a:t>月版）</a:t>
            </a:r>
            <a:endParaRPr lang="en-US" altLang="ja-JP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840F6-C980-7B72-F13F-8C987372B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FA4FCCC0-E800-DC4B-2008-A14F55844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02970" indent="-265003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083810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23363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1961331" indent="-207876" algn="l" defTabSz="90608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18342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87535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3236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789370" indent="-207876" defTabSz="90608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B4CED-4E6D-4198-B474-B74CF3B8B550}" type="slidenum">
              <a:rPr lang="en-US" altLang="ja-JP" sz="110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ja-JP" sz="1100" dirty="0">
              <a:ea typeface="ＭＳ Ｐゴシック" pitchFamily="50" charset="-128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6F897C02-F409-904C-235B-5F8F090083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C03A590B-158A-2A18-E5B5-9DBC115164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参考情報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金融商品のリスクを知りたい｜生活基盤の安定を図る生活設計｜ひと目でわかる生活設計情報｜公益財団法人　生命保険文化センター</a:t>
            </a: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【</a:t>
            </a:r>
            <a:r>
              <a:rPr lang="ja-JP" altLang="en-US" dirty="0"/>
              <a:t>出典元</a:t>
            </a:r>
            <a:r>
              <a:rPr lang="en-US" altLang="ja-JP" dirty="0"/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4"/>
              </a:rPr>
              <a:t>サクサクわかる！資産運用と証券投資スタートブック  </a:t>
            </a:r>
            <a:r>
              <a:rPr lang="en-US" altLang="ja-JP" dirty="0">
                <a:hlinkClick r:id="rId4"/>
              </a:rPr>
              <a:t>| J-FLEC </a:t>
            </a:r>
            <a:r>
              <a:rPr lang="ja-JP" altLang="en-US" dirty="0">
                <a:hlinkClick r:id="rId4"/>
              </a:rPr>
              <a:t>金融経済教育推進機構</a:t>
            </a:r>
            <a:endParaRPr lang="en-US" altLang="ja-JP" dirty="0"/>
          </a:p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95628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6612-23AA-402B-9022-F4BA9A6EB6B6}" type="datetime1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B76553B-32E2-D644-9CD0-56FDA882EB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217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9A1A-2E4C-4C0E-8FB3-272FC2379C3B}" type="datetime1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13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EAE4-5930-4925-A025-70C2F027D0B5}" type="datetime1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34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C628-EDC1-4F7A-A981-0CE50959EABB}" type="datetime1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46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DDE6-4629-40EE-B85C-C78F3003EC25}" type="datetime1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752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B350-F518-4B3C-B1C9-95EC13B7A080}" type="datetime1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62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97E7F-AAEB-4AC4-9AA2-6797C5CD9746}" type="datetime1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35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EB26-2B4A-43CE-AF31-8EC42C0A3DEA}" type="datetime1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83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01BD-6B4C-4CDB-937F-441B89D0A502}" type="datetime1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0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0D4B-E42C-4C42-80DD-842A5E6CCC21}" type="datetime1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60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5BCD-BAD9-4B8E-B738-877DDEAF5953}" type="datetime1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42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0F191-C86B-4CEE-963A-9C1B55BA6862}" type="datetime1">
              <a:rPr kumimoji="1" lang="ja-JP" altLang="en-US" smtClean="0"/>
              <a:t>2026/2/25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10400" y="64761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7B76553B-32E2-D644-9CD0-56FDA882EB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093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8.png"/><Relationship Id="rId9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レーム 4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 bwMode="white">
          <a:xfrm>
            <a:off x="474133" y="457199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04800" y="2589537"/>
            <a:ext cx="8547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「資産形成」に関する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参考</a:t>
            </a: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スライド集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AFB233E-3BB6-F069-03D6-571FD5A8B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2172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5B23E-922D-E11C-DCD0-A102DD65D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A623CCEA-50EA-57A2-231C-DEBD7DC661A5}"/>
              </a:ext>
            </a:extLst>
          </p:cNvPr>
          <p:cNvSpPr/>
          <p:nvPr/>
        </p:nvSpPr>
        <p:spPr>
          <a:xfrm>
            <a:off x="714103" y="3589087"/>
            <a:ext cx="8144611" cy="2975173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A56E1F9-D4B2-15B7-2052-654723F175CE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リスクの軽減「長期・積立・分散」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0818DAF-CAA6-0E19-E494-10B728D2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45BB5A4-4E13-DD01-331D-3194B4CEBD7C}"/>
              </a:ext>
            </a:extLst>
          </p:cNvPr>
          <p:cNvSpPr txBox="1"/>
          <p:nvPr/>
        </p:nvSpPr>
        <p:spPr>
          <a:xfrm>
            <a:off x="2013183" y="1460072"/>
            <a:ext cx="684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長期的な視点で運用することで、より効果的な資産運用を目指す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という投資を始める際の基本的な考え方。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11B6782E-28FB-040F-80B5-0EB0CDEF70EA}"/>
              </a:ext>
            </a:extLst>
          </p:cNvPr>
          <p:cNvGrpSpPr/>
          <p:nvPr/>
        </p:nvGrpSpPr>
        <p:grpSpPr>
          <a:xfrm>
            <a:off x="6327085" y="4566235"/>
            <a:ext cx="2124000" cy="1872000"/>
            <a:chOff x="5840095" y="2029411"/>
            <a:chExt cx="2340610" cy="1965655"/>
          </a:xfrm>
        </p:grpSpPr>
        <p:sp>
          <p:nvSpPr>
            <p:cNvPr id="62" name="四角形: 角を丸くする 61">
              <a:extLst>
                <a:ext uri="{FF2B5EF4-FFF2-40B4-BE49-F238E27FC236}">
                  <a16:creationId xmlns:a16="http://schemas.microsoft.com/office/drawing/2014/main" id="{0EB258C7-F55F-93F6-D6D1-27D5904E86C7}"/>
                </a:ext>
              </a:extLst>
            </p:cNvPr>
            <p:cNvSpPr/>
            <p:nvPr/>
          </p:nvSpPr>
          <p:spPr>
            <a:xfrm>
              <a:off x="5840095" y="2114584"/>
              <a:ext cx="2340609" cy="1880482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54F0479E-589B-A806-118B-58342018DBD3}"/>
                </a:ext>
              </a:extLst>
            </p:cNvPr>
            <p:cNvSpPr txBox="1"/>
            <p:nvPr/>
          </p:nvSpPr>
          <p:spPr>
            <a:xfrm>
              <a:off x="6247618" y="2413367"/>
              <a:ext cx="1576993" cy="5941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投資の</a:t>
              </a:r>
              <a:r>
                <a: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タイミング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を</a:t>
              </a:r>
              <a:endPara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何度かに分ける</a:t>
              </a:r>
            </a:p>
          </p:txBody>
        </p:sp>
        <p:pic>
          <p:nvPicPr>
            <p:cNvPr id="78" name="図 77">
              <a:extLst>
                <a:ext uri="{FF2B5EF4-FFF2-40B4-BE49-F238E27FC236}">
                  <a16:creationId xmlns:a16="http://schemas.microsoft.com/office/drawing/2014/main" id="{E46E892E-3A8E-040F-8149-438A2A262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2281" y="3060640"/>
              <a:ext cx="369280" cy="468000"/>
            </a:xfrm>
            <a:prstGeom prst="rect">
              <a:avLst/>
            </a:prstGeom>
          </p:spPr>
        </p:pic>
        <p:sp>
          <p:nvSpPr>
            <p:cNvPr id="79" name="矢印: 右 78">
              <a:extLst>
                <a:ext uri="{FF2B5EF4-FFF2-40B4-BE49-F238E27FC236}">
                  <a16:creationId xmlns:a16="http://schemas.microsoft.com/office/drawing/2014/main" id="{E83AF34E-EAD5-A8DC-0FD9-4BAC5EE9C1F3}"/>
                </a:ext>
              </a:extLst>
            </p:cNvPr>
            <p:cNvSpPr/>
            <p:nvPr/>
          </p:nvSpPr>
          <p:spPr>
            <a:xfrm>
              <a:off x="6034701" y="3516217"/>
              <a:ext cx="1951396" cy="189345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1" name="図 80">
              <a:extLst>
                <a:ext uri="{FF2B5EF4-FFF2-40B4-BE49-F238E27FC236}">
                  <a16:creationId xmlns:a16="http://schemas.microsoft.com/office/drawing/2014/main" id="{DEFD6542-8449-257A-5011-1801640A9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13591" y="3060640"/>
              <a:ext cx="369280" cy="468000"/>
            </a:xfrm>
            <a:prstGeom prst="rect">
              <a:avLst/>
            </a:prstGeom>
          </p:spPr>
        </p:pic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878C631B-CC1B-EB94-A0CF-8D8D43C18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76126" y="3060640"/>
              <a:ext cx="369280" cy="468000"/>
            </a:xfrm>
            <a:prstGeom prst="rect">
              <a:avLst/>
            </a:prstGeom>
          </p:spPr>
        </p:pic>
        <p:sp>
          <p:nvSpPr>
            <p:cNvPr id="84" name="楕円 83">
              <a:extLst>
                <a:ext uri="{FF2B5EF4-FFF2-40B4-BE49-F238E27FC236}">
                  <a16:creationId xmlns:a16="http://schemas.microsoft.com/office/drawing/2014/main" id="{4AF459CB-945A-5DB5-F35D-A91DDA0EE0AB}"/>
                </a:ext>
              </a:extLst>
            </p:cNvPr>
            <p:cNvSpPr/>
            <p:nvPr/>
          </p:nvSpPr>
          <p:spPr>
            <a:xfrm>
              <a:off x="6073929" y="3494099"/>
              <a:ext cx="344370" cy="408115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投資</a:t>
              </a:r>
            </a:p>
          </p:txBody>
        </p:sp>
        <p:sp>
          <p:nvSpPr>
            <p:cNvPr id="85" name="楕円 84">
              <a:extLst>
                <a:ext uri="{FF2B5EF4-FFF2-40B4-BE49-F238E27FC236}">
                  <a16:creationId xmlns:a16="http://schemas.microsoft.com/office/drawing/2014/main" id="{E8B15D45-06C7-0C4C-BF10-D5A1DD09B533}"/>
                </a:ext>
              </a:extLst>
            </p:cNvPr>
            <p:cNvSpPr/>
            <p:nvPr/>
          </p:nvSpPr>
          <p:spPr>
            <a:xfrm>
              <a:off x="6788755" y="3494099"/>
              <a:ext cx="344370" cy="408115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投資</a:t>
              </a:r>
            </a:p>
          </p:txBody>
        </p:sp>
        <p:sp>
          <p:nvSpPr>
            <p:cNvPr id="86" name="楕円 85">
              <a:extLst>
                <a:ext uri="{FF2B5EF4-FFF2-40B4-BE49-F238E27FC236}">
                  <a16:creationId xmlns:a16="http://schemas.microsoft.com/office/drawing/2014/main" id="{C65626DC-2683-98DC-C59A-406D9FDE9635}"/>
                </a:ext>
              </a:extLst>
            </p:cNvPr>
            <p:cNvSpPr/>
            <p:nvPr/>
          </p:nvSpPr>
          <p:spPr>
            <a:xfrm>
              <a:off x="7451290" y="3494099"/>
              <a:ext cx="344370" cy="408115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投資</a:t>
              </a:r>
            </a:p>
          </p:txBody>
        </p:sp>
        <p:sp>
          <p:nvSpPr>
            <p:cNvPr id="25" name="四角形: 角を丸くする 24">
              <a:extLst>
                <a:ext uri="{FF2B5EF4-FFF2-40B4-BE49-F238E27FC236}">
                  <a16:creationId xmlns:a16="http://schemas.microsoft.com/office/drawing/2014/main" id="{470C1F6C-E8C5-0F02-3E82-43E6668E6AF9}"/>
                </a:ext>
              </a:extLst>
            </p:cNvPr>
            <p:cNvSpPr/>
            <p:nvPr/>
          </p:nvSpPr>
          <p:spPr>
            <a:xfrm>
              <a:off x="5840095" y="2029411"/>
              <a:ext cx="2340610" cy="360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時間の分散</a:t>
              </a:r>
              <a:endParaRPr lang="ja-JP" altLang="en-US" sz="1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F9E7F697-2520-D351-A18E-F57F3DA24D5E}"/>
              </a:ext>
            </a:extLst>
          </p:cNvPr>
          <p:cNvGrpSpPr/>
          <p:nvPr/>
        </p:nvGrpSpPr>
        <p:grpSpPr>
          <a:xfrm>
            <a:off x="1341683" y="4566234"/>
            <a:ext cx="2124000" cy="1872000"/>
            <a:chOff x="285034" y="2029411"/>
            <a:chExt cx="2340610" cy="1991446"/>
          </a:xfrm>
        </p:grpSpPr>
        <p:sp>
          <p:nvSpPr>
            <p:cNvPr id="4" name="四角形: 角を丸くする 3">
              <a:extLst>
                <a:ext uri="{FF2B5EF4-FFF2-40B4-BE49-F238E27FC236}">
                  <a16:creationId xmlns:a16="http://schemas.microsoft.com/office/drawing/2014/main" id="{85948C2E-5A43-CCBC-DE99-B25EBE4BE384}"/>
                </a:ext>
              </a:extLst>
            </p:cNvPr>
            <p:cNvSpPr/>
            <p:nvPr/>
          </p:nvSpPr>
          <p:spPr>
            <a:xfrm>
              <a:off x="285034" y="2140375"/>
              <a:ext cx="2340609" cy="1880482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8BE80B5B-FC19-0F0E-45B2-044C12AA089D}"/>
                </a:ext>
              </a:extLst>
            </p:cNvPr>
            <p:cNvSpPr/>
            <p:nvPr/>
          </p:nvSpPr>
          <p:spPr>
            <a:xfrm>
              <a:off x="285034" y="2029411"/>
              <a:ext cx="2340610" cy="360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資産の分散</a:t>
              </a:r>
              <a:endParaRPr lang="ja-JP" altLang="en-US" sz="1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72D75558-C05F-1988-75A9-3C2589AB2AB3}"/>
                </a:ext>
              </a:extLst>
            </p:cNvPr>
            <p:cNvSpPr txBox="1"/>
            <p:nvPr/>
          </p:nvSpPr>
          <p:spPr>
            <a:xfrm>
              <a:off x="515016" y="2424938"/>
              <a:ext cx="1920589" cy="560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特徴の異なる複数の</a:t>
              </a:r>
              <a:endPara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資産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を組み合わせる</a:t>
              </a:r>
            </a:p>
          </p:txBody>
        </p:sp>
        <p:sp>
          <p:nvSpPr>
            <p:cNvPr id="31" name="円/楕円 17">
              <a:extLst>
                <a:ext uri="{FF2B5EF4-FFF2-40B4-BE49-F238E27FC236}">
                  <a16:creationId xmlns:a16="http://schemas.microsoft.com/office/drawing/2014/main" id="{1D91BBCA-42BC-FFC1-FD76-120834D075D9}"/>
                </a:ext>
              </a:extLst>
            </p:cNvPr>
            <p:cNvSpPr>
              <a:spLocks/>
            </p:cNvSpPr>
            <p:nvPr/>
          </p:nvSpPr>
          <p:spPr>
            <a:xfrm>
              <a:off x="315870" y="3046862"/>
              <a:ext cx="540000" cy="648000"/>
            </a:xfrm>
            <a:prstGeom prst="ellipse">
              <a:avLst/>
            </a:prstGeom>
            <a:solidFill>
              <a:srgbClr val="14AAEB">
                <a:alpha val="24000"/>
              </a:srgbClr>
            </a:solidFill>
            <a:ln>
              <a:solidFill>
                <a:srgbClr val="14AA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1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預金</a:t>
              </a:r>
              <a:endParaRPr lang="en-US" altLang="ja-JP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貯金</a:t>
              </a:r>
              <a:endParaRPr lang="en-US" altLang="ja-JP" sz="7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2" name="円/楕円 17">
              <a:extLst>
                <a:ext uri="{FF2B5EF4-FFF2-40B4-BE49-F238E27FC236}">
                  <a16:creationId xmlns:a16="http://schemas.microsoft.com/office/drawing/2014/main" id="{44CAC341-0C1A-3F61-3CC2-48E96223463B}"/>
                </a:ext>
              </a:extLst>
            </p:cNvPr>
            <p:cNvSpPr>
              <a:spLocks/>
            </p:cNvSpPr>
            <p:nvPr/>
          </p:nvSpPr>
          <p:spPr>
            <a:xfrm>
              <a:off x="896988" y="3046862"/>
              <a:ext cx="540000" cy="648000"/>
            </a:xfrm>
            <a:prstGeom prst="ellipse">
              <a:avLst/>
            </a:prstGeom>
            <a:solidFill>
              <a:srgbClr val="14AAEB">
                <a:alpha val="24000"/>
              </a:srgbClr>
            </a:solidFill>
            <a:ln>
              <a:solidFill>
                <a:srgbClr val="14AA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105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債券</a:t>
              </a:r>
              <a:endParaRPr lang="en-US" altLang="ja-JP" sz="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5" name="円/楕円 17">
              <a:extLst>
                <a:ext uri="{FF2B5EF4-FFF2-40B4-BE49-F238E27FC236}">
                  <a16:creationId xmlns:a16="http://schemas.microsoft.com/office/drawing/2014/main" id="{2FD80D56-7752-8E16-41E5-32127115ECF7}"/>
                </a:ext>
              </a:extLst>
            </p:cNvPr>
            <p:cNvSpPr>
              <a:spLocks/>
            </p:cNvSpPr>
            <p:nvPr/>
          </p:nvSpPr>
          <p:spPr>
            <a:xfrm>
              <a:off x="1480528" y="3046862"/>
              <a:ext cx="540000" cy="648000"/>
            </a:xfrm>
            <a:prstGeom prst="ellipse">
              <a:avLst/>
            </a:prstGeom>
            <a:solidFill>
              <a:srgbClr val="14AAEB">
                <a:alpha val="24000"/>
              </a:srgbClr>
            </a:solidFill>
            <a:ln>
              <a:solidFill>
                <a:srgbClr val="14AA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1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株式</a:t>
              </a:r>
              <a:endParaRPr lang="en-US" altLang="ja-JP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7" name="円/楕円 17">
              <a:extLst>
                <a:ext uri="{FF2B5EF4-FFF2-40B4-BE49-F238E27FC236}">
                  <a16:creationId xmlns:a16="http://schemas.microsoft.com/office/drawing/2014/main" id="{561AD19F-BCBD-0AF3-4C72-C49E02F64D92}"/>
                </a:ext>
              </a:extLst>
            </p:cNvPr>
            <p:cNvSpPr>
              <a:spLocks/>
            </p:cNvSpPr>
            <p:nvPr/>
          </p:nvSpPr>
          <p:spPr>
            <a:xfrm>
              <a:off x="2054150" y="3046862"/>
              <a:ext cx="540000" cy="648000"/>
            </a:xfrm>
            <a:prstGeom prst="ellipse">
              <a:avLst/>
            </a:prstGeom>
            <a:solidFill>
              <a:srgbClr val="14AAEB">
                <a:alpha val="24000"/>
              </a:srgbClr>
            </a:solidFill>
            <a:ln>
              <a:solidFill>
                <a:srgbClr val="14AA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1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投資</a:t>
              </a:r>
              <a:endParaRPr lang="en-US" altLang="ja-JP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信託</a:t>
              </a:r>
              <a:endParaRPr lang="en-US" altLang="ja-JP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CC79F276-5BA0-0BB6-4A84-000D23E36753}"/>
              </a:ext>
            </a:extLst>
          </p:cNvPr>
          <p:cNvGrpSpPr/>
          <p:nvPr/>
        </p:nvGrpSpPr>
        <p:grpSpPr>
          <a:xfrm>
            <a:off x="3801854" y="4586659"/>
            <a:ext cx="2124000" cy="1872000"/>
            <a:chOff x="3062565" y="2025058"/>
            <a:chExt cx="2340610" cy="1991446"/>
          </a:xfrm>
        </p:grpSpPr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5A1078AD-6E4A-5F5D-9F2B-2D7F96AE2F22}"/>
                </a:ext>
              </a:extLst>
            </p:cNvPr>
            <p:cNvSpPr/>
            <p:nvPr/>
          </p:nvSpPr>
          <p:spPr>
            <a:xfrm>
              <a:off x="3062565" y="2136022"/>
              <a:ext cx="2340609" cy="1880482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9155A960-C165-4A99-3EF2-7DADEA22FC44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2799" y="3074008"/>
              <a:ext cx="828000" cy="468000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ED817580-093E-C82B-6C93-5E8C5E1D808F}"/>
                </a:ext>
              </a:extLst>
            </p:cNvPr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031" y="3074008"/>
              <a:ext cx="828000" cy="468000"/>
            </a:xfrm>
            <a:prstGeom prst="rect">
              <a:avLst/>
            </a:prstGeom>
          </p:spPr>
        </p:pic>
        <p:sp>
          <p:nvSpPr>
            <p:cNvPr id="23" name="四角形: 角を丸くする 22">
              <a:extLst>
                <a:ext uri="{FF2B5EF4-FFF2-40B4-BE49-F238E27FC236}">
                  <a16:creationId xmlns:a16="http://schemas.microsoft.com/office/drawing/2014/main" id="{8A504B45-E928-DA98-8E81-66021258676B}"/>
                </a:ext>
              </a:extLst>
            </p:cNvPr>
            <p:cNvSpPr/>
            <p:nvPr/>
          </p:nvSpPr>
          <p:spPr>
            <a:xfrm>
              <a:off x="3062565" y="2025058"/>
              <a:ext cx="2340610" cy="360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地域の分散</a:t>
              </a:r>
              <a:endParaRPr lang="ja-JP" altLang="en-US" sz="1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BA351890-4C68-DBDD-69A8-3AB16724059D}"/>
                </a:ext>
              </a:extLst>
            </p:cNvPr>
            <p:cNvGrpSpPr/>
            <p:nvPr/>
          </p:nvGrpSpPr>
          <p:grpSpPr>
            <a:xfrm>
              <a:off x="3876183" y="3425305"/>
              <a:ext cx="828000" cy="468000"/>
              <a:chOff x="-2011680" y="4066801"/>
              <a:chExt cx="1123406" cy="548742"/>
            </a:xfrm>
          </p:grpSpPr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0CB7FDDC-7345-E7A1-75C7-453933701CEF}"/>
                  </a:ext>
                </a:extLst>
              </p:cNvPr>
              <p:cNvSpPr/>
              <p:nvPr/>
            </p:nvSpPr>
            <p:spPr>
              <a:xfrm>
                <a:off x="-2011680" y="4066801"/>
                <a:ext cx="1123406" cy="54874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楕円 28">
                <a:extLst>
                  <a:ext uri="{FF2B5EF4-FFF2-40B4-BE49-F238E27FC236}">
                    <a16:creationId xmlns:a16="http://schemas.microsoft.com/office/drawing/2014/main" id="{23E5A87D-7578-B7E7-8429-2F4DE1CB3746}"/>
                  </a:ext>
                </a:extLst>
              </p:cNvPr>
              <p:cNvSpPr/>
              <p:nvPr/>
            </p:nvSpPr>
            <p:spPr>
              <a:xfrm>
                <a:off x="-1593668" y="4209875"/>
                <a:ext cx="296092" cy="292457"/>
              </a:xfrm>
              <a:prstGeom prst="ellipse">
                <a:avLst/>
              </a:prstGeom>
              <a:solidFill>
                <a:srgbClr val="FF0000"/>
              </a:solidFill>
              <a:ln w="3175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C01DC8B0-93B2-2660-B97F-7F21AEAD9035}"/>
                </a:ext>
              </a:extLst>
            </p:cNvPr>
            <p:cNvSpPr txBox="1"/>
            <p:nvPr/>
          </p:nvSpPr>
          <p:spPr>
            <a:xfrm>
              <a:off x="3389623" y="2424937"/>
              <a:ext cx="1855603" cy="5931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複数の</a:t>
              </a:r>
              <a:r>
                <a: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地域や通貨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を</a:t>
              </a:r>
              <a:endPara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組み合わせる</a:t>
              </a:r>
            </a:p>
          </p:txBody>
        </p:sp>
        <p:pic>
          <p:nvPicPr>
            <p:cNvPr id="38" name="グラフィックス 37" descr="硬貨 単色塗りつぶし">
              <a:extLst>
                <a:ext uri="{FF2B5EF4-FFF2-40B4-BE49-F238E27FC236}">
                  <a16:creationId xmlns:a16="http://schemas.microsoft.com/office/drawing/2014/main" id="{2887E0A8-9878-B56A-760F-0BC70A9BB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20369" y="3502657"/>
              <a:ext cx="442581" cy="442581"/>
            </a:xfrm>
            <a:prstGeom prst="rect">
              <a:avLst/>
            </a:prstGeom>
          </p:spPr>
        </p:pic>
      </p:grpSp>
      <p:sp>
        <p:nvSpPr>
          <p:cNvPr id="39" name="テキスト ボックス 15">
            <a:extLst>
              <a:ext uri="{FF2B5EF4-FFF2-40B4-BE49-F238E27FC236}">
                <a16:creationId xmlns:a16="http://schemas.microsoft.com/office/drawing/2014/main" id="{419D93D2-D12E-6ED4-01A7-DA5F4C24DBC5}"/>
              </a:ext>
            </a:extLst>
          </p:cNvPr>
          <p:cNvSpPr txBox="1"/>
          <p:nvPr/>
        </p:nvSpPr>
        <p:spPr>
          <a:xfrm>
            <a:off x="-221190" y="6564260"/>
            <a:ext cx="908896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日本証券業協会「サクサクわかる！資産運用と証券投資スタートブック」をもとに生命保険文化センターが作成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FCA4236-89C4-C650-793B-41502408FFBA}"/>
              </a:ext>
            </a:extLst>
          </p:cNvPr>
          <p:cNvSpPr txBox="1"/>
          <p:nvPr/>
        </p:nvSpPr>
        <p:spPr>
          <a:xfrm>
            <a:off x="207664" y="800006"/>
            <a:ext cx="872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着実な資産形成のために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「長期・積立・分散」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などで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しっかりリスク対策を立てましょう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201A5BF7-4159-3A33-8A52-5389F9A8BD0A}"/>
              </a:ext>
            </a:extLst>
          </p:cNvPr>
          <p:cNvSpPr/>
          <p:nvPr/>
        </p:nvSpPr>
        <p:spPr>
          <a:xfrm>
            <a:off x="285286" y="1335427"/>
            <a:ext cx="1499972" cy="893927"/>
          </a:xfrm>
          <a:prstGeom prst="roundRect">
            <a:avLst/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①長期</a:t>
            </a:r>
          </a:p>
        </p:txBody>
      </p:sp>
      <p:sp>
        <p:nvSpPr>
          <p:cNvPr id="69" name="四角形: 角を丸くする 68">
            <a:extLst>
              <a:ext uri="{FF2B5EF4-FFF2-40B4-BE49-F238E27FC236}">
                <a16:creationId xmlns:a16="http://schemas.microsoft.com/office/drawing/2014/main" id="{8CB36E04-591A-DB53-0B6D-474D0AA5B0DC}"/>
              </a:ext>
            </a:extLst>
          </p:cNvPr>
          <p:cNvSpPr/>
          <p:nvPr/>
        </p:nvSpPr>
        <p:spPr>
          <a:xfrm>
            <a:off x="285285" y="2374987"/>
            <a:ext cx="1499973" cy="893927"/>
          </a:xfrm>
          <a:prstGeom prst="round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②積立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FC227E49-61B5-F7BC-C4F4-174738B1F545}"/>
              </a:ext>
            </a:extLst>
          </p:cNvPr>
          <p:cNvSpPr txBox="1"/>
          <p:nvPr/>
        </p:nvSpPr>
        <p:spPr>
          <a:xfrm>
            <a:off x="2014083" y="2383777"/>
            <a:ext cx="6844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一括購入（手持ち資金全額で一度に購入）ではなく定額購入（手持ち資金を毎回決められた金額ずつ分けて購入）することでリスクを抑える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という考え方。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E34E6458-4513-A395-2C22-2F9842CE30BF}"/>
              </a:ext>
            </a:extLst>
          </p:cNvPr>
          <p:cNvSpPr/>
          <p:nvPr/>
        </p:nvSpPr>
        <p:spPr>
          <a:xfrm>
            <a:off x="285286" y="3427753"/>
            <a:ext cx="1499973" cy="893927"/>
          </a:xfrm>
          <a:prstGeom prst="roundRect">
            <a:avLst/>
          </a:prstGeom>
          <a:solidFill>
            <a:srgbClr val="0070C0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③分散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09C160B9-896A-54F6-A952-8EBB18E89C07}"/>
              </a:ext>
            </a:extLst>
          </p:cNvPr>
          <p:cNvSpPr txBox="1"/>
          <p:nvPr/>
        </p:nvSpPr>
        <p:spPr>
          <a:xfrm>
            <a:off x="2014082" y="3610920"/>
            <a:ext cx="6764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投資先を</a:t>
            </a:r>
            <a:r>
              <a:rPr lang="en-US" altLang="ja-JP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つに集中させるより、いくつかに分散させることでリスクを抑える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という考え方。主な分散方法は</a:t>
            </a:r>
            <a:r>
              <a:rPr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「資産の分散」「地域の分散」「時間の分散」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つ。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7035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5B23E-922D-E11C-DCD0-A102DD65D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A56E1F9-D4B2-15B7-2052-654723F175CE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長期投資とは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0818DAF-CAA6-0E19-E494-10B728D2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52378A4-C9EB-0863-EC9A-A38159D4FC46}"/>
              </a:ext>
            </a:extLst>
          </p:cNvPr>
          <p:cNvSpPr txBox="1"/>
          <p:nvPr/>
        </p:nvSpPr>
        <p:spPr>
          <a:xfrm>
            <a:off x="2925309" y="6498842"/>
            <a:ext cx="576971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金融庁「高校生のための金融リテラシー講座」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をもとに生命保険文化センターが作成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EA15EE2-03EA-3397-257E-DE2B94562198}"/>
              </a:ext>
            </a:extLst>
          </p:cNvPr>
          <p:cNvSpPr txBox="1"/>
          <p:nvPr/>
        </p:nvSpPr>
        <p:spPr>
          <a:xfrm>
            <a:off x="0" y="776390"/>
            <a:ext cx="8942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（１）投資を長期間続けると、分散投資や複利の効果等とあいまって、</a:t>
            </a:r>
            <a:r>
              <a:rPr lang="ja-JP" altLang="en-US" sz="2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結果的に元本割れする可能性の低減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が期待できます。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FB09D41-1B3D-AB52-5651-961E3292E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493" y="1736755"/>
            <a:ext cx="5056885" cy="4255889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E567188-55C5-9459-A315-FDDFE6677995}"/>
              </a:ext>
            </a:extLst>
          </p:cNvPr>
          <p:cNvSpPr txBox="1"/>
          <p:nvPr/>
        </p:nvSpPr>
        <p:spPr>
          <a:xfrm>
            <a:off x="0" y="1736755"/>
            <a:ext cx="3757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（２）ただし、</a:t>
            </a:r>
            <a:r>
              <a:rPr lang="ja-JP" altLang="en-US" sz="2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途中で売ったり積立投資をやめてしまうと、こうした効果は弱く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なります。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C06063A-B8A1-7B31-9F6C-A0C75C421386}"/>
              </a:ext>
            </a:extLst>
          </p:cNvPr>
          <p:cNvSpPr txBox="1"/>
          <p:nvPr/>
        </p:nvSpPr>
        <p:spPr>
          <a:xfrm>
            <a:off x="-17916" y="3160659"/>
            <a:ext cx="39684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（３）例えば、投資信託の価格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基準価額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は上がったり下がったりしますが、こうした動きに過度に一喜一憂することなく、</a:t>
            </a:r>
            <a:r>
              <a:rPr lang="ja-JP" altLang="en-US" sz="2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積立・分散投資を長期間にわたって続ける方が結果的にパフォーマンスが上がる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のが過去の実績です。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8955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5B23E-922D-E11C-DCD0-A102DD65D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A56E1F9-D4B2-15B7-2052-654723F175CE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積立投資とは①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0818DAF-CAA6-0E19-E494-10B728D2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52378A4-C9EB-0863-EC9A-A38159D4FC46}"/>
              </a:ext>
            </a:extLst>
          </p:cNvPr>
          <p:cNvSpPr txBox="1"/>
          <p:nvPr/>
        </p:nvSpPr>
        <p:spPr>
          <a:xfrm>
            <a:off x="2925309" y="6498842"/>
            <a:ext cx="576971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金融庁「高校生のための金融リテラシー講座」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をもとに生命保険文化センターが作成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9E5037D-9773-B46E-4F27-8DE78F503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6" y="792067"/>
            <a:ext cx="3900488" cy="364411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1B04C7B-21E4-10ED-F55C-AD7EDD84A86B}"/>
              </a:ext>
            </a:extLst>
          </p:cNvPr>
          <p:cNvSpPr txBox="1"/>
          <p:nvPr/>
        </p:nvSpPr>
        <p:spPr>
          <a:xfrm>
            <a:off x="4572000" y="1220198"/>
            <a:ext cx="437197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価格が上がるか下がるかは誰にも分からない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300"/>
              </a:spcBef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⇒投資のタイミングをとらえるのは非常に難しい・・・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300"/>
              </a:spcBef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300"/>
              </a:spcBef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・あのとき買っておけばよかった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300"/>
              </a:spcBef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・あのとき売っておけばよかった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7E459F3C-8E7C-D8A5-2EE5-8A3CDCB99F0B}"/>
              </a:ext>
            </a:extLst>
          </p:cNvPr>
          <p:cNvSpPr/>
          <p:nvPr/>
        </p:nvSpPr>
        <p:spPr>
          <a:xfrm>
            <a:off x="3943350" y="4300538"/>
            <a:ext cx="957263" cy="638897"/>
          </a:xfrm>
          <a:prstGeom prst="downArrow">
            <a:avLst/>
          </a:prstGeom>
          <a:solidFill>
            <a:srgbClr val="00B0F0"/>
          </a:solidFill>
          <a:ln w="317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E9C4CE8-1FBA-ACF8-4583-8BE810D7E344}"/>
              </a:ext>
            </a:extLst>
          </p:cNvPr>
          <p:cNvSpPr txBox="1"/>
          <p:nvPr/>
        </p:nvSpPr>
        <p:spPr>
          <a:xfrm>
            <a:off x="283558" y="5151448"/>
            <a:ext cx="8576883" cy="9194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txBody>
          <a:bodyPr wrap="square" rIns="0" rtlCol="0" anchor="ctr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「あらかじめ決まった金額」を「続けて」投資することが重要（安いときに買わなかったり、高いときにだけ買ってしまうことを防ぐ）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557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5B23E-922D-E11C-DCD0-A102DD65D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A56E1F9-D4B2-15B7-2052-654723F175CE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積立投資とは②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0818DAF-CAA6-0E19-E494-10B728D2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52378A4-C9EB-0863-EC9A-A38159D4FC46}"/>
              </a:ext>
            </a:extLst>
          </p:cNvPr>
          <p:cNvSpPr txBox="1"/>
          <p:nvPr/>
        </p:nvSpPr>
        <p:spPr>
          <a:xfrm>
            <a:off x="2625272" y="6564260"/>
            <a:ext cx="576971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金融庁「高校生のための金融リテラシー講座」　　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422ECD2-30B8-2881-7732-5E0CD833C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" y="805074"/>
            <a:ext cx="8859486" cy="4886586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915104C-02CC-5029-C87C-22C8526C8045}"/>
              </a:ext>
            </a:extLst>
          </p:cNvPr>
          <p:cNvSpPr/>
          <p:nvPr/>
        </p:nvSpPr>
        <p:spPr>
          <a:xfrm>
            <a:off x="6915768" y="4810127"/>
            <a:ext cx="2085975" cy="1547423"/>
          </a:xfrm>
          <a:prstGeom prst="rect">
            <a:avLst/>
          </a:prstGeom>
          <a:solidFill>
            <a:schemeClr val="bg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吹き出し: 四角形 16">
            <a:extLst>
              <a:ext uri="{FF2B5EF4-FFF2-40B4-BE49-F238E27FC236}">
                <a16:creationId xmlns:a16="http://schemas.microsoft.com/office/drawing/2014/main" id="{11FFB0DD-F141-0654-D366-0C34096C5DD0}"/>
              </a:ext>
            </a:extLst>
          </p:cNvPr>
          <p:cNvSpPr/>
          <p:nvPr/>
        </p:nvSpPr>
        <p:spPr>
          <a:xfrm>
            <a:off x="6072188" y="5186363"/>
            <a:ext cx="2858117" cy="1171187"/>
          </a:xfrm>
          <a:prstGeom prst="wedgeRectCallout">
            <a:avLst>
              <a:gd name="adj1" fmla="val 25157"/>
              <a:gd name="adj2" fmla="val -85841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この例では、毎月１万円ずつ購入していた場合の方が、</a:t>
            </a: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平均購入単価を安くすることができた</a:t>
            </a:r>
          </a:p>
        </p:txBody>
      </p:sp>
    </p:spTree>
    <p:extLst>
      <p:ext uri="{BB962C8B-B14F-4D97-AF65-F5344CB8AC3E}">
        <p14:creationId xmlns:p14="http://schemas.microsoft.com/office/powerpoint/2010/main" val="1783857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5B23E-922D-E11C-DCD0-A102DD65D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A56E1F9-D4B2-15B7-2052-654723F175CE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長期・積立・分散投資の効果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0818DAF-CAA6-0E19-E494-10B728D2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52378A4-C9EB-0863-EC9A-A38159D4FC46}"/>
              </a:ext>
            </a:extLst>
          </p:cNvPr>
          <p:cNvSpPr txBox="1"/>
          <p:nvPr/>
        </p:nvSpPr>
        <p:spPr>
          <a:xfrm>
            <a:off x="2625272" y="6468144"/>
            <a:ext cx="576971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金融庁「高校生のための金融リテラシー講座」　　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ED56FC9-27ED-65A2-B026-8BBDAFA7D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9" y="724005"/>
            <a:ext cx="8772954" cy="540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09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0"/>
            <a:ext cx="9144000" cy="684000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　自分の</a:t>
            </a: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リスク許容度</a:t>
            </a:r>
            <a:r>
              <a:rPr lang="ja-JP" altLang="en-US" sz="32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を考えよう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13D72065-3C36-381F-391E-CF6E7F34C002}"/>
              </a:ext>
            </a:extLst>
          </p:cNvPr>
          <p:cNvGrpSpPr/>
          <p:nvPr/>
        </p:nvGrpSpPr>
        <p:grpSpPr>
          <a:xfrm>
            <a:off x="410146" y="3743563"/>
            <a:ext cx="8340154" cy="2975043"/>
            <a:chOff x="133921" y="1171814"/>
            <a:chExt cx="8340154" cy="2975043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71D20E30-446A-6D35-C586-26A1D7618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921" y="1171814"/>
              <a:ext cx="2269554" cy="2975043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36F9A210-CF0E-82BB-E4F0-9AE89FF12C46}"/>
                </a:ext>
              </a:extLst>
            </p:cNvPr>
            <p:cNvSpPr txBox="1"/>
            <p:nvPr/>
          </p:nvSpPr>
          <p:spPr>
            <a:xfrm>
              <a:off x="2403475" y="1489789"/>
              <a:ext cx="6070600" cy="2207240"/>
            </a:xfrm>
            <a:prstGeom prst="wedgeEllipseCallout">
              <a:avLst>
                <a:gd name="adj1" fmla="val -55638"/>
                <a:gd name="adj2" fmla="val 27698"/>
              </a:avLst>
            </a:prstGeom>
            <a:noFill/>
            <a:ln w="38100">
              <a:solidFill>
                <a:srgbClr val="339966"/>
              </a:solidFill>
            </a:ln>
          </p:spPr>
          <p:txBody>
            <a:bodyPr wrap="square" rIns="72000" rtlCol="0">
              <a:spAutoFit/>
            </a:bodyPr>
            <a:lstStyle/>
            <a:p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収入や資産が多い人</a:t>
              </a:r>
              <a:r>
                <a:rPr kumimoji="1"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や、</a:t>
              </a:r>
              <a:endPara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高齢な人よりは若い人</a:t>
              </a:r>
              <a:r>
                <a:rPr kumimoji="1"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の方が</a:t>
              </a:r>
              <a:endPara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リスク許容度が高いと言えるかもしれないね。</a:t>
              </a: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A450961-9636-381D-D195-DA2AE5293392}"/>
              </a:ext>
            </a:extLst>
          </p:cNvPr>
          <p:cNvSpPr txBox="1"/>
          <p:nvPr/>
        </p:nvSpPr>
        <p:spPr>
          <a:xfrm>
            <a:off x="152399" y="1245910"/>
            <a:ext cx="8907709" cy="21963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txBody>
          <a:bodyPr wrap="square" rIns="0" rtlCol="0" anchor="ctr">
            <a:spAutoFit/>
          </a:bodyPr>
          <a:lstStyle/>
          <a:p>
            <a:r>
              <a:rPr kumimoji="1" lang="ja-JP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リスク許容度</a:t>
            </a:r>
            <a:r>
              <a:rPr kumimoji="1" lang="ja-JP" altLang="en-US" sz="2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＝どのくらいリスクを引き受けられるか？</a:t>
            </a:r>
            <a:endParaRPr kumimoji="1" lang="en-US" altLang="ja-JP" sz="2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  どのくらいの値下がりなら耐えられるか？</a:t>
            </a:r>
            <a:endParaRPr lang="en-US" altLang="ja-JP" sz="2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リスク許容度は、１人ひとりの状況に応じて異なります。</a:t>
            </a:r>
            <a:endParaRPr lang="en-US" altLang="ja-JP" sz="2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（年齢、今後の生活設計、収入や資産の金額、投資の経験、性格･･･など）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8C01CF6-28CC-E18D-0DF6-642C4DE3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4" name="テキスト ボックス 15">
            <a:extLst>
              <a:ext uri="{FF2B5EF4-FFF2-40B4-BE49-F238E27FC236}">
                <a16:creationId xmlns:a16="http://schemas.microsoft.com/office/drawing/2014/main" id="{0582596F-1915-CBCD-CAE9-A16DF676FED5}"/>
              </a:ext>
            </a:extLst>
          </p:cNvPr>
          <p:cNvSpPr txBox="1"/>
          <p:nvPr/>
        </p:nvSpPr>
        <p:spPr>
          <a:xfrm>
            <a:off x="-221190" y="6564260"/>
            <a:ext cx="908896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日本証券業協会「サクサクわかる！資産運用と証券投資スタートブック」をもとに生命保険文化センターが作成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57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AB50A16-401D-4646-AE94-313B9C8A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6193CF-8C72-ED05-B948-CCC68535493D}"/>
              </a:ext>
            </a:extLst>
          </p:cNvPr>
          <p:cNvSpPr txBox="1"/>
          <p:nvPr/>
        </p:nvSpPr>
        <p:spPr>
          <a:xfrm>
            <a:off x="492465" y="2037673"/>
            <a:ext cx="85648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契約時に約束した所定額の年金が受け取れる商品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F4A0803-86ED-7FDC-1B77-00A809FE22FD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資産形成を目的とした生命保険商品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E36017D4-AB79-9636-C0F2-9ECB2780D91E}"/>
              </a:ext>
            </a:extLst>
          </p:cNvPr>
          <p:cNvSpPr/>
          <p:nvPr/>
        </p:nvSpPr>
        <p:spPr>
          <a:xfrm>
            <a:off x="415556" y="1221560"/>
            <a:ext cx="8293015" cy="722489"/>
          </a:xfrm>
          <a:prstGeom prst="roundRect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①個人年金保険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5BEE7A-D3C2-E8CC-12F6-7519EA3DDD47}"/>
              </a:ext>
            </a:extLst>
          </p:cNvPr>
          <p:cNvSpPr txBox="1"/>
          <p:nvPr/>
        </p:nvSpPr>
        <p:spPr>
          <a:xfrm>
            <a:off x="492464" y="3748426"/>
            <a:ext cx="9060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運用実績によって将来の年金額が増減する投資性の強い商品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E53D03AA-0831-2F26-0D63-59B26D7554FF}"/>
              </a:ext>
            </a:extLst>
          </p:cNvPr>
          <p:cNvSpPr/>
          <p:nvPr/>
        </p:nvSpPr>
        <p:spPr>
          <a:xfrm>
            <a:off x="415556" y="2932313"/>
            <a:ext cx="8293014" cy="722489"/>
          </a:xfrm>
          <a:prstGeom prst="roundRect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②変額</a:t>
            </a:r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個人年金保険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40B53F-C3AB-CAF7-9318-AF53E1157E5D}"/>
              </a:ext>
            </a:extLst>
          </p:cNvPr>
          <p:cNvSpPr txBox="1"/>
          <p:nvPr/>
        </p:nvSpPr>
        <p:spPr>
          <a:xfrm>
            <a:off x="492464" y="5459179"/>
            <a:ext cx="9060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為替の変動によって年金額が増減する商品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1C56A73D-8D0E-86C0-56EE-BC009F4D36D5}"/>
              </a:ext>
            </a:extLst>
          </p:cNvPr>
          <p:cNvSpPr/>
          <p:nvPr/>
        </p:nvSpPr>
        <p:spPr>
          <a:xfrm>
            <a:off x="415554" y="4643066"/>
            <a:ext cx="8293016" cy="722489"/>
          </a:xfrm>
          <a:prstGeom prst="roundRect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③外貨建ての</a:t>
            </a:r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個人年金保険</a:t>
            </a:r>
          </a:p>
        </p:txBody>
      </p:sp>
    </p:spTree>
    <p:extLst>
      <p:ext uri="{BB962C8B-B14F-4D97-AF65-F5344CB8AC3E}">
        <p14:creationId xmlns:p14="http://schemas.microsoft.com/office/powerpoint/2010/main" val="2920465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　①個人年金保険とは？</a:t>
            </a:r>
          </a:p>
        </p:txBody>
      </p:sp>
      <p:sp>
        <p:nvSpPr>
          <p:cNvPr id="32" name="正方形/長方形 31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2B809106-E781-65CF-BA09-9D677C2C9C6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80140" y="969231"/>
            <a:ext cx="6211007" cy="4067106"/>
            <a:chOff x="678" y="1202"/>
            <a:chExt cx="4334" cy="283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6E4FAF6D-4C2A-4671-8E18-563A6343755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78" y="1202"/>
              <a:ext cx="4331" cy="2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A4847772-3028-35FA-03C1-C5061DBB0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" y="1202"/>
              <a:ext cx="4334" cy="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DB5391F7-222D-C3E0-028D-E2BF4D2BA8AE}"/>
              </a:ext>
            </a:extLst>
          </p:cNvPr>
          <p:cNvSpPr/>
          <p:nvPr/>
        </p:nvSpPr>
        <p:spPr>
          <a:xfrm>
            <a:off x="4246692" y="2048154"/>
            <a:ext cx="2132364" cy="1051307"/>
          </a:xfrm>
          <a:prstGeom prst="wedgeRoundRectCallout">
            <a:avLst>
              <a:gd name="adj1" fmla="val -48496"/>
              <a:gd name="adj2" fmla="val 8359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3399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ja-JP" altLang="en-US" b="1" dirty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年金受取開始</a:t>
            </a:r>
            <a:endParaRPr lang="en-US" altLang="ja-JP" b="1" dirty="0">
              <a:solidFill>
                <a:schemeClr val="tx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600" b="0" i="0" u="none" strike="noStrike" baseline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契約時に定めた年齢から受け取れる。</a:t>
            </a:r>
            <a:endParaRPr kumimoji="1" lang="ja-JP" altLang="en-US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067136E7-C267-B7AD-7C0A-65E2B4FA97A5}"/>
              </a:ext>
            </a:extLst>
          </p:cNvPr>
          <p:cNvSpPr/>
          <p:nvPr/>
        </p:nvSpPr>
        <p:spPr>
          <a:xfrm>
            <a:off x="6851169" y="2545233"/>
            <a:ext cx="1941359" cy="1051307"/>
          </a:xfrm>
          <a:prstGeom prst="wedgeRoundRectCallout">
            <a:avLst>
              <a:gd name="adj1" fmla="val -46606"/>
              <a:gd name="adj2" fmla="val 7232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3399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800" b="1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年金受取期間</a:t>
            </a:r>
            <a:endParaRPr lang="en-US" altLang="ja-JP" sz="1800" b="1" i="0" u="none" strike="noStrike" baseline="0" dirty="0">
              <a:solidFill>
                <a:srgbClr val="23181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0" i="0" u="none" strike="noStrike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一定期間や一生涯などから選べる。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0E329760-E606-04BA-D00A-1C420F673277}"/>
              </a:ext>
            </a:extLst>
          </p:cNvPr>
          <p:cNvSpPr/>
          <p:nvPr/>
        </p:nvSpPr>
        <p:spPr>
          <a:xfrm>
            <a:off x="189985" y="1372388"/>
            <a:ext cx="2705100" cy="1492985"/>
          </a:xfrm>
          <a:prstGeom prst="wedgeRoundRectCallout">
            <a:avLst>
              <a:gd name="adj1" fmla="val 40668"/>
              <a:gd name="adj2" fmla="val 6573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3399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800" b="1" i="0" u="none" strike="noStrike" baseline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死亡給付金</a:t>
            </a:r>
            <a:endParaRPr lang="en-US" altLang="ja-JP" sz="1800" b="1" i="0" u="none" strike="noStrike" baseline="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年金の受取開始前に</a:t>
            </a:r>
            <a:endParaRPr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死亡すると、それまでに払い込んだ保険料相当額を受け取れる。</a:t>
            </a:r>
            <a:endParaRPr kumimoji="1" lang="ja-JP" altLang="en-US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FEA2228A-957C-85A8-41A7-58B0BAE72DD6}"/>
              </a:ext>
            </a:extLst>
          </p:cNvPr>
          <p:cNvSpPr/>
          <p:nvPr/>
        </p:nvSpPr>
        <p:spPr>
          <a:xfrm>
            <a:off x="2284074" y="5347101"/>
            <a:ext cx="6508454" cy="1146686"/>
          </a:xfrm>
          <a:prstGeom prst="wedgeRoundRectCallout">
            <a:avLst>
              <a:gd name="adj1" fmla="val -36288"/>
              <a:gd name="adj2" fmla="val -8241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3399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800" b="1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生命保険料控除</a:t>
            </a:r>
            <a:endParaRPr lang="en-US" altLang="ja-JP" sz="1800" b="1" i="0" u="none" strike="noStrike" baseline="0" dirty="0">
              <a:solidFill>
                <a:srgbClr val="23181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en-US" altLang="ja-JP" sz="160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60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年間に払い込んだ保険料の金額によって、</a:t>
            </a:r>
            <a:endParaRPr lang="en-US" altLang="ja-JP" sz="1600" i="0" u="none" strike="noStrike" baseline="0" dirty="0">
              <a:solidFill>
                <a:srgbClr val="23181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160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所得税・住民税の負担が軽減される</a:t>
            </a:r>
            <a:r>
              <a:rPr lang="en-US" altLang="ja-JP" sz="160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600" i="0" u="none" strike="noStrike" baseline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個人年金保険料控除</a:t>
            </a:r>
            <a:r>
              <a:rPr lang="en-US" altLang="ja-JP" sz="160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60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1600" i="0" u="none" strike="noStrike" baseline="0" dirty="0">
              <a:solidFill>
                <a:srgbClr val="23181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個人年金保険料控除が適用されるためには所定の要件があります。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B142EBB-9060-4815-9730-357687B322EF}"/>
              </a:ext>
            </a:extLst>
          </p:cNvPr>
          <p:cNvSpPr/>
          <p:nvPr/>
        </p:nvSpPr>
        <p:spPr bwMode="white">
          <a:xfrm>
            <a:off x="291585" y="-7225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2D3EA4-18F9-7AF1-5EB2-86C9FB4FA516}"/>
              </a:ext>
            </a:extLst>
          </p:cNvPr>
          <p:cNvSpPr txBox="1"/>
          <p:nvPr/>
        </p:nvSpPr>
        <p:spPr>
          <a:xfrm>
            <a:off x="3657600" y="6565636"/>
            <a:ext cx="518890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生命保険文化センター「ほけんのキホン」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2022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月改訂をもとに作成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2613C6D-E23D-E22A-C330-7D03782159F9}"/>
              </a:ext>
            </a:extLst>
          </p:cNvPr>
          <p:cNvSpPr txBox="1"/>
          <p:nvPr/>
        </p:nvSpPr>
        <p:spPr>
          <a:xfrm>
            <a:off x="461964" y="745652"/>
            <a:ext cx="8598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（例）</a:t>
            </a:r>
            <a:r>
              <a:rPr kumimoji="1" lang="en-US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年確定年金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円建て、外貨建てあり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11CED-8209-9D05-768A-1CAC6C14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97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　②</a:t>
            </a:r>
            <a:r>
              <a:rPr lang="zh-TW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変額個人年金保険</a:t>
            </a: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とは？</a:t>
            </a:r>
          </a:p>
        </p:txBody>
      </p:sp>
      <p:sp>
        <p:nvSpPr>
          <p:cNvPr id="32" name="正方形/長方形 31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B142EBB-9060-4815-9730-357687B322EF}"/>
              </a:ext>
            </a:extLst>
          </p:cNvPr>
          <p:cNvSpPr/>
          <p:nvPr/>
        </p:nvSpPr>
        <p:spPr bwMode="white">
          <a:xfrm>
            <a:off x="291585" y="-7225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AF6361EB-07B6-6BF7-24A8-73BBEA5E5EE5}"/>
              </a:ext>
            </a:extLst>
          </p:cNvPr>
          <p:cNvGrpSpPr/>
          <p:nvPr/>
        </p:nvGrpSpPr>
        <p:grpSpPr>
          <a:xfrm>
            <a:off x="66366" y="867015"/>
            <a:ext cx="8883807" cy="3894904"/>
            <a:chOff x="66366" y="1155166"/>
            <a:chExt cx="8883807" cy="3894904"/>
          </a:xfrm>
        </p:grpSpPr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89647B6E-7C3A-2F60-3754-713AB5E9BB2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10623" y="1807929"/>
              <a:ext cx="4239550" cy="3242141"/>
              <a:chOff x="-1583" y="58"/>
              <a:chExt cx="5649" cy="4320"/>
            </a:xfrm>
          </p:grpSpPr>
          <p:sp>
            <p:nvSpPr>
              <p:cNvPr id="15" name="AutoShape 3">
                <a:extLst>
                  <a:ext uri="{FF2B5EF4-FFF2-40B4-BE49-F238E27FC236}">
                    <a16:creationId xmlns:a16="http://schemas.microsoft.com/office/drawing/2014/main" id="{359A2B5F-96C0-13F0-4810-1A0DE6560659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-1583" y="58"/>
                <a:ext cx="5649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pic>
            <p:nvPicPr>
              <p:cNvPr id="2053" name="Picture 5">
                <a:extLst>
                  <a:ext uri="{FF2B5EF4-FFF2-40B4-BE49-F238E27FC236}">
                    <a16:creationId xmlns:a16="http://schemas.microsoft.com/office/drawing/2014/main" id="{045238F7-F6DC-C4A5-4D3A-D4C40E9582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83" y="58"/>
                <a:ext cx="5653" cy="4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" name="Picture 9">
              <a:extLst>
                <a:ext uri="{FF2B5EF4-FFF2-40B4-BE49-F238E27FC236}">
                  <a16:creationId xmlns:a16="http://schemas.microsoft.com/office/drawing/2014/main" id="{9380DF6E-3C94-0746-B9B2-5A1FAB6AB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66" y="2039253"/>
              <a:ext cx="4094939" cy="3010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四角形: 角を丸くする 19">
              <a:extLst>
                <a:ext uri="{FF2B5EF4-FFF2-40B4-BE49-F238E27FC236}">
                  <a16:creationId xmlns:a16="http://schemas.microsoft.com/office/drawing/2014/main" id="{FED35AF5-DD25-0AB9-7AC8-6A6363FE8E47}"/>
                </a:ext>
              </a:extLst>
            </p:cNvPr>
            <p:cNvSpPr/>
            <p:nvPr/>
          </p:nvSpPr>
          <p:spPr>
            <a:xfrm>
              <a:off x="201300" y="1160996"/>
              <a:ext cx="2424454" cy="40687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個人年金保険</a:t>
              </a:r>
            </a:p>
          </p:txBody>
        </p:sp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0815D5B1-3C4C-BDBD-7A27-AF27EF346279}"/>
                </a:ext>
              </a:extLst>
            </p:cNvPr>
            <p:cNvSpPr/>
            <p:nvPr/>
          </p:nvSpPr>
          <p:spPr>
            <a:xfrm>
              <a:off x="4572000" y="1155166"/>
              <a:ext cx="3238150" cy="40687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変額個人年金保険</a:t>
              </a:r>
            </a:p>
          </p:txBody>
        </p: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47643D04-B6A3-058F-89E5-41F420676229}"/>
                </a:ext>
              </a:extLst>
            </p:cNvPr>
            <p:cNvCxnSpPr/>
            <p:nvPr/>
          </p:nvCxnSpPr>
          <p:spPr>
            <a:xfrm>
              <a:off x="4328719" y="1266738"/>
              <a:ext cx="0" cy="369954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5BE48C5-50E0-FEE5-C767-D5C63CE31230}"/>
              </a:ext>
            </a:extLst>
          </p:cNvPr>
          <p:cNvSpPr txBox="1"/>
          <p:nvPr/>
        </p:nvSpPr>
        <p:spPr>
          <a:xfrm>
            <a:off x="3360183" y="6528346"/>
            <a:ext cx="54238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生命保険文化センター「ねんきんガイド」（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2025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月改訂版）をもとに作成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2998F0D3-E1FC-FD26-5036-ADC2ED3BA881}"/>
              </a:ext>
            </a:extLst>
          </p:cNvPr>
          <p:cNvSpPr/>
          <p:nvPr/>
        </p:nvSpPr>
        <p:spPr>
          <a:xfrm>
            <a:off x="331367" y="5201230"/>
            <a:ext cx="8481268" cy="1331687"/>
          </a:xfrm>
          <a:prstGeom prst="roundRect">
            <a:avLst/>
          </a:prstGeom>
          <a:solidFill>
            <a:srgbClr val="CCFF99"/>
          </a:solidFill>
          <a:ln w="38100">
            <a:solidFill>
              <a:srgbClr val="3399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運用実績によって将来の年金額が変動するため、一般的に</a:t>
            </a:r>
            <a:r>
              <a:rPr lang="ja-JP" altLang="en-US" sz="2800" b="1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「個人年金保険」</a:t>
            </a:r>
            <a:r>
              <a:rPr lang="ja-JP" altLang="en-US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よりも大きなリターンが期待できます。</a:t>
            </a:r>
          </a:p>
          <a:p>
            <a:r>
              <a:rPr lang="ja-JP" altLang="en-US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一方で、運用に関するリスクも大きくなります。</a:t>
            </a:r>
            <a:endParaRPr lang="ja-JP" sz="1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4DB2C645-0BF0-77C1-48E6-874A439945CA}"/>
              </a:ext>
            </a:extLst>
          </p:cNvPr>
          <p:cNvSpPr/>
          <p:nvPr/>
        </p:nvSpPr>
        <p:spPr>
          <a:xfrm>
            <a:off x="6072110" y="4764921"/>
            <a:ext cx="849685" cy="363209"/>
          </a:xfrm>
          <a:prstGeom prst="downArrow">
            <a:avLst/>
          </a:prstGeom>
          <a:solidFill>
            <a:srgbClr val="92D050"/>
          </a:solidFill>
          <a:ln w="317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0C787B-80D0-1D85-2721-5C1AE42B7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5480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　③外貨建ての個人年金保険とは？</a:t>
            </a:r>
          </a:p>
        </p:txBody>
      </p:sp>
      <p:sp>
        <p:nvSpPr>
          <p:cNvPr id="32" name="正方形/長方形 31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B142EBB-9060-4815-9730-357687B322EF}"/>
              </a:ext>
            </a:extLst>
          </p:cNvPr>
          <p:cNvSpPr/>
          <p:nvPr/>
        </p:nvSpPr>
        <p:spPr bwMode="white">
          <a:xfrm>
            <a:off x="291585" y="-7225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5A6C8CA-9313-010C-8B3B-6BC69B9E0240}"/>
              </a:ext>
            </a:extLst>
          </p:cNvPr>
          <p:cNvSpPr txBox="1"/>
          <p:nvPr/>
        </p:nvSpPr>
        <p:spPr>
          <a:xfrm>
            <a:off x="3367677" y="6520196"/>
            <a:ext cx="54238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生命保険文化センター「ねんきんガイド」（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2025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月改訂版）をもとに作成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F771A437-0ED3-7771-3120-034589A1EBEB}"/>
              </a:ext>
            </a:extLst>
          </p:cNvPr>
          <p:cNvSpPr/>
          <p:nvPr/>
        </p:nvSpPr>
        <p:spPr>
          <a:xfrm>
            <a:off x="394284" y="5092995"/>
            <a:ext cx="8481268" cy="1405797"/>
          </a:xfrm>
          <a:prstGeom prst="roundRect">
            <a:avLst/>
          </a:prstGeom>
          <a:solidFill>
            <a:srgbClr val="CCFF99"/>
          </a:solidFill>
          <a:ln w="38100">
            <a:solidFill>
              <a:srgbClr val="3399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〇円建ての商品と比較して利率が高い国の通貨（米ドル・</a:t>
            </a:r>
          </a:p>
          <a:p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豪ドルなど）を指定するタイプ。</a:t>
            </a:r>
          </a:p>
          <a:p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〇為替の変動によって受け取ることができる年金額が増減。</a:t>
            </a:r>
            <a:endParaRPr 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D8CD801-A1FA-DE91-72BC-598FE015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2D7FD75-9687-A449-911C-095A25A29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08" y="786701"/>
            <a:ext cx="7970922" cy="42622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201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B03799-FD7E-20C7-B716-7722C2A5A777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教科書該当箇所キーワード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673FADE-ADF4-7094-A0B3-6C22B5E14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2</a:t>
            </a:fld>
            <a:endParaRPr kumimoji="1"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8599FE32-E286-5A31-CBE4-52461D6BB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786045"/>
              </p:ext>
            </p:extLst>
          </p:nvPr>
        </p:nvGraphicFramePr>
        <p:xfrm>
          <a:off x="223520" y="955041"/>
          <a:ext cx="8707119" cy="455346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90980">
                  <a:extLst>
                    <a:ext uri="{9D8B030D-6E8A-4147-A177-3AD203B41FA5}">
                      <a16:colId xmlns:a16="http://schemas.microsoft.com/office/drawing/2014/main" val="456136565"/>
                    </a:ext>
                  </a:extLst>
                </a:gridCol>
                <a:gridCol w="3335020">
                  <a:extLst>
                    <a:ext uri="{9D8B030D-6E8A-4147-A177-3AD203B41FA5}">
                      <a16:colId xmlns:a16="http://schemas.microsoft.com/office/drawing/2014/main" val="4010869943"/>
                    </a:ext>
                  </a:extLst>
                </a:gridCol>
                <a:gridCol w="3881119">
                  <a:extLst>
                    <a:ext uri="{9D8B030D-6E8A-4147-A177-3AD203B41FA5}">
                      <a16:colId xmlns:a16="http://schemas.microsoft.com/office/drawing/2014/main" val="688190948"/>
                    </a:ext>
                  </a:extLst>
                </a:gridCol>
              </a:tblGrid>
              <a:tr h="4905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スライド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家庭科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公民科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742019"/>
                  </a:ext>
                </a:extLst>
              </a:tr>
              <a:tr h="499621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家族、これからの生き方と家族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896400"/>
                  </a:ext>
                </a:extLst>
              </a:tr>
              <a:tr h="572294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５～８、１６、３０、３１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経済生活、経済計画、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市場経済、経済社会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751161"/>
                  </a:ext>
                </a:extLst>
              </a:tr>
              <a:tr h="572294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６～８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消費・環境、消費生活・環境</a:t>
                      </a:r>
                    </a:p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592207"/>
                  </a:ext>
                </a:extLst>
              </a:tr>
              <a:tr h="584573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６～１５、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金融のはたらき、生活と経済、暮らしと経済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533897"/>
                  </a:ext>
                </a:extLst>
              </a:tr>
              <a:tr h="677986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３、４、１０、１５、１８～１９、２６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共生、共生社会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855090"/>
                  </a:ext>
                </a:extLst>
              </a:tr>
              <a:tr h="728663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２６</a:t>
                      </a:r>
                      <a:endParaRPr kumimoji="1" lang="en-US" altLang="ja-JP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高齢者の尊厳と自立の支援、充実した生涯へ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336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906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B03799-FD7E-20C7-B716-7722C2A5A777}"/>
              </a:ext>
            </a:extLst>
          </p:cNvPr>
          <p:cNvSpPr/>
          <p:nvPr/>
        </p:nvSpPr>
        <p:spPr>
          <a:xfrm>
            <a:off x="0" y="0"/>
            <a:ext cx="9144000" cy="7677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　　　　　　　　　　　　　　　　　</a:t>
            </a:r>
          </a:p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少額投資非課税制度 </a:t>
            </a:r>
            <a:r>
              <a:rPr kumimoji="1"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NISA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 ※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新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NISA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と旧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NISA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の違い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4" name="表 5">
            <a:extLst>
              <a:ext uri="{FF2B5EF4-FFF2-40B4-BE49-F238E27FC236}">
                <a16:creationId xmlns:a16="http://schemas.microsoft.com/office/drawing/2014/main" id="{34CEF7A6-5A9E-77F5-7789-D129D88E2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756327"/>
              </p:ext>
            </p:extLst>
          </p:nvPr>
        </p:nvGraphicFramePr>
        <p:xfrm>
          <a:off x="304799" y="2724908"/>
          <a:ext cx="8534402" cy="379259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51100">
                  <a:extLst>
                    <a:ext uri="{9D8B030D-6E8A-4147-A177-3AD203B41FA5}">
                      <a16:colId xmlns:a16="http://schemas.microsoft.com/office/drawing/2014/main" val="3471124467"/>
                    </a:ext>
                  </a:extLst>
                </a:gridCol>
                <a:gridCol w="3001434">
                  <a:extLst>
                    <a:ext uri="{9D8B030D-6E8A-4147-A177-3AD203B41FA5}">
                      <a16:colId xmlns:a16="http://schemas.microsoft.com/office/drawing/2014/main" val="2561954481"/>
                    </a:ext>
                  </a:extLst>
                </a:gridCol>
                <a:gridCol w="3081868">
                  <a:extLst>
                    <a:ext uri="{9D8B030D-6E8A-4147-A177-3AD203B41FA5}">
                      <a16:colId xmlns:a16="http://schemas.microsoft.com/office/drawing/2014/main" val="1796493839"/>
                    </a:ext>
                  </a:extLst>
                </a:gridCol>
              </a:tblGrid>
              <a:tr h="41173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2024</a:t>
                      </a:r>
                      <a:r>
                        <a:rPr kumimoji="1" lang="ja-JP" altLang="en-US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年～</a:t>
                      </a:r>
                      <a:r>
                        <a:rPr kumimoji="1" lang="en-US" altLang="ja-JP" baseline="30000" dirty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endParaRPr kumimoji="1" lang="ja-JP" altLang="en-US" baseline="30000" dirty="0"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つみたて投資枠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成長投資枠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01819706"/>
                  </a:ext>
                </a:extLst>
              </a:tr>
              <a:tr h="3679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 齢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18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歳以上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840844"/>
                  </a:ext>
                </a:extLst>
              </a:tr>
              <a:tr h="4219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非課税期間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無期限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635978"/>
                  </a:ext>
                </a:extLst>
              </a:tr>
              <a:tr h="4219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年間非課税枠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120</a:t>
                      </a: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240</a:t>
                      </a: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752557"/>
                  </a:ext>
                </a:extLst>
              </a:tr>
              <a:tr h="478174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非課税保有限度額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28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　　　</a:t>
                      </a:r>
                      <a:r>
                        <a:rPr kumimoji="1" lang="en-US" altLang="ja-JP" sz="28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1,800</a:t>
                      </a:r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671556"/>
                  </a:ext>
                </a:extLst>
              </a:tr>
              <a:tr h="421919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内</a:t>
                      </a:r>
                      <a:r>
                        <a:rPr kumimoji="1" lang="en-US" altLang="ja-JP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1,200</a:t>
                      </a: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628002"/>
                  </a:ext>
                </a:extLst>
              </a:tr>
              <a:tr h="3815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投資可能商品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一定の投資信託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上場株式・投資信託等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729972"/>
                  </a:ext>
                </a:extLst>
              </a:tr>
              <a:tr h="7416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2023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年までの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現行制度との関係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2023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月までの一般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NISA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とつみたて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NISA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で投資した商品は、新しい制度とは別で現行制度における非課税措置を適用。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29252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AEE706A-E3C9-EAFC-0803-D681CF7400A8}"/>
              </a:ext>
            </a:extLst>
          </p:cNvPr>
          <p:cNvSpPr txBox="1"/>
          <p:nvPr/>
        </p:nvSpPr>
        <p:spPr>
          <a:xfrm>
            <a:off x="234949" y="768647"/>
            <a:ext cx="8902701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つみたて投資枠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（つみたて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NISA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と成長投資枠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（一般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NISA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併用が可能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非課税保有期間が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無期限に       </a:t>
            </a:r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制度の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恒久化</a:t>
            </a:r>
          </a:p>
          <a:p>
            <a:pPr>
              <a:lnSpc>
                <a:spcPct val="150000"/>
              </a:lnSpc>
            </a:pPr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年間投資上限額が拡大･･･最大</a:t>
            </a: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360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</a:p>
          <a:p>
            <a:pPr>
              <a:lnSpc>
                <a:spcPct val="150000"/>
              </a:lnSpc>
            </a:pPr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生涯の非課税保有限度額が新設･･･最大</a:t>
            </a: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1,800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42544B-7F02-C6DD-57BC-D84F3206AC7B}"/>
              </a:ext>
            </a:extLst>
          </p:cNvPr>
          <p:cNvSpPr txBox="1"/>
          <p:nvPr/>
        </p:nvSpPr>
        <p:spPr>
          <a:xfrm>
            <a:off x="5253128" y="2805198"/>
            <a:ext cx="1044000" cy="252000"/>
          </a:xfrm>
          <a:prstGeom prst="ellipse">
            <a:avLst/>
          </a:prstGeom>
          <a:solidFill>
            <a:srgbClr val="FFFF99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併用可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774FA5-B8CC-2C92-B2CF-39E16685409F}"/>
              </a:ext>
            </a:extLst>
          </p:cNvPr>
          <p:cNvSpPr txBox="1"/>
          <p:nvPr/>
        </p:nvSpPr>
        <p:spPr>
          <a:xfrm>
            <a:off x="241300" y="6545478"/>
            <a:ext cx="447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en-US" altLang="ja-JP" sz="1400" b="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lang="ja-JP" altLang="en-US" sz="1400" b="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400" b="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400" b="0" i="0" u="none" strike="noStrike" baseline="0" dirty="0">
                <a:solidFill>
                  <a:srgbClr val="23181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月以降に口座開設の場合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304ED5-E4C7-21AB-D6E1-0B734D3EB09B}"/>
              </a:ext>
            </a:extLst>
          </p:cNvPr>
          <p:cNvSpPr txBox="1"/>
          <p:nvPr/>
        </p:nvSpPr>
        <p:spPr>
          <a:xfrm>
            <a:off x="3740005" y="6560868"/>
            <a:ext cx="489917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金融庁「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NIS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とは？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」を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もとに生命保険文化センターが作成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D90E97-8118-CB49-9434-8434B8B916E3}"/>
              </a:ext>
            </a:extLst>
          </p:cNvPr>
          <p:cNvSpPr txBox="1"/>
          <p:nvPr/>
        </p:nvSpPr>
        <p:spPr>
          <a:xfrm>
            <a:off x="4701824" y="487841"/>
            <a:ext cx="46866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0" i="0" dirty="0">
                <a:solidFill>
                  <a:schemeClr val="bg1"/>
                </a:solidFill>
                <a:effectLst/>
                <a:latin typeface="Helvetica Neue"/>
              </a:rPr>
              <a:t>※NISA</a:t>
            </a:r>
            <a:r>
              <a:rPr lang="ja-JP" altLang="en-US" sz="1400" b="0" i="0" dirty="0">
                <a:solidFill>
                  <a:schemeClr val="bg1"/>
                </a:solidFill>
                <a:effectLst/>
                <a:latin typeface="Helvetica Neue"/>
              </a:rPr>
              <a:t>は「</a:t>
            </a:r>
            <a:r>
              <a:rPr lang="en-US" altLang="ja-JP" sz="1400" b="0" i="0" dirty="0">
                <a:solidFill>
                  <a:schemeClr val="bg1"/>
                </a:solidFill>
                <a:effectLst/>
                <a:latin typeface="Helvetica Neue"/>
              </a:rPr>
              <a:t>Nippon Individual Savings Account</a:t>
            </a:r>
            <a:r>
              <a:rPr lang="ja-JP" altLang="en-US" sz="1400" b="0" i="0" dirty="0">
                <a:solidFill>
                  <a:schemeClr val="bg1"/>
                </a:solidFill>
                <a:effectLst/>
                <a:latin typeface="Helvetica Neue"/>
              </a:rPr>
              <a:t>」の略称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0A3B1F5-64E4-70E0-9167-B2709BEA0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628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B03799-FD7E-20C7-B716-7722C2A5A777}"/>
              </a:ext>
            </a:extLst>
          </p:cNvPr>
          <p:cNvSpPr/>
          <p:nvPr/>
        </p:nvSpPr>
        <p:spPr>
          <a:xfrm>
            <a:off x="0" y="0"/>
            <a:ext cx="9144000" cy="7677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　　　　　　　　　　　　　　　　　</a:t>
            </a:r>
          </a:p>
          <a:p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NISA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制度を活用した資産形成の事例①</a:t>
            </a:r>
            <a:endParaRPr kumimoji="1"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304ED5-E4C7-21AB-D6E1-0B734D3EB09B}"/>
              </a:ext>
            </a:extLst>
          </p:cNvPr>
          <p:cNvSpPr txBox="1"/>
          <p:nvPr/>
        </p:nvSpPr>
        <p:spPr>
          <a:xfrm>
            <a:off x="5288756" y="6627168"/>
            <a:ext cx="344328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金融庁「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NIS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とは？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」を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もとに生命保険文化センターが作成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0A3B1F5-64E4-70E0-9167-B2709BEA0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775170E-8EA4-3309-21F1-F9C08976F6E4}"/>
              </a:ext>
            </a:extLst>
          </p:cNvPr>
          <p:cNvSpPr txBox="1"/>
          <p:nvPr/>
        </p:nvSpPr>
        <p:spPr>
          <a:xfrm>
            <a:off x="1" y="767748"/>
            <a:ext cx="6629399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コツコツ長期継続パターン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万円、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つみたて投資枠で積立投資した場合。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E3E0B9C-839B-623A-65E7-E4397D2E4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206" y="1659651"/>
            <a:ext cx="5843587" cy="2015759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04DE6E2-3B93-677D-C0CD-E97A697CA4DE}"/>
              </a:ext>
            </a:extLst>
          </p:cNvPr>
          <p:cNvSpPr txBox="1"/>
          <p:nvPr/>
        </p:nvSpPr>
        <p:spPr>
          <a:xfrm>
            <a:off x="0" y="3678750"/>
            <a:ext cx="8902701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毎月多めに積み立てパターン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万円、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年間、つみたて投資枠で積立投資した場合。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844727A3-1C19-3772-9ABA-05E7B573D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206" y="4556881"/>
            <a:ext cx="5722144" cy="1996097"/>
          </a:xfrm>
          <a:prstGeom prst="rect">
            <a:avLst/>
          </a:prstGeom>
        </p:spPr>
      </p:pic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ADF54781-FAA0-AE41-7327-9261A3E8BE97}"/>
              </a:ext>
            </a:extLst>
          </p:cNvPr>
          <p:cNvCxnSpPr/>
          <p:nvPr/>
        </p:nvCxnSpPr>
        <p:spPr>
          <a:xfrm>
            <a:off x="865114" y="3675410"/>
            <a:ext cx="7212086" cy="0"/>
          </a:xfrm>
          <a:prstGeom prst="line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961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B03799-FD7E-20C7-B716-7722C2A5A777}"/>
              </a:ext>
            </a:extLst>
          </p:cNvPr>
          <p:cNvSpPr/>
          <p:nvPr/>
        </p:nvSpPr>
        <p:spPr>
          <a:xfrm>
            <a:off x="0" y="0"/>
            <a:ext cx="9144000" cy="7677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　　　　　　　　　　　　　　　　　</a:t>
            </a:r>
          </a:p>
          <a:p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NISA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制度を活用した資産形成の事例②</a:t>
            </a:r>
            <a:endParaRPr kumimoji="1"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304ED5-E4C7-21AB-D6E1-0B734D3EB09B}"/>
              </a:ext>
            </a:extLst>
          </p:cNvPr>
          <p:cNvSpPr txBox="1"/>
          <p:nvPr/>
        </p:nvSpPr>
        <p:spPr>
          <a:xfrm>
            <a:off x="5522913" y="6658696"/>
            <a:ext cx="33147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金融庁「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NIS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とは？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」を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もとに生命保険文化センターが作成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0A3B1F5-64E4-70E0-9167-B2709BEA0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775170E-8EA4-3309-21F1-F9C08976F6E4}"/>
              </a:ext>
            </a:extLst>
          </p:cNvPr>
          <p:cNvSpPr txBox="1"/>
          <p:nvPr/>
        </p:nvSpPr>
        <p:spPr>
          <a:xfrm>
            <a:off x="1" y="767748"/>
            <a:ext cx="9029699" cy="93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年間投資枠を有効活用パターン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万円、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年間、つみたて投資枠で積立投資。その後、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年継続保有した場合。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04DE6E2-3B93-677D-C0CD-E97A697CA4DE}"/>
              </a:ext>
            </a:extLst>
          </p:cNvPr>
          <p:cNvSpPr txBox="1"/>
          <p:nvPr/>
        </p:nvSpPr>
        <p:spPr>
          <a:xfrm>
            <a:off x="0" y="3678750"/>
            <a:ext cx="8902701" cy="93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成長投資枠で一括投資パターン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成長投資枠にて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社株式を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2,400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円で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1,000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株買付け、そのまま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年間保有した場合。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ADF54781-FAA0-AE41-7327-9261A3E8BE97}"/>
              </a:ext>
            </a:extLst>
          </p:cNvPr>
          <p:cNvCxnSpPr/>
          <p:nvPr/>
        </p:nvCxnSpPr>
        <p:spPr>
          <a:xfrm>
            <a:off x="865114" y="3675410"/>
            <a:ext cx="7212086" cy="0"/>
          </a:xfrm>
          <a:prstGeom prst="line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図 3">
            <a:extLst>
              <a:ext uri="{FF2B5EF4-FFF2-40B4-BE49-F238E27FC236}">
                <a16:creationId xmlns:a16="http://schemas.microsoft.com/office/drawing/2014/main" id="{789016B3-7E54-A988-B92B-4F2737D98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962" y="1717689"/>
            <a:ext cx="5692775" cy="185851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894132E-98E0-94DE-9087-6C71430C1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962" y="4592335"/>
            <a:ext cx="5810251" cy="199407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BE5BE86-6021-829A-DDA7-D1479091C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8" y="6497949"/>
            <a:ext cx="4686300" cy="32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4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B03799-FD7E-20C7-B716-7722C2A5A777}"/>
              </a:ext>
            </a:extLst>
          </p:cNvPr>
          <p:cNvSpPr/>
          <p:nvPr/>
        </p:nvSpPr>
        <p:spPr>
          <a:xfrm>
            <a:off x="0" y="0"/>
            <a:ext cx="9144000" cy="7677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　　　　　　　　　　　　　　　　　</a:t>
            </a:r>
          </a:p>
          <a:p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NISA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制度を活用した資産形成の事例③</a:t>
            </a:r>
            <a:endParaRPr kumimoji="1"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304ED5-E4C7-21AB-D6E1-0B734D3EB09B}"/>
              </a:ext>
            </a:extLst>
          </p:cNvPr>
          <p:cNvSpPr txBox="1"/>
          <p:nvPr/>
        </p:nvSpPr>
        <p:spPr>
          <a:xfrm>
            <a:off x="5522913" y="6658696"/>
            <a:ext cx="33147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金融庁「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NIS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とは？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」を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もとに生命保険文化センターが作成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0A3B1F5-64E4-70E0-9167-B2709BEA0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775170E-8EA4-3309-21F1-F9C08976F6E4}"/>
              </a:ext>
            </a:extLst>
          </p:cNvPr>
          <p:cNvSpPr txBox="1"/>
          <p:nvPr/>
        </p:nvSpPr>
        <p:spPr>
          <a:xfrm>
            <a:off x="1" y="767748"/>
            <a:ext cx="9029699" cy="135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成長投資枠も活用　一気に積立パターン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つみたて投資枠、成長投資枠それぞれで年間上限額まで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年間積立投資しその後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年間保有した場合。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0203641-0E99-4E71-557C-B18E02B02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" y="2063535"/>
            <a:ext cx="8509002" cy="439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78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B03799-FD7E-20C7-B716-7722C2A5A777}"/>
              </a:ext>
            </a:extLst>
          </p:cNvPr>
          <p:cNvSpPr/>
          <p:nvPr/>
        </p:nvSpPr>
        <p:spPr>
          <a:xfrm>
            <a:off x="0" y="0"/>
            <a:ext cx="9144000" cy="7677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　　　　　　　　　　　　　　　　　</a:t>
            </a:r>
          </a:p>
          <a:p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NISA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制度を活用した資産形成の事例④</a:t>
            </a:r>
            <a:endParaRPr kumimoji="1"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304ED5-E4C7-21AB-D6E1-0B734D3EB09B}"/>
              </a:ext>
            </a:extLst>
          </p:cNvPr>
          <p:cNvSpPr txBox="1"/>
          <p:nvPr/>
        </p:nvSpPr>
        <p:spPr>
          <a:xfrm>
            <a:off x="5522913" y="6658696"/>
            <a:ext cx="33147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金融庁「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NIS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とは？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」を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もとに生命保険文化センターが作成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0A3B1F5-64E4-70E0-9167-B2709BEA0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775170E-8EA4-3309-21F1-F9C08976F6E4}"/>
              </a:ext>
            </a:extLst>
          </p:cNvPr>
          <p:cNvSpPr txBox="1"/>
          <p:nvPr/>
        </p:nvSpPr>
        <p:spPr>
          <a:xfrm>
            <a:off x="1" y="767748"/>
            <a:ext cx="9029699" cy="135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途中売却しても続けて資産形成パターン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つみたて投資枠で毎月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万円を積立投資。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年経過時点で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万円を取り崩したが、その後さらに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年間積立投資を継続した場合。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558DE16-1C37-DFC1-0408-787AB89A0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94" y="2118117"/>
            <a:ext cx="8837612" cy="416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47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B03799-FD7E-20C7-B716-7722C2A5A777}"/>
              </a:ext>
            </a:extLst>
          </p:cNvPr>
          <p:cNvSpPr/>
          <p:nvPr/>
        </p:nvSpPr>
        <p:spPr>
          <a:xfrm>
            <a:off x="0" y="0"/>
            <a:ext cx="9144000" cy="7677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　　　　　　　　　　　　　　　　　</a:t>
            </a:r>
          </a:p>
          <a:p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NISA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制度を活用した資産形成の事例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endParaRPr kumimoji="1"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304ED5-E4C7-21AB-D6E1-0B734D3EB09B}"/>
              </a:ext>
            </a:extLst>
          </p:cNvPr>
          <p:cNvSpPr txBox="1"/>
          <p:nvPr/>
        </p:nvSpPr>
        <p:spPr>
          <a:xfrm>
            <a:off x="5522913" y="6658696"/>
            <a:ext cx="33147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金融庁「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NIS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とは？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」を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もとに生命保険文化センターが作成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0A3B1F5-64E4-70E0-9167-B2709BEA0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775170E-8EA4-3309-21F1-F9C08976F6E4}"/>
              </a:ext>
            </a:extLst>
          </p:cNvPr>
          <p:cNvSpPr txBox="1"/>
          <p:nvPr/>
        </p:nvSpPr>
        <p:spPr>
          <a:xfrm>
            <a:off x="1" y="767748"/>
            <a:ext cx="9029699" cy="135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収入の増加にあわせて積立金額も</a:t>
            </a: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UP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パターン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万円、つみたて投資枠で積立投資を開始し、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年ごとに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万円ずつ積立金額を増やしながら計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年間積立投資した場合。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0B05B4E-E62D-DC40-14B3-EE9A1A8DE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28" y="3821214"/>
            <a:ext cx="8579643" cy="256363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162DC7D-56CE-88B5-EEB7-A2B2A3334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041" y="2263448"/>
            <a:ext cx="4820110" cy="1472376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06C80E2-1948-7201-10FF-BF13A8E0780B}"/>
              </a:ext>
            </a:extLst>
          </p:cNvPr>
          <p:cNvSpPr/>
          <p:nvPr/>
        </p:nvSpPr>
        <p:spPr>
          <a:xfrm>
            <a:off x="5522913" y="3705854"/>
            <a:ext cx="1320800" cy="145330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94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A9D7730-0046-EF3F-33BF-4F31D7CAA3F5}"/>
              </a:ext>
            </a:extLst>
          </p:cNvPr>
          <p:cNvSpPr/>
          <p:nvPr/>
        </p:nvSpPr>
        <p:spPr>
          <a:xfrm>
            <a:off x="0" y="894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　老後の所得保障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A3CE8E8-94D6-9826-79A0-BF280F6E21AD}"/>
              </a:ext>
            </a:extLst>
          </p:cNvPr>
          <p:cNvSpPr txBox="1"/>
          <p:nvPr/>
        </p:nvSpPr>
        <p:spPr>
          <a:xfrm>
            <a:off x="4340780" y="6494657"/>
            <a:ext cx="4572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生命保険文化センター「ねんきんガイド」（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2025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月改訂版）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BE5813-ED9D-6759-0432-1BD0E342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A04700B-AE5C-0DF3-E1C8-25576CE9D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9" y="1232566"/>
            <a:ext cx="8958262" cy="4262781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FEDBB374-FE9F-3992-3CB8-4718BA386328}"/>
              </a:ext>
            </a:extLst>
          </p:cNvPr>
          <p:cNvSpPr/>
          <p:nvPr/>
        </p:nvSpPr>
        <p:spPr>
          <a:xfrm>
            <a:off x="4572000" y="1727232"/>
            <a:ext cx="1343025" cy="30878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08ABAD62-9CD8-DC9E-AFC1-3483F6862805}"/>
              </a:ext>
            </a:extLst>
          </p:cNvPr>
          <p:cNvSpPr/>
          <p:nvPr/>
        </p:nvSpPr>
        <p:spPr>
          <a:xfrm>
            <a:off x="4615543" y="2063835"/>
            <a:ext cx="2394857" cy="262754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1458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F31301A-2342-8626-107D-567E1681B936}"/>
              </a:ext>
            </a:extLst>
          </p:cNvPr>
          <p:cNvSpPr/>
          <p:nvPr/>
        </p:nvSpPr>
        <p:spPr>
          <a:xfrm>
            <a:off x="0" y="894"/>
            <a:ext cx="9144000" cy="780224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　</a:t>
            </a:r>
            <a:r>
              <a:rPr lang="en-US" altLang="ja-JP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iDeCo</a:t>
            </a:r>
            <a:r>
              <a:rPr lang="zh-TW" altLang="en-US" sz="28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（個人型確定拠出年金</a:t>
            </a:r>
            <a:r>
              <a:rPr lang="en-US" altLang="zh-TW" sz="28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)</a:t>
            </a:r>
            <a:endParaRPr lang="en-US" altLang="zh-TW" sz="32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ヒラギノ角ゴ ProN W6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7E87DA-191E-0691-B760-426CBABE38E7}"/>
              </a:ext>
            </a:extLst>
          </p:cNvPr>
          <p:cNvSpPr txBox="1"/>
          <p:nvPr/>
        </p:nvSpPr>
        <p:spPr>
          <a:xfrm>
            <a:off x="-265153" y="6520196"/>
            <a:ext cx="90179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生命保険文化センター「ねんきんガイド」（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2025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月改訂版）をもとに作成　　参考：</a:t>
            </a:r>
            <a:r>
              <a:rPr kumimoji="1" lang="en-US" altLang="ja-JP" sz="12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iDeCo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公式サイト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D0CC5A6-4D12-3035-F2F3-CD234477C91D}"/>
              </a:ext>
            </a:extLst>
          </p:cNvPr>
          <p:cNvSpPr txBox="1"/>
          <p:nvPr/>
        </p:nvSpPr>
        <p:spPr>
          <a:xfrm>
            <a:off x="138823" y="892139"/>
            <a:ext cx="874030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en-US" altLang="ja-JP" sz="24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iDeCo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とは、自分が拠出した掛金を自分で運用し、資産を</a:t>
            </a: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形成する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任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意加入の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私的年金制度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運用成果に応じて給付額が増減し、元本を下回る場合もある。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税制上の優遇措置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がある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掛金の所得控除、運用益の非課税など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。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老齢給付金は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歳以降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に受け取れる。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47784D14-9082-E8B8-556E-E3A1A08D6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1" y="3643351"/>
            <a:ext cx="5206011" cy="230078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7ACB2A-FD74-8570-8570-097CB0FBE581}"/>
              </a:ext>
            </a:extLst>
          </p:cNvPr>
          <p:cNvSpPr txBox="1"/>
          <p:nvPr/>
        </p:nvSpPr>
        <p:spPr>
          <a:xfrm>
            <a:off x="6058950" y="3052346"/>
            <a:ext cx="47020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/>
              <a:t>〈</a:t>
            </a:r>
            <a:r>
              <a:rPr lang="ja-JP" altLang="en-US" sz="1400" dirty="0"/>
              <a:t>受給開始可能年齢について</a:t>
            </a:r>
            <a:r>
              <a:rPr lang="en-US" altLang="ja-JP" sz="1400" dirty="0"/>
              <a:t>〉</a:t>
            </a:r>
            <a:endParaRPr lang="ja-JP" altLang="en-US" sz="1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232B40-793A-68DB-D494-F2E5576DD296}"/>
              </a:ext>
            </a:extLst>
          </p:cNvPr>
          <p:cNvSpPr txBox="1"/>
          <p:nvPr/>
        </p:nvSpPr>
        <p:spPr>
          <a:xfrm>
            <a:off x="5447937" y="3321650"/>
            <a:ext cx="3628919" cy="863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歳から年金資産を受け取るには、</a:t>
            </a:r>
            <a:r>
              <a:rPr lang="en-US" altLang="ja-JP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60</a:t>
            </a:r>
            <a:r>
              <a:rPr lang="ja-JP" altLang="en-US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歳になるまでに</a:t>
            </a:r>
            <a:r>
              <a:rPr lang="en-US" altLang="ja-JP" sz="105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iDeCo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 加入していた期間等（確定拠出年金の通算加入者等期間）が</a:t>
            </a:r>
            <a:r>
              <a:rPr lang="en-US" altLang="ja-JP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0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年以上必要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。通算加入者等期間が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年に満たない場合は、 受給開始が可能となる年齢が繰り下げられる。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BC31E99-E7DE-ACC4-1226-30382AD9C166}"/>
              </a:ext>
            </a:extLst>
          </p:cNvPr>
          <p:cNvCxnSpPr/>
          <p:nvPr/>
        </p:nvCxnSpPr>
        <p:spPr>
          <a:xfrm>
            <a:off x="5352849" y="3510603"/>
            <a:ext cx="0" cy="25662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5">
            <a:extLst>
              <a:ext uri="{FF2B5EF4-FFF2-40B4-BE49-F238E27FC236}">
                <a16:creationId xmlns:a16="http://schemas.microsoft.com/office/drawing/2014/main" id="{05A623C8-E059-8FF1-AA7C-8E3DAA288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19" y="4096599"/>
            <a:ext cx="3094981" cy="203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B494CE-E929-C2E8-9C67-762EE5ED56D8}"/>
              </a:ext>
            </a:extLst>
          </p:cNvPr>
          <p:cNvSpPr txBox="1"/>
          <p:nvPr/>
        </p:nvSpPr>
        <p:spPr>
          <a:xfrm>
            <a:off x="2759979" y="485227"/>
            <a:ext cx="65660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0" i="0" dirty="0">
                <a:solidFill>
                  <a:schemeClr val="bg1"/>
                </a:solidFill>
                <a:effectLst/>
                <a:latin typeface="Helvetica Neue"/>
              </a:rPr>
              <a:t>※</a:t>
            </a:r>
            <a:r>
              <a:rPr lang="en-US" altLang="ja-JP" sz="1600" b="0" i="0" dirty="0" err="1">
                <a:solidFill>
                  <a:schemeClr val="bg1"/>
                </a:solidFill>
                <a:effectLst/>
                <a:latin typeface="Helvetica Neue"/>
              </a:rPr>
              <a:t>iDeCo</a:t>
            </a:r>
            <a:r>
              <a:rPr lang="ja-JP" altLang="en-US" sz="1600" b="0" i="0" dirty="0">
                <a:solidFill>
                  <a:schemeClr val="bg1"/>
                </a:solidFill>
                <a:effectLst/>
                <a:latin typeface="Helvetica Neue"/>
              </a:rPr>
              <a:t>は「</a:t>
            </a:r>
            <a:r>
              <a:rPr lang="en-US" altLang="ja-JP" sz="1600" b="0" i="0" dirty="0">
                <a:solidFill>
                  <a:schemeClr val="bg1"/>
                </a:solidFill>
                <a:effectLst/>
                <a:latin typeface="Helvetica Neue"/>
              </a:rPr>
              <a:t>individual-type Defined Contribution pension plan</a:t>
            </a:r>
            <a:r>
              <a:rPr lang="ja-JP" altLang="en-US" sz="1600" b="0" i="0" dirty="0">
                <a:solidFill>
                  <a:schemeClr val="bg1"/>
                </a:solidFill>
                <a:effectLst/>
                <a:latin typeface="Helvetica Neue"/>
              </a:rPr>
              <a:t>」の略称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2552397-CFEF-D85F-3504-6E3CEAC1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458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F31301A-2342-8626-107D-567E1681B936}"/>
              </a:ext>
            </a:extLst>
          </p:cNvPr>
          <p:cNvSpPr/>
          <p:nvPr/>
        </p:nvSpPr>
        <p:spPr>
          <a:xfrm>
            <a:off x="0" y="894"/>
            <a:ext cx="9144000" cy="780942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　</a:t>
            </a:r>
            <a:r>
              <a:rPr lang="en-US" altLang="ja-JP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iDeCo</a:t>
            </a:r>
            <a:r>
              <a:rPr lang="zh-TW" altLang="en-US" sz="28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（個人型確定拠出年金</a:t>
            </a:r>
            <a:r>
              <a:rPr lang="en-US" altLang="zh-TW" sz="28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)</a:t>
            </a:r>
            <a:endParaRPr lang="en-US" altLang="zh-TW" sz="32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ヒラギノ角ゴ ProN W6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7E87DA-191E-0691-B760-426CBABE38E7}"/>
              </a:ext>
            </a:extLst>
          </p:cNvPr>
          <p:cNvSpPr txBox="1"/>
          <p:nvPr/>
        </p:nvSpPr>
        <p:spPr>
          <a:xfrm>
            <a:off x="3392007" y="6531132"/>
            <a:ext cx="54238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生命保険文化センター「ねんきんガイド」（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2025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月改訂版）をもとに作成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EA5CD4B-23DD-910C-5C7F-B7AE557D0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937" y="4770729"/>
            <a:ext cx="3355421" cy="1708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52055ED-6167-4831-74AA-64704A0C0756}"/>
              </a:ext>
            </a:extLst>
          </p:cNvPr>
          <p:cNvSpPr txBox="1"/>
          <p:nvPr/>
        </p:nvSpPr>
        <p:spPr>
          <a:xfrm>
            <a:off x="-12700" y="79803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●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掛金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月々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5,000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円から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1,000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円単位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で設定できる。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33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●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掛金の限度額は、加入者によって異なる。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590560B-BCF8-F15F-B36C-03D6ED6F0B78}"/>
              </a:ext>
            </a:extLst>
          </p:cNvPr>
          <p:cNvSpPr txBox="1"/>
          <p:nvPr/>
        </p:nvSpPr>
        <p:spPr>
          <a:xfrm>
            <a:off x="1398107" y="4977786"/>
            <a:ext cx="3987800" cy="1464231"/>
          </a:xfrm>
          <a:prstGeom prst="wedgeRoundRectCallout">
            <a:avLst>
              <a:gd name="adj1" fmla="val -55727"/>
              <a:gd name="adj2" fmla="val 2771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392B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運営管理機関が選定・提示する商品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預貯金、投資信託、</a:t>
            </a:r>
            <a:r>
              <a:rPr kumimoji="1" lang="ja-JP" altLang="en-US" sz="2000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保険商品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など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の中から自由に組み合わせて運用配分を決めます。</a:t>
            </a:r>
          </a:p>
        </p:txBody>
      </p:sp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62B8D1A-8E7D-31AF-5AF8-5DD42CCF79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621"/>
          <a:stretch/>
        </p:blipFill>
        <p:spPr>
          <a:xfrm>
            <a:off x="318782" y="5201932"/>
            <a:ext cx="919434" cy="121102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FE0F043-6F5A-8854-7983-A31AFAAF3DAC}"/>
              </a:ext>
            </a:extLst>
          </p:cNvPr>
          <p:cNvSpPr txBox="1"/>
          <p:nvPr/>
        </p:nvSpPr>
        <p:spPr>
          <a:xfrm>
            <a:off x="0" y="4632230"/>
            <a:ext cx="71522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注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上記表中の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DC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は確定拠出年金、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DB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は確定給付企業年金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C7FE3EE-5170-2477-17A7-D6C040B28F8F}"/>
              </a:ext>
            </a:extLst>
          </p:cNvPr>
          <p:cNvSpPr txBox="1"/>
          <p:nvPr/>
        </p:nvSpPr>
        <p:spPr>
          <a:xfrm>
            <a:off x="2759979" y="443282"/>
            <a:ext cx="65660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0" i="0" dirty="0">
                <a:solidFill>
                  <a:schemeClr val="bg1"/>
                </a:solidFill>
                <a:effectLst/>
                <a:latin typeface="Helvetica Neue"/>
              </a:rPr>
              <a:t>※</a:t>
            </a:r>
            <a:r>
              <a:rPr lang="en-US" altLang="ja-JP" sz="1600" b="0" i="0" dirty="0" err="1">
                <a:solidFill>
                  <a:schemeClr val="bg1"/>
                </a:solidFill>
                <a:effectLst/>
                <a:latin typeface="Helvetica Neue"/>
              </a:rPr>
              <a:t>iDeCo</a:t>
            </a:r>
            <a:r>
              <a:rPr lang="ja-JP" altLang="en-US" sz="1600" b="0" i="0" dirty="0">
                <a:solidFill>
                  <a:schemeClr val="bg1"/>
                </a:solidFill>
                <a:effectLst/>
                <a:latin typeface="Helvetica Neue"/>
              </a:rPr>
              <a:t>は「</a:t>
            </a:r>
            <a:r>
              <a:rPr lang="en-US" altLang="ja-JP" sz="1600" b="0" i="0" dirty="0">
                <a:solidFill>
                  <a:schemeClr val="bg1"/>
                </a:solidFill>
                <a:effectLst/>
                <a:latin typeface="Helvetica Neue"/>
              </a:rPr>
              <a:t>individual-type Defined Contribution pension plan</a:t>
            </a:r>
            <a:r>
              <a:rPr lang="ja-JP" altLang="en-US" sz="1600" b="0" i="0" dirty="0">
                <a:solidFill>
                  <a:schemeClr val="bg1"/>
                </a:solidFill>
                <a:effectLst/>
                <a:latin typeface="Helvetica Neue"/>
              </a:rPr>
              <a:t>」の略称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6DE213FF-845A-C3C5-3330-4A9D3831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F032690C-6665-6D30-07D4-1A8F06C890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37" y="1652673"/>
            <a:ext cx="8933926" cy="289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62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F31301A-2342-8626-107D-567E1681B936}"/>
              </a:ext>
            </a:extLst>
          </p:cNvPr>
          <p:cNvSpPr/>
          <p:nvPr/>
        </p:nvSpPr>
        <p:spPr>
          <a:xfrm>
            <a:off x="0" y="894"/>
            <a:ext cx="9144000" cy="780942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　</a:t>
            </a:r>
            <a:r>
              <a:rPr lang="en-US" altLang="ja-JP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NISA</a:t>
            </a: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と</a:t>
            </a:r>
            <a:r>
              <a:rPr lang="en-US" altLang="ja-JP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iDeCo</a:t>
            </a:r>
            <a:r>
              <a:rPr lang="ja-JP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の比較</a:t>
            </a:r>
            <a:endParaRPr lang="en-US" altLang="zh-TW" sz="32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ヒラギノ角ゴ ProN W6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7E87DA-191E-0691-B760-426CBABE38E7}"/>
              </a:ext>
            </a:extLst>
          </p:cNvPr>
          <p:cNvSpPr txBox="1"/>
          <p:nvPr/>
        </p:nvSpPr>
        <p:spPr>
          <a:xfrm>
            <a:off x="3312971" y="6580107"/>
            <a:ext cx="54238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厚生労働省ホームページ「</a:t>
            </a:r>
            <a:r>
              <a:rPr kumimoji="1" lang="en-US" altLang="ja-JP" sz="12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iDeCo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の概要」をもとに生命保険文化センターが作成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6DE213FF-845A-C3C5-3330-4A9D3831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4531" y="6547902"/>
            <a:ext cx="2133600" cy="365125"/>
          </a:xfrm>
        </p:spPr>
        <p:txBody>
          <a:bodyPr/>
          <a:lstStyle/>
          <a:p>
            <a:fld id="{7B76553B-32E2-D644-9CD0-56FDA882EB90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20BB6B0-15C7-6712-4BED-042413C588C5}"/>
              </a:ext>
            </a:extLst>
          </p:cNvPr>
          <p:cNvSpPr/>
          <p:nvPr/>
        </p:nvSpPr>
        <p:spPr>
          <a:xfrm>
            <a:off x="1457324" y="914400"/>
            <a:ext cx="7569442" cy="5010568"/>
          </a:xfrm>
          <a:prstGeom prst="rect">
            <a:avLst/>
          </a:prstGeom>
          <a:solidFill>
            <a:srgbClr val="CCFFCC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4AEE60D-D894-1895-012A-58A5077C816D}"/>
              </a:ext>
            </a:extLst>
          </p:cNvPr>
          <p:cNvSpPr/>
          <p:nvPr/>
        </p:nvSpPr>
        <p:spPr>
          <a:xfrm>
            <a:off x="2394015" y="1001238"/>
            <a:ext cx="1985963" cy="591950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NISA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C031ED5F-400C-CF7E-89B2-A4CF8D9B6363}"/>
              </a:ext>
            </a:extLst>
          </p:cNvPr>
          <p:cNvCxnSpPr>
            <a:cxnSpLocks/>
          </p:cNvCxnSpPr>
          <p:nvPr/>
        </p:nvCxnSpPr>
        <p:spPr>
          <a:xfrm flipV="1">
            <a:off x="185737" y="1672487"/>
            <a:ext cx="8829674" cy="0"/>
          </a:xfrm>
          <a:prstGeom prst="line">
            <a:avLst/>
          </a:prstGeom>
          <a:ln w="9525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1505B64E-1EA8-19B9-9A78-7CC305412354}"/>
              </a:ext>
            </a:extLst>
          </p:cNvPr>
          <p:cNvCxnSpPr>
            <a:cxnSpLocks/>
          </p:cNvCxnSpPr>
          <p:nvPr/>
        </p:nvCxnSpPr>
        <p:spPr>
          <a:xfrm flipV="1">
            <a:off x="185737" y="2413144"/>
            <a:ext cx="8829674" cy="0"/>
          </a:xfrm>
          <a:prstGeom prst="line">
            <a:avLst/>
          </a:prstGeom>
          <a:ln w="9525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DF5A4040-D0AF-C96E-5E21-0A81CB15C87B}"/>
              </a:ext>
            </a:extLst>
          </p:cNvPr>
          <p:cNvCxnSpPr>
            <a:cxnSpLocks/>
          </p:cNvCxnSpPr>
          <p:nvPr/>
        </p:nvCxnSpPr>
        <p:spPr>
          <a:xfrm flipV="1">
            <a:off x="185737" y="3010577"/>
            <a:ext cx="8829674" cy="0"/>
          </a:xfrm>
          <a:prstGeom prst="line">
            <a:avLst/>
          </a:prstGeom>
          <a:ln w="9525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578B3719-5E3E-E2F6-53AB-A3DB757C71F7}"/>
              </a:ext>
            </a:extLst>
          </p:cNvPr>
          <p:cNvCxnSpPr>
            <a:cxnSpLocks/>
          </p:cNvCxnSpPr>
          <p:nvPr/>
        </p:nvCxnSpPr>
        <p:spPr>
          <a:xfrm flipV="1">
            <a:off x="197092" y="3863509"/>
            <a:ext cx="8820000" cy="0"/>
          </a:xfrm>
          <a:prstGeom prst="line">
            <a:avLst/>
          </a:prstGeom>
          <a:ln w="9525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77C3CADD-1F75-952D-A2F7-CBF5542DD0A5}"/>
              </a:ext>
            </a:extLst>
          </p:cNvPr>
          <p:cNvCxnSpPr>
            <a:cxnSpLocks/>
          </p:cNvCxnSpPr>
          <p:nvPr/>
        </p:nvCxnSpPr>
        <p:spPr>
          <a:xfrm flipV="1">
            <a:off x="197092" y="4479203"/>
            <a:ext cx="8820000" cy="0"/>
          </a:xfrm>
          <a:prstGeom prst="line">
            <a:avLst/>
          </a:prstGeom>
          <a:ln w="9525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C4F9198-BA3F-35DA-12D3-A0E3A1D4A363}"/>
              </a:ext>
            </a:extLst>
          </p:cNvPr>
          <p:cNvSpPr txBox="1"/>
          <p:nvPr/>
        </p:nvSpPr>
        <p:spPr>
          <a:xfrm>
            <a:off x="157163" y="1888071"/>
            <a:ext cx="1380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主な目的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85B4E4D-1C47-1E04-F7D4-61E5F0CE91E3}"/>
              </a:ext>
            </a:extLst>
          </p:cNvPr>
          <p:cNvSpPr txBox="1"/>
          <p:nvPr/>
        </p:nvSpPr>
        <p:spPr>
          <a:xfrm>
            <a:off x="131521" y="2595473"/>
            <a:ext cx="1380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対象者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7B683D6-03D2-8DFC-72AB-23430402EDF6}"/>
              </a:ext>
            </a:extLst>
          </p:cNvPr>
          <p:cNvSpPr txBox="1"/>
          <p:nvPr/>
        </p:nvSpPr>
        <p:spPr>
          <a:xfrm>
            <a:off x="121680" y="3278435"/>
            <a:ext cx="1380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税の優遇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C56FEA4-BAA8-B52E-2900-015727E30F6A}"/>
              </a:ext>
            </a:extLst>
          </p:cNvPr>
          <p:cNvSpPr txBox="1"/>
          <p:nvPr/>
        </p:nvSpPr>
        <p:spPr>
          <a:xfrm>
            <a:off x="328592" y="5459128"/>
            <a:ext cx="1380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運用益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3A32B56-9259-C78D-25AB-7EA340214439}"/>
              </a:ext>
            </a:extLst>
          </p:cNvPr>
          <p:cNvSpPr txBox="1"/>
          <p:nvPr/>
        </p:nvSpPr>
        <p:spPr>
          <a:xfrm>
            <a:off x="157162" y="4019728"/>
            <a:ext cx="1380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受け取り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7664C41A-C27D-03AD-7152-2400722F0C01}"/>
              </a:ext>
            </a:extLst>
          </p:cNvPr>
          <p:cNvCxnSpPr>
            <a:cxnSpLocks/>
          </p:cNvCxnSpPr>
          <p:nvPr/>
        </p:nvCxnSpPr>
        <p:spPr>
          <a:xfrm flipH="1">
            <a:off x="5188420" y="933033"/>
            <a:ext cx="0" cy="4356000"/>
          </a:xfrm>
          <a:prstGeom prst="line">
            <a:avLst/>
          </a:prstGeom>
          <a:ln w="9525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4E89C812-F804-1D9D-4CD0-A02A4D993955}"/>
              </a:ext>
            </a:extLst>
          </p:cNvPr>
          <p:cNvSpPr/>
          <p:nvPr/>
        </p:nvSpPr>
        <p:spPr>
          <a:xfrm>
            <a:off x="6223242" y="1009292"/>
            <a:ext cx="1985963" cy="591950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iDeCo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34BB5A9-69FB-A413-4CFE-02F461E72EA0}"/>
              </a:ext>
            </a:extLst>
          </p:cNvPr>
          <p:cNvSpPr txBox="1"/>
          <p:nvPr/>
        </p:nvSpPr>
        <p:spPr>
          <a:xfrm>
            <a:off x="1345645" y="1718955"/>
            <a:ext cx="4009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資産形成全般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（ライフプランに柔軟に対応）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2F77047-3BDB-DE23-5E77-1C00780A0A64}"/>
              </a:ext>
            </a:extLst>
          </p:cNvPr>
          <p:cNvSpPr txBox="1"/>
          <p:nvPr/>
        </p:nvSpPr>
        <p:spPr>
          <a:xfrm>
            <a:off x="5613089" y="1881182"/>
            <a:ext cx="2992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老後の準備・資産形成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3C6CFE1-F0DA-3CDA-EDC1-1153B7284E75}"/>
              </a:ext>
            </a:extLst>
          </p:cNvPr>
          <p:cNvSpPr txBox="1"/>
          <p:nvPr/>
        </p:nvSpPr>
        <p:spPr>
          <a:xfrm>
            <a:off x="5412288" y="2553227"/>
            <a:ext cx="3447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原則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歳以上～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歳未満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1178DAD-2F6A-58F3-12B6-100CA931B957}"/>
              </a:ext>
            </a:extLst>
          </p:cNvPr>
          <p:cNvSpPr txBox="1"/>
          <p:nvPr/>
        </p:nvSpPr>
        <p:spPr>
          <a:xfrm>
            <a:off x="2322176" y="2583059"/>
            <a:ext cx="2129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歳以上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CCF4E03-9EED-9B4D-F0A9-E7E89AB854A1}"/>
              </a:ext>
            </a:extLst>
          </p:cNvPr>
          <p:cNvSpPr txBox="1"/>
          <p:nvPr/>
        </p:nvSpPr>
        <p:spPr>
          <a:xfrm>
            <a:off x="5254451" y="3146098"/>
            <a:ext cx="3763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掛け金に応じた控除によって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毎年の所得税や住民税が安くなる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2740BCAC-8F74-A295-7700-5B641E20C033}"/>
              </a:ext>
            </a:extLst>
          </p:cNvPr>
          <p:cNvSpPr txBox="1"/>
          <p:nvPr/>
        </p:nvSpPr>
        <p:spPr>
          <a:xfrm>
            <a:off x="2248151" y="3278435"/>
            <a:ext cx="2129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73840B2-4DC8-76D8-F34D-DE2EA8A12810}"/>
              </a:ext>
            </a:extLst>
          </p:cNvPr>
          <p:cNvSpPr txBox="1"/>
          <p:nvPr/>
        </p:nvSpPr>
        <p:spPr>
          <a:xfrm>
            <a:off x="1926990" y="4010992"/>
            <a:ext cx="2846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いつでも引き出し可能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24719E3-D43E-1403-B034-7B92770A34B7}"/>
              </a:ext>
            </a:extLst>
          </p:cNvPr>
          <p:cNvSpPr txBox="1"/>
          <p:nvPr/>
        </p:nvSpPr>
        <p:spPr>
          <a:xfrm>
            <a:off x="5686069" y="4026705"/>
            <a:ext cx="2846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歳未満は原則不可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D4817BCF-3D61-8D1F-7F9A-8B4CA9F456EC}"/>
              </a:ext>
            </a:extLst>
          </p:cNvPr>
          <p:cNvSpPr txBox="1"/>
          <p:nvPr/>
        </p:nvSpPr>
        <p:spPr>
          <a:xfrm>
            <a:off x="136949" y="4589375"/>
            <a:ext cx="1380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拠出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限度額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12886E9D-111D-9BB3-E6EB-B5176A628B0C}"/>
              </a:ext>
            </a:extLst>
          </p:cNvPr>
          <p:cNvSpPr txBox="1"/>
          <p:nvPr/>
        </p:nvSpPr>
        <p:spPr>
          <a:xfrm>
            <a:off x="5354971" y="4740191"/>
            <a:ext cx="3763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24.0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81.6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万円（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748660B1-8D74-FFC0-6545-9BF4297EA31B}"/>
              </a:ext>
            </a:extLst>
          </p:cNvPr>
          <p:cNvSpPr txBox="1"/>
          <p:nvPr/>
        </p:nvSpPr>
        <p:spPr>
          <a:xfrm>
            <a:off x="1449522" y="4587945"/>
            <a:ext cx="3763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非課税保有限度額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1,800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（うち成長投資枠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1,200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万円）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DAADC077-8743-150C-0C80-D25964A86828}"/>
              </a:ext>
            </a:extLst>
          </p:cNvPr>
          <p:cNvCxnSpPr>
            <a:cxnSpLocks/>
          </p:cNvCxnSpPr>
          <p:nvPr/>
        </p:nvCxnSpPr>
        <p:spPr>
          <a:xfrm flipV="1">
            <a:off x="197092" y="5299714"/>
            <a:ext cx="8820000" cy="0"/>
          </a:xfrm>
          <a:prstGeom prst="line">
            <a:avLst/>
          </a:prstGeom>
          <a:ln w="9525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EB3E7B2E-4473-A950-3086-F204AEA20380}"/>
              </a:ext>
            </a:extLst>
          </p:cNvPr>
          <p:cNvSpPr txBox="1"/>
          <p:nvPr/>
        </p:nvSpPr>
        <p:spPr>
          <a:xfrm>
            <a:off x="4123600" y="5469456"/>
            <a:ext cx="2129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非課税</a:t>
            </a:r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ABDDF70E-C18A-E1D2-BB4F-CCEFB6449CB8}"/>
              </a:ext>
            </a:extLst>
          </p:cNvPr>
          <p:cNvCxnSpPr>
            <a:cxnSpLocks/>
          </p:cNvCxnSpPr>
          <p:nvPr/>
        </p:nvCxnSpPr>
        <p:spPr>
          <a:xfrm flipV="1">
            <a:off x="197092" y="5924968"/>
            <a:ext cx="8820000" cy="0"/>
          </a:xfrm>
          <a:prstGeom prst="line">
            <a:avLst/>
          </a:prstGeom>
          <a:ln w="9525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E5E23D9D-4BE2-8036-DF90-5A07FC3C909D}"/>
              </a:ext>
            </a:extLst>
          </p:cNvPr>
          <p:cNvSpPr txBox="1"/>
          <p:nvPr/>
        </p:nvSpPr>
        <p:spPr>
          <a:xfrm>
            <a:off x="0" y="6060488"/>
            <a:ext cx="8741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）自営業者等、会社員（企業年金有・企業年金無）、専業主婦（主夫）等によって限度額が異なる</a:t>
            </a:r>
          </a:p>
        </p:txBody>
      </p:sp>
    </p:spTree>
    <p:extLst>
      <p:ext uri="{BB962C8B-B14F-4D97-AF65-F5344CB8AC3E}">
        <p14:creationId xmlns:p14="http://schemas.microsoft.com/office/powerpoint/2010/main" val="660543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4DF9DEA-DDB3-B38B-AB5C-DF998E3A9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20" y="703232"/>
            <a:ext cx="8676175" cy="3205051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B03799-FD7E-20C7-B716-7722C2A5A777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資産形成のための元手について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673FADE-ADF4-7094-A0B3-6C22B5E14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35DB86C-EC60-104C-4BA2-553BBD2134D3}"/>
              </a:ext>
            </a:extLst>
          </p:cNvPr>
          <p:cNvSpPr txBox="1"/>
          <p:nvPr/>
        </p:nvSpPr>
        <p:spPr>
          <a:xfrm>
            <a:off x="347664" y="4921401"/>
            <a:ext cx="8379617" cy="10741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txBody>
          <a:bodyPr wrap="square" tIns="108000" bIns="0" rtlCol="0" anchor="ctr">
            <a:spAutoFit/>
          </a:bodyPr>
          <a:lstStyle/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リスク管理をして、収入・支出を安定させることが、資産形成をする上での前提となります。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F24A013-4CE0-E720-1ADD-7872B0C3A23E}"/>
              </a:ext>
            </a:extLst>
          </p:cNvPr>
          <p:cNvSpPr txBox="1"/>
          <p:nvPr/>
        </p:nvSpPr>
        <p:spPr>
          <a:xfrm>
            <a:off x="347664" y="4037284"/>
            <a:ext cx="8578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収入＞支出のときに元手は確保できますが、何らかの大きなリスクによって、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収入＜支出になる可能性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があります。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8F223CD8-63F4-C27F-8543-AEF1333FEC3C}"/>
              </a:ext>
            </a:extLst>
          </p:cNvPr>
          <p:cNvGrpSpPr/>
          <p:nvPr/>
        </p:nvGrpSpPr>
        <p:grpSpPr>
          <a:xfrm>
            <a:off x="1607473" y="1032192"/>
            <a:ext cx="1455228" cy="2220529"/>
            <a:chOff x="2017756" y="1162235"/>
            <a:chExt cx="1455228" cy="2206701"/>
          </a:xfrm>
        </p:grpSpPr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BB383B1D-FC9C-1E92-D098-632608E9DFFA}"/>
                </a:ext>
              </a:extLst>
            </p:cNvPr>
            <p:cNvGrpSpPr/>
            <p:nvPr/>
          </p:nvGrpSpPr>
          <p:grpSpPr>
            <a:xfrm>
              <a:off x="2017756" y="1162235"/>
              <a:ext cx="1455228" cy="2206701"/>
              <a:chOff x="2017756" y="1162235"/>
              <a:chExt cx="1455228" cy="2206701"/>
            </a:xfrm>
          </p:grpSpPr>
          <p:grpSp>
            <p:nvGrpSpPr>
              <p:cNvPr id="62" name="グループ化 61">
                <a:extLst>
                  <a:ext uri="{FF2B5EF4-FFF2-40B4-BE49-F238E27FC236}">
                    <a16:creationId xmlns:a16="http://schemas.microsoft.com/office/drawing/2014/main" id="{C595B888-BDD4-70A4-F29F-0C595BA1DB4F}"/>
                  </a:ext>
                </a:extLst>
              </p:cNvPr>
              <p:cNvGrpSpPr/>
              <p:nvPr/>
            </p:nvGrpSpPr>
            <p:grpSpPr>
              <a:xfrm>
                <a:off x="2017756" y="1430181"/>
                <a:ext cx="1455228" cy="1938755"/>
                <a:chOff x="2017756" y="1430181"/>
                <a:chExt cx="1455228" cy="1938755"/>
              </a:xfrm>
            </p:grpSpPr>
            <p:grpSp>
              <p:nvGrpSpPr>
                <p:cNvPr id="59" name="グループ化 58">
                  <a:extLst>
                    <a:ext uri="{FF2B5EF4-FFF2-40B4-BE49-F238E27FC236}">
                      <a16:creationId xmlns:a16="http://schemas.microsoft.com/office/drawing/2014/main" id="{B1F05EFE-1E4B-8088-147C-8F7459A8BA70}"/>
                    </a:ext>
                  </a:extLst>
                </p:cNvPr>
                <p:cNvGrpSpPr/>
                <p:nvPr/>
              </p:nvGrpSpPr>
              <p:grpSpPr>
                <a:xfrm>
                  <a:off x="2017756" y="1430181"/>
                  <a:ext cx="1455228" cy="1938755"/>
                  <a:chOff x="-2188953" y="2135867"/>
                  <a:chExt cx="1455228" cy="1938755"/>
                </a:xfrm>
              </p:grpSpPr>
              <p:grpSp>
                <p:nvGrpSpPr>
                  <p:cNvPr id="53" name="グループ化 52">
                    <a:extLst>
                      <a:ext uri="{FF2B5EF4-FFF2-40B4-BE49-F238E27FC236}">
                        <a16:creationId xmlns:a16="http://schemas.microsoft.com/office/drawing/2014/main" id="{DEA914F0-FE7A-7032-8C8C-3B62CC67C10F}"/>
                      </a:ext>
                    </a:extLst>
                  </p:cNvPr>
                  <p:cNvGrpSpPr/>
                  <p:nvPr/>
                </p:nvGrpSpPr>
                <p:grpSpPr>
                  <a:xfrm>
                    <a:off x="-2188953" y="2165026"/>
                    <a:ext cx="1455228" cy="1909596"/>
                    <a:chOff x="-2188953" y="2165026"/>
                    <a:chExt cx="1455228" cy="1909596"/>
                  </a:xfrm>
                </p:grpSpPr>
                <p:sp>
                  <p:nvSpPr>
                    <p:cNvPr id="28" name="フリーフォーム: 図形 27">
                      <a:extLst>
                        <a:ext uri="{FF2B5EF4-FFF2-40B4-BE49-F238E27FC236}">
                          <a16:creationId xmlns:a16="http://schemas.microsoft.com/office/drawing/2014/main" id="{3EECC759-17BC-83E7-14A7-54C67A7392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88953" y="2165026"/>
                      <a:ext cx="1455228" cy="1909596"/>
                    </a:xfrm>
                    <a:custGeom>
                      <a:avLst/>
                      <a:gdLst>
                        <a:gd name="connsiteX0" fmla="*/ 0 w 1282700"/>
                        <a:gd name="connsiteY0" fmla="*/ 0 h 1485973"/>
                        <a:gd name="connsiteX1" fmla="*/ 596900 w 1282700"/>
                        <a:gd name="connsiteY1" fmla="*/ 1485900 h 1485973"/>
                        <a:gd name="connsiteX2" fmla="*/ 1282700 w 1282700"/>
                        <a:gd name="connsiteY2" fmla="*/ 50800 h 1485973"/>
                        <a:gd name="connsiteX0" fmla="*/ 0 w 1437975"/>
                        <a:gd name="connsiteY0" fmla="*/ 423652 h 1909596"/>
                        <a:gd name="connsiteX1" fmla="*/ 596900 w 1437975"/>
                        <a:gd name="connsiteY1" fmla="*/ 1909552 h 1909596"/>
                        <a:gd name="connsiteX2" fmla="*/ 1437975 w 1437975"/>
                        <a:gd name="connsiteY2" fmla="*/ 0 h 1909596"/>
                        <a:gd name="connsiteX0" fmla="*/ 0 w 1455228"/>
                        <a:gd name="connsiteY0" fmla="*/ 397772 h 1909596"/>
                        <a:gd name="connsiteX1" fmla="*/ 614153 w 1455228"/>
                        <a:gd name="connsiteY1" fmla="*/ 1909552 h 1909596"/>
                        <a:gd name="connsiteX2" fmla="*/ 1455228 w 1455228"/>
                        <a:gd name="connsiteY2" fmla="*/ 0 h 19095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455228" h="1909596">
                          <a:moveTo>
                            <a:pt x="0" y="397772"/>
                          </a:moveTo>
                          <a:cubicBezTo>
                            <a:pt x="191558" y="1136488"/>
                            <a:pt x="400370" y="1901085"/>
                            <a:pt x="614153" y="1909552"/>
                          </a:cubicBezTo>
                          <a:cubicBezTo>
                            <a:pt x="827936" y="1918019"/>
                            <a:pt x="1219219" y="721783"/>
                            <a:pt x="1455228" y="0"/>
                          </a:cubicBezTo>
                        </a:path>
                      </a:pathLst>
                    </a:custGeom>
                    <a:ln w="38100"/>
                  </p:spPr>
                  <p:style>
                    <a:lnRef idx="1">
                      <a:schemeClr val="accent5"/>
                    </a:lnRef>
                    <a:fillRef idx="0">
                      <a:schemeClr val="accent5"/>
                    </a:fillRef>
                    <a:effectRef idx="0">
                      <a:schemeClr val="accent5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grpSp>
                  <p:nvGrpSpPr>
                    <p:cNvPr id="52" name="グループ化 51">
                      <a:extLst>
                        <a:ext uri="{FF2B5EF4-FFF2-40B4-BE49-F238E27FC236}">
                          <a16:creationId xmlns:a16="http://schemas.microsoft.com/office/drawing/2014/main" id="{8851ACD8-7686-974B-D58F-EBB7FA3ECF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966823" y="3252158"/>
                      <a:ext cx="828136" cy="785007"/>
                      <a:chOff x="-1966823" y="3252158"/>
                      <a:chExt cx="828136" cy="785007"/>
                    </a:xfrm>
                    <a:pattFill prst="lt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p:grpSpPr>
                  <p:sp>
                    <p:nvSpPr>
                      <p:cNvPr id="49" name="フリーフォーム: 図形 48">
                        <a:extLst>
                          <a:ext uri="{FF2B5EF4-FFF2-40B4-BE49-F238E27FC236}">
                            <a16:creationId xmlns:a16="http://schemas.microsoft.com/office/drawing/2014/main" id="{A004DBD8-CAA0-B1F0-E328-B59B414A12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1966823" y="3252158"/>
                        <a:ext cx="828135" cy="785007"/>
                      </a:xfrm>
                      <a:custGeom>
                        <a:avLst/>
                        <a:gdLst>
                          <a:gd name="connsiteX0" fmla="*/ 0 w 828136"/>
                          <a:gd name="connsiteY0" fmla="*/ 0 h 785007"/>
                          <a:gd name="connsiteX1" fmla="*/ 379563 w 828136"/>
                          <a:gd name="connsiteY1" fmla="*/ 785004 h 785007"/>
                          <a:gd name="connsiteX2" fmla="*/ 828136 w 828136"/>
                          <a:gd name="connsiteY2" fmla="*/ 8627 h 7850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828136" h="785007">
                            <a:moveTo>
                              <a:pt x="0" y="0"/>
                            </a:moveTo>
                            <a:cubicBezTo>
                              <a:pt x="120770" y="391783"/>
                              <a:pt x="241540" y="783566"/>
                              <a:pt x="379563" y="785004"/>
                            </a:cubicBezTo>
                            <a:cubicBezTo>
                              <a:pt x="517586" y="786442"/>
                              <a:pt x="672861" y="397534"/>
                              <a:pt x="828136" y="8627"/>
                            </a:cubicBezTo>
                          </a:path>
                        </a:pathLst>
                      </a:custGeom>
                      <a:grpFill/>
                      <a:ln w="31750">
                        <a:solidFill>
                          <a:srgbClr val="FF00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  <p:cxnSp>
                    <p:nvCxnSpPr>
                      <p:cNvPr id="51" name="直線コネクタ 50">
                        <a:extLst>
                          <a:ext uri="{FF2B5EF4-FFF2-40B4-BE49-F238E27FC236}">
                            <a16:creationId xmlns:a16="http://schemas.microsoft.com/office/drawing/2014/main" id="{F8A7A0DB-0FCA-B941-BD69-A69913BEF342}"/>
                          </a:ext>
                        </a:extLst>
                      </p:cNvPr>
                      <p:cNvCxnSpPr>
                        <a:cxnSpLocks/>
                        <a:stCxn id="49" idx="0"/>
                      </p:cNvCxnSpPr>
                      <p:nvPr/>
                    </p:nvCxnSpPr>
                    <p:spPr>
                      <a:xfrm>
                        <a:off x="-1966823" y="3252158"/>
                        <a:ext cx="828136" cy="0"/>
                      </a:xfrm>
                      <a:prstGeom prst="line">
                        <a:avLst/>
                      </a:prstGeom>
                      <a:grpFill/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58" name="グループ化 57">
                    <a:extLst>
                      <a:ext uri="{FF2B5EF4-FFF2-40B4-BE49-F238E27FC236}">
                        <a16:creationId xmlns:a16="http://schemas.microsoft.com/office/drawing/2014/main" id="{688BFE5A-0DC7-CAE8-5332-160FD625348D}"/>
                      </a:ext>
                    </a:extLst>
                  </p:cNvPr>
                  <p:cNvGrpSpPr/>
                  <p:nvPr/>
                </p:nvGrpSpPr>
                <p:grpSpPr>
                  <a:xfrm>
                    <a:off x="-2171699" y="2135867"/>
                    <a:ext cx="1208524" cy="1061207"/>
                    <a:chOff x="-2171699" y="2135867"/>
                    <a:chExt cx="1208524" cy="1061207"/>
                  </a:xfrm>
                </p:grpSpPr>
                <p:sp>
                  <p:nvSpPr>
                    <p:cNvPr id="56" name="台形 55">
                      <a:extLst>
                        <a:ext uri="{FF2B5EF4-FFF2-40B4-BE49-F238E27FC236}">
                          <a16:creationId xmlns:a16="http://schemas.microsoft.com/office/drawing/2014/main" id="{0257D3B7-F2E8-3BE5-8D09-B192CE8161A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-2136366" y="2566085"/>
                      <a:ext cx="1173190" cy="630989"/>
                    </a:xfrm>
                    <a:prstGeom prst="trapezoid">
                      <a:avLst>
                        <a:gd name="adj" fmla="val 30243"/>
                      </a:avLst>
                    </a:prstGeom>
                    <a:solidFill>
                      <a:schemeClr val="bg1"/>
                    </a:solidFill>
                    <a:ln w="31750">
                      <a:solidFill>
                        <a:schemeClr val="bg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57" name="台形 56">
                      <a:extLst>
                        <a:ext uri="{FF2B5EF4-FFF2-40B4-BE49-F238E27FC236}">
                          <a16:creationId xmlns:a16="http://schemas.microsoft.com/office/drawing/2014/main" id="{A9B73C13-9718-C747-EE8D-4EDABA82D7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71699" y="2135867"/>
                      <a:ext cx="1208524" cy="420809"/>
                    </a:xfrm>
                    <a:prstGeom prst="trapezoid">
                      <a:avLst/>
                    </a:prstGeom>
                    <a:solidFill>
                      <a:schemeClr val="bg1"/>
                    </a:solidFill>
                    <a:ln w="31750">
                      <a:solidFill>
                        <a:schemeClr val="bg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sp>
              <p:nvSpPr>
                <p:cNvPr id="61" name="直角三角形 60">
                  <a:extLst>
                    <a:ext uri="{FF2B5EF4-FFF2-40B4-BE49-F238E27FC236}">
                      <a16:creationId xmlns:a16="http://schemas.microsoft.com/office/drawing/2014/main" id="{E80376DE-EFEA-4EC5-3169-B0FBF14FE64C}"/>
                    </a:ext>
                  </a:extLst>
                </p:cNvPr>
                <p:cNvSpPr/>
                <p:nvPr/>
              </p:nvSpPr>
              <p:spPr>
                <a:xfrm flipV="1">
                  <a:off x="3076647" y="1492100"/>
                  <a:ext cx="396337" cy="999286"/>
                </a:xfrm>
                <a:prstGeom prst="rtTriangle">
                  <a:avLst/>
                </a:prstGeom>
                <a:solidFill>
                  <a:schemeClr val="bg1"/>
                </a:solidFill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66" name="グループ化 65">
                <a:extLst>
                  <a:ext uri="{FF2B5EF4-FFF2-40B4-BE49-F238E27FC236}">
                    <a16:creationId xmlns:a16="http://schemas.microsoft.com/office/drawing/2014/main" id="{490DB002-D284-87F5-7C6E-EFF3234A02B8}"/>
                  </a:ext>
                </a:extLst>
              </p:cNvPr>
              <p:cNvGrpSpPr/>
              <p:nvPr/>
            </p:nvGrpSpPr>
            <p:grpSpPr>
              <a:xfrm>
                <a:off x="2085582" y="1162235"/>
                <a:ext cx="1311735" cy="1226042"/>
                <a:chOff x="2085582" y="1162235"/>
                <a:chExt cx="1311735" cy="1226042"/>
              </a:xfrm>
            </p:grpSpPr>
            <p:pic>
              <p:nvPicPr>
                <p:cNvPr id="64" name="図 63" descr="グラフィカル ユーザー インターフェイス&#10;&#10;自動的に生成された説明">
                  <a:extLst>
                    <a:ext uri="{FF2B5EF4-FFF2-40B4-BE49-F238E27FC236}">
                      <a16:creationId xmlns:a16="http://schemas.microsoft.com/office/drawing/2014/main" id="{FECD714C-B35F-A02F-EAE4-ECD06678AB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577" t="12761" r="83479" b="67068"/>
                <a:stretch/>
              </p:blipFill>
              <p:spPr>
                <a:xfrm>
                  <a:off x="2085582" y="1162235"/>
                  <a:ext cx="1311735" cy="716948"/>
                </a:xfrm>
                <a:prstGeom prst="rect">
                  <a:avLst/>
                </a:prstGeom>
              </p:spPr>
            </p:pic>
            <p:pic>
              <p:nvPicPr>
                <p:cNvPr id="65" name="図 64" descr="グラフィカル ユーザー インターフェイス&#10;&#10;自動的に生成された説明">
                  <a:extLst>
                    <a:ext uri="{FF2B5EF4-FFF2-40B4-BE49-F238E27FC236}">
                      <a16:creationId xmlns:a16="http://schemas.microsoft.com/office/drawing/2014/main" id="{115C7279-DBD1-D8BA-3712-B5782C887D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577" t="23744" r="83479" b="67068"/>
                <a:stretch/>
              </p:blipFill>
              <p:spPr>
                <a:xfrm>
                  <a:off x="2096900" y="2061717"/>
                  <a:ext cx="1146634" cy="326560"/>
                </a:xfrm>
                <a:prstGeom prst="rect">
                  <a:avLst/>
                </a:prstGeom>
              </p:spPr>
            </p:pic>
          </p:grpSp>
        </p:grp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585AE0E0-E0D9-0E2A-E29E-C29E5F8E0B89}"/>
                </a:ext>
              </a:extLst>
            </p:cNvPr>
            <p:cNvSpPr txBox="1"/>
            <p:nvPr/>
          </p:nvSpPr>
          <p:spPr>
            <a:xfrm>
              <a:off x="2423395" y="2301756"/>
              <a:ext cx="5881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accent6">
                      <a:lumMod val="75000"/>
                    </a:schemeClr>
                  </a:solidFill>
                </a:rPr>
                <a:t>33</a:t>
              </a:r>
              <a:r>
                <a:rPr lang="en-US" altLang="ja-JP" sz="1200" dirty="0">
                  <a:solidFill>
                    <a:schemeClr val="accent6">
                      <a:lumMod val="75000"/>
                    </a:schemeClr>
                  </a:solidFill>
                </a:rPr>
                <a:t>7</a:t>
              </a:r>
              <a:endParaRPr kumimoji="1" lang="ja-JP" altLang="en-US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5E719DD3-8894-F0CD-CD75-842505DC83B1}"/>
              </a:ext>
            </a:extLst>
          </p:cNvPr>
          <p:cNvGrpSpPr/>
          <p:nvPr/>
        </p:nvGrpSpPr>
        <p:grpSpPr>
          <a:xfrm>
            <a:off x="8009609" y="2031592"/>
            <a:ext cx="916782" cy="830998"/>
            <a:chOff x="7915273" y="1928408"/>
            <a:chExt cx="916782" cy="995894"/>
          </a:xfrm>
        </p:grpSpPr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8730ED67-0801-E267-C01D-E4218038F7ED}"/>
                </a:ext>
              </a:extLst>
            </p:cNvPr>
            <p:cNvSpPr txBox="1"/>
            <p:nvPr/>
          </p:nvSpPr>
          <p:spPr>
            <a:xfrm>
              <a:off x="7937500" y="2294790"/>
              <a:ext cx="894555" cy="5777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pic>
          <p:nvPicPr>
            <p:cNvPr id="76" name="図 75" descr="グラフィカル ユーザー インターフェイス&#10;&#10;自動的に生成された説明">
              <a:extLst>
                <a:ext uri="{FF2B5EF4-FFF2-40B4-BE49-F238E27FC236}">
                  <a16:creationId xmlns:a16="http://schemas.microsoft.com/office/drawing/2014/main" id="{3D1C0A8A-50E5-8C1F-C27E-0E5A285C3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05" r="19768" b="71981"/>
            <a:stretch/>
          </p:blipFill>
          <p:spPr>
            <a:xfrm>
              <a:off x="7915273" y="1928408"/>
              <a:ext cx="754855" cy="995894"/>
            </a:xfrm>
            <a:prstGeom prst="rect">
              <a:avLst/>
            </a:prstGeom>
          </p:spPr>
        </p:pic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BB30A861-A0E1-256B-B775-256F00A3B553}"/>
              </a:ext>
            </a:extLst>
          </p:cNvPr>
          <p:cNvGrpSpPr/>
          <p:nvPr/>
        </p:nvGrpSpPr>
        <p:grpSpPr>
          <a:xfrm>
            <a:off x="1168590" y="703232"/>
            <a:ext cx="3831334" cy="2861894"/>
            <a:chOff x="1377699" y="733244"/>
            <a:chExt cx="3716918" cy="2927975"/>
          </a:xfrm>
        </p:grpSpPr>
        <p:sp>
          <p:nvSpPr>
            <p:cNvPr id="16" name="吹き出し: 円形 15">
              <a:extLst>
                <a:ext uri="{FF2B5EF4-FFF2-40B4-BE49-F238E27FC236}">
                  <a16:creationId xmlns:a16="http://schemas.microsoft.com/office/drawing/2014/main" id="{53C32E35-2731-F8C7-FA5B-DE2B068EB82E}"/>
                </a:ext>
              </a:extLst>
            </p:cNvPr>
            <p:cNvSpPr/>
            <p:nvPr/>
          </p:nvSpPr>
          <p:spPr>
            <a:xfrm>
              <a:off x="1377699" y="759267"/>
              <a:ext cx="1915065" cy="593420"/>
            </a:xfrm>
            <a:prstGeom prst="wedgeEllipseCallout">
              <a:avLst>
                <a:gd name="adj1" fmla="val 101974"/>
                <a:gd name="adj2" fmla="val 168734"/>
              </a:avLst>
            </a:prstGeom>
            <a:solidFill>
              <a:srgbClr val="FF0000"/>
            </a:solidFill>
            <a:ln w="317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30" name="グループ化 129">
              <a:extLst>
                <a:ext uri="{FF2B5EF4-FFF2-40B4-BE49-F238E27FC236}">
                  <a16:creationId xmlns:a16="http://schemas.microsoft.com/office/drawing/2014/main" id="{9A60FB3B-CA1D-6958-A50D-91DC69E1C1E5}"/>
                </a:ext>
              </a:extLst>
            </p:cNvPr>
            <p:cNvGrpSpPr/>
            <p:nvPr/>
          </p:nvGrpSpPr>
          <p:grpSpPr>
            <a:xfrm>
              <a:off x="4228865" y="733244"/>
              <a:ext cx="865752" cy="2927975"/>
              <a:chOff x="4228865" y="733244"/>
              <a:chExt cx="865752" cy="2927975"/>
            </a:xfrm>
          </p:grpSpPr>
          <p:sp>
            <p:nvSpPr>
              <p:cNvPr id="129" name="直角三角形 128">
                <a:extLst>
                  <a:ext uri="{FF2B5EF4-FFF2-40B4-BE49-F238E27FC236}">
                    <a16:creationId xmlns:a16="http://schemas.microsoft.com/office/drawing/2014/main" id="{D2A4C1ED-2932-EC19-004F-E2F9EF932D36}"/>
                  </a:ext>
                </a:extLst>
              </p:cNvPr>
              <p:cNvSpPr/>
              <p:nvPr/>
            </p:nvSpPr>
            <p:spPr>
              <a:xfrm>
                <a:off x="4615130" y="1430180"/>
                <a:ext cx="268970" cy="2228400"/>
              </a:xfrm>
              <a:prstGeom prst="rtTriangle">
                <a:avLst/>
              </a:prstGeom>
              <a:solidFill>
                <a:schemeClr val="bg1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28" name="グループ化 127">
                <a:extLst>
                  <a:ext uri="{FF2B5EF4-FFF2-40B4-BE49-F238E27FC236}">
                    <a16:creationId xmlns:a16="http://schemas.microsoft.com/office/drawing/2014/main" id="{2E70D998-BBE9-0ACB-9F0D-0336C8949BB1}"/>
                  </a:ext>
                </a:extLst>
              </p:cNvPr>
              <p:cNvGrpSpPr/>
              <p:nvPr/>
            </p:nvGrpSpPr>
            <p:grpSpPr>
              <a:xfrm>
                <a:off x="4228865" y="733244"/>
                <a:ext cx="865752" cy="2927975"/>
                <a:chOff x="4228865" y="733244"/>
                <a:chExt cx="865752" cy="2927975"/>
              </a:xfrm>
            </p:grpSpPr>
            <p:grpSp>
              <p:nvGrpSpPr>
                <p:cNvPr id="119" name="グループ化 118">
                  <a:extLst>
                    <a:ext uri="{FF2B5EF4-FFF2-40B4-BE49-F238E27FC236}">
                      <a16:creationId xmlns:a16="http://schemas.microsoft.com/office/drawing/2014/main" id="{C0CD7A87-730C-13E3-9162-38FA60945586}"/>
                    </a:ext>
                  </a:extLst>
                </p:cNvPr>
                <p:cNvGrpSpPr/>
                <p:nvPr/>
              </p:nvGrpSpPr>
              <p:grpSpPr>
                <a:xfrm>
                  <a:off x="4228865" y="733244"/>
                  <a:ext cx="865752" cy="2927975"/>
                  <a:chOff x="4228865" y="733244"/>
                  <a:chExt cx="865752" cy="2927975"/>
                </a:xfrm>
              </p:grpSpPr>
              <p:grpSp>
                <p:nvGrpSpPr>
                  <p:cNvPr id="118" name="グループ化 117">
                    <a:extLst>
                      <a:ext uri="{FF2B5EF4-FFF2-40B4-BE49-F238E27FC236}">
                        <a16:creationId xmlns:a16="http://schemas.microsoft.com/office/drawing/2014/main" id="{352919B8-F9D9-D5FF-9867-CF75D23C5DBC}"/>
                      </a:ext>
                    </a:extLst>
                  </p:cNvPr>
                  <p:cNvGrpSpPr/>
                  <p:nvPr/>
                </p:nvGrpSpPr>
                <p:grpSpPr>
                  <a:xfrm>
                    <a:off x="4228865" y="733244"/>
                    <a:ext cx="565713" cy="2927975"/>
                    <a:chOff x="4228865" y="733244"/>
                    <a:chExt cx="565713" cy="2927975"/>
                  </a:xfrm>
                </p:grpSpPr>
                <p:grpSp>
                  <p:nvGrpSpPr>
                    <p:cNvPr id="90" name="グループ化 89">
                      <a:extLst>
                        <a:ext uri="{FF2B5EF4-FFF2-40B4-BE49-F238E27FC236}">
                          <a16:creationId xmlns:a16="http://schemas.microsoft.com/office/drawing/2014/main" id="{F8AA0374-6ABA-C13E-F651-B519007C27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04584" y="733244"/>
                      <a:ext cx="419670" cy="1509694"/>
                      <a:chOff x="4304584" y="733244"/>
                      <a:chExt cx="419670" cy="1509694"/>
                    </a:xfrm>
                  </p:grpSpPr>
                  <p:sp>
                    <p:nvSpPr>
                      <p:cNvPr id="87" name="フリーフォーム: 図形 86">
                        <a:extLst>
                          <a:ext uri="{FF2B5EF4-FFF2-40B4-BE49-F238E27FC236}">
                            <a16:creationId xmlns:a16="http://schemas.microsoft.com/office/drawing/2014/main" id="{A19B3D95-1FA8-7FD3-0189-66CE21C21E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04584" y="733244"/>
                        <a:ext cx="419670" cy="1509694"/>
                      </a:xfrm>
                      <a:custGeom>
                        <a:avLst/>
                        <a:gdLst>
                          <a:gd name="connsiteX0" fmla="*/ 0 w 439947"/>
                          <a:gd name="connsiteY0" fmla="*/ 1414734 h 1423361"/>
                          <a:gd name="connsiteX1" fmla="*/ 198407 w 439947"/>
                          <a:gd name="connsiteY1" fmla="*/ 2 h 1423361"/>
                          <a:gd name="connsiteX2" fmla="*/ 439947 w 439947"/>
                          <a:gd name="connsiteY2" fmla="*/ 1423361 h 1423361"/>
                          <a:gd name="connsiteX0" fmla="*/ 0 w 439947"/>
                          <a:gd name="connsiteY0" fmla="*/ 1414734 h 1440946"/>
                          <a:gd name="connsiteX1" fmla="*/ 198407 w 439947"/>
                          <a:gd name="connsiteY1" fmla="*/ 2 h 1440946"/>
                          <a:gd name="connsiteX2" fmla="*/ 439947 w 439947"/>
                          <a:gd name="connsiteY2" fmla="*/ 1440946 h 14409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439947" h="1440946">
                            <a:moveTo>
                              <a:pt x="0" y="1414734"/>
                            </a:moveTo>
                            <a:cubicBezTo>
                              <a:pt x="62541" y="706649"/>
                              <a:pt x="125083" y="-1436"/>
                              <a:pt x="198407" y="2"/>
                            </a:cubicBezTo>
                            <a:cubicBezTo>
                              <a:pt x="271731" y="1440"/>
                              <a:pt x="355839" y="729985"/>
                              <a:pt x="439947" y="1440946"/>
                            </a:cubicBezTo>
                          </a:path>
                        </a:pathLst>
                      </a:custGeom>
                      <a:ln w="28575"/>
                    </p:spPr>
                    <p:style>
                      <a:lnRef idx="1">
                        <a:schemeClr val="accent6"/>
                      </a:lnRef>
                      <a:fillRef idx="0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  <p:sp>
                    <p:nvSpPr>
                      <p:cNvPr id="89" name="フリーフォーム: 図形 88">
                        <a:extLst>
                          <a:ext uri="{FF2B5EF4-FFF2-40B4-BE49-F238E27FC236}">
                            <a16:creationId xmlns:a16="http://schemas.microsoft.com/office/drawing/2014/main" id="{76622F6B-E80E-73E3-2C52-C0CE873AE613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4367072" y="759267"/>
                        <a:ext cx="248057" cy="634551"/>
                      </a:xfrm>
                      <a:custGeom>
                        <a:avLst/>
                        <a:gdLst>
                          <a:gd name="connsiteX0" fmla="*/ 0 w 828136"/>
                          <a:gd name="connsiteY0" fmla="*/ 0 h 785007"/>
                          <a:gd name="connsiteX1" fmla="*/ 379563 w 828136"/>
                          <a:gd name="connsiteY1" fmla="*/ 785004 h 785007"/>
                          <a:gd name="connsiteX2" fmla="*/ 828136 w 828136"/>
                          <a:gd name="connsiteY2" fmla="*/ 8627 h 7850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828136" h="785007">
                            <a:moveTo>
                              <a:pt x="0" y="0"/>
                            </a:moveTo>
                            <a:cubicBezTo>
                              <a:pt x="120770" y="391783"/>
                              <a:pt x="241540" y="783566"/>
                              <a:pt x="379563" y="785004"/>
                            </a:cubicBezTo>
                            <a:cubicBezTo>
                              <a:pt x="517586" y="786442"/>
                              <a:pt x="672861" y="397534"/>
                              <a:pt x="828136" y="8627"/>
                            </a:cubicBezTo>
                          </a:path>
                        </a:pathLst>
                      </a:custGeom>
                      <a:pattFill prst="ltUpDiag">
                        <a:fgClr>
                          <a:srgbClr val="FF0000"/>
                        </a:fgClr>
                        <a:bgClr>
                          <a:schemeClr val="bg1"/>
                        </a:bgClr>
                      </a:pattFill>
                      <a:ln w="28575">
                        <a:solidFill>
                          <a:srgbClr val="FF0000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</p:grpSp>
                <p:sp>
                  <p:nvSpPr>
                    <p:cNvPr id="116" name="台形 115">
                      <a:extLst>
                        <a:ext uri="{FF2B5EF4-FFF2-40B4-BE49-F238E27FC236}">
                          <a16:creationId xmlns:a16="http://schemas.microsoft.com/office/drawing/2014/main" id="{58B0B172-B0CC-42DF-C969-488689D6FB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8865" y="1430179"/>
                      <a:ext cx="565713" cy="2231040"/>
                    </a:xfrm>
                    <a:prstGeom prst="trapezoid">
                      <a:avLst>
                        <a:gd name="adj" fmla="val 29931"/>
                      </a:avLst>
                    </a:prstGeom>
                    <a:solidFill>
                      <a:schemeClr val="bg1"/>
                    </a:solidFill>
                    <a:ln w="19050">
                      <a:solidFill>
                        <a:schemeClr val="bg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pic>
                <p:nvPicPr>
                  <p:cNvPr id="117" name="図 116" descr="グラフィカル ユーザー インターフェイス&#10;&#10;自動的に生成された説明">
                    <a:extLst>
                      <a:ext uri="{FF2B5EF4-FFF2-40B4-BE49-F238E27FC236}">
                        <a16:creationId xmlns:a16="http://schemas.microsoft.com/office/drawing/2014/main" id="{0B0D5443-0245-1494-3A01-9D9A89A3556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311" t="17326" r="19768" b="67582"/>
                  <a:stretch/>
                </p:blipFill>
                <p:spPr>
                  <a:xfrm>
                    <a:off x="4251868" y="2191774"/>
                    <a:ext cx="596636" cy="536437"/>
                  </a:xfrm>
                  <a:prstGeom prst="rect">
                    <a:avLst/>
                  </a:prstGeom>
                </p:spPr>
              </p:pic>
              <p:pic>
                <p:nvPicPr>
                  <p:cNvPr id="120" name="図 119" descr="グラフィカル ユーザー インターフェイス&#10;&#10;自動的に生成された説明">
                    <a:extLst>
                      <a:ext uri="{FF2B5EF4-FFF2-40B4-BE49-F238E27FC236}">
                        <a16:creationId xmlns:a16="http://schemas.microsoft.com/office/drawing/2014/main" id="{B5577EC1-7DF0-AC3B-9126-0FE45942F50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311" t="17326" r="19768" b="67582"/>
                  <a:stretch/>
                </p:blipFill>
                <p:spPr>
                  <a:xfrm>
                    <a:off x="4353339" y="1447008"/>
                    <a:ext cx="508323" cy="536437"/>
                  </a:xfrm>
                  <a:prstGeom prst="rect">
                    <a:avLst/>
                  </a:prstGeom>
                </p:spPr>
              </p:pic>
              <p:pic>
                <p:nvPicPr>
                  <p:cNvPr id="94" name="図 93" descr="グラフィカル ユーザー インターフェイス&#10;&#10;自動的に生成された説明">
                    <a:extLst>
                      <a:ext uri="{FF2B5EF4-FFF2-40B4-BE49-F238E27FC236}">
                        <a16:creationId xmlns:a16="http://schemas.microsoft.com/office/drawing/2014/main" id="{284AB510-1E77-EC72-29B7-9AD47DC991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311" t="17326" r="19768" b="67582"/>
                  <a:stretch/>
                </p:blipFill>
                <p:spPr>
                  <a:xfrm>
                    <a:off x="4251867" y="2887421"/>
                    <a:ext cx="842750" cy="53643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27" name="テキスト ボックス 126">
                  <a:extLst>
                    <a:ext uri="{FF2B5EF4-FFF2-40B4-BE49-F238E27FC236}">
                      <a16:creationId xmlns:a16="http://schemas.microsoft.com/office/drawing/2014/main" id="{2E713720-D77B-5EB3-25BF-9192E82E5AB9}"/>
                    </a:ext>
                  </a:extLst>
                </p:cNvPr>
                <p:cNvSpPr txBox="1"/>
                <p:nvPr/>
              </p:nvSpPr>
              <p:spPr>
                <a:xfrm>
                  <a:off x="4316621" y="1353209"/>
                  <a:ext cx="58816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200" dirty="0">
                      <a:solidFill>
                        <a:srgbClr val="0070C0"/>
                      </a:solidFill>
                    </a:rPr>
                    <a:t>673</a:t>
                  </a:r>
                </a:p>
              </p:txBody>
            </p:sp>
          </p:grpSp>
        </p:grpSp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4B1C9751-E67C-AF62-32BF-08DB95F2D463}"/>
              </a:ext>
            </a:extLst>
          </p:cNvPr>
          <p:cNvGrpSpPr/>
          <p:nvPr/>
        </p:nvGrpSpPr>
        <p:grpSpPr>
          <a:xfrm>
            <a:off x="1278995" y="755478"/>
            <a:ext cx="1979477" cy="593420"/>
            <a:chOff x="1328468" y="836762"/>
            <a:chExt cx="1979477" cy="593420"/>
          </a:xfrm>
        </p:grpSpPr>
        <p:sp>
          <p:nvSpPr>
            <p:cNvPr id="80" name="吹き出し: 円形 79">
              <a:extLst>
                <a:ext uri="{FF2B5EF4-FFF2-40B4-BE49-F238E27FC236}">
                  <a16:creationId xmlns:a16="http://schemas.microsoft.com/office/drawing/2014/main" id="{74863126-1BA6-C153-DC6C-90F046D2F246}"/>
                </a:ext>
              </a:extLst>
            </p:cNvPr>
            <p:cNvSpPr/>
            <p:nvPr/>
          </p:nvSpPr>
          <p:spPr>
            <a:xfrm>
              <a:off x="1328468" y="836762"/>
              <a:ext cx="1915065" cy="593420"/>
            </a:xfrm>
            <a:prstGeom prst="wedgeEllipseCallout">
              <a:avLst>
                <a:gd name="adj1" fmla="val -5419"/>
                <a:gd name="adj2" fmla="val 136547"/>
              </a:avLst>
            </a:prstGeom>
            <a:solidFill>
              <a:srgbClr val="FF0000"/>
            </a:solidFill>
            <a:ln w="317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692D8170-3557-DF1E-B418-A74B4C3420F1}"/>
                </a:ext>
              </a:extLst>
            </p:cNvPr>
            <p:cNvSpPr txBox="1"/>
            <p:nvPr/>
          </p:nvSpPr>
          <p:spPr>
            <a:xfrm>
              <a:off x="1366324" y="940830"/>
              <a:ext cx="1941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リスクが起こると</a:t>
              </a:r>
              <a:r>
                <a:rPr kumimoji="1" lang="en-US" altLang="ja-JP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…</a:t>
              </a:r>
              <a:endPara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D43D9AE-766A-69D8-8521-E8C385222722}"/>
              </a:ext>
            </a:extLst>
          </p:cNvPr>
          <p:cNvSpPr txBox="1"/>
          <p:nvPr/>
        </p:nvSpPr>
        <p:spPr>
          <a:xfrm>
            <a:off x="182601" y="6048630"/>
            <a:ext cx="8208912" cy="766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注 ①収入は可処分所得、支出は消費支出のデータから試算。　②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64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歳は全国勤労者世帯の世帯主年齢階級別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世帯あたりの家計収支。　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③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65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79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歳は高齢夫婦無職世帯の家計収支。　④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80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歳以上は高齢単身世帯の家計収支。　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 ⑤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65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歳以降は同い年の夫婦が、平均寿命である夫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80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歳、妻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87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歳まで生存として試算。</a:t>
            </a:r>
          </a:p>
          <a:p>
            <a:pPr>
              <a:lnSpc>
                <a:spcPct val="110000"/>
              </a:lnSpc>
            </a:pPr>
            <a:r>
              <a:rPr lang="zh-TW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＊総務省「家計調査年報（家計収支編）」（</a:t>
            </a:r>
            <a:r>
              <a:rPr lang="en-US" altLang="zh-TW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zh-TW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349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431F5-AEF2-2043-6CD7-0DFB73863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2DA170D-51F8-C0AD-8C3C-3C4A6FEA07D7}"/>
              </a:ext>
            </a:extLst>
          </p:cNvPr>
          <p:cNvGrpSpPr/>
          <p:nvPr/>
        </p:nvGrpSpPr>
        <p:grpSpPr>
          <a:xfrm>
            <a:off x="1243906" y="982825"/>
            <a:ext cx="2574339" cy="1334549"/>
            <a:chOff x="1243906" y="982825"/>
            <a:chExt cx="2574339" cy="1334549"/>
          </a:xfrm>
        </p:grpSpPr>
        <p:sp>
          <p:nvSpPr>
            <p:cNvPr id="74" name="U ターン矢印 73">
              <a:extLst>
                <a:ext uri="{FF2B5EF4-FFF2-40B4-BE49-F238E27FC236}">
                  <a16:creationId xmlns:a16="http://schemas.microsoft.com/office/drawing/2014/main" id="{58D03808-8338-22FE-BF3E-308B3CA317DA}"/>
                </a:ext>
              </a:extLst>
            </p:cNvPr>
            <p:cNvSpPr/>
            <p:nvPr/>
          </p:nvSpPr>
          <p:spPr>
            <a:xfrm rot="10800000" flipH="1" flipV="1">
              <a:off x="1243906" y="1044677"/>
              <a:ext cx="2574339" cy="1272697"/>
            </a:xfrm>
            <a:prstGeom prst="uturnArrow">
              <a:avLst>
                <a:gd name="adj1" fmla="val 25000"/>
                <a:gd name="adj2" fmla="val 25000"/>
                <a:gd name="adj3" fmla="val 28923"/>
                <a:gd name="adj4" fmla="val 43750"/>
                <a:gd name="adj5" fmla="val 75000"/>
              </a:avLst>
            </a:prstGeom>
            <a:solidFill>
              <a:schemeClr val="accent6"/>
            </a:solidFill>
            <a:ln w="3175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BDFF5D03-D29D-CC5C-E736-D4E7825104B3}"/>
                </a:ext>
              </a:extLst>
            </p:cNvPr>
            <p:cNvSpPr txBox="1"/>
            <p:nvPr/>
          </p:nvSpPr>
          <p:spPr bwMode="white">
            <a:xfrm>
              <a:off x="1684189" y="982825"/>
              <a:ext cx="15760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利子・配当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770C5F4-7D12-9877-E556-93B9B15F983C}"/>
              </a:ext>
            </a:extLst>
          </p:cNvPr>
          <p:cNvGrpSpPr/>
          <p:nvPr/>
        </p:nvGrpSpPr>
        <p:grpSpPr>
          <a:xfrm>
            <a:off x="1032426" y="4103073"/>
            <a:ext cx="2635399" cy="1476069"/>
            <a:chOff x="1032426" y="4103073"/>
            <a:chExt cx="2635399" cy="1476069"/>
          </a:xfrm>
        </p:grpSpPr>
        <p:sp>
          <p:nvSpPr>
            <p:cNvPr id="17" name="U ターン矢印 16">
              <a:extLst>
                <a:ext uri="{FF2B5EF4-FFF2-40B4-BE49-F238E27FC236}">
                  <a16:creationId xmlns:a16="http://schemas.microsoft.com/office/drawing/2014/main" id="{76520BE8-9DB9-4186-383E-C0ED221C6A66}"/>
                </a:ext>
              </a:extLst>
            </p:cNvPr>
            <p:cNvSpPr/>
            <p:nvPr/>
          </p:nvSpPr>
          <p:spPr>
            <a:xfrm rot="10800000">
              <a:off x="1032426" y="4103073"/>
              <a:ext cx="2635399" cy="1403198"/>
            </a:xfrm>
            <a:prstGeom prst="uturnArrow">
              <a:avLst>
                <a:gd name="adj1" fmla="val 21255"/>
                <a:gd name="adj2" fmla="val 25000"/>
                <a:gd name="adj3" fmla="val 25000"/>
                <a:gd name="adj4" fmla="val 42252"/>
                <a:gd name="adj5" fmla="val 75000"/>
              </a:avLst>
            </a:prstGeom>
            <a:solidFill>
              <a:schemeClr val="accent6"/>
            </a:solidFill>
            <a:ln w="3175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2C99BFA5-A7A8-3188-E4CF-D55391F31EE3}"/>
                </a:ext>
              </a:extLst>
            </p:cNvPr>
            <p:cNvSpPr txBox="1"/>
            <p:nvPr/>
          </p:nvSpPr>
          <p:spPr bwMode="white">
            <a:xfrm>
              <a:off x="1764339" y="5117477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資産運用</a:t>
              </a:r>
            </a:p>
          </p:txBody>
        </p:sp>
      </p:grpSp>
      <p:sp>
        <p:nvSpPr>
          <p:cNvPr id="78" name="U ターン矢印 77">
            <a:extLst>
              <a:ext uri="{FF2B5EF4-FFF2-40B4-BE49-F238E27FC236}">
                <a16:creationId xmlns:a16="http://schemas.microsoft.com/office/drawing/2014/main" id="{B3DDB55A-EE0C-D31C-2636-7E58FB10CB80}"/>
              </a:ext>
            </a:extLst>
          </p:cNvPr>
          <p:cNvSpPr/>
          <p:nvPr/>
        </p:nvSpPr>
        <p:spPr>
          <a:xfrm rot="10800000" flipH="1" flipV="1">
            <a:off x="5384703" y="964687"/>
            <a:ext cx="2574339" cy="1335600"/>
          </a:xfrm>
          <a:prstGeom prst="uturnArrow">
            <a:avLst>
              <a:gd name="adj1" fmla="val 25000"/>
              <a:gd name="adj2" fmla="val 25000"/>
              <a:gd name="adj3" fmla="val 28923"/>
              <a:gd name="adj4" fmla="val 46077"/>
              <a:gd name="adj5" fmla="val 100000"/>
            </a:avLst>
          </a:prstGeom>
          <a:solidFill>
            <a:schemeClr val="accent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aphicFrame>
        <p:nvGraphicFramePr>
          <p:cNvPr id="54" name="表 53">
            <a:extLst>
              <a:ext uri="{FF2B5EF4-FFF2-40B4-BE49-F238E27FC236}">
                <a16:creationId xmlns:a16="http://schemas.microsoft.com/office/drawing/2014/main" id="{D61DFC60-505B-C6E0-4736-E271CB67EDFD}"/>
              </a:ext>
            </a:extLst>
          </p:cNvPr>
          <p:cNvGraphicFramePr>
            <a:graphicFrameLocks noGrp="1"/>
          </p:cNvGraphicFramePr>
          <p:nvPr/>
        </p:nvGraphicFramePr>
        <p:xfrm>
          <a:off x="200460" y="2333296"/>
          <a:ext cx="2474310" cy="20530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4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87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企業等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5841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48ABCEB-D4E6-8602-CE8C-8AE42B14CC6D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71B6453-1CAD-25E2-B102-B24344E0F235}"/>
              </a:ext>
            </a:extLst>
          </p:cNvPr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EF0D259F-EFEE-CBE9-9791-5B5BD180CC3A}"/>
              </a:ext>
            </a:extLst>
          </p:cNvPr>
          <p:cNvGraphicFramePr>
            <a:graphicFrameLocks noGrp="1"/>
          </p:cNvGraphicFramePr>
          <p:nvPr/>
        </p:nvGraphicFramePr>
        <p:xfrm>
          <a:off x="2992219" y="2045120"/>
          <a:ext cx="3064932" cy="26612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4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09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保険会社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4076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6" name="図 35">
            <a:extLst>
              <a:ext uri="{FF2B5EF4-FFF2-40B4-BE49-F238E27FC236}">
                <a16:creationId xmlns:a16="http://schemas.microsoft.com/office/drawing/2014/main" id="{FB22E950-75CE-B341-A2A2-310B07D123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453" y="2680938"/>
            <a:ext cx="1357799" cy="1789826"/>
          </a:xfrm>
          <a:prstGeom prst="rect">
            <a:avLst/>
          </a:prstGeom>
        </p:spPr>
      </p:pic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54BCC65A-2933-4F26-1225-5B996EB8E736}"/>
              </a:ext>
            </a:extLst>
          </p:cNvPr>
          <p:cNvSpPr/>
          <p:nvPr/>
        </p:nvSpPr>
        <p:spPr bwMode="white">
          <a:xfrm>
            <a:off x="172111" y="4132"/>
            <a:ext cx="7050857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社会や経済にもかかわる保険会社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7B9971FB-A4A4-103C-D82A-5F9C003E3E3C}"/>
              </a:ext>
            </a:extLst>
          </p:cNvPr>
          <p:cNvGrpSpPr/>
          <p:nvPr/>
        </p:nvGrpSpPr>
        <p:grpSpPr>
          <a:xfrm>
            <a:off x="398323" y="2922161"/>
            <a:ext cx="919834" cy="921849"/>
            <a:chOff x="859671" y="2512130"/>
            <a:chExt cx="2611265" cy="3437997"/>
          </a:xfrm>
        </p:grpSpPr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23904308-34C1-855A-BC50-C63BB83BDA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60" t="3962" r="-3260" b="-3962"/>
            <a:stretch/>
          </p:blipFill>
          <p:spPr>
            <a:xfrm>
              <a:off x="859671" y="2512130"/>
              <a:ext cx="2611265" cy="3437997"/>
            </a:xfrm>
            <a:prstGeom prst="rect">
              <a:avLst/>
            </a:prstGeom>
          </p:spPr>
        </p:pic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1310C3FF-B5D5-E0B2-6726-F2596D81B780}"/>
                </a:ext>
              </a:extLst>
            </p:cNvPr>
            <p:cNvSpPr/>
            <p:nvPr/>
          </p:nvSpPr>
          <p:spPr>
            <a:xfrm>
              <a:off x="1362719" y="2773733"/>
              <a:ext cx="1324044" cy="441675"/>
            </a:xfrm>
            <a:prstGeom prst="rect">
              <a:avLst/>
            </a:prstGeom>
            <a:solidFill>
              <a:schemeClr val="bg1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4D7049AD-F771-F131-FB97-F06097A1D297}"/>
              </a:ext>
            </a:extLst>
          </p:cNvPr>
          <p:cNvGrpSpPr/>
          <p:nvPr/>
        </p:nvGrpSpPr>
        <p:grpSpPr>
          <a:xfrm>
            <a:off x="600301" y="3453230"/>
            <a:ext cx="919834" cy="921849"/>
            <a:chOff x="859671" y="2512130"/>
            <a:chExt cx="2611265" cy="3437997"/>
          </a:xfrm>
        </p:grpSpPr>
        <p:pic>
          <p:nvPicPr>
            <p:cNvPr id="66" name="図 65">
              <a:extLst>
                <a:ext uri="{FF2B5EF4-FFF2-40B4-BE49-F238E27FC236}">
                  <a16:creationId xmlns:a16="http://schemas.microsoft.com/office/drawing/2014/main" id="{7C8C5F07-D5F8-272F-9C95-9FFC70AE76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60" t="3962" r="-3260" b="-3962"/>
            <a:stretch/>
          </p:blipFill>
          <p:spPr>
            <a:xfrm>
              <a:off x="859671" y="2512130"/>
              <a:ext cx="2611265" cy="3437997"/>
            </a:xfrm>
            <a:prstGeom prst="rect">
              <a:avLst/>
            </a:prstGeom>
          </p:spPr>
        </p:pic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8AEC1C8C-A747-B4A6-AF4A-D83A571B7F8D}"/>
                </a:ext>
              </a:extLst>
            </p:cNvPr>
            <p:cNvSpPr/>
            <p:nvPr/>
          </p:nvSpPr>
          <p:spPr>
            <a:xfrm>
              <a:off x="1362719" y="2773733"/>
              <a:ext cx="1324044" cy="441675"/>
            </a:xfrm>
            <a:prstGeom prst="rect">
              <a:avLst/>
            </a:prstGeom>
            <a:solidFill>
              <a:schemeClr val="bg1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226DA6BF-5128-38CA-5B20-3885D983C00F}"/>
              </a:ext>
            </a:extLst>
          </p:cNvPr>
          <p:cNvGrpSpPr/>
          <p:nvPr/>
        </p:nvGrpSpPr>
        <p:grpSpPr>
          <a:xfrm>
            <a:off x="1388272" y="2937151"/>
            <a:ext cx="919834" cy="921849"/>
            <a:chOff x="859671" y="2512130"/>
            <a:chExt cx="2611265" cy="3437997"/>
          </a:xfrm>
        </p:grpSpPr>
        <p:pic>
          <p:nvPicPr>
            <p:cNvPr id="69" name="図 68">
              <a:extLst>
                <a:ext uri="{FF2B5EF4-FFF2-40B4-BE49-F238E27FC236}">
                  <a16:creationId xmlns:a16="http://schemas.microsoft.com/office/drawing/2014/main" id="{28B6FA55-B92D-D769-A858-0802D48E7B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60" t="3962" r="-3260" b="-3962"/>
            <a:stretch/>
          </p:blipFill>
          <p:spPr>
            <a:xfrm>
              <a:off x="859671" y="2512130"/>
              <a:ext cx="2611265" cy="3437997"/>
            </a:xfrm>
            <a:prstGeom prst="rect">
              <a:avLst/>
            </a:prstGeom>
          </p:spPr>
        </p:pic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5FE9BD64-03B0-F24F-F9DB-9D0D3D6D3166}"/>
                </a:ext>
              </a:extLst>
            </p:cNvPr>
            <p:cNvSpPr/>
            <p:nvPr/>
          </p:nvSpPr>
          <p:spPr>
            <a:xfrm>
              <a:off x="1362719" y="2773733"/>
              <a:ext cx="1324044" cy="441675"/>
            </a:xfrm>
            <a:prstGeom prst="rect">
              <a:avLst/>
            </a:prstGeom>
            <a:solidFill>
              <a:schemeClr val="bg1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BE0D841A-CDB2-2C15-935F-CA26E3EA55F5}"/>
              </a:ext>
            </a:extLst>
          </p:cNvPr>
          <p:cNvGrpSpPr/>
          <p:nvPr/>
        </p:nvGrpSpPr>
        <p:grpSpPr>
          <a:xfrm>
            <a:off x="1596736" y="3463006"/>
            <a:ext cx="919834" cy="921849"/>
            <a:chOff x="859671" y="2512130"/>
            <a:chExt cx="2611265" cy="3437997"/>
          </a:xfrm>
        </p:grpSpPr>
        <p:pic>
          <p:nvPicPr>
            <p:cNvPr id="72" name="図 71">
              <a:extLst>
                <a:ext uri="{FF2B5EF4-FFF2-40B4-BE49-F238E27FC236}">
                  <a16:creationId xmlns:a16="http://schemas.microsoft.com/office/drawing/2014/main" id="{22614D11-A0C9-3B3C-52E0-CC2B2CF857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60" t="3962" r="-3260" b="-3962"/>
            <a:stretch/>
          </p:blipFill>
          <p:spPr>
            <a:xfrm>
              <a:off x="859671" y="2512130"/>
              <a:ext cx="2611265" cy="3437997"/>
            </a:xfrm>
            <a:prstGeom prst="rect">
              <a:avLst/>
            </a:prstGeom>
          </p:spPr>
        </p:pic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72161333-8794-0E2F-66C4-C138EA4E132D}"/>
                </a:ext>
              </a:extLst>
            </p:cNvPr>
            <p:cNvSpPr/>
            <p:nvPr/>
          </p:nvSpPr>
          <p:spPr>
            <a:xfrm>
              <a:off x="1362719" y="2773733"/>
              <a:ext cx="1324044" cy="441675"/>
            </a:xfrm>
            <a:prstGeom prst="rect">
              <a:avLst/>
            </a:prstGeom>
            <a:solidFill>
              <a:schemeClr val="bg1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角丸四角形吹き出し 17">
            <a:extLst>
              <a:ext uri="{FF2B5EF4-FFF2-40B4-BE49-F238E27FC236}">
                <a16:creationId xmlns:a16="http://schemas.microsoft.com/office/drawing/2014/main" id="{D85D2861-EBEF-1060-D46E-C408F51606E7}"/>
              </a:ext>
            </a:extLst>
          </p:cNvPr>
          <p:cNvSpPr/>
          <p:nvPr/>
        </p:nvSpPr>
        <p:spPr>
          <a:xfrm>
            <a:off x="94593" y="5826156"/>
            <a:ext cx="5776854" cy="982133"/>
          </a:xfrm>
          <a:prstGeom prst="wedgeRoundRectCallout">
            <a:avLst>
              <a:gd name="adj1" fmla="val 7804"/>
              <a:gd name="adj2" fmla="val -7665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2000" dirty="0">
              <a:solidFill>
                <a:schemeClr val="accent2"/>
              </a:solidFill>
            </a:endParaRPr>
          </a:p>
          <a:p>
            <a:r>
              <a:rPr lang="ja-JP" altLang="en-US" dirty="0">
                <a:solidFill>
                  <a:schemeClr val="accent2"/>
                </a:solidFill>
              </a:rPr>
              <a:t>例えば、</a:t>
            </a:r>
          </a:p>
          <a:p>
            <a:r>
              <a:rPr lang="ja-JP" altLang="en-US" dirty="0">
                <a:solidFill>
                  <a:schemeClr val="accent2"/>
                </a:solidFill>
              </a:rPr>
              <a:t>・企業が発行する株式</a:t>
            </a:r>
            <a:r>
              <a:rPr kumimoji="1" lang="ja-JP" altLang="en-US" dirty="0">
                <a:solidFill>
                  <a:schemeClr val="accent2"/>
                </a:solidFill>
              </a:rPr>
              <a:t>や社債</a:t>
            </a:r>
            <a:r>
              <a:rPr lang="ja-JP" altLang="en-US" dirty="0">
                <a:solidFill>
                  <a:schemeClr val="accent2"/>
                </a:solidFill>
              </a:rPr>
              <a:t>、国が発行する国債</a:t>
            </a:r>
            <a:r>
              <a:rPr kumimoji="1" lang="ja-JP" altLang="en-US" dirty="0">
                <a:solidFill>
                  <a:schemeClr val="accent2"/>
                </a:solidFill>
              </a:rPr>
              <a:t>を購入</a:t>
            </a:r>
          </a:p>
          <a:p>
            <a:r>
              <a:rPr lang="ja-JP" altLang="en-US" dirty="0">
                <a:solidFill>
                  <a:schemeClr val="accent2"/>
                </a:solidFill>
              </a:rPr>
              <a:t>・企業にお金を貸す　</a:t>
            </a:r>
          </a:p>
          <a:p>
            <a:r>
              <a:rPr lang="ja-JP" altLang="en-US" sz="2000" dirty="0">
                <a:solidFill>
                  <a:schemeClr val="accent2"/>
                </a:solidFill>
              </a:rPr>
              <a:t>　　　　　　　　　　　　　</a:t>
            </a:r>
            <a:endParaRPr kumimoji="1" lang="ja-JP" altLang="en-US" sz="2000" dirty="0">
              <a:solidFill>
                <a:schemeClr val="accent2"/>
              </a:solidFill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975203A-F90D-0553-50F6-3A68444441EC}"/>
              </a:ext>
            </a:extLst>
          </p:cNvPr>
          <p:cNvGrpSpPr/>
          <p:nvPr/>
        </p:nvGrpSpPr>
        <p:grpSpPr>
          <a:xfrm>
            <a:off x="5231252" y="4124621"/>
            <a:ext cx="2574213" cy="1476000"/>
            <a:chOff x="5045870" y="4451926"/>
            <a:chExt cx="2759595" cy="1451835"/>
          </a:xfrm>
          <a:solidFill>
            <a:schemeClr val="accent1"/>
          </a:solidFill>
        </p:grpSpPr>
        <p:sp>
          <p:nvSpPr>
            <p:cNvPr id="79" name="U ターン矢印 78">
              <a:extLst>
                <a:ext uri="{FF2B5EF4-FFF2-40B4-BE49-F238E27FC236}">
                  <a16:creationId xmlns:a16="http://schemas.microsoft.com/office/drawing/2014/main" id="{9D8A456A-8658-A220-FB19-F2DFE65670FC}"/>
                </a:ext>
              </a:extLst>
            </p:cNvPr>
            <p:cNvSpPr/>
            <p:nvPr/>
          </p:nvSpPr>
          <p:spPr>
            <a:xfrm rot="10800000">
              <a:off x="5045870" y="4451926"/>
              <a:ext cx="2759595" cy="1396609"/>
            </a:xfrm>
            <a:prstGeom prst="uturnArrow">
              <a:avLst>
                <a:gd name="adj1" fmla="val 24260"/>
                <a:gd name="adj2" fmla="val 25000"/>
                <a:gd name="adj3" fmla="val 25000"/>
                <a:gd name="adj4" fmla="val 43750"/>
                <a:gd name="adj5" fmla="val 57974"/>
              </a:avLst>
            </a:prstGeom>
            <a:grp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FC394071-40CD-D01C-B02E-D115D51FCD00}"/>
                </a:ext>
              </a:extLst>
            </p:cNvPr>
            <p:cNvSpPr txBox="1"/>
            <p:nvPr/>
          </p:nvSpPr>
          <p:spPr bwMode="white">
            <a:xfrm>
              <a:off x="6025335" y="5442096"/>
              <a:ext cx="1107996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保険料</a:t>
              </a:r>
              <a:endParaRPr kumimoji="1"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graphicFrame>
        <p:nvGraphicFramePr>
          <p:cNvPr id="77" name="表 76">
            <a:extLst>
              <a:ext uri="{FF2B5EF4-FFF2-40B4-BE49-F238E27FC236}">
                <a16:creationId xmlns:a16="http://schemas.microsoft.com/office/drawing/2014/main" id="{C745B35C-E7D2-9391-E90C-6AC459B12F04}"/>
              </a:ext>
            </a:extLst>
          </p:cNvPr>
          <p:cNvGraphicFramePr>
            <a:graphicFrameLocks noGrp="1"/>
          </p:cNvGraphicFramePr>
          <p:nvPr/>
        </p:nvGraphicFramePr>
        <p:xfrm>
          <a:off x="6371186" y="2333295"/>
          <a:ext cx="2474310" cy="20417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4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99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家計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1859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941DB321-FC9A-9622-3C22-48278821EDAE}"/>
              </a:ext>
            </a:extLst>
          </p:cNvPr>
          <p:cNvSpPr txBox="1"/>
          <p:nvPr/>
        </p:nvSpPr>
        <p:spPr bwMode="white">
          <a:xfrm>
            <a:off x="5871447" y="90854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保険金等</a:t>
            </a:r>
            <a:endParaRPr kumimoji="1" lang="ja-JP" altLang="en-US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pic>
        <p:nvPicPr>
          <p:cNvPr id="84" name="図 83">
            <a:extLst>
              <a:ext uri="{FF2B5EF4-FFF2-40B4-BE49-F238E27FC236}">
                <a16:creationId xmlns:a16="http://schemas.microsoft.com/office/drawing/2014/main" id="{14037CEB-BF91-DA93-8C12-CE713F9581C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2148" y="1192615"/>
            <a:ext cx="1129112" cy="1121338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187C274-78B1-2262-BEDA-33D5FC3A779E}"/>
              </a:ext>
            </a:extLst>
          </p:cNvPr>
          <p:cNvGrpSpPr/>
          <p:nvPr/>
        </p:nvGrpSpPr>
        <p:grpSpPr>
          <a:xfrm>
            <a:off x="6600259" y="2919752"/>
            <a:ext cx="2043870" cy="1322473"/>
            <a:chOff x="6600259" y="2919752"/>
            <a:chExt cx="2043870" cy="1322473"/>
          </a:xfrm>
        </p:grpSpPr>
        <p:pic>
          <p:nvPicPr>
            <p:cNvPr id="85" name="図 84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639246A1-2DB6-AB4D-4928-E60737C65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00259" y="2919752"/>
              <a:ext cx="392083" cy="759659"/>
            </a:xfrm>
            <a:prstGeom prst="rect">
              <a:avLst/>
            </a:prstGeom>
          </p:spPr>
        </p:pic>
        <p:pic>
          <p:nvPicPr>
            <p:cNvPr id="86" name="図 85" descr="ウィンドウ, マグカップ が含まれている画像&#10;&#10;自動的に生成された説明">
              <a:extLst>
                <a:ext uri="{FF2B5EF4-FFF2-40B4-BE49-F238E27FC236}">
                  <a16:creationId xmlns:a16="http://schemas.microsoft.com/office/drawing/2014/main" id="{54191BA4-C62F-6F62-BE48-C940376B3B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34457"/>
            <a:stretch/>
          </p:blipFill>
          <p:spPr>
            <a:xfrm>
              <a:off x="6992342" y="3436444"/>
              <a:ext cx="985732" cy="805781"/>
            </a:xfrm>
            <a:prstGeom prst="rect">
              <a:avLst/>
            </a:prstGeom>
          </p:spPr>
        </p:pic>
        <p:pic>
          <p:nvPicPr>
            <p:cNvPr id="88" name="図 87" descr="ウィンドウ が含まれている画像&#10;&#10;自動的に生成された説明">
              <a:extLst>
                <a:ext uri="{FF2B5EF4-FFF2-40B4-BE49-F238E27FC236}">
                  <a16:creationId xmlns:a16="http://schemas.microsoft.com/office/drawing/2014/main" id="{CC353FC9-9907-4FFD-4B00-CCB6DA238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09087" y="3007296"/>
              <a:ext cx="501391" cy="481951"/>
            </a:xfrm>
            <a:prstGeom prst="rect">
              <a:avLst/>
            </a:prstGeom>
          </p:spPr>
        </p:pic>
        <p:pic>
          <p:nvPicPr>
            <p:cNvPr id="89" name="図 88" descr="挿絵, ウィンドウ が含まれている画像&#10;&#10;自動的に生成された説明">
              <a:extLst>
                <a:ext uri="{FF2B5EF4-FFF2-40B4-BE49-F238E27FC236}">
                  <a16:creationId xmlns:a16="http://schemas.microsoft.com/office/drawing/2014/main" id="{D7404F20-3420-418A-EFB9-C875A4B77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70360" y="3101553"/>
              <a:ext cx="673769" cy="722906"/>
            </a:xfrm>
            <a:prstGeom prst="rect">
              <a:avLst/>
            </a:prstGeom>
          </p:spPr>
        </p:pic>
      </p:grpSp>
      <p:pic>
        <p:nvPicPr>
          <p:cNvPr id="31" name="図 30" descr="おもちゃ, 人形, 写真, 異なる が含まれている画像&#10;&#10;自動的に生成された説明">
            <a:extLst>
              <a:ext uri="{FF2B5EF4-FFF2-40B4-BE49-F238E27FC236}">
                <a16:creationId xmlns:a16="http://schemas.microsoft.com/office/drawing/2014/main" id="{9AC151EB-1CB4-3F11-0E05-5C014C2D2E6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8188" y="5190623"/>
            <a:ext cx="1378043" cy="1174538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27B9F2F1-FD90-438E-0498-1E71760AD0C5}"/>
              </a:ext>
            </a:extLst>
          </p:cNvPr>
          <p:cNvSpPr/>
          <p:nvPr/>
        </p:nvSpPr>
        <p:spPr>
          <a:xfrm>
            <a:off x="2042123" y="2748624"/>
            <a:ext cx="4843581" cy="1698526"/>
          </a:xfrm>
          <a:prstGeom prst="roundRect">
            <a:avLst/>
          </a:prstGeom>
          <a:solidFill>
            <a:srgbClr val="FF000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/>
              <a:t>保険会社は、金融機関として、社会や経済を支えています（間接金融）。</a:t>
            </a:r>
            <a:endParaRPr kumimoji="1" lang="ja-JP" altLang="en-US" sz="32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842CAD1-3FA6-D1B8-6694-2EC762B92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6300" y="6416166"/>
            <a:ext cx="21336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/>
              <a:pPr/>
              <a:t>30</a:t>
            </a:fld>
            <a:endParaRPr lang="ja-JP" altLang="en-US" sz="1800" dirty="0"/>
          </a:p>
        </p:txBody>
      </p:sp>
      <p:pic>
        <p:nvPicPr>
          <p:cNvPr id="11" name="図 10" descr="ロゴ&#10;&#10;中程度の精度で自動的に生成された説明">
            <a:extLst>
              <a:ext uri="{FF2B5EF4-FFF2-40B4-BE49-F238E27FC236}">
                <a16:creationId xmlns:a16="http://schemas.microsoft.com/office/drawing/2014/main" id="{0D86A2C0-2238-C5CB-2FA4-38B7E09264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7" y="765640"/>
            <a:ext cx="1357799" cy="85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5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18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431F5-AEF2-2043-6CD7-0DFB73863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48ABCEB-D4E6-8602-CE8C-8AE42B14CC6D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71B6453-1CAD-25E2-B102-B24344E0F235}"/>
              </a:ext>
            </a:extLst>
          </p:cNvPr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54BCC65A-2933-4F26-1225-5B996EB8E736}"/>
              </a:ext>
            </a:extLst>
          </p:cNvPr>
          <p:cNvSpPr/>
          <p:nvPr/>
        </p:nvSpPr>
        <p:spPr bwMode="white">
          <a:xfrm>
            <a:off x="172111" y="4132"/>
            <a:ext cx="7050857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預金と投資のフロー図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941DB321-FC9A-9622-3C22-48278821EDAE}"/>
              </a:ext>
            </a:extLst>
          </p:cNvPr>
          <p:cNvSpPr txBox="1"/>
          <p:nvPr/>
        </p:nvSpPr>
        <p:spPr bwMode="white">
          <a:xfrm>
            <a:off x="5871447" y="90854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保険金等</a:t>
            </a:r>
            <a:endParaRPr kumimoji="1" lang="ja-JP" altLang="en-US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842CAD1-3FA6-D1B8-6694-2EC762B92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6300" y="6416166"/>
            <a:ext cx="21336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/>
              <a:pPr/>
              <a:t>31</a:t>
            </a:fld>
            <a:endParaRPr lang="ja-JP" altLang="en-US" sz="1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4EB22CD-CD90-92B4-4655-F0206BE10ED5}"/>
              </a:ext>
            </a:extLst>
          </p:cNvPr>
          <p:cNvSpPr txBox="1"/>
          <p:nvPr/>
        </p:nvSpPr>
        <p:spPr>
          <a:xfrm>
            <a:off x="2423404" y="6533945"/>
            <a:ext cx="576971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金融庁「高校生のための金融リテラシー講座」　　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310F64F-03B2-540F-D4D6-0D98566F0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98" y="792708"/>
            <a:ext cx="8777018" cy="571158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49F9957-403A-8ADA-FE1E-D0AF39687085}"/>
              </a:ext>
            </a:extLst>
          </p:cNvPr>
          <p:cNvSpPr/>
          <p:nvPr/>
        </p:nvSpPr>
        <p:spPr>
          <a:xfrm>
            <a:off x="8500023" y="6300787"/>
            <a:ext cx="429877" cy="171451"/>
          </a:xfrm>
          <a:prstGeom prst="rect">
            <a:avLst/>
          </a:prstGeom>
          <a:solidFill>
            <a:schemeClr val="bg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35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B03799-FD7E-20C7-B716-7722C2A5A777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資産形成にあたっての注意点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673FADE-ADF4-7094-A0B3-6C22B5E14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4ECEBF1-D295-43F5-DD00-77271E6E7521}"/>
              </a:ext>
            </a:extLst>
          </p:cNvPr>
          <p:cNvSpPr/>
          <p:nvPr/>
        </p:nvSpPr>
        <p:spPr>
          <a:xfrm>
            <a:off x="2483644" y="2272140"/>
            <a:ext cx="2228850" cy="1174081"/>
          </a:xfrm>
          <a:prstGeom prst="ellipse">
            <a:avLst/>
          </a:prstGeom>
          <a:solidFill>
            <a:srgbClr val="00B0F0"/>
          </a:solidFill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リスクはゼロがいい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8F9956D8-3985-6AD8-6AFF-145895EF5467}"/>
              </a:ext>
            </a:extLst>
          </p:cNvPr>
          <p:cNvSpPr/>
          <p:nvPr/>
        </p:nvSpPr>
        <p:spPr>
          <a:xfrm>
            <a:off x="4529132" y="1575651"/>
            <a:ext cx="2200282" cy="1110483"/>
          </a:xfrm>
          <a:prstGeom prst="ellipse">
            <a:avLst/>
          </a:prstGeom>
          <a:solidFill>
            <a:srgbClr val="00B0F0"/>
          </a:solidFill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高収益を</a:t>
            </a:r>
            <a:endParaRPr kumimoji="1"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得たい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04E8C9BF-E770-4C49-E46B-5382944BE261}"/>
              </a:ext>
            </a:extLst>
          </p:cNvPr>
          <p:cNvSpPr/>
          <p:nvPr/>
        </p:nvSpPr>
        <p:spPr>
          <a:xfrm>
            <a:off x="6693694" y="2269418"/>
            <a:ext cx="2228850" cy="1174082"/>
          </a:xfrm>
          <a:prstGeom prst="ellipse">
            <a:avLst/>
          </a:prstGeom>
          <a:solidFill>
            <a:srgbClr val="00B0F0"/>
          </a:solidFill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元手は少なくしたい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F5A75712-0F4F-009E-8A00-E7C7959B5FED}"/>
              </a:ext>
            </a:extLst>
          </p:cNvPr>
          <p:cNvSpPr/>
          <p:nvPr/>
        </p:nvSpPr>
        <p:spPr>
          <a:xfrm>
            <a:off x="185738" y="1673285"/>
            <a:ext cx="2228850" cy="1174082"/>
          </a:xfrm>
          <a:prstGeom prst="ellipse">
            <a:avLst/>
          </a:prstGeom>
          <a:solidFill>
            <a:srgbClr val="00B0F0"/>
          </a:solidFill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継続的に利益を上げたい</a:t>
            </a:r>
          </a:p>
        </p:txBody>
      </p:sp>
      <p:pic>
        <p:nvPicPr>
          <p:cNvPr id="12" name="図 1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11130F6-C188-C935-512B-C88FB8187D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621"/>
          <a:stretch/>
        </p:blipFill>
        <p:spPr>
          <a:xfrm>
            <a:off x="7626838" y="5047652"/>
            <a:ext cx="1295706" cy="1683797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A001AC-532A-A31C-3377-CCD9F7BAF98E}"/>
              </a:ext>
            </a:extLst>
          </p:cNvPr>
          <p:cNvSpPr txBox="1"/>
          <p:nvPr/>
        </p:nvSpPr>
        <p:spPr>
          <a:xfrm>
            <a:off x="173678" y="5059378"/>
            <a:ext cx="7231704" cy="1328023"/>
          </a:xfrm>
          <a:prstGeom prst="wedgeRoundRectCallout">
            <a:avLst>
              <a:gd name="adj1" fmla="val 54332"/>
              <a:gd name="adj2" fmla="val 4171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392B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・自分の元手を考慮して、無理のない範囲で行う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・上手い儲け話や誘い文句には乗らない</a:t>
            </a: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といったことに気を付けましょう。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BBF509E-407B-66CE-A051-F8513510E409}"/>
              </a:ext>
            </a:extLst>
          </p:cNvPr>
          <p:cNvSpPr txBox="1"/>
          <p:nvPr/>
        </p:nvSpPr>
        <p:spPr>
          <a:xfrm>
            <a:off x="185738" y="870590"/>
            <a:ext cx="6186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資産形成をする上で・・・</a:t>
            </a:r>
          </a:p>
        </p:txBody>
      </p:sp>
      <p:sp>
        <p:nvSpPr>
          <p:cNvPr id="14" name="雲 13">
            <a:extLst>
              <a:ext uri="{FF2B5EF4-FFF2-40B4-BE49-F238E27FC236}">
                <a16:creationId xmlns:a16="http://schemas.microsoft.com/office/drawing/2014/main" id="{B3AB29B7-EC74-5646-6D04-7889812A2CD8}"/>
              </a:ext>
            </a:extLst>
          </p:cNvPr>
          <p:cNvSpPr/>
          <p:nvPr/>
        </p:nvSpPr>
        <p:spPr>
          <a:xfrm>
            <a:off x="812417" y="1410715"/>
            <a:ext cx="7002846" cy="1971908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全てを満たす手段は</a:t>
            </a:r>
            <a:endParaRPr lang="en-US" altLang="ja-JP" sz="3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3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存在しません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2ECDFDF-3990-4032-08DB-EFDB67AD6683}"/>
              </a:ext>
            </a:extLst>
          </p:cNvPr>
          <p:cNvSpPr txBox="1"/>
          <p:nvPr/>
        </p:nvSpPr>
        <p:spPr>
          <a:xfrm>
            <a:off x="0" y="3857688"/>
            <a:ext cx="9444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公正な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競争によって、利回りや価格は適正な</a:t>
            </a:r>
            <a:r>
              <a:rPr kumimoji="1"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水準に収束します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88664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3" grpId="0" animBg="1"/>
      <p:bldP spid="14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B03799-FD7E-20C7-B716-7722C2A5A777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家計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を３つに分けて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考えてみよう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5" name="グラフ 14">
            <a:extLst>
              <a:ext uri="{FF2B5EF4-FFF2-40B4-BE49-F238E27FC236}">
                <a16:creationId xmlns:a16="http://schemas.microsoft.com/office/drawing/2014/main" id="{DB6CC0A8-F09E-76C9-6F6A-3988A15EE6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0009239"/>
              </p:ext>
            </p:extLst>
          </p:nvPr>
        </p:nvGraphicFramePr>
        <p:xfrm>
          <a:off x="0" y="406399"/>
          <a:ext cx="9144000" cy="5230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ED37DB7-7A1A-D731-54F1-FA0AF2E7F7FF}"/>
              </a:ext>
            </a:extLst>
          </p:cNvPr>
          <p:cNvSpPr txBox="1"/>
          <p:nvPr/>
        </p:nvSpPr>
        <p:spPr>
          <a:xfrm>
            <a:off x="352425" y="5476529"/>
            <a:ext cx="8515350" cy="9379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txBody>
          <a:bodyPr wrap="square" tIns="108000" bIns="0" rtlCol="0" anchor="ctr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ja-JP" altLang="en-US" sz="2400" b="1" dirty="0">
                <a:solidFill>
                  <a:srgbClr val="CC00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当面使う予定がないお金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」を今後の生活設計に合わせて、どのように保有したら良いのか考えてみましょう。</a:t>
            </a:r>
          </a:p>
        </p:txBody>
      </p:sp>
      <p:sp>
        <p:nvSpPr>
          <p:cNvPr id="4" name="テキスト ボックス 15">
            <a:extLst>
              <a:ext uri="{FF2B5EF4-FFF2-40B4-BE49-F238E27FC236}">
                <a16:creationId xmlns:a16="http://schemas.microsoft.com/office/drawing/2014/main" id="{B4B59A27-181E-5F62-B136-1EA28A2FB3A9}"/>
              </a:ext>
            </a:extLst>
          </p:cNvPr>
          <p:cNvSpPr txBox="1"/>
          <p:nvPr/>
        </p:nvSpPr>
        <p:spPr>
          <a:xfrm>
            <a:off x="-221190" y="6564260"/>
            <a:ext cx="908896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日本証券業協会「サクサクわかる！資産運用と証券投資スタートブック」をもとに生命保険文化センターが作成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673FADE-ADF4-7094-A0B3-6C22B5E14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76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0"/>
            <a:ext cx="9144000" cy="684000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ヒラギノ角ゴ ProN W6"/>
              </a:rPr>
              <a:t>　金融商品を選ぶときの３つのポイント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CBF1E1A-0A29-3AC1-26ED-A74DDE0F0B5D}"/>
              </a:ext>
            </a:extLst>
          </p:cNvPr>
          <p:cNvGrpSpPr/>
          <p:nvPr/>
        </p:nvGrpSpPr>
        <p:grpSpPr>
          <a:xfrm>
            <a:off x="1195635" y="1468073"/>
            <a:ext cx="6344968" cy="3497477"/>
            <a:chOff x="1192627" y="1364651"/>
            <a:chExt cx="6050266" cy="3613506"/>
          </a:xfrm>
        </p:grpSpPr>
        <p:sp>
          <p:nvSpPr>
            <p:cNvPr id="2" name="二等辺三角形 1">
              <a:extLst>
                <a:ext uri="{FF2B5EF4-FFF2-40B4-BE49-F238E27FC236}">
                  <a16:creationId xmlns:a16="http://schemas.microsoft.com/office/drawing/2014/main" id="{47EFFE10-AD3C-96AB-E00B-C3CB2DBF1569}"/>
                </a:ext>
              </a:extLst>
            </p:cNvPr>
            <p:cNvSpPr/>
            <p:nvPr/>
          </p:nvSpPr>
          <p:spPr>
            <a:xfrm>
              <a:off x="2089775" y="1911322"/>
              <a:ext cx="4106309" cy="2408351"/>
            </a:xfrm>
            <a:prstGeom prst="triangle">
              <a:avLst>
                <a:gd name="adj" fmla="val 52843"/>
              </a:avLst>
            </a:prstGeom>
            <a:noFill/>
            <a:ln w="1270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" name="楕円 2">
              <a:extLst>
                <a:ext uri="{FF2B5EF4-FFF2-40B4-BE49-F238E27FC236}">
                  <a16:creationId xmlns:a16="http://schemas.microsoft.com/office/drawing/2014/main" id="{69BD36EC-9560-A5B5-4BA1-09E839852EA3}"/>
                </a:ext>
              </a:extLst>
            </p:cNvPr>
            <p:cNvSpPr/>
            <p:nvPr/>
          </p:nvSpPr>
          <p:spPr>
            <a:xfrm>
              <a:off x="3310514" y="1364651"/>
              <a:ext cx="1861190" cy="1861190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収益性</a:t>
              </a:r>
            </a:p>
          </p:txBody>
        </p:sp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B5F0E39A-C0FC-F47D-099A-DBEFA8727703}"/>
                </a:ext>
              </a:extLst>
            </p:cNvPr>
            <p:cNvSpPr/>
            <p:nvPr/>
          </p:nvSpPr>
          <p:spPr>
            <a:xfrm>
              <a:off x="1192627" y="3116967"/>
              <a:ext cx="1861190" cy="1861190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安全性</a:t>
              </a:r>
            </a:p>
          </p:txBody>
        </p:sp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1EF997DD-DF2F-24E2-3229-2BE14DD220D5}"/>
                </a:ext>
              </a:extLst>
            </p:cNvPr>
            <p:cNvSpPr/>
            <p:nvPr/>
          </p:nvSpPr>
          <p:spPr>
            <a:xfrm>
              <a:off x="5381703" y="3116967"/>
              <a:ext cx="1861190" cy="1861190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流動性</a:t>
              </a: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916662D-E4A2-1123-C56C-D0B8F1AAF25B}"/>
              </a:ext>
            </a:extLst>
          </p:cNvPr>
          <p:cNvSpPr txBox="1"/>
          <p:nvPr/>
        </p:nvSpPr>
        <p:spPr>
          <a:xfrm>
            <a:off x="2711695" y="950267"/>
            <a:ext cx="3528186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利益が期待できるか？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AF4E6A2-F510-D9D5-2158-6BF0A1037CEB}"/>
              </a:ext>
            </a:extLst>
          </p:cNvPr>
          <p:cNvGrpSpPr/>
          <p:nvPr/>
        </p:nvGrpSpPr>
        <p:grpSpPr>
          <a:xfrm>
            <a:off x="439008" y="5037515"/>
            <a:ext cx="4536093" cy="729457"/>
            <a:chOff x="203082" y="5349632"/>
            <a:chExt cx="4368918" cy="780824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FD72031D-D3B2-8CFC-9ABC-BC3210285E01}"/>
                </a:ext>
              </a:extLst>
            </p:cNvPr>
            <p:cNvSpPr txBox="1"/>
            <p:nvPr/>
          </p:nvSpPr>
          <p:spPr>
            <a:xfrm>
              <a:off x="370276" y="5349632"/>
              <a:ext cx="30379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spcBef>
                  <a:spcPct val="2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元本が減らないか？</a:t>
              </a:r>
              <a:endPara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1B6F6E35-37E8-1824-5082-98C5A7139132}"/>
                </a:ext>
              </a:extLst>
            </p:cNvPr>
            <p:cNvSpPr txBox="1"/>
            <p:nvPr/>
          </p:nvSpPr>
          <p:spPr>
            <a:xfrm>
              <a:off x="203082" y="5761124"/>
              <a:ext cx="4368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rgbClr val="008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（元本＝金融商品の購入に充てた資金）</a:t>
              </a:r>
              <a:endParaRPr kumimoji="1" lang="ja-JP" altLang="en-US" sz="2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8079EA1-4D70-DBB6-7A0D-5ED1DD7EF4D7}"/>
              </a:ext>
            </a:extLst>
          </p:cNvPr>
          <p:cNvSpPr txBox="1"/>
          <p:nvPr/>
        </p:nvSpPr>
        <p:spPr>
          <a:xfrm>
            <a:off x="3089055" y="6540996"/>
            <a:ext cx="576971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金融庁「高校生のための金融リテラシー講座」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をもとに生命保険文化センターが作成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7283F0E-7DFB-279A-B9CB-31CDBBB0BEA1}"/>
              </a:ext>
            </a:extLst>
          </p:cNvPr>
          <p:cNvSpPr txBox="1"/>
          <p:nvPr/>
        </p:nvSpPr>
        <p:spPr>
          <a:xfrm>
            <a:off x="5720315" y="1563540"/>
            <a:ext cx="3138459" cy="783193"/>
          </a:xfrm>
          <a:prstGeom prst="wedgeRoundRectCallout">
            <a:avLst>
              <a:gd name="adj1" fmla="val -53370"/>
              <a:gd name="adj2" fmla="val 89812"/>
              <a:gd name="adj3" fmla="val 16667"/>
            </a:avLst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この３つ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すべてを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満たす金融商品はありません。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16A4265-55D7-0F09-80E0-F4C19F3BE405}"/>
              </a:ext>
            </a:extLst>
          </p:cNvPr>
          <p:cNvGrpSpPr/>
          <p:nvPr/>
        </p:nvGrpSpPr>
        <p:grpSpPr>
          <a:xfrm>
            <a:off x="5426850" y="4989855"/>
            <a:ext cx="3278142" cy="784929"/>
            <a:chOff x="5103260" y="5331864"/>
            <a:chExt cx="3157328" cy="840202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FE75ACC-963F-17CB-25D5-4A347AE889A5}"/>
                </a:ext>
              </a:extLst>
            </p:cNvPr>
            <p:cNvSpPr txBox="1"/>
            <p:nvPr/>
          </p:nvSpPr>
          <p:spPr>
            <a:xfrm>
              <a:off x="5103260" y="5331864"/>
              <a:ext cx="3157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base" latinLnBrk="0" hangingPunct="1">
                <a:spcBef>
                  <a:spcPct val="2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必要な時にお金を</a:t>
              </a:r>
              <a:endPara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5E6C7ADC-E9A6-1DCA-C20F-61F3CABAE941}"/>
                </a:ext>
              </a:extLst>
            </p:cNvPr>
            <p:cNvSpPr txBox="1"/>
            <p:nvPr/>
          </p:nvSpPr>
          <p:spPr>
            <a:xfrm>
              <a:off x="5103260" y="5710401"/>
              <a:ext cx="3157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base" latinLnBrk="0" hangingPunct="1">
                <a:spcBef>
                  <a:spcPct val="200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引き出しやすいか？</a:t>
              </a:r>
              <a:endPara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</p:grp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5F32F0DC-AB1B-804E-6942-516C18F3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194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B03799-FD7E-20C7-B716-7722C2A5A777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民間保険以外の金融商品にはどんなものがあるの？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ADBA7C8C-5DBA-FD34-41AD-3F9BF2E3361A}"/>
              </a:ext>
            </a:extLst>
          </p:cNvPr>
          <p:cNvGrpSpPr/>
          <p:nvPr/>
        </p:nvGrpSpPr>
        <p:grpSpPr>
          <a:xfrm>
            <a:off x="54982" y="812796"/>
            <a:ext cx="4392000" cy="2813923"/>
            <a:chOff x="54982" y="812799"/>
            <a:chExt cx="4392000" cy="2813923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E3F34622-ECAB-98DD-7D10-4349FDE76D58}"/>
                </a:ext>
              </a:extLst>
            </p:cNvPr>
            <p:cNvSpPr/>
            <p:nvPr/>
          </p:nvSpPr>
          <p:spPr>
            <a:xfrm>
              <a:off x="54982" y="812799"/>
              <a:ext cx="4392000" cy="2712051"/>
            </a:xfrm>
            <a:prstGeom prst="rect">
              <a:avLst/>
            </a:prstGeom>
            <a:solidFill>
              <a:srgbClr val="CCFF99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預貯金</a:t>
              </a:r>
              <a:endParaRPr lang="en-US" altLang="ja-JP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endParaRPr kumimoji="1" lang="en-US" altLang="ja-JP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endParaRPr lang="en-US" altLang="ja-JP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endParaRPr kumimoji="1"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kumimoji="1"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kumimoji="1" lang="ja-JP" altLang="en-US" dirty="0"/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281447-C8D5-3188-E404-CF1B4D59E1B2}"/>
                </a:ext>
              </a:extLst>
            </p:cNvPr>
            <p:cNvSpPr/>
            <p:nvPr/>
          </p:nvSpPr>
          <p:spPr>
            <a:xfrm>
              <a:off x="63772" y="1355962"/>
              <a:ext cx="4372403" cy="227076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CCFF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銀行などにお金を預けること。</a:t>
              </a:r>
              <a:endParaRPr kumimoji="1"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いつでもお金の</a:t>
              </a:r>
              <a:r>
                <a:rPr kumimoji="1"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出し入れ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ができる。</a:t>
              </a:r>
              <a:endParaRPr kumimoji="1"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元本保証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がある。</a:t>
              </a:r>
              <a:endPara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（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1,000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万円までとその利息）</a:t>
              </a:r>
              <a:endParaRPr lang="en-US" altLang="ja-JP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36B605C-3089-13E0-A3D7-00A4784D6234}"/>
              </a:ext>
            </a:extLst>
          </p:cNvPr>
          <p:cNvGrpSpPr/>
          <p:nvPr/>
        </p:nvGrpSpPr>
        <p:grpSpPr>
          <a:xfrm>
            <a:off x="4495802" y="812796"/>
            <a:ext cx="4608000" cy="2844000"/>
            <a:chOff x="192600" y="812799"/>
            <a:chExt cx="4248000" cy="2935861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EAF36F8D-D800-C6A0-F5D4-4DEA33C83369}"/>
                </a:ext>
              </a:extLst>
            </p:cNvPr>
            <p:cNvSpPr/>
            <p:nvPr/>
          </p:nvSpPr>
          <p:spPr>
            <a:xfrm>
              <a:off x="192600" y="812799"/>
              <a:ext cx="4248000" cy="2935861"/>
            </a:xfrm>
            <a:prstGeom prst="rect">
              <a:avLst/>
            </a:prstGeom>
            <a:solidFill>
              <a:srgbClr val="CCFF99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債 券</a:t>
              </a:r>
              <a:endParaRPr lang="en-US" altLang="ja-JP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endParaRPr lang="en-US" altLang="ja-JP" dirty="0"/>
            </a:p>
            <a:p>
              <a:pPr algn="ctr"/>
              <a:r>
                <a:rPr kumimoji="1" lang="en-US" altLang="ja-JP" dirty="0"/>
                <a:t>  </a:t>
              </a:r>
            </a:p>
            <a:p>
              <a:pPr algn="ctr"/>
              <a:endParaRPr kumimoji="1"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kumimoji="1"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kumimoji="1" lang="ja-JP" altLang="en-US" dirty="0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FB8E20BB-568B-1CEE-932B-08DA279701F0}"/>
                </a:ext>
              </a:extLst>
            </p:cNvPr>
            <p:cNvSpPr/>
            <p:nvPr/>
          </p:nvSpPr>
          <p:spPr>
            <a:xfrm>
              <a:off x="201892" y="1363116"/>
              <a:ext cx="4214813" cy="2378419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CCFF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国や会社にお金を貸すこと。</a:t>
              </a:r>
              <a:endPara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国が発行する債券を「</a:t>
              </a:r>
              <a:r>
                <a:rPr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国債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」、</a:t>
              </a:r>
              <a:endPara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会社が発行する債券を「</a:t>
              </a:r>
              <a:r>
                <a:rPr kumimoji="1"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社債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」という。</a:t>
              </a:r>
              <a:endParaRPr kumimoji="1"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定期的に「</a:t>
              </a:r>
              <a:r>
                <a:rPr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利子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」を受け取れて、</a:t>
              </a:r>
              <a:endPara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満期がくると「</a:t>
              </a:r>
              <a:r>
                <a:rPr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額面金額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」を受け取れる。</a:t>
              </a:r>
              <a:endParaRPr kumimoji="1"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78CE0BB3-3ADB-522C-D083-7C37770543DF}"/>
              </a:ext>
            </a:extLst>
          </p:cNvPr>
          <p:cNvGrpSpPr/>
          <p:nvPr/>
        </p:nvGrpSpPr>
        <p:grpSpPr>
          <a:xfrm>
            <a:off x="55034" y="3716855"/>
            <a:ext cx="4392000" cy="2879699"/>
            <a:chOff x="192600" y="812798"/>
            <a:chExt cx="4248000" cy="3283531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5DB66C81-4281-1107-6AB7-EE09878985D4}"/>
                </a:ext>
              </a:extLst>
            </p:cNvPr>
            <p:cNvSpPr/>
            <p:nvPr/>
          </p:nvSpPr>
          <p:spPr>
            <a:xfrm>
              <a:off x="192600" y="812798"/>
              <a:ext cx="4248000" cy="3283531"/>
            </a:xfrm>
            <a:prstGeom prst="rect">
              <a:avLst/>
            </a:prstGeom>
            <a:solidFill>
              <a:srgbClr val="CCFF99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投資信託</a:t>
              </a:r>
              <a:endParaRPr lang="en-US" altLang="ja-JP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endParaRPr lang="en-US" altLang="ja-JP" dirty="0"/>
            </a:p>
            <a:p>
              <a:pPr algn="ctr"/>
              <a:endParaRPr kumimoji="1"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kumimoji="1" lang="en-US" altLang="ja-JP" dirty="0"/>
            </a:p>
            <a:p>
              <a:pPr algn="ctr"/>
              <a:endParaRPr lang="en-US" altLang="ja-JP" dirty="0"/>
            </a:p>
            <a:p>
              <a:pPr algn="ctr"/>
              <a:r>
                <a:rPr lang="en-US" altLang="ja-JP" dirty="0"/>
                <a:t> </a:t>
              </a:r>
            </a:p>
            <a:p>
              <a:pPr algn="ctr"/>
              <a:endParaRPr kumimoji="1" lang="en-US" altLang="ja-JP" dirty="0"/>
            </a:p>
            <a:p>
              <a:pPr algn="ctr"/>
              <a:endParaRPr kumimoji="1" lang="ja-JP" altLang="en-US" dirty="0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52E9F8FC-FB13-0AB6-8CF1-1F1F7FF1A9B3}"/>
                </a:ext>
              </a:extLst>
            </p:cNvPr>
            <p:cNvSpPr/>
            <p:nvPr/>
          </p:nvSpPr>
          <p:spPr>
            <a:xfrm>
              <a:off x="228599" y="1386540"/>
              <a:ext cx="4196049" cy="2668148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CCFF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多くの人から集めたお金を１つにまと</a:t>
              </a:r>
              <a:endParaRPr kumimoji="1"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めて、</a:t>
              </a:r>
              <a:r>
                <a:rPr kumimoji="1"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運用会社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が株式や債券など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で</a:t>
              </a:r>
              <a:endPara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投資・運用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する仕組み（</a:t>
              </a:r>
              <a:r>
                <a:rPr kumimoji="1"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ファンド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）。</a:t>
              </a:r>
              <a:endParaRPr kumimoji="1"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株価の変動などによって、</a:t>
              </a:r>
              <a:r>
                <a:rPr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基準</a:t>
              </a:r>
              <a:r>
                <a:rPr kumimoji="1"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価格</a:t>
              </a:r>
              <a:r>
                <a:rPr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も　</a:t>
              </a:r>
              <a:endPara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変動する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。</a:t>
              </a:r>
              <a:endParaRPr kumimoji="1"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kumimoji="1"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少額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から、様々な資産に投資できる。</a:t>
              </a: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688A872-6215-03B9-F0FF-20C274823C1D}"/>
              </a:ext>
            </a:extLst>
          </p:cNvPr>
          <p:cNvGrpSpPr/>
          <p:nvPr/>
        </p:nvGrpSpPr>
        <p:grpSpPr>
          <a:xfrm>
            <a:off x="4495827" y="3726684"/>
            <a:ext cx="4608000" cy="2880000"/>
            <a:chOff x="192600" y="812800"/>
            <a:chExt cx="4248000" cy="2961786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6C958255-1AF6-4DDC-B009-AEBC8BF74CF9}"/>
                </a:ext>
              </a:extLst>
            </p:cNvPr>
            <p:cNvSpPr/>
            <p:nvPr/>
          </p:nvSpPr>
          <p:spPr>
            <a:xfrm>
              <a:off x="192600" y="812800"/>
              <a:ext cx="4248000" cy="2961786"/>
            </a:xfrm>
            <a:prstGeom prst="rect">
              <a:avLst/>
            </a:prstGeom>
            <a:solidFill>
              <a:srgbClr val="CCFF99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株 式</a:t>
              </a:r>
              <a:endParaRPr lang="en-US" altLang="ja-JP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endParaRPr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kumimoji="1" lang="en-US" altLang="ja-JP" dirty="0"/>
            </a:p>
            <a:p>
              <a:pPr algn="ctr"/>
              <a:endParaRPr kumimoji="1"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kumimoji="1"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kumimoji="1" lang="ja-JP" altLang="en-US" dirty="0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A82229EF-2237-5E7D-2B36-9FC14BF1A98D}"/>
                </a:ext>
              </a:extLst>
            </p:cNvPr>
            <p:cNvSpPr/>
            <p:nvPr/>
          </p:nvSpPr>
          <p:spPr>
            <a:xfrm>
              <a:off x="218494" y="1358057"/>
              <a:ext cx="4196049" cy="2369429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CCFF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個別の会社に投資し、その会社の成長</a:t>
              </a:r>
              <a:endPara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によって運用成果を得る。</a:t>
              </a:r>
              <a:endPara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（</a:t>
              </a:r>
              <a:r>
                <a:rPr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値上がり益・配当金・株主優待</a:t>
              </a:r>
              <a:r>
                <a:rPr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）</a:t>
              </a:r>
              <a:endPara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rgbClr val="92D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会社の業績や景気などによって、</a:t>
              </a:r>
              <a:endParaRPr kumimoji="1"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ja-JP" altLang="en-US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株価も変動する</a:t>
              </a:r>
              <a:r>
                <a:rPr kumimoji="1" lang="ja-JP" altLang="en-US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。</a:t>
              </a:r>
            </a:p>
          </p:txBody>
        </p:sp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65612ECD-006A-DE58-64BC-F12DDB04D8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581" y="2341615"/>
            <a:ext cx="987151" cy="129968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0E0544F-6141-F716-FD08-AF5968C3A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85076">
            <a:off x="7823305" y="417308"/>
            <a:ext cx="1329197" cy="1332195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9781530-392B-A8E6-F758-0994D7B8D58C}"/>
              </a:ext>
            </a:extLst>
          </p:cNvPr>
          <p:cNvSpPr txBox="1"/>
          <p:nvPr/>
        </p:nvSpPr>
        <p:spPr>
          <a:xfrm>
            <a:off x="3003007" y="6592173"/>
            <a:ext cx="576971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金融庁「高校生のための金融リテラシー講座」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をもとに生命保険文化センターが作成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</a:p>
        </p:txBody>
      </p:sp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971D4370-15A4-7ABC-9139-EE8626F1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29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B03799-FD7E-20C7-B716-7722C2A5A777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民間保険以外の金融商品の特徴</a:t>
            </a:r>
          </a:p>
        </p:txBody>
      </p:sp>
      <p:graphicFrame>
        <p:nvGraphicFramePr>
          <p:cNvPr id="6" name="表 7">
            <a:extLst>
              <a:ext uri="{FF2B5EF4-FFF2-40B4-BE49-F238E27FC236}">
                <a16:creationId xmlns:a16="http://schemas.microsoft.com/office/drawing/2014/main" id="{D0DFDB09-E2CD-5CA7-060C-48806CB83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308822"/>
              </p:ext>
            </p:extLst>
          </p:nvPr>
        </p:nvGraphicFramePr>
        <p:xfrm>
          <a:off x="96982" y="880120"/>
          <a:ext cx="8983309" cy="447726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22218">
                  <a:extLst>
                    <a:ext uri="{9D8B030D-6E8A-4147-A177-3AD203B41FA5}">
                      <a16:colId xmlns:a16="http://schemas.microsoft.com/office/drawing/2014/main" val="1469621912"/>
                    </a:ext>
                  </a:extLst>
                </a:gridCol>
                <a:gridCol w="3325091">
                  <a:extLst>
                    <a:ext uri="{9D8B030D-6E8A-4147-A177-3AD203B41FA5}">
                      <a16:colId xmlns:a16="http://schemas.microsoft.com/office/drawing/2014/main" val="1640447122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3284292945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309752365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687622138"/>
                    </a:ext>
                  </a:extLst>
                </a:gridCol>
              </a:tblGrid>
              <a:tr h="745448">
                <a:tc gridSpan="2">
                  <a:txBody>
                    <a:bodyPr/>
                    <a:lstStyle/>
                    <a:p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安全性</a:t>
                      </a:r>
                      <a:endParaRPr kumimoji="1" lang="en-US" altLang="ja-JP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収益性</a:t>
                      </a:r>
                    </a:p>
                  </a:txBody>
                  <a:tcPr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流動性</a:t>
                      </a: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244275"/>
                  </a:ext>
                </a:extLst>
              </a:tr>
              <a:tr h="9329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預貯金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安全性・流動性が高いが、</a:t>
                      </a:r>
                      <a:endParaRPr kumimoji="1" lang="en-US" altLang="ja-JP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収益性は高くない</a:t>
                      </a:r>
                      <a:endParaRPr kumimoji="1" lang="en-US" altLang="ja-JP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4000" b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◎</a:t>
                      </a:r>
                      <a:endParaRPr lang="ja-JP" altLang="en-US" sz="40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32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△</a:t>
                      </a:r>
                      <a:endParaRPr lang="ja-JP" altLang="en-US" sz="32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4000" b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◎</a:t>
                      </a:r>
                      <a:endParaRPr lang="ja-JP" altLang="en-US" sz="40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22459395"/>
                  </a:ext>
                </a:extLst>
              </a:tr>
              <a:tr h="92153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債券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預貯金よりは収益性が高く、株式等よりは安全性が高い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</a:t>
                      </a:r>
                      <a:endParaRPr lang="ja-JP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</a:t>
                      </a:r>
                      <a:endParaRPr lang="ja-JP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32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△</a:t>
                      </a:r>
                      <a:endParaRPr lang="ja-JP" altLang="en-US" sz="32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0500333"/>
                  </a:ext>
                </a:extLst>
              </a:tr>
              <a:tr h="9298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投資</a:t>
                      </a:r>
                      <a:endParaRPr kumimoji="1" lang="en-US" altLang="ja-JP" sz="2400" b="1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400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信託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安全性や収益性が</a:t>
                      </a:r>
                      <a:endParaRPr kumimoji="1" lang="en-US" altLang="ja-JP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投資対象に応じて変わる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△</a:t>
                      </a:r>
                      <a:r>
                        <a:rPr lang="ja-JP" alt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～</a:t>
                      </a:r>
                      <a:r>
                        <a:rPr lang="ja-JP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</a:t>
                      </a:r>
                      <a:endParaRPr lang="ja-JP" alt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</a:t>
                      </a:r>
                      <a:r>
                        <a:rPr lang="ja-JP" altLang="en-US" sz="2400" b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～</a:t>
                      </a:r>
                      <a:r>
                        <a:rPr lang="ja-JP" altLang="en-US" sz="3600" b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◎</a:t>
                      </a:r>
                      <a:endParaRPr lang="ja-JP" alt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</a:t>
                      </a:r>
                      <a:endParaRPr lang="ja-JP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3685599"/>
                  </a:ext>
                </a:extLst>
              </a:tr>
              <a:tr h="9474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株式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収益性が期待できるが、</a:t>
                      </a:r>
                      <a:endParaRPr kumimoji="1" lang="en-US" altLang="ja-JP" sz="20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安全性は低い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32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△</a:t>
                      </a:r>
                      <a:endParaRPr lang="ja-JP" altLang="en-US" sz="32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4000" b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◎</a:t>
                      </a:r>
                      <a:endParaRPr lang="ja-JP" altLang="en-US" sz="40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ja-JP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</a:t>
                      </a:r>
                      <a:endParaRPr lang="ja-JP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5574005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47B06E2-7F95-D700-3142-7C4F61A81DBF}"/>
              </a:ext>
            </a:extLst>
          </p:cNvPr>
          <p:cNvSpPr txBox="1"/>
          <p:nvPr/>
        </p:nvSpPr>
        <p:spPr>
          <a:xfrm>
            <a:off x="342000" y="5648499"/>
            <a:ext cx="8460000" cy="9194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金融商品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を活用して資産形成を検討する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ときは、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目的に応じて使い分け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たり、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組み合わせる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ことが大切です。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2539A4C-EAA7-9EC3-B231-5EA6B7C2CB3E}"/>
              </a:ext>
            </a:extLst>
          </p:cNvPr>
          <p:cNvSpPr txBox="1"/>
          <p:nvPr/>
        </p:nvSpPr>
        <p:spPr>
          <a:xfrm>
            <a:off x="3203281" y="6566080"/>
            <a:ext cx="576971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金融庁「高校生のための金融リテラシー講座」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をもとに生命保険文化センターが作成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6A49336-13B8-2081-99D5-752DAF277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71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楕円 26">
            <a:extLst>
              <a:ext uri="{FF2B5EF4-FFF2-40B4-BE49-F238E27FC236}">
                <a16:creationId xmlns:a16="http://schemas.microsoft.com/office/drawing/2014/main" id="{075E8A43-70D8-2961-6651-1D1792F75EDD}"/>
              </a:ext>
            </a:extLst>
          </p:cNvPr>
          <p:cNvSpPr/>
          <p:nvPr/>
        </p:nvSpPr>
        <p:spPr>
          <a:xfrm rot="20577864">
            <a:off x="4077371" y="2593621"/>
            <a:ext cx="3134079" cy="1316830"/>
          </a:xfrm>
          <a:prstGeom prst="ellipse">
            <a:avLst/>
          </a:prstGeom>
          <a:solidFill>
            <a:schemeClr val="accent4"/>
          </a:solidFill>
          <a:ln w="317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1BDC9297-9C61-BCF7-B500-8186EF4BA4A2}"/>
              </a:ext>
            </a:extLst>
          </p:cNvPr>
          <p:cNvSpPr/>
          <p:nvPr/>
        </p:nvSpPr>
        <p:spPr>
          <a:xfrm rot="20577864">
            <a:off x="2339583" y="3440333"/>
            <a:ext cx="2374711" cy="1288100"/>
          </a:xfrm>
          <a:prstGeom prst="ellipse">
            <a:avLst/>
          </a:prstGeom>
          <a:solidFill>
            <a:schemeClr val="accent6"/>
          </a:solidFill>
          <a:ln w="317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353524" y="723545"/>
            <a:ext cx="5999718" cy="41399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600"/>
              </a:spcBef>
            </a:pP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注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イメージ図。実際のリスクとリターンは商品によって異なります。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B3CF98C-159B-A970-82E5-568A6159DF4F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リスク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リターン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の関係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C9963B6E-E64F-ED04-C91E-463F74E218C6}"/>
              </a:ext>
            </a:extLst>
          </p:cNvPr>
          <p:cNvGrpSpPr/>
          <p:nvPr/>
        </p:nvGrpSpPr>
        <p:grpSpPr>
          <a:xfrm>
            <a:off x="181900" y="824927"/>
            <a:ext cx="8735262" cy="5860555"/>
            <a:chOff x="49883" y="792488"/>
            <a:chExt cx="9566551" cy="6231425"/>
          </a:xfrm>
        </p:grpSpPr>
        <p:sp>
          <p:nvSpPr>
            <p:cNvPr id="47" name="テキスト ボックス 46"/>
            <p:cNvSpPr txBox="1"/>
            <p:nvPr/>
          </p:nvSpPr>
          <p:spPr>
            <a:xfrm>
              <a:off x="547814" y="6141184"/>
              <a:ext cx="8357678" cy="425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低　 　　　　　                       　　 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リスク    </a:t>
              </a:r>
              <a:r>
                <a:rPr lang="ja-JP" altLang="en-US" b="1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　　                     　　　　　</a:t>
              </a:r>
              <a:r>
                <a:rPr lang="ja-JP" altLang="en-US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高</a:t>
              </a:r>
              <a:endParaRPr lang="ja-JP" altLang="en-US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FD0C0856-EFD0-DD15-E113-5EC4923E22CB}"/>
                </a:ext>
              </a:extLst>
            </p:cNvPr>
            <p:cNvGrpSpPr/>
            <p:nvPr/>
          </p:nvGrpSpPr>
          <p:grpSpPr>
            <a:xfrm>
              <a:off x="599343" y="1055691"/>
              <a:ext cx="8135082" cy="4963636"/>
              <a:chOff x="1225016" y="1548701"/>
              <a:chExt cx="6487678" cy="4417599"/>
            </a:xfrm>
          </p:grpSpPr>
          <p:cxnSp>
            <p:nvCxnSpPr>
              <p:cNvPr id="21" name="直線矢印コネクタ 20"/>
              <p:cNvCxnSpPr/>
              <p:nvPr/>
            </p:nvCxnSpPr>
            <p:spPr>
              <a:xfrm>
                <a:off x="1225016" y="5959043"/>
                <a:ext cx="6487678" cy="7257"/>
              </a:xfrm>
              <a:prstGeom prst="straightConnector1">
                <a:avLst/>
              </a:prstGeom>
              <a:ln w="38100">
                <a:solidFill>
                  <a:srgbClr val="14AAEB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矢印コネクタ 21"/>
              <p:cNvCxnSpPr/>
              <p:nvPr/>
            </p:nvCxnSpPr>
            <p:spPr>
              <a:xfrm flipV="1">
                <a:off x="1244752" y="1548701"/>
                <a:ext cx="0" cy="4410346"/>
              </a:xfrm>
              <a:prstGeom prst="straightConnector1">
                <a:avLst/>
              </a:prstGeom>
              <a:ln w="38100">
                <a:solidFill>
                  <a:srgbClr val="14AAEB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EF65FBE4-D67A-CB40-DE89-EB537D5089EF}"/>
                </a:ext>
              </a:extLst>
            </p:cNvPr>
            <p:cNvGrpSpPr/>
            <p:nvPr/>
          </p:nvGrpSpPr>
          <p:grpSpPr>
            <a:xfrm>
              <a:off x="295101" y="1404100"/>
              <a:ext cx="0" cy="4423001"/>
              <a:chOff x="799926" y="1404100"/>
              <a:chExt cx="0" cy="4423001"/>
            </a:xfrm>
          </p:grpSpPr>
          <p:cxnSp>
            <p:nvCxnSpPr>
              <p:cNvPr id="36" name="直線コネクタ 35"/>
              <p:cNvCxnSpPr/>
              <p:nvPr/>
            </p:nvCxnSpPr>
            <p:spPr bwMode="auto">
              <a:xfrm flipV="1">
                <a:off x="799926" y="1404100"/>
                <a:ext cx="0" cy="1476001"/>
              </a:xfrm>
              <a:prstGeom prst="line">
                <a:avLst/>
              </a:prstGeom>
              <a:ln w="63500">
                <a:solidFill>
                  <a:srgbClr val="0070C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 bwMode="auto">
              <a:xfrm>
                <a:off x="799926" y="4387101"/>
                <a:ext cx="0" cy="1440000"/>
              </a:xfrm>
              <a:prstGeom prst="line">
                <a:avLst/>
              </a:prstGeom>
              <a:ln w="63500">
                <a:solidFill>
                  <a:srgbClr val="0070C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テキスト ボックス 43"/>
            <p:cNvSpPr txBox="1"/>
            <p:nvPr/>
          </p:nvSpPr>
          <p:spPr>
            <a:xfrm>
              <a:off x="49883" y="1080154"/>
              <a:ext cx="505599" cy="594375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高　</a:t>
              </a:r>
              <a:r>
                <a:rPr lang="ja-JP" altLang="en-US" b="1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　   　　  　  </a:t>
              </a:r>
              <a:r>
                <a:rPr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リターン</a:t>
              </a:r>
              <a:r>
                <a:rPr lang="ja-JP" altLang="en-US" b="1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 　　</a:t>
              </a:r>
              <a:r>
                <a:rPr lang="en-US" altLang="ja-JP" b="1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     </a:t>
              </a:r>
              <a:r>
                <a:rPr lang="ja-JP" altLang="en-US" b="1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　　　</a:t>
              </a:r>
              <a:r>
                <a:rPr lang="en-US" altLang="ja-JP" b="1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 </a:t>
              </a:r>
              <a:r>
                <a:rPr lang="ja-JP" altLang="en-US" b="1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低</a:t>
              </a:r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B35AE931-EDC7-3BD9-0F79-4DECC0889C94}"/>
                </a:ext>
              </a:extLst>
            </p:cNvPr>
            <p:cNvGrpSpPr/>
            <p:nvPr/>
          </p:nvGrpSpPr>
          <p:grpSpPr>
            <a:xfrm>
              <a:off x="990114" y="6351190"/>
              <a:ext cx="7132430" cy="15248"/>
              <a:chOff x="1056789" y="6313090"/>
              <a:chExt cx="7132430" cy="15248"/>
            </a:xfrm>
          </p:grpSpPr>
          <p:cxnSp>
            <p:nvCxnSpPr>
              <p:cNvPr id="45" name="直線コネクタ 44"/>
              <p:cNvCxnSpPr/>
              <p:nvPr/>
            </p:nvCxnSpPr>
            <p:spPr bwMode="auto">
              <a:xfrm flipH="1">
                <a:off x="1056789" y="6328338"/>
                <a:ext cx="3204000" cy="0"/>
              </a:xfrm>
              <a:prstGeom prst="line">
                <a:avLst/>
              </a:prstGeom>
              <a:ln w="63500">
                <a:solidFill>
                  <a:srgbClr val="0070C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 bwMode="auto">
              <a:xfrm>
                <a:off x="5165219" y="6313090"/>
                <a:ext cx="3024000" cy="0"/>
              </a:xfrm>
              <a:prstGeom prst="line">
                <a:avLst/>
              </a:prstGeom>
              <a:ln w="63500">
                <a:solidFill>
                  <a:srgbClr val="0070C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正方形/長方形 32"/>
            <p:cNvSpPr/>
            <p:nvPr/>
          </p:nvSpPr>
          <p:spPr>
            <a:xfrm>
              <a:off x="753254" y="1478384"/>
              <a:ext cx="4035844" cy="8818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2400" b="1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リターン</a:t>
              </a:r>
              <a:r>
                <a:rPr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とは？ </a:t>
              </a:r>
              <a:endPara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＝お金を運用した結果としての利益や損失</a:t>
              </a:r>
              <a:endParaRPr lang="ja-JP" altLang="en-US" sz="1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5439996" y="4890664"/>
              <a:ext cx="4176438" cy="98871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24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リスク</a:t>
              </a:r>
              <a:r>
                <a:rPr lang="ja-JP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とは？</a:t>
              </a:r>
              <a:endParaRPr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＝リターン</a:t>
              </a:r>
              <a:r>
                <a:rPr lang="en-US" altLang="ja-JP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(</a:t>
              </a:r>
              <a:r>
                <a:rPr lang="ja-JP" altLang="en-US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利益や損失</a:t>
              </a:r>
              <a:r>
                <a:rPr lang="en-US" altLang="ja-JP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)</a:t>
              </a:r>
              <a:r>
                <a:rPr lang="ja-JP" altLang="en-US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の不確実性</a:t>
              </a:r>
              <a:r>
                <a:rPr lang="en-US" altLang="ja-JP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(</a:t>
              </a:r>
              <a:r>
                <a:rPr lang="ja-JP" altLang="en-US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振れ幅</a:t>
              </a:r>
              <a:r>
                <a:rPr lang="en-US" altLang="ja-JP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)</a:t>
              </a:r>
              <a:endPara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505E3FC-CEDF-FDF4-117A-894CE9CD213C}"/>
                </a:ext>
              </a:extLst>
            </p:cNvPr>
            <p:cNvSpPr txBox="1"/>
            <p:nvPr/>
          </p:nvSpPr>
          <p:spPr>
            <a:xfrm>
              <a:off x="710295" y="3531135"/>
              <a:ext cx="1624846" cy="621781"/>
            </a:xfrm>
            <a:prstGeom prst="wedgeRectCallout">
              <a:avLst>
                <a:gd name="adj1" fmla="val -12072"/>
                <a:gd name="adj2" fmla="val 99455"/>
              </a:avLst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ローリスク</a:t>
              </a:r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</a:t>
              </a:r>
              <a:endPara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ロ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ーリターン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A246961D-B65D-5BF9-7A89-A616C1AF976F}"/>
                </a:ext>
              </a:extLst>
            </p:cNvPr>
            <p:cNvSpPr txBox="1"/>
            <p:nvPr/>
          </p:nvSpPr>
          <p:spPr>
            <a:xfrm>
              <a:off x="7675857" y="792488"/>
              <a:ext cx="1744572" cy="621781"/>
            </a:xfrm>
            <a:prstGeom prst="wedgeRectCallout">
              <a:avLst>
                <a:gd name="adj1" fmla="val 2439"/>
                <a:gd name="adj2" fmla="val 105405"/>
              </a:avLst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ハイ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リスク</a:t>
              </a:r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</a:t>
              </a:r>
              <a:endPara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ハイ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リターン</a:t>
              </a:r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D369B03-2ECC-B728-1692-43B0C3914A14}"/>
              </a:ext>
            </a:extLst>
          </p:cNvPr>
          <p:cNvSpPr txBox="1"/>
          <p:nvPr/>
        </p:nvSpPr>
        <p:spPr>
          <a:xfrm>
            <a:off x="-121529" y="6558967"/>
            <a:ext cx="8267997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金融庁「高校生のための金融リテラシー講座」、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J-FLEC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「（高校生向け）大人になる前に知っておきたいお金の話」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をもとに生命保険文化センターが作成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BDBBB37-47C6-8AEF-3139-0F1F2583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B4424847-FB10-D6D8-5FBA-2123EE729CCC}"/>
              </a:ext>
            </a:extLst>
          </p:cNvPr>
          <p:cNvSpPr/>
          <p:nvPr/>
        </p:nvSpPr>
        <p:spPr>
          <a:xfrm>
            <a:off x="867475" y="4389150"/>
            <a:ext cx="2085974" cy="1091302"/>
          </a:xfrm>
          <a:prstGeom prst="ellipse">
            <a:avLst/>
          </a:prstGeom>
          <a:solidFill>
            <a:schemeClr val="accent5"/>
          </a:solidFill>
          <a:ln w="317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預金</a:t>
            </a:r>
            <a:endParaRPr kumimoji="1"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貯金</a:t>
            </a:r>
            <a:endParaRPr kumimoji="1" lang="ja-JP" altLang="en-US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2F34267A-1350-1AC4-FD64-337E7F4357D5}"/>
              </a:ext>
            </a:extLst>
          </p:cNvPr>
          <p:cNvSpPr txBox="1">
            <a:spLocks/>
          </p:cNvSpPr>
          <p:nvPr/>
        </p:nvSpPr>
        <p:spPr>
          <a:xfrm>
            <a:off x="3147879" y="3746654"/>
            <a:ext cx="1077542" cy="44599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600"/>
              </a:spcBef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債券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177B0F0-4571-AEC0-B85A-30CCF804DC62}"/>
              </a:ext>
            </a:extLst>
          </p:cNvPr>
          <p:cNvSpPr txBox="1"/>
          <p:nvPr/>
        </p:nvSpPr>
        <p:spPr>
          <a:xfrm>
            <a:off x="2834091" y="4077666"/>
            <a:ext cx="1427218" cy="755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満期まで保有すれば、原則額面金額を受け取れる</a:t>
            </a:r>
          </a:p>
        </p:txBody>
      </p:sp>
      <p:sp>
        <p:nvSpPr>
          <p:cNvPr id="28" name="タイトル 1">
            <a:extLst>
              <a:ext uri="{FF2B5EF4-FFF2-40B4-BE49-F238E27FC236}">
                <a16:creationId xmlns:a16="http://schemas.microsoft.com/office/drawing/2014/main" id="{3EBE14E5-9368-FD01-1F6B-BFDAFA994B5C}"/>
              </a:ext>
            </a:extLst>
          </p:cNvPr>
          <p:cNvSpPr txBox="1">
            <a:spLocks/>
          </p:cNvSpPr>
          <p:nvPr/>
        </p:nvSpPr>
        <p:spPr>
          <a:xfrm>
            <a:off x="4957097" y="2904811"/>
            <a:ext cx="1553932" cy="34202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600"/>
              </a:spcBef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投資信託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33FDB3A-4C8C-3975-D1C5-94CE76794961}"/>
              </a:ext>
            </a:extLst>
          </p:cNvPr>
          <p:cNvSpPr txBox="1"/>
          <p:nvPr/>
        </p:nvSpPr>
        <p:spPr>
          <a:xfrm>
            <a:off x="5118912" y="3272313"/>
            <a:ext cx="1285907" cy="75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商品によって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リスク・リターンは異なる</a:t>
            </a: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4E820D73-E29C-4B2C-43D0-E42D47A4CCA4}"/>
              </a:ext>
            </a:extLst>
          </p:cNvPr>
          <p:cNvSpPr/>
          <p:nvPr/>
        </p:nvSpPr>
        <p:spPr>
          <a:xfrm rot="20577864">
            <a:off x="6508436" y="1845028"/>
            <a:ext cx="2374711" cy="1291563"/>
          </a:xfrm>
          <a:prstGeom prst="ellipse">
            <a:avLst/>
          </a:prstGeom>
          <a:solidFill>
            <a:schemeClr val="accent2"/>
          </a:solidFill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タイトル 1">
            <a:extLst>
              <a:ext uri="{FF2B5EF4-FFF2-40B4-BE49-F238E27FC236}">
                <a16:creationId xmlns:a16="http://schemas.microsoft.com/office/drawing/2014/main" id="{F332E5BB-7C9D-652B-DA18-3A54BF9EBD79}"/>
              </a:ext>
            </a:extLst>
          </p:cNvPr>
          <p:cNvSpPr txBox="1">
            <a:spLocks/>
          </p:cNvSpPr>
          <p:nvPr/>
        </p:nvSpPr>
        <p:spPr>
          <a:xfrm>
            <a:off x="7360247" y="2264013"/>
            <a:ext cx="1077542" cy="44599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600"/>
              </a:spcBef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株式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26907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0">
          <a:solidFill>
            <a:schemeClr val="tx1"/>
          </a:solidFill>
        </a:ln>
        <a:effectLst/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5677</Words>
  <Application>Microsoft Office PowerPoint</Application>
  <PresentationFormat>画面に合わせる (4:3)</PresentationFormat>
  <Paragraphs>657</Paragraphs>
  <Slides>31</Slides>
  <Notes>30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42" baseType="lpstr">
      <vt:lpstr>Helvetica Neue</vt:lpstr>
      <vt:lpstr>Meiryo UI</vt:lpstr>
      <vt:lpstr>ＭＳ Ｐゴシック</vt:lpstr>
      <vt:lpstr>ヒラギノ角ゴ Pro W6</vt:lpstr>
      <vt:lpstr>ヒラギノ丸ゴ Pro W4</vt:lpstr>
      <vt:lpstr>メイリオ</vt:lpstr>
      <vt:lpstr>Arial</vt:lpstr>
      <vt:lpstr>Calibri</vt:lpstr>
      <vt:lpstr>Courier New</vt:lpstr>
      <vt:lpstr>Wingdings</vt:lpstr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2018-03-06T07:59:55Z</dcterms:created>
  <dcterms:modified xsi:type="dcterms:W3CDTF">2026-02-25T00:18:22Z</dcterms:modified>
</cp:coreProperties>
</file>