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handoutMasterIdLst>
    <p:handoutMasterId r:id="rId17"/>
  </p:handoutMasterIdLst>
  <p:sldIdLst>
    <p:sldId id="271" r:id="rId2"/>
    <p:sldId id="478" r:id="rId3"/>
    <p:sldId id="481" r:id="rId4"/>
    <p:sldId id="430" r:id="rId5"/>
    <p:sldId id="432" r:id="rId6"/>
    <p:sldId id="480" r:id="rId7"/>
    <p:sldId id="429" r:id="rId8"/>
    <p:sldId id="486" r:id="rId9"/>
    <p:sldId id="487" r:id="rId10"/>
    <p:sldId id="484" r:id="rId11"/>
    <p:sldId id="482" r:id="rId12"/>
    <p:sldId id="483" r:id="rId13"/>
    <p:sldId id="485" r:id="rId14"/>
    <p:sldId id="488" r:id="rId15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694"/>
    <a:srgbClr val="FF99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0" autoAdjust="0"/>
    <p:restoredTop sz="73526" autoAdjust="0"/>
  </p:normalViewPr>
  <p:slideViewPr>
    <p:cSldViewPr snapToGrid="0">
      <p:cViewPr varScale="1">
        <p:scale>
          <a:sx n="46" d="100"/>
          <a:sy n="46" d="100"/>
        </p:scale>
        <p:origin x="17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3564" y="-3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99E24E55-773B-B767-487E-67C4BACD0B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C99BB9A-B922-1419-FCE4-C01DCAA8FA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35B30-2744-4024-B23E-9BA492ACDA12}" type="datetimeFigureOut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A393629-DBC4-EC80-003B-734CDA8BDF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85EB58B-55A9-485F-26D7-5A9C4F3B5E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E336E-376F-4BDA-9463-7BEB01C440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879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D0CFA-0CD1-42B4-AECA-C928E165C690}" type="datetimeFigureOut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0D673-6F75-4621-BB40-966325330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31861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hlw.go.jp/stf/newpage_21481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hlw.go.jp/stf/newpage_21481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hlw.go.jp/stf/newpage_21481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hlw.go.jp/stf/newpage_21481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hlw.go.jp/stf/newpage_21438.html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f.go.jp/policy/budget/fiscal_condition/related_data/index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f.go.jp/policy/budget/fiscal_condition/related_data/index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f.go.jp/policy/budget/fiscal_condition/related_data/index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hlw.go.jp/stf/seisakunitsuite/bunya/kenkou_iryou/iryouhoken/iryouhoken01/index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f.go.jp/policy/budget/fiscal_condition/related_data/index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hlw.go.jp/stf/newpage_21509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hlw.go.jp/stf/newpage_21509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0D673-6F75-4621-BB40-966325330B6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806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dirty="0"/>
          </a:p>
          <a:p>
            <a:r>
              <a:rPr kumimoji="1" lang="en-US" altLang="ja-JP" b="0" dirty="0"/>
              <a:t>【</a:t>
            </a:r>
            <a:r>
              <a:rPr kumimoji="1" lang="ja-JP" altLang="en-US" b="0" dirty="0"/>
              <a:t>出典元</a:t>
            </a:r>
            <a:r>
              <a:rPr kumimoji="1" lang="en-US" altLang="ja-JP" b="0" dirty="0"/>
              <a:t>】</a:t>
            </a:r>
          </a:p>
          <a:p>
            <a:r>
              <a:rPr lang="ja-JP" altLang="en-US" dirty="0">
                <a:hlinkClick r:id="rId3"/>
              </a:rPr>
              <a:t>我が国の人口について｜厚生労働省</a:t>
            </a:r>
            <a:endParaRPr kumimoji="1" lang="en-US" altLang="ja-JP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0D673-6F75-4621-BB40-966325330B6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7325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dirty="0"/>
          </a:p>
          <a:p>
            <a:r>
              <a:rPr kumimoji="1" lang="en-US" altLang="ja-JP" b="0" dirty="0"/>
              <a:t>【</a:t>
            </a:r>
            <a:r>
              <a:rPr kumimoji="1" lang="ja-JP" altLang="en-US" b="0" dirty="0"/>
              <a:t>出典元</a:t>
            </a:r>
            <a:r>
              <a:rPr kumimoji="1" lang="en-US" altLang="ja-JP" b="0" dirty="0"/>
              <a:t>】</a:t>
            </a:r>
          </a:p>
          <a:p>
            <a:r>
              <a:rPr lang="ja-JP" altLang="en-US" dirty="0">
                <a:hlinkClick r:id="rId3"/>
              </a:rPr>
              <a:t>我が国の人口について｜厚生労働省</a:t>
            </a:r>
            <a:endParaRPr kumimoji="1" lang="en-US" altLang="ja-JP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0D673-6F75-4621-BB40-966325330B6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2762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dirty="0"/>
          </a:p>
          <a:p>
            <a:r>
              <a:rPr kumimoji="1" lang="en-US" altLang="ja-JP" b="0" dirty="0"/>
              <a:t>【</a:t>
            </a:r>
            <a:r>
              <a:rPr kumimoji="1" lang="ja-JP" altLang="en-US" b="0" dirty="0"/>
              <a:t>出典元</a:t>
            </a:r>
            <a:r>
              <a:rPr kumimoji="1" lang="en-US" altLang="ja-JP" b="0" dirty="0"/>
              <a:t>】</a:t>
            </a:r>
          </a:p>
          <a:p>
            <a:r>
              <a:rPr lang="ja-JP" altLang="en-US" dirty="0">
                <a:hlinkClick r:id="rId3"/>
              </a:rPr>
              <a:t>我が国の人口について｜厚生労働省</a:t>
            </a:r>
            <a:endParaRPr kumimoji="1" lang="en-US" altLang="ja-JP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0D673-6F75-4621-BB40-966325330B6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39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dirty="0"/>
          </a:p>
          <a:p>
            <a:r>
              <a:rPr kumimoji="1" lang="en-US" altLang="ja-JP" b="0" dirty="0"/>
              <a:t>【</a:t>
            </a:r>
            <a:r>
              <a:rPr kumimoji="1" lang="ja-JP" altLang="en-US" b="0" dirty="0"/>
              <a:t>出典元</a:t>
            </a:r>
            <a:r>
              <a:rPr kumimoji="1" lang="en-US" altLang="ja-JP" b="0" dirty="0"/>
              <a:t>】</a:t>
            </a:r>
          </a:p>
          <a:p>
            <a:r>
              <a:rPr lang="ja-JP" altLang="en-US" dirty="0">
                <a:hlinkClick r:id="rId3"/>
              </a:rPr>
              <a:t>我が国の人口について｜厚生労働省</a:t>
            </a:r>
            <a:endParaRPr kumimoji="1" lang="en-US" altLang="ja-JP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0D673-6F75-4621-BB40-966325330B6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708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dirty="0"/>
          </a:p>
          <a:p>
            <a:r>
              <a:rPr kumimoji="1" lang="en-US" altLang="ja-JP" b="0" dirty="0"/>
              <a:t>【</a:t>
            </a:r>
            <a:r>
              <a:rPr kumimoji="1" lang="ja-JP" altLang="en-US" b="0" dirty="0"/>
              <a:t>出典元</a:t>
            </a:r>
            <a:r>
              <a:rPr kumimoji="1" lang="en-US" altLang="ja-JP" b="0" dirty="0"/>
              <a:t>】</a:t>
            </a:r>
          </a:p>
          <a:p>
            <a:r>
              <a:rPr lang="ja-JP" altLang="en-US" dirty="0">
                <a:hlinkClick r:id="rId3"/>
              </a:rPr>
              <a:t>社会保障制度について｜厚生労働省</a:t>
            </a:r>
            <a:endParaRPr kumimoji="1" lang="en-US" altLang="ja-JP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0D673-6F75-4621-BB40-966325330B6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2764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0D673-6F75-4621-BB40-966325330B6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203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FB9A6-6BF1-F29F-28B9-A21467C37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2E177E9-BEA3-E027-2714-02326DCD7C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0F61EAE-DAAF-D33F-96A9-2768A3DFC2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出典元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3"/>
              </a:rPr>
              <a:t>財政関係パンフレット・教材 </a:t>
            </a:r>
            <a:r>
              <a:rPr lang="en-US" altLang="ja-JP" dirty="0">
                <a:hlinkClick r:id="rId3"/>
              </a:rPr>
              <a:t>: </a:t>
            </a:r>
            <a:r>
              <a:rPr lang="ja-JP" altLang="en-US" dirty="0">
                <a:hlinkClick r:id="rId3"/>
              </a:rPr>
              <a:t>財務省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805343-0936-8AA2-7262-A1C196120B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0D673-6F75-4621-BB40-966325330B6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342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出典元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3"/>
              </a:rPr>
              <a:t>財政関係パンフレット・教材 </a:t>
            </a:r>
            <a:r>
              <a:rPr lang="en-US" altLang="ja-JP" dirty="0">
                <a:hlinkClick r:id="rId3"/>
              </a:rPr>
              <a:t>: </a:t>
            </a:r>
            <a:r>
              <a:rPr lang="ja-JP" altLang="en-US" dirty="0">
                <a:hlinkClick r:id="rId3"/>
              </a:rPr>
              <a:t>財務省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0D673-6F75-4621-BB40-966325330B6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661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r>
              <a:rPr kumimoji="1" lang="en-US" altLang="ja-JP" b="0" dirty="0"/>
              <a:t>【</a:t>
            </a:r>
            <a:r>
              <a:rPr kumimoji="1" lang="ja-JP" altLang="en-US" b="0" dirty="0"/>
              <a:t>出典元</a:t>
            </a:r>
            <a:r>
              <a:rPr kumimoji="1" lang="en-US" altLang="ja-JP" b="0" dirty="0"/>
              <a:t>】</a:t>
            </a:r>
          </a:p>
          <a:p>
            <a:r>
              <a:rPr lang="ja-JP" altLang="en-US" dirty="0">
                <a:hlinkClick r:id="rId3"/>
              </a:rPr>
              <a:t>財政関係パンフレット・教材 </a:t>
            </a:r>
            <a:r>
              <a:rPr lang="en-US" altLang="ja-JP" dirty="0">
                <a:hlinkClick r:id="rId3"/>
              </a:rPr>
              <a:t>: </a:t>
            </a:r>
            <a:r>
              <a:rPr lang="ja-JP" altLang="en-US" dirty="0">
                <a:hlinkClick r:id="rId3"/>
              </a:rPr>
              <a:t>財務省</a:t>
            </a:r>
            <a:endParaRPr kumimoji="1" lang="en-US" altLang="ja-JP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0D673-6F75-4621-BB40-966325330B6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2507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dirty="0"/>
              <a:t>【</a:t>
            </a:r>
            <a:r>
              <a:rPr kumimoji="1" lang="ja-JP" altLang="en-US" b="0" dirty="0"/>
              <a:t>出典元</a:t>
            </a:r>
            <a:r>
              <a:rPr kumimoji="1" lang="en-US" altLang="ja-JP" b="0" dirty="0"/>
              <a:t>】</a:t>
            </a:r>
            <a:endParaRPr kumimoji="1" lang="en-US" altLang="ja-JP" dirty="0"/>
          </a:p>
          <a:p>
            <a:r>
              <a:rPr lang="ja-JP" altLang="en-US" dirty="0">
                <a:hlinkClick r:id="rId3"/>
              </a:rPr>
              <a:t>我が国の医療保険について ｜厚生労働省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0D673-6F75-4621-BB40-966325330B6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2229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dirty="0"/>
          </a:p>
          <a:p>
            <a:r>
              <a:rPr kumimoji="1" lang="en-US" altLang="ja-JP" b="0" dirty="0"/>
              <a:t>【</a:t>
            </a:r>
            <a:r>
              <a:rPr kumimoji="1" lang="ja-JP" altLang="en-US" b="0" dirty="0"/>
              <a:t>出典元</a:t>
            </a:r>
            <a:r>
              <a:rPr kumimoji="1" lang="en-US" altLang="ja-JP" b="0" dirty="0"/>
              <a:t>】</a:t>
            </a:r>
          </a:p>
          <a:p>
            <a:r>
              <a:rPr lang="ja-JP" altLang="en-US" dirty="0">
                <a:hlinkClick r:id="rId3"/>
              </a:rPr>
              <a:t>財政関係パンフレット・教材 </a:t>
            </a:r>
            <a:r>
              <a:rPr lang="en-US" altLang="ja-JP" dirty="0">
                <a:hlinkClick r:id="rId3"/>
              </a:rPr>
              <a:t>: </a:t>
            </a:r>
            <a:r>
              <a:rPr lang="ja-JP" altLang="en-US" dirty="0">
                <a:hlinkClick r:id="rId3"/>
              </a:rPr>
              <a:t>財務省</a:t>
            </a:r>
            <a:endParaRPr kumimoji="1" lang="en-US" altLang="ja-JP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0D673-6F75-4621-BB40-966325330B6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2404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dirty="0"/>
          </a:p>
          <a:p>
            <a:r>
              <a:rPr kumimoji="1" lang="en-US" altLang="ja-JP" b="0" dirty="0"/>
              <a:t>【</a:t>
            </a:r>
            <a:r>
              <a:rPr kumimoji="1" lang="ja-JP" altLang="en-US" b="0" dirty="0"/>
              <a:t>出典元</a:t>
            </a:r>
            <a:r>
              <a:rPr kumimoji="1" lang="en-US" altLang="ja-JP" b="0" dirty="0"/>
              <a:t>】</a:t>
            </a:r>
          </a:p>
          <a:p>
            <a:r>
              <a:rPr lang="ja-JP" altLang="en-US" dirty="0">
                <a:hlinkClick r:id="rId3"/>
              </a:rPr>
              <a:t>給付と負担について｜厚生労働省</a:t>
            </a:r>
            <a:endParaRPr kumimoji="1" lang="en-US" altLang="ja-JP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0D673-6F75-4621-BB40-966325330B6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0535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dirty="0"/>
          </a:p>
          <a:p>
            <a:r>
              <a:rPr kumimoji="1" lang="en-US" altLang="ja-JP" b="0" dirty="0"/>
              <a:t>【</a:t>
            </a:r>
            <a:r>
              <a:rPr kumimoji="1" lang="ja-JP" altLang="en-US" b="0" dirty="0"/>
              <a:t>出典元</a:t>
            </a:r>
            <a:r>
              <a:rPr kumimoji="1" lang="en-US" altLang="ja-JP" b="0" dirty="0"/>
              <a:t>】</a:t>
            </a:r>
          </a:p>
          <a:p>
            <a:r>
              <a:rPr lang="ja-JP" altLang="en-US" dirty="0">
                <a:hlinkClick r:id="rId3"/>
              </a:rPr>
              <a:t>給付と負担について｜厚生労働省</a:t>
            </a:r>
            <a:endParaRPr kumimoji="1" lang="en-US" altLang="ja-JP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0D673-6F75-4621-BB40-966325330B6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233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F268B-FFAA-4ECB-969C-A02EFFA27536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2026/2/25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46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741227-303B-44F4-968E-3D232ADDAAA3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2026/2/25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98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60856-1899-4171-94C8-FB9EB18CDD80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2026/2/25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13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1303C-5D59-489E-B52A-C6B2200DCE8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2026/2/25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26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2E832-2E59-4F65-A50B-D2360E030D93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2026/2/25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89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A500-A7B3-43DC-8AE7-B9088706C5F9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2026/2/25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78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B637-5A45-4E90-A009-422B45000198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2026/2/25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00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A2AAF-FB3C-448A-8648-57F220FB5667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2026/2/25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3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357B08-084E-4F66-A987-DD5A99C3783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2026/2/25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8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379D35-029D-4757-8497-46042D90C994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2026/2/25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09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429E4-5970-42B9-8BA9-977806025539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2026/2/25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87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562442-28A8-4A1B-B34B-398CC6574DE7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2026/2/25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8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レーム 4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 bwMode="white">
          <a:xfrm>
            <a:off x="474133" y="457199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04800" y="2589537"/>
            <a:ext cx="8547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「社会保障制度」に関する</a:t>
            </a:r>
            <a:endParaRPr lang="en-US" altLang="ja-JP" sz="6000" b="1" dirty="0">
              <a:latin typeface="Meiryo UI" panose="020B0604030504040204" pitchFamily="50" charset="-128"/>
              <a:ea typeface="Meiryo UI" panose="020B0604030504040204" pitchFamily="50" charset="-128"/>
              <a:cs typeface="ヒラギノ角ゴ Std W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参考スライド集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Std W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66538B8-9BF8-3F65-A23B-E170323D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46659" y="6468532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172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A23633B-0870-0023-703D-62A4B451E927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BFB5FAE-3A26-D697-38C4-143F64B1AE18}"/>
              </a:ext>
            </a:extLst>
          </p:cNvPr>
          <p:cNvSpPr/>
          <p:nvPr/>
        </p:nvSpPr>
        <p:spPr>
          <a:xfrm>
            <a:off x="109974" y="0"/>
            <a:ext cx="9034026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日本の人口ピラミッドの変化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1EE8C4E-59EC-C582-30A4-51EA0A991C43}"/>
              </a:ext>
            </a:extLst>
          </p:cNvPr>
          <p:cNvSpPr txBox="1"/>
          <p:nvPr/>
        </p:nvSpPr>
        <p:spPr>
          <a:xfrm>
            <a:off x="109974" y="6474679"/>
            <a:ext cx="4827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出典：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厚生労働省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「我が国の人口について」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A45F7E8-0CDA-3637-0ADE-87A44B6A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6146" y="6492875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C9FC828-A8DB-A44D-4624-5AC0648BF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02" y="1757827"/>
            <a:ext cx="8632244" cy="476768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31BDCD-45C3-3FEA-C92C-485099A8666F}"/>
              </a:ext>
            </a:extLst>
          </p:cNvPr>
          <p:cNvSpPr txBox="1"/>
          <p:nvPr/>
        </p:nvSpPr>
        <p:spPr>
          <a:xfrm>
            <a:off x="0" y="712035"/>
            <a:ext cx="925397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○団塊のジュニア世代が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65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歳となる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2040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年には、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65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歳以上が全人口の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35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％となる。</a:t>
            </a:r>
          </a:p>
          <a:p>
            <a:pPr>
              <a:spcBef>
                <a:spcPts val="300"/>
              </a:spcBef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○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2070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年には、人口は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8,700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万人にまで減少するが、一方で、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65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歳以上は全人口の約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39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300"/>
              </a:spcBef>
            </a:pP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となる。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0946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A23633B-0870-0023-703D-62A4B451E927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BFB5FAE-3A26-D697-38C4-143F64B1AE18}"/>
              </a:ext>
            </a:extLst>
          </p:cNvPr>
          <p:cNvSpPr/>
          <p:nvPr/>
        </p:nvSpPr>
        <p:spPr>
          <a:xfrm>
            <a:off x="109974" y="0"/>
            <a:ext cx="9034026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諸外国の合計特殊出生率の推移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1EE8C4E-59EC-C582-30A4-51EA0A991C43}"/>
              </a:ext>
            </a:extLst>
          </p:cNvPr>
          <p:cNvSpPr txBox="1"/>
          <p:nvPr/>
        </p:nvSpPr>
        <p:spPr>
          <a:xfrm>
            <a:off x="109974" y="6474679"/>
            <a:ext cx="4827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出典：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厚生労働省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「我が国の人口について」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A45F7E8-0CDA-3637-0ADE-87A44B6A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6146" y="6492875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5AD5100-46D9-3CFB-E48D-1AED2AFDA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14" y="1492150"/>
            <a:ext cx="8769772" cy="486902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5F0EE1B-7B4A-DBCD-F6C5-A19E77CE6DD5}"/>
              </a:ext>
            </a:extLst>
          </p:cNvPr>
          <p:cNvSpPr txBox="1"/>
          <p:nvPr/>
        </p:nvSpPr>
        <p:spPr>
          <a:xfrm>
            <a:off x="1" y="712035"/>
            <a:ext cx="903402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○ 我が国の出生率は、ドイツ、南欧・東欧諸国、アジア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NIES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とともに、国際的に最低水準</a:t>
            </a:r>
          </a:p>
          <a:p>
            <a:pPr>
              <a:spcBef>
                <a:spcPts val="300"/>
              </a:spcBef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○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2024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年も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1.15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と依然として低い水準にあり、長期的な少子化の傾向が継続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4087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A23633B-0870-0023-703D-62A4B451E927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BFB5FAE-3A26-D697-38C4-143F64B1AE18}"/>
              </a:ext>
            </a:extLst>
          </p:cNvPr>
          <p:cNvSpPr/>
          <p:nvPr/>
        </p:nvSpPr>
        <p:spPr>
          <a:xfrm>
            <a:off x="109974" y="0"/>
            <a:ext cx="9034026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65</a:t>
            </a: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歳以上人口割合の推移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1EE8C4E-59EC-C582-30A4-51EA0A991C43}"/>
              </a:ext>
            </a:extLst>
          </p:cNvPr>
          <p:cNvSpPr txBox="1"/>
          <p:nvPr/>
        </p:nvSpPr>
        <p:spPr>
          <a:xfrm>
            <a:off x="109974" y="6474679"/>
            <a:ext cx="4827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出典：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厚生労働省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「我が国の人口について」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A45F7E8-0CDA-3637-0ADE-87A44B6A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6146" y="6492875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5CB5634-F20C-BD20-3A86-312BE4FA1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7" y="846711"/>
            <a:ext cx="9034026" cy="550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1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A23633B-0870-0023-703D-62A4B451E927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BFB5FAE-3A26-D697-38C4-143F64B1AE18}"/>
              </a:ext>
            </a:extLst>
          </p:cNvPr>
          <p:cNvSpPr/>
          <p:nvPr/>
        </p:nvSpPr>
        <p:spPr>
          <a:xfrm>
            <a:off x="109974" y="0"/>
            <a:ext cx="9034026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平均寿命と健康寿命の国際比較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1EE8C4E-59EC-C582-30A4-51EA0A991C43}"/>
              </a:ext>
            </a:extLst>
          </p:cNvPr>
          <p:cNvSpPr txBox="1"/>
          <p:nvPr/>
        </p:nvSpPr>
        <p:spPr>
          <a:xfrm>
            <a:off x="109974" y="6474679"/>
            <a:ext cx="4827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出典：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厚生労働省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「我が国の人口について」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A45F7E8-0CDA-3637-0ADE-87A44B6A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6146" y="6492875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A130A9E-15E5-39EB-707C-5E6BA4E09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6182"/>
            <a:ext cx="9144000" cy="497015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408564-E145-DBB9-991A-BCDE3ABF1346}"/>
              </a:ext>
            </a:extLst>
          </p:cNvPr>
          <p:cNvSpPr txBox="1"/>
          <p:nvPr/>
        </p:nvSpPr>
        <p:spPr>
          <a:xfrm>
            <a:off x="1" y="712035"/>
            <a:ext cx="90340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〇日本は、先進７か国の中で、最も長い平均寿命、健康寿命となっている。</a:t>
            </a:r>
          </a:p>
        </p:txBody>
      </p:sp>
    </p:spTree>
    <p:extLst>
      <p:ext uri="{BB962C8B-B14F-4D97-AF65-F5344CB8AC3E}">
        <p14:creationId xmlns:p14="http://schemas.microsoft.com/office/powerpoint/2010/main" val="3069808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A23633B-0870-0023-703D-62A4B451E927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BFB5FAE-3A26-D697-38C4-143F64B1AE18}"/>
              </a:ext>
            </a:extLst>
          </p:cNvPr>
          <p:cNvSpPr/>
          <p:nvPr/>
        </p:nvSpPr>
        <p:spPr>
          <a:xfrm>
            <a:off x="109974" y="0"/>
            <a:ext cx="9034026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わたしたちの生活と社会保障制度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1EE8C4E-59EC-C582-30A4-51EA0A991C43}"/>
              </a:ext>
            </a:extLst>
          </p:cNvPr>
          <p:cNvSpPr txBox="1"/>
          <p:nvPr/>
        </p:nvSpPr>
        <p:spPr>
          <a:xfrm>
            <a:off x="109974" y="6474679"/>
            <a:ext cx="4827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出典：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厚生労働省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社会保障制度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について」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A45F7E8-0CDA-3637-0ADE-87A44B6A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6146" y="6492875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1167556-4125-C422-ECF8-226EDC14E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27" y="1448471"/>
            <a:ext cx="8879746" cy="505212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454739D-2648-F001-8D7D-4E3B33E34FCA}"/>
              </a:ext>
            </a:extLst>
          </p:cNvPr>
          <p:cNvSpPr txBox="1"/>
          <p:nvPr/>
        </p:nvSpPr>
        <p:spPr>
          <a:xfrm>
            <a:off x="1" y="712035"/>
            <a:ext cx="9034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日々の「安心」の確保や生活の「安定」を図るための制度であり、一生を通じてわたしたちの生活を支える役割を担っています。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255709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DF7ED82-FA4F-4338-94E5-F8BFD6DCAF82}"/>
              </a:ext>
            </a:extLst>
          </p:cNvPr>
          <p:cNvSpPr/>
          <p:nvPr/>
        </p:nvSpPr>
        <p:spPr>
          <a:xfrm>
            <a:off x="0" y="-9569"/>
            <a:ext cx="9144000" cy="716948"/>
          </a:xfrm>
          <a:prstGeom prst="rect">
            <a:avLst/>
          </a:prstGeom>
          <a:solidFill>
            <a:schemeClr val="accent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C8880A0-11A8-D106-CEBC-FF54E3FBD7DB}"/>
              </a:ext>
            </a:extLst>
          </p:cNvPr>
          <p:cNvSpPr/>
          <p:nvPr/>
        </p:nvSpPr>
        <p:spPr bwMode="white">
          <a:xfrm>
            <a:off x="32593" y="30760"/>
            <a:ext cx="607400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教科書該当箇所キーワード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AA3F3EF1-9E50-A2A0-3893-908A09BA2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507453"/>
              </p:ext>
            </p:extLst>
          </p:nvPr>
        </p:nvGraphicFramePr>
        <p:xfrm>
          <a:off x="218440" y="955040"/>
          <a:ext cx="8707119" cy="393561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35947">
                  <a:extLst>
                    <a:ext uri="{9D8B030D-6E8A-4147-A177-3AD203B41FA5}">
                      <a16:colId xmlns:a16="http://schemas.microsoft.com/office/drawing/2014/main" val="456136565"/>
                    </a:ext>
                  </a:extLst>
                </a:gridCol>
                <a:gridCol w="3390053">
                  <a:extLst>
                    <a:ext uri="{9D8B030D-6E8A-4147-A177-3AD203B41FA5}">
                      <a16:colId xmlns:a16="http://schemas.microsoft.com/office/drawing/2014/main" val="4010869943"/>
                    </a:ext>
                  </a:extLst>
                </a:gridCol>
                <a:gridCol w="3881119">
                  <a:extLst>
                    <a:ext uri="{9D8B030D-6E8A-4147-A177-3AD203B41FA5}">
                      <a16:colId xmlns:a16="http://schemas.microsoft.com/office/drawing/2014/main" val="688190948"/>
                    </a:ext>
                  </a:extLst>
                </a:gridCol>
              </a:tblGrid>
              <a:tr h="5630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スライド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家庭科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公民科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742019"/>
                  </a:ext>
                </a:extLst>
              </a:tr>
              <a:tr h="573496"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３</a:t>
                      </a:r>
                      <a:endParaRPr kumimoji="1" lang="en-US" altLang="ja-JP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生活を支える経済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生活と経済、財政の役割と社会保障、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751161"/>
                  </a:ext>
                </a:extLst>
              </a:tr>
              <a:tr h="656913"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４</a:t>
                      </a:r>
                      <a:endParaRPr kumimoji="1" lang="en-US" altLang="ja-JP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持続可能な社会生活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財政の役割、社会保障制度、現代の経済社会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356703"/>
                  </a:ext>
                </a:extLst>
              </a:tr>
              <a:tr h="938447"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５</a:t>
                      </a:r>
                      <a:endParaRPr kumimoji="1" lang="en-US" altLang="ja-JP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社会保障制度と社会的連帯、持続可能な社会生活</a:t>
                      </a:r>
                    </a:p>
                    <a:p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財政の役割と社会保障、生活と経済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561470"/>
                  </a:ext>
                </a:extLst>
              </a:tr>
              <a:tr h="656913"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６</a:t>
                      </a:r>
                      <a:endParaRPr kumimoji="1" lang="en-US" altLang="ja-JP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生活と経済、経済社会と国民生活、社会保障制度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435531"/>
                  </a:ext>
                </a:extLst>
              </a:tr>
              <a:tr h="546778"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７～１４</a:t>
                      </a:r>
                      <a:endParaRPr kumimoji="1" lang="en-US" altLang="ja-JP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財政・租税の役割、社会保障制度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19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610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54312-7ABA-D003-1812-C6C545D8F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39C0C60-3BBF-D1DF-55D5-0720B93B6524}"/>
              </a:ext>
            </a:extLst>
          </p:cNvPr>
          <p:cNvSpPr/>
          <p:nvPr/>
        </p:nvSpPr>
        <p:spPr>
          <a:xfrm>
            <a:off x="0" y="-9569"/>
            <a:ext cx="9144000" cy="716948"/>
          </a:xfrm>
          <a:prstGeom prst="rect">
            <a:avLst/>
          </a:prstGeom>
          <a:solidFill>
            <a:schemeClr val="accent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5F675B0-BBA4-2E08-9DA5-53CC031BDE98}"/>
              </a:ext>
            </a:extLst>
          </p:cNvPr>
          <p:cNvSpPr/>
          <p:nvPr/>
        </p:nvSpPr>
        <p:spPr bwMode="white">
          <a:xfrm>
            <a:off x="172111" y="4132"/>
            <a:ext cx="7050857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日本の予算について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FE3BEB3-910E-FD67-F694-3D9C02C44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E502-7D6F-49F2-8D91-33EB17385912}" type="slidenum">
              <a:rPr lang="ja-JP" altLang="en-US" sz="1800" smtClean="0"/>
              <a:pPr/>
              <a:t>3</a:t>
            </a:fld>
            <a:endParaRPr lang="ja-JP" altLang="en-US" sz="18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B4EC726-DF17-6CC4-9AB4-DA15361AEC92}"/>
              </a:ext>
            </a:extLst>
          </p:cNvPr>
          <p:cNvSpPr txBox="1"/>
          <p:nvPr/>
        </p:nvSpPr>
        <p:spPr>
          <a:xfrm>
            <a:off x="3021177" y="6274395"/>
            <a:ext cx="5402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出典：財務省「これからの日本のために財政を考える」（令和</a:t>
            </a:r>
            <a:r>
              <a:rPr kumimoji="1" lang="en-US" altLang="ja-JP" sz="1400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kumimoji="1" lang="ja-JP" altLang="en-US" sz="1400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400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1400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月）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83DBFA5-0B8C-128F-3767-D66308BCB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650" y="811269"/>
            <a:ext cx="5840699" cy="532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71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E5B71AD-7DE9-0C30-E850-F1FE3F0BDEF5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0984D3D-7B99-6B10-3540-CC123D45F749}"/>
              </a:ext>
            </a:extLst>
          </p:cNvPr>
          <p:cNvSpPr txBox="1"/>
          <p:nvPr/>
        </p:nvSpPr>
        <p:spPr>
          <a:xfrm>
            <a:off x="6911347" y="5875487"/>
            <a:ext cx="22326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出典：財務省「これからの日本のために財政を考える」（令和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月）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488A25D-A587-C4FB-F229-914A9B3BC31A}"/>
              </a:ext>
            </a:extLst>
          </p:cNvPr>
          <p:cNvSpPr/>
          <p:nvPr/>
        </p:nvSpPr>
        <p:spPr>
          <a:xfrm>
            <a:off x="279084" y="2845"/>
            <a:ext cx="8224836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財政構造の変化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79A51A9-C7D9-CEA2-42E1-005913BF0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4876" y="6431589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5522081-C3B4-E9CE-E484-C9040D43C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843" y="823181"/>
            <a:ext cx="5366242" cy="597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43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6557063-1C83-6E8E-4BC1-C4AE812D38FF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0B8D481-2057-890C-3426-41A628F5A0CC}"/>
              </a:ext>
            </a:extLst>
          </p:cNvPr>
          <p:cNvSpPr txBox="1"/>
          <p:nvPr/>
        </p:nvSpPr>
        <p:spPr>
          <a:xfrm>
            <a:off x="7368024" y="5695811"/>
            <a:ext cx="1775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出典：財務省「日本の財政関係資料」（令和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月）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D361CCE-20DD-01D0-53C7-727A865F12A5}"/>
              </a:ext>
            </a:extLst>
          </p:cNvPr>
          <p:cNvSpPr/>
          <p:nvPr/>
        </p:nvSpPr>
        <p:spPr>
          <a:xfrm>
            <a:off x="236518" y="18077"/>
            <a:ext cx="8224836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増大する社会保障給付費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0E3276A-7E85-AAD6-26CD-CB3BCDB7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6911" y="6434475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94D6F76-C2CA-8CB4-57DE-341BD9ADF265}"/>
              </a:ext>
            </a:extLst>
          </p:cNvPr>
          <p:cNvSpPr txBox="1"/>
          <p:nvPr/>
        </p:nvSpPr>
        <p:spPr>
          <a:xfrm>
            <a:off x="2644827" y="735025"/>
            <a:ext cx="1927173" cy="179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D0F93B7-7AE4-C562-25E3-B86CE88CFC71}"/>
              </a:ext>
            </a:extLst>
          </p:cNvPr>
          <p:cNvSpPr txBox="1"/>
          <p:nvPr/>
        </p:nvSpPr>
        <p:spPr>
          <a:xfrm>
            <a:off x="3608413" y="6589628"/>
            <a:ext cx="1927173" cy="179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1C3B690-4FD6-B3AC-5F5C-728916AC6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129" y="824712"/>
            <a:ext cx="5941406" cy="5908641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0E4FE58-179B-85A9-E32D-99B98277D972}"/>
              </a:ext>
            </a:extLst>
          </p:cNvPr>
          <p:cNvSpPr/>
          <p:nvPr/>
        </p:nvSpPr>
        <p:spPr>
          <a:xfrm>
            <a:off x="1593272" y="758465"/>
            <a:ext cx="3158837" cy="276357"/>
          </a:xfrm>
          <a:prstGeom prst="rect">
            <a:avLst/>
          </a:prstGeom>
          <a:solidFill>
            <a:schemeClr val="bg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321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B4CCB-16D8-D270-5EE6-BA6322ED6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D9A3058-1603-13F4-9987-2207C2A5E95A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B2BDA3D-D826-D4CA-20F1-16BDE18DFAA8}"/>
              </a:ext>
            </a:extLst>
          </p:cNvPr>
          <p:cNvSpPr txBox="1"/>
          <p:nvPr/>
        </p:nvSpPr>
        <p:spPr>
          <a:xfrm>
            <a:off x="5216665" y="6487582"/>
            <a:ext cx="3690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出典：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厚生労働省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「我が国の医療保険について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285CFC5-2303-5275-242E-82F068545ED1}"/>
              </a:ext>
            </a:extLst>
          </p:cNvPr>
          <p:cNvSpPr/>
          <p:nvPr/>
        </p:nvSpPr>
        <p:spPr>
          <a:xfrm>
            <a:off x="236518" y="18077"/>
            <a:ext cx="8224836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日本の公的医療保険（制度）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4A13D0E-4B56-C639-2613-EC0A246E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6911" y="6434475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82760EC-5403-AA2E-9FA6-3FBA744FC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29" y="858181"/>
            <a:ext cx="8701153" cy="548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44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A23633B-0870-0023-703D-62A4B451E927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BFB5FAE-3A26-D697-38C4-143F64B1AE18}"/>
              </a:ext>
            </a:extLst>
          </p:cNvPr>
          <p:cNvSpPr/>
          <p:nvPr/>
        </p:nvSpPr>
        <p:spPr>
          <a:xfrm>
            <a:off x="109974" y="0"/>
            <a:ext cx="9034026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国民負担率の国際比較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1EE8C4E-59EC-C582-30A4-51EA0A991C43}"/>
              </a:ext>
            </a:extLst>
          </p:cNvPr>
          <p:cNvSpPr txBox="1"/>
          <p:nvPr/>
        </p:nvSpPr>
        <p:spPr>
          <a:xfrm>
            <a:off x="109974" y="6474679"/>
            <a:ext cx="4827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出典：財務省「日本の財政関係資料」（令和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月）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A45F7E8-0CDA-3637-0ADE-87A44B6A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6146" y="6492875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337B4EF-85CF-0BA6-0C78-37E7C042E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11" y="891177"/>
            <a:ext cx="8604535" cy="557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43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A23633B-0870-0023-703D-62A4B451E927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BFB5FAE-3A26-D697-38C4-143F64B1AE18}"/>
              </a:ext>
            </a:extLst>
          </p:cNvPr>
          <p:cNvSpPr/>
          <p:nvPr/>
        </p:nvSpPr>
        <p:spPr>
          <a:xfrm>
            <a:off x="109974" y="0"/>
            <a:ext cx="9034026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社会保障給付の部門別の国際的な比較（対</a:t>
            </a:r>
            <a:r>
              <a:rPr lang="en-US" altLang="ja-JP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GDP</a:t>
            </a:r>
            <a:r>
              <a:rPr lang="ja-JP" altLang="en-US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比）</a:t>
            </a:r>
            <a:endParaRPr lang="en-US" altLang="ja-JP" sz="2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1EE8C4E-59EC-C582-30A4-51EA0A991C43}"/>
              </a:ext>
            </a:extLst>
          </p:cNvPr>
          <p:cNvSpPr txBox="1"/>
          <p:nvPr/>
        </p:nvSpPr>
        <p:spPr>
          <a:xfrm>
            <a:off x="109974" y="6474679"/>
            <a:ext cx="4827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出典：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厚生労働省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給付と負担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について」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A45F7E8-0CDA-3637-0ADE-87A44B6A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6146" y="6492875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07B7A62-E08D-407A-1A5C-75F0D3BA4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5127"/>
            <a:ext cx="9144000" cy="562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86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A23633B-0870-0023-703D-62A4B451E927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BFB5FAE-3A26-D697-38C4-143F64B1AE18}"/>
              </a:ext>
            </a:extLst>
          </p:cNvPr>
          <p:cNvSpPr/>
          <p:nvPr/>
        </p:nvSpPr>
        <p:spPr>
          <a:xfrm>
            <a:off x="109974" y="0"/>
            <a:ext cx="9034026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ライフサイクルでみた社会保険及び保育・教育等サービスの給付と負担のイメージ</a:t>
            </a:r>
            <a:endParaRPr lang="en-US" altLang="ja-JP" sz="20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1EE8C4E-59EC-C582-30A4-51EA0A991C43}"/>
              </a:ext>
            </a:extLst>
          </p:cNvPr>
          <p:cNvSpPr txBox="1"/>
          <p:nvPr/>
        </p:nvSpPr>
        <p:spPr>
          <a:xfrm>
            <a:off x="109974" y="6474679"/>
            <a:ext cx="4827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出典：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厚生労働省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給付と負担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について」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A45F7E8-0CDA-3637-0ADE-87A44B6A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6146" y="6492875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67DC20B-9AB7-8D40-76ED-6A30199E4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4334"/>
            <a:ext cx="9144000" cy="553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67536"/>
      </p:ext>
    </p:extLst>
  </p:cSld>
  <p:clrMapOvr>
    <a:masterClrMapping/>
  </p:clrMapOvr>
</p:sld>
</file>

<file path=ppt/theme/theme1.xml><?xml version="1.0" encoding="utf-8"?>
<a:theme xmlns:a="http://schemas.openxmlformats.org/drawingml/2006/main" name="2_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0">
          <a:solidFill>
            <a:schemeClr val="tx1"/>
          </a:solidFill>
        </a:ln>
        <a:effectLst/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1783</TotalTime>
  <Words>1038</Words>
  <Application>Microsoft Office PowerPoint</Application>
  <PresentationFormat>画面に合わせる (4:3)</PresentationFormat>
  <Paragraphs>127</Paragraphs>
  <Slides>14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Meiryo UI</vt:lpstr>
      <vt:lpstr>ヒラギノ丸ゴ Pro W4</vt:lpstr>
      <vt:lpstr>游ゴシック</vt:lpstr>
      <vt:lpstr>Arial</vt:lpstr>
      <vt:lpstr>Calibri</vt:lpstr>
      <vt:lpstr>Courier New</vt:lpstr>
      <vt:lpstr>2_ホワイト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生命保険文化センター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窪田 陸</dc:creator>
  <cp:lastModifiedBy>中尾 健太</cp:lastModifiedBy>
  <cp:revision>116</cp:revision>
  <cp:lastPrinted>2020-03-10T04:15:44Z</cp:lastPrinted>
  <dcterms:created xsi:type="dcterms:W3CDTF">2020-01-08T02:02:56Z</dcterms:created>
  <dcterms:modified xsi:type="dcterms:W3CDTF">2026-02-25T00:16:27Z</dcterms:modified>
</cp:coreProperties>
</file>