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Lst>
  <p:notesMasterIdLst>
    <p:notesMasterId r:id="rId46"/>
  </p:notesMasterIdLst>
  <p:handoutMasterIdLst>
    <p:handoutMasterId r:id="rId47"/>
  </p:handoutMasterIdLst>
  <p:sldIdLst>
    <p:sldId id="271" r:id="rId4"/>
    <p:sldId id="302" r:id="rId5"/>
    <p:sldId id="288" r:id="rId6"/>
    <p:sldId id="267" r:id="rId7"/>
    <p:sldId id="289" r:id="rId8"/>
    <p:sldId id="268" r:id="rId9"/>
    <p:sldId id="275" r:id="rId10"/>
    <p:sldId id="284" r:id="rId11"/>
    <p:sldId id="474" r:id="rId12"/>
    <p:sldId id="478" r:id="rId13"/>
    <p:sldId id="299" r:id="rId14"/>
    <p:sldId id="465" r:id="rId15"/>
    <p:sldId id="466" r:id="rId16"/>
    <p:sldId id="467" r:id="rId17"/>
    <p:sldId id="473" r:id="rId18"/>
    <p:sldId id="468" r:id="rId19"/>
    <p:sldId id="476" r:id="rId20"/>
    <p:sldId id="469" r:id="rId21"/>
    <p:sldId id="470" r:id="rId22"/>
    <p:sldId id="471" r:id="rId23"/>
    <p:sldId id="276" r:id="rId24"/>
    <p:sldId id="477" r:id="rId25"/>
    <p:sldId id="472" r:id="rId26"/>
    <p:sldId id="287" r:id="rId27"/>
    <p:sldId id="292" r:id="rId28"/>
    <p:sldId id="281" r:id="rId29"/>
    <p:sldId id="291" r:id="rId30"/>
    <p:sldId id="278" r:id="rId31"/>
    <p:sldId id="279" r:id="rId32"/>
    <p:sldId id="475" r:id="rId33"/>
    <p:sldId id="303" r:id="rId34"/>
    <p:sldId id="313" r:id="rId35"/>
    <p:sldId id="315" r:id="rId36"/>
    <p:sldId id="280" r:id="rId37"/>
    <p:sldId id="316" r:id="rId38"/>
    <p:sldId id="321" r:id="rId39"/>
    <p:sldId id="317" r:id="rId40"/>
    <p:sldId id="293" r:id="rId41"/>
    <p:sldId id="297" r:id="rId42"/>
    <p:sldId id="383" r:id="rId43"/>
    <p:sldId id="397" r:id="rId44"/>
    <p:sldId id="409" r:id="rId45"/>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D99694"/>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49" autoAdjust="0"/>
    <p:restoredTop sz="71510" autoAdjust="0"/>
  </p:normalViewPr>
  <p:slideViewPr>
    <p:cSldViewPr snapToGrid="0">
      <p:cViewPr varScale="1">
        <p:scale>
          <a:sx n="45" d="100"/>
          <a:sy n="45" d="100"/>
        </p:scale>
        <p:origin x="1740" y="4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44" d="100"/>
          <a:sy n="44" d="100"/>
        </p:scale>
        <p:origin x="2852"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6"/>
            </a:solidFill>
            <a:ln w="19050" cmpd="thickThin">
              <a:solidFill>
                <a:schemeClr val="accent6"/>
              </a:solidFill>
            </a:ln>
            <a:effectLst/>
          </c:spPr>
          <c:invertIfNegative val="0"/>
          <c:cat>
            <c:strRef>
              <c:f>Sheet2!$B$2:$B$10</c:f>
              <c:strCache>
                <c:ptCount val="9"/>
                <c:pt idx="0">
                  <c:v>脳血管疾患</c:v>
                </c:pt>
                <c:pt idx="1">
                  <c:v>結核</c:v>
                </c:pt>
                <c:pt idx="2">
                  <c:v>高血圧性疾患</c:v>
                </c:pt>
                <c:pt idx="3">
                  <c:v>骨折</c:v>
                </c:pt>
                <c:pt idx="4">
                  <c:v>糖尿病</c:v>
                </c:pt>
                <c:pt idx="5">
                  <c:v>肺炎</c:v>
                </c:pt>
                <c:pt idx="6">
                  <c:v>肝疾患</c:v>
                </c:pt>
                <c:pt idx="7">
                  <c:v>心疾患</c:v>
                </c:pt>
                <c:pt idx="8">
                  <c:v>悪性新生物</c:v>
                </c:pt>
              </c:strCache>
            </c:strRef>
          </c:cat>
          <c:val>
            <c:numRef>
              <c:f>Sheet2!$C$2:$C$10</c:f>
              <c:numCache>
                <c:formatCode>General</c:formatCode>
                <c:ptCount val="9"/>
                <c:pt idx="0">
                  <c:v>68.900000000000006</c:v>
                </c:pt>
                <c:pt idx="1">
                  <c:v>44.3</c:v>
                </c:pt>
                <c:pt idx="2">
                  <c:v>41.6</c:v>
                </c:pt>
                <c:pt idx="3">
                  <c:v>35.4</c:v>
                </c:pt>
                <c:pt idx="4">
                  <c:v>31.8</c:v>
                </c:pt>
                <c:pt idx="5">
                  <c:v>26</c:v>
                </c:pt>
                <c:pt idx="6">
                  <c:v>22.3</c:v>
                </c:pt>
                <c:pt idx="7">
                  <c:v>18.3</c:v>
                </c:pt>
                <c:pt idx="8">
                  <c:v>14.4</c:v>
                </c:pt>
              </c:numCache>
            </c:numRef>
          </c:val>
          <c:extLst>
            <c:ext xmlns:c16="http://schemas.microsoft.com/office/drawing/2014/chart" uri="{C3380CC4-5D6E-409C-BE32-E72D297353CC}">
              <c16:uniqueId val="{00000000-5EAE-4A0B-B41E-CC1489DB8A20}"/>
            </c:ext>
          </c:extLst>
        </c:ser>
        <c:dLbls>
          <c:showLegendKey val="0"/>
          <c:showVal val="0"/>
          <c:showCatName val="0"/>
          <c:showSerName val="0"/>
          <c:showPercent val="0"/>
          <c:showBubbleSize val="0"/>
        </c:dLbls>
        <c:gapWidth val="182"/>
        <c:axId val="745536240"/>
        <c:axId val="745534600"/>
      </c:barChart>
      <c:catAx>
        <c:axId val="7455362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745534600"/>
        <c:crosses val="autoZero"/>
        <c:auto val="1"/>
        <c:lblAlgn val="ctr"/>
        <c:lblOffset val="100"/>
        <c:noMultiLvlLbl val="0"/>
      </c:catAx>
      <c:valAx>
        <c:axId val="745534600"/>
        <c:scaling>
          <c:orientation val="minMax"/>
        </c:scaling>
        <c:delete val="0"/>
        <c:axPos val="b"/>
        <c:majorGridlines>
          <c:spPr>
            <a:ln w="9525" cap="flat" cmpd="sng" algn="ctr">
              <a:solidFill>
                <a:srgbClr val="003399"/>
              </a:solidFill>
              <a:round/>
            </a:ln>
            <a:effectLst/>
          </c:spPr>
        </c:majorGridlines>
        <c:title>
          <c:tx>
            <c:rich>
              <a:bodyPr rot="0" spcFirstLastPara="1" vertOverflow="ellipsis" vert="horz" wrap="square" anchor="ctr" anchorCtr="1"/>
              <a:lstStyle/>
              <a:p>
                <a:pPr>
                  <a:defRPr sz="1400" b="0" i="0" u="none" strike="noStrike" kern="1200" baseline="0">
                    <a:solidFill>
                      <a:schemeClr val="tx1"/>
                    </a:solidFill>
                    <a:latin typeface="Meiryo UI" panose="020B0604030504040204" pitchFamily="50" charset="-128"/>
                    <a:ea typeface="Meiryo UI" panose="020B0604030504040204" pitchFamily="50" charset="-128"/>
                    <a:cs typeface="+mn-cs"/>
                  </a:defRPr>
                </a:pPr>
                <a:r>
                  <a:rPr lang="ja-JP" altLang="en-US" sz="1400" dirty="0">
                    <a:solidFill>
                      <a:schemeClr val="tx1"/>
                    </a:solidFill>
                    <a:latin typeface="Meiryo UI" panose="020B0604030504040204" pitchFamily="50" charset="-128"/>
                    <a:ea typeface="Meiryo UI" panose="020B0604030504040204" pitchFamily="50" charset="-128"/>
                  </a:rPr>
                  <a:t>（日数）</a:t>
                </a:r>
              </a:p>
            </c:rich>
          </c:tx>
          <c:layout>
            <c:manualLayout>
              <c:xMode val="edge"/>
              <c:yMode val="edge"/>
              <c:x val="6.6155207856154655E-2"/>
              <c:y val="0.8615521344835369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745536240"/>
        <c:crosses val="max"/>
        <c:crossBetween val="between"/>
      </c:valAx>
      <c:spPr>
        <a:solidFill>
          <a:schemeClr val="bg1"/>
        </a:solidFill>
        <a:ln>
          <a:solidFill>
            <a:srgbClr val="003399"/>
          </a:solid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46298310251711E-2"/>
          <c:y val="0.11682624857699042"/>
          <c:w val="0.92215614195074769"/>
          <c:h val="0.68122356430961761"/>
        </c:manualLayout>
      </c:layout>
      <c:barChart>
        <c:barDir val="col"/>
        <c:grouping val="clustered"/>
        <c:varyColors val="0"/>
        <c:ser>
          <c:idx val="0"/>
          <c:order val="0"/>
          <c:spPr>
            <a:solidFill>
              <a:schemeClr val="accent6"/>
            </a:solidFill>
            <a:ln>
              <a:solidFill>
                <a:schemeClr val="accent6"/>
              </a:solidFill>
            </a:ln>
            <a:effectLst/>
          </c:spPr>
          <c:invertIfNegative val="0"/>
          <c:cat>
            <c:strRef>
              <c:f>Sheet3!$B$2:$B$7</c:f>
              <c:strCache>
                <c:ptCount val="6"/>
                <c:pt idx="0">
                  <c:v>40～64歳</c:v>
                </c:pt>
                <c:pt idx="1">
                  <c:v>65～69歳</c:v>
                </c:pt>
                <c:pt idx="2">
                  <c:v>70～74歳</c:v>
                </c:pt>
                <c:pt idx="3">
                  <c:v>75～79歳</c:v>
                </c:pt>
                <c:pt idx="4">
                  <c:v>80～84歳</c:v>
                </c:pt>
                <c:pt idx="5">
                  <c:v>85歳以上</c:v>
                </c:pt>
              </c:strCache>
            </c:strRef>
          </c:cat>
          <c:val>
            <c:numRef>
              <c:f>Sheet3!$C$2:$C$7</c:f>
              <c:numCache>
                <c:formatCode>0.0_);[Red]\(0.0\)</c:formatCode>
                <c:ptCount val="6"/>
                <c:pt idx="0">
                  <c:v>0.4</c:v>
                </c:pt>
                <c:pt idx="1">
                  <c:v>2.8</c:v>
                </c:pt>
                <c:pt idx="2">
                  <c:v>5.8</c:v>
                </c:pt>
                <c:pt idx="3">
                  <c:v>11.6</c:v>
                </c:pt>
                <c:pt idx="4">
                  <c:v>25.9</c:v>
                </c:pt>
                <c:pt idx="5">
                  <c:v>59.6</c:v>
                </c:pt>
              </c:numCache>
            </c:numRef>
          </c:val>
          <c:extLst>
            <c:ext xmlns:c16="http://schemas.microsoft.com/office/drawing/2014/chart" uri="{C3380CC4-5D6E-409C-BE32-E72D297353CC}">
              <c16:uniqueId val="{00000000-6A3B-43AA-B6E5-B401610846B1}"/>
            </c:ext>
          </c:extLst>
        </c:ser>
        <c:dLbls>
          <c:showLegendKey val="0"/>
          <c:showVal val="0"/>
          <c:showCatName val="0"/>
          <c:showSerName val="0"/>
          <c:showPercent val="0"/>
          <c:showBubbleSize val="0"/>
        </c:dLbls>
        <c:gapWidth val="219"/>
        <c:overlap val="-27"/>
        <c:axId val="507017936"/>
        <c:axId val="507009736"/>
      </c:barChart>
      <c:catAx>
        <c:axId val="507017936"/>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Meiryo UI" panose="020B0604030504040204" pitchFamily="50" charset="-128"/>
                    <a:ea typeface="Meiryo UI" panose="020B0604030504040204" pitchFamily="50" charset="-128"/>
                    <a:cs typeface="+mn-cs"/>
                  </a:defRPr>
                </a:pPr>
                <a:r>
                  <a:rPr lang="ja-JP" altLang="en-US" sz="1400" dirty="0"/>
                  <a:t>（％）</a:t>
                </a:r>
              </a:p>
            </c:rich>
          </c:tx>
          <c:layout>
            <c:manualLayout>
              <c:xMode val="edge"/>
              <c:yMode val="edge"/>
              <c:x val="3.8532741422490089E-4"/>
              <c:y val="2.121208649398560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507009736"/>
        <c:crosses val="autoZero"/>
        <c:auto val="1"/>
        <c:lblAlgn val="ctr"/>
        <c:lblOffset val="100"/>
        <c:noMultiLvlLbl val="0"/>
      </c:catAx>
      <c:valAx>
        <c:axId val="507009736"/>
        <c:scaling>
          <c:orientation val="minMax"/>
          <c:max val="60"/>
        </c:scaling>
        <c:delete val="0"/>
        <c:axPos val="l"/>
        <c:majorGridlines>
          <c:spPr>
            <a:ln w="9525" cap="flat" cmpd="sng" algn="ctr">
              <a:solidFill>
                <a:srgbClr val="003366"/>
              </a:solidFill>
              <a:round/>
            </a:ln>
            <a:effectLst/>
          </c:spPr>
        </c:majorGridlines>
        <c:numFmt formatCode="0.0_);[Red]\(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507017936"/>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sz="1800">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20.png"/></Relationships>
</file>

<file path=ppt/drawings/drawing1.xml><?xml version="1.0" encoding="utf-8"?>
<c:userShapes xmlns:c="http://schemas.openxmlformats.org/drawingml/2006/chart">
  <cdr:relSizeAnchor xmlns:cdr="http://schemas.openxmlformats.org/drawingml/2006/chartDrawing">
    <cdr:from>
      <cdr:x>0.43123</cdr:x>
      <cdr:y>0.48735</cdr:y>
    </cdr:from>
    <cdr:to>
      <cdr:x>0.53663</cdr:x>
      <cdr:y>0.55232</cdr:y>
    </cdr:to>
    <cdr:sp macro="" textlink="">
      <cdr:nvSpPr>
        <cdr:cNvPr id="2" name="テキスト ボックス 2"/>
        <cdr:cNvSpPr txBox="1"/>
      </cdr:nvSpPr>
      <cdr:spPr>
        <a:xfrm xmlns:a="http://schemas.openxmlformats.org/drawingml/2006/main">
          <a:off x="3746637" y="2770301"/>
          <a:ext cx="915683"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dirty="0">
              <a:latin typeface="Meiryo UI" panose="020B0604030504040204" pitchFamily="50" charset="-128"/>
              <a:ea typeface="Meiryo UI" panose="020B0604030504040204" pitchFamily="50" charset="-128"/>
            </a:rPr>
            <a:t>26</a:t>
          </a:r>
          <a:r>
            <a:rPr lang="en-US" altLang="ja-JP" sz="1800" dirty="0">
              <a:solidFill>
                <a:schemeClr val="tx1"/>
              </a:solidFill>
              <a:latin typeface="Meiryo UI" panose="020B0604030504040204" pitchFamily="50" charset="-128"/>
              <a:ea typeface="Meiryo UI" panose="020B0604030504040204" pitchFamily="50" charset="-128"/>
            </a:rPr>
            <a:t>.0</a:t>
          </a:r>
          <a:r>
            <a:rPr kumimoji="1" lang="ja-JP" altLang="en-US" sz="1800" dirty="0">
              <a:solidFill>
                <a:schemeClr val="tx1"/>
              </a:solidFill>
              <a:latin typeface="Meiryo UI" panose="020B0604030504040204" pitchFamily="50" charset="-128"/>
              <a:ea typeface="Meiryo UI" panose="020B0604030504040204" pitchFamily="50" charset="-128"/>
            </a:rPr>
            <a:t>日</a:t>
          </a:r>
        </a:p>
      </cdr:txBody>
    </cdr:sp>
  </cdr:relSizeAnchor>
  <cdr:relSizeAnchor xmlns:cdr="http://schemas.openxmlformats.org/drawingml/2006/chartDrawing">
    <cdr:from>
      <cdr:x>0.49716</cdr:x>
      <cdr:y>0.40096</cdr:y>
    </cdr:from>
    <cdr:to>
      <cdr:x>0.60347</cdr:x>
      <cdr:y>0.46593</cdr:y>
    </cdr:to>
    <cdr:sp macro="" textlink="">
      <cdr:nvSpPr>
        <cdr:cNvPr id="3" name="テキスト ボックス 2"/>
        <cdr:cNvSpPr txBox="1"/>
      </cdr:nvSpPr>
      <cdr:spPr>
        <a:xfrm xmlns:a="http://schemas.openxmlformats.org/drawingml/2006/main">
          <a:off x="4319420" y="2279239"/>
          <a:ext cx="923651"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sz="1800" dirty="0">
              <a:solidFill>
                <a:schemeClr val="tx1"/>
              </a:solidFill>
              <a:latin typeface="Meiryo UI" panose="020B0604030504040204" pitchFamily="50" charset="-128"/>
              <a:ea typeface="Meiryo UI" panose="020B0604030504040204" pitchFamily="50" charset="-128"/>
            </a:rPr>
            <a:t>31.8</a:t>
          </a:r>
          <a:r>
            <a:rPr kumimoji="1" lang="ja-JP" altLang="en-US" sz="1800" dirty="0">
              <a:solidFill>
                <a:schemeClr val="tx1"/>
              </a:solidFill>
              <a:latin typeface="Meiryo UI" panose="020B0604030504040204" pitchFamily="50" charset="-128"/>
              <a:ea typeface="Meiryo UI" panose="020B0604030504040204" pitchFamily="50" charset="-128"/>
            </a:rPr>
            <a:t>日</a:t>
          </a:r>
        </a:p>
      </cdr:txBody>
    </cdr:sp>
  </cdr:relSizeAnchor>
  <cdr:relSizeAnchor xmlns:cdr="http://schemas.openxmlformats.org/drawingml/2006/chartDrawing">
    <cdr:from>
      <cdr:x>0.52915</cdr:x>
      <cdr:y>0.30468</cdr:y>
    </cdr:from>
    <cdr:to>
      <cdr:x>0.63546</cdr:x>
      <cdr:y>0.36965</cdr:y>
    </cdr:to>
    <cdr:sp macro="" textlink="">
      <cdr:nvSpPr>
        <cdr:cNvPr id="4" name="テキスト ボックス 2"/>
        <cdr:cNvSpPr txBox="1"/>
      </cdr:nvSpPr>
      <cdr:spPr>
        <a:xfrm xmlns:a="http://schemas.openxmlformats.org/drawingml/2006/main">
          <a:off x="4597330" y="1731945"/>
          <a:ext cx="923651"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sz="1800" dirty="0">
              <a:solidFill>
                <a:schemeClr val="tx1"/>
              </a:solidFill>
              <a:latin typeface="Meiryo UI" panose="020B0604030504040204" pitchFamily="50" charset="-128"/>
              <a:ea typeface="Meiryo UI" panose="020B0604030504040204" pitchFamily="50" charset="-128"/>
            </a:rPr>
            <a:t>35.4</a:t>
          </a:r>
          <a:r>
            <a:rPr kumimoji="1" lang="ja-JP" altLang="en-US" sz="1800" dirty="0">
              <a:solidFill>
                <a:schemeClr val="tx1"/>
              </a:solidFill>
              <a:latin typeface="Meiryo UI" panose="020B0604030504040204" pitchFamily="50" charset="-128"/>
              <a:ea typeface="Meiryo UI" panose="020B0604030504040204" pitchFamily="50" charset="-128"/>
            </a:rPr>
            <a:t>日</a:t>
          </a:r>
        </a:p>
      </cdr:txBody>
    </cdr:sp>
  </cdr:relSizeAnchor>
  <cdr:relSizeAnchor xmlns:cdr="http://schemas.openxmlformats.org/drawingml/2006/chartDrawing">
    <cdr:from>
      <cdr:x>0.5823</cdr:x>
      <cdr:y>0.21657</cdr:y>
    </cdr:from>
    <cdr:to>
      <cdr:x>0.68861</cdr:x>
      <cdr:y>0.28154</cdr:y>
    </cdr:to>
    <cdr:sp macro="" textlink="">
      <cdr:nvSpPr>
        <cdr:cNvPr id="5" name="テキスト ボックス 2"/>
        <cdr:cNvSpPr txBox="1"/>
      </cdr:nvSpPr>
      <cdr:spPr>
        <a:xfrm xmlns:a="http://schemas.openxmlformats.org/drawingml/2006/main">
          <a:off x="5059151" y="1231078"/>
          <a:ext cx="923651"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sz="1800" dirty="0">
              <a:solidFill>
                <a:schemeClr val="tx1"/>
              </a:solidFill>
              <a:latin typeface="Meiryo UI" panose="020B0604030504040204" pitchFamily="50" charset="-128"/>
              <a:ea typeface="Meiryo UI" panose="020B0604030504040204" pitchFamily="50" charset="-128"/>
            </a:rPr>
            <a:t>41.6</a:t>
          </a:r>
          <a:r>
            <a:rPr kumimoji="1" lang="ja-JP" altLang="en-US" sz="1800" dirty="0">
              <a:solidFill>
                <a:schemeClr val="tx1"/>
              </a:solidFill>
              <a:latin typeface="Meiryo UI" panose="020B0604030504040204" pitchFamily="50" charset="-128"/>
              <a:ea typeface="Meiryo UI" panose="020B0604030504040204" pitchFamily="50" charset="-128"/>
            </a:rPr>
            <a:t>日</a:t>
          </a:r>
        </a:p>
      </cdr:txBody>
    </cdr:sp>
  </cdr:relSizeAnchor>
  <cdr:relSizeAnchor xmlns:cdr="http://schemas.openxmlformats.org/drawingml/2006/chartDrawing">
    <cdr:from>
      <cdr:x>0.86571</cdr:x>
      <cdr:y>0.04004</cdr:y>
    </cdr:from>
    <cdr:to>
      <cdr:x>0.97202</cdr:x>
      <cdr:y>0.10501</cdr:y>
    </cdr:to>
    <cdr:sp macro="" textlink="">
      <cdr:nvSpPr>
        <cdr:cNvPr id="6" name="テキスト ボックス 2"/>
        <cdr:cNvSpPr txBox="1"/>
      </cdr:nvSpPr>
      <cdr:spPr>
        <a:xfrm xmlns:a="http://schemas.openxmlformats.org/drawingml/2006/main">
          <a:off x="7521441" y="227599"/>
          <a:ext cx="923651"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dirty="0">
              <a:latin typeface="Meiryo UI" panose="020B0604030504040204" pitchFamily="50" charset="-128"/>
              <a:ea typeface="Meiryo UI" panose="020B0604030504040204" pitchFamily="50" charset="-128"/>
            </a:rPr>
            <a:t>68.9</a:t>
          </a:r>
          <a:r>
            <a:rPr kumimoji="1" lang="ja-JP" altLang="en-US" sz="1800" dirty="0">
              <a:latin typeface="Meiryo UI" panose="020B0604030504040204" pitchFamily="50" charset="-128"/>
              <a:ea typeface="Meiryo UI" panose="020B0604030504040204" pitchFamily="50" charset="-128"/>
            </a:rPr>
            <a:t>日</a:t>
          </a:r>
        </a:p>
      </cdr:txBody>
    </cdr:sp>
  </cdr:relSizeAnchor>
  <cdr:relSizeAnchor xmlns:cdr="http://schemas.openxmlformats.org/drawingml/2006/chartDrawing">
    <cdr:from>
      <cdr:x>0.79491</cdr:x>
      <cdr:y>0.47355</cdr:y>
    </cdr:from>
    <cdr:to>
      <cdr:x>0.9608</cdr:x>
      <cdr:y>0.83979</cdr:y>
    </cdr:to>
    <cdr:pic>
      <cdr:nvPicPr>
        <cdr:cNvPr id="8" name="図 7">
          <a:extLst xmlns:a="http://schemas.openxmlformats.org/drawingml/2006/main">
            <a:ext uri="{FF2B5EF4-FFF2-40B4-BE49-F238E27FC236}">
              <a16:creationId xmlns:a16="http://schemas.microsoft.com/office/drawing/2014/main" id="{BCE85B6B-F090-45AF-ADB9-1FE6772FBF88}"/>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cstate="screen">
          <a:extLst>
            <a:ext uri="{28A0092B-C50C-407E-A947-70E740481C1C}">
              <a14:useLocalDpi xmlns:a14="http://schemas.microsoft.com/office/drawing/2010/main"/>
            </a:ext>
          </a:extLst>
        </a:blip>
        <a:stretch xmlns:a="http://schemas.openxmlformats.org/drawingml/2006/main">
          <a:fillRect/>
        </a:stretch>
      </cdr:blipFill>
      <cdr:spPr>
        <a:xfrm xmlns:a="http://schemas.openxmlformats.org/drawingml/2006/main">
          <a:off x="6906353" y="2691868"/>
          <a:ext cx="1441289" cy="2081870"/>
        </a:xfrm>
        <a:prstGeom xmlns:a="http://schemas.openxmlformats.org/drawingml/2006/main" prst="rect">
          <a:avLst/>
        </a:prstGeom>
      </cdr:spPr>
    </cdr:pic>
  </cdr:relSizeAnchor>
  <cdr:relSizeAnchor xmlns:cdr="http://schemas.openxmlformats.org/drawingml/2006/chartDrawing">
    <cdr:from>
      <cdr:x>0</cdr:x>
      <cdr:y>0.93478</cdr:y>
    </cdr:from>
    <cdr:to>
      <cdr:x>0.25963</cdr:x>
      <cdr:y>0.9781</cdr:y>
    </cdr:to>
    <cdr:sp macro="" textlink="">
      <cdr:nvSpPr>
        <cdr:cNvPr id="7" name="テキスト ボックス 3">
          <a:extLst xmlns:a="http://schemas.openxmlformats.org/drawingml/2006/main">
            <a:ext uri="{FF2B5EF4-FFF2-40B4-BE49-F238E27FC236}">
              <a16:creationId xmlns:a16="http://schemas.microsoft.com/office/drawing/2014/main" id="{2C460E04-DF8A-869E-5349-6F8ADEF597C2}"/>
            </a:ext>
          </a:extLst>
        </cdr:cNvPr>
        <cdr:cNvSpPr txBox="1"/>
      </cdr:nvSpPr>
      <cdr:spPr>
        <a:xfrm xmlns:a="http://schemas.openxmlformats.org/drawingml/2006/main">
          <a:off x="0" y="5313729"/>
          <a:ext cx="2255746" cy="246221"/>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ja-JP" altLang="en-US" sz="1000" dirty="0">
              <a:latin typeface="Meiryo UI" panose="020B0604030504040204" pitchFamily="50" charset="-128"/>
              <a:ea typeface="Meiryo UI" panose="020B0604030504040204" pitchFamily="50" charset="-128"/>
            </a:rPr>
            <a:t>注：「心疾患」は高血圧性のものを除く。</a:t>
          </a:r>
          <a:endParaRPr kumimoji="1" lang="ja-JP" altLang="en-US" sz="1000" dirty="0">
            <a:latin typeface="Meiryo UI" panose="020B0604030504040204" pitchFamily="50" charset="-128"/>
            <a:ea typeface="Meiryo UI" panose="020B0604030504040204" pitchFamily="50" charset="-128"/>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0.5629</cdr:x>
      <cdr:y>0.58353</cdr:y>
    </cdr:from>
    <cdr:to>
      <cdr:x>0.67376</cdr:x>
      <cdr:y>0.66047</cdr:y>
    </cdr:to>
    <cdr:sp macro="" textlink="">
      <cdr:nvSpPr>
        <cdr:cNvPr id="2" name="テキスト ボックス 1"/>
        <cdr:cNvSpPr txBox="1"/>
      </cdr:nvSpPr>
      <cdr:spPr>
        <a:xfrm xmlns:a="http://schemas.openxmlformats.org/drawingml/2006/main">
          <a:off x="4885034" y="2801274"/>
          <a:ext cx="962123"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b="1" dirty="0">
              <a:latin typeface="Meiryo UI" panose="020B0604030504040204" pitchFamily="50" charset="-128"/>
              <a:ea typeface="Meiryo UI" panose="020B0604030504040204" pitchFamily="50" charset="-128"/>
            </a:rPr>
            <a:t>11</a:t>
          </a:r>
          <a:r>
            <a:rPr lang="en-US" altLang="ja-JP" sz="1800" b="1" dirty="0">
              <a:solidFill>
                <a:schemeClr val="tx1"/>
              </a:solidFill>
              <a:latin typeface="Meiryo UI" panose="020B0604030504040204" pitchFamily="50" charset="-128"/>
              <a:ea typeface="Meiryo UI" panose="020B0604030504040204" pitchFamily="50" charset="-128"/>
            </a:rPr>
            <a:t>.5</a:t>
          </a:r>
          <a:r>
            <a:rPr lang="ja-JP" altLang="en-US" sz="1800" b="1" dirty="0">
              <a:solidFill>
                <a:schemeClr val="tx1"/>
              </a:solidFill>
              <a:latin typeface="Meiryo UI" panose="020B0604030504040204" pitchFamily="50" charset="-128"/>
              <a:ea typeface="Meiryo UI" panose="020B0604030504040204" pitchFamily="50" charset="-128"/>
            </a:rPr>
            <a:t>％</a:t>
          </a:r>
          <a:endParaRPr kumimoji="1" lang="ja-JP" altLang="en-US" sz="1800" b="1" dirty="0">
            <a:solidFill>
              <a:schemeClr val="tx1"/>
            </a:solidFill>
            <a:latin typeface="Meiryo UI" panose="020B0604030504040204" pitchFamily="50" charset="-128"/>
            <a:ea typeface="Meiryo UI" panose="020B0604030504040204" pitchFamily="50" charset="-128"/>
          </a:endParaRPr>
        </a:p>
      </cdr:txBody>
    </cdr:sp>
  </cdr:relSizeAnchor>
  <cdr:relSizeAnchor xmlns:cdr="http://schemas.openxmlformats.org/drawingml/2006/chartDrawing">
    <cdr:from>
      <cdr:x>0.71406</cdr:x>
      <cdr:y>0.42306</cdr:y>
    </cdr:from>
    <cdr:to>
      <cdr:x>0.82492</cdr:x>
      <cdr:y>0.5</cdr:y>
    </cdr:to>
    <cdr:sp macro="" textlink="">
      <cdr:nvSpPr>
        <cdr:cNvPr id="3" name="テキスト ボックス 1"/>
        <cdr:cNvSpPr txBox="1"/>
      </cdr:nvSpPr>
      <cdr:spPr>
        <a:xfrm xmlns:a="http://schemas.openxmlformats.org/drawingml/2006/main">
          <a:off x="6196851" y="2030927"/>
          <a:ext cx="962123"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b="1" dirty="0">
              <a:latin typeface="Meiryo UI" panose="020B0604030504040204" pitchFamily="50" charset="-128"/>
              <a:ea typeface="Meiryo UI" panose="020B0604030504040204" pitchFamily="50" charset="-128"/>
            </a:rPr>
            <a:t>26</a:t>
          </a:r>
          <a:r>
            <a:rPr lang="en-US" altLang="ja-JP" sz="1800" b="1" dirty="0">
              <a:solidFill>
                <a:schemeClr val="tx1"/>
              </a:solidFill>
              <a:latin typeface="Meiryo UI" panose="020B0604030504040204" pitchFamily="50" charset="-128"/>
              <a:ea typeface="Meiryo UI" panose="020B0604030504040204" pitchFamily="50" charset="-128"/>
            </a:rPr>
            <a:t>.4</a:t>
          </a:r>
          <a:r>
            <a:rPr lang="ja-JP" altLang="en-US" sz="1800" b="1" dirty="0">
              <a:solidFill>
                <a:schemeClr val="tx1"/>
              </a:solidFill>
              <a:latin typeface="Meiryo UI" panose="020B0604030504040204" pitchFamily="50" charset="-128"/>
              <a:ea typeface="Meiryo UI" panose="020B0604030504040204" pitchFamily="50" charset="-128"/>
            </a:rPr>
            <a:t>％</a:t>
          </a:r>
          <a:endParaRPr kumimoji="1" lang="ja-JP" altLang="en-US" sz="1800" b="1" dirty="0">
            <a:solidFill>
              <a:schemeClr val="tx1"/>
            </a:solidFill>
            <a:latin typeface="Meiryo UI" panose="020B0604030504040204" pitchFamily="50" charset="-128"/>
            <a:ea typeface="Meiryo UI" panose="020B0604030504040204" pitchFamily="50" charset="-128"/>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A8DED43F-620F-7AFA-157A-447303D99335}"/>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B0455F3F-4E3F-CD5F-F9A7-927C2A5ED727}"/>
              </a:ext>
            </a:extLst>
          </p:cNvPr>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C2AEAE3C-6CB7-418E-A13C-E870C8B50C5B}" type="datetimeFigureOut">
              <a:rPr kumimoji="1" lang="ja-JP" altLang="en-US" smtClean="0"/>
              <a:t>2026/2/25</a:t>
            </a:fld>
            <a:endParaRPr kumimoji="1" lang="ja-JP" altLang="en-US"/>
          </a:p>
        </p:txBody>
      </p:sp>
      <p:sp>
        <p:nvSpPr>
          <p:cNvPr id="4" name="フッター プレースホルダー 3">
            <a:extLst>
              <a:ext uri="{FF2B5EF4-FFF2-40B4-BE49-F238E27FC236}">
                <a16:creationId xmlns:a16="http://schemas.microsoft.com/office/drawing/2014/main" id="{5AA34BEC-EAD9-3E8E-5649-4C6BFB7E1AFD}"/>
              </a:ext>
            </a:extLst>
          </p:cNvPr>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21D9A750-7A74-2F00-1CE0-23714A03ADD5}"/>
              </a:ext>
            </a:extLst>
          </p:cNvPr>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6B83231F-9D65-4215-A11A-C113A89012B0}" type="slidenum">
              <a:rPr kumimoji="1" lang="ja-JP" altLang="en-US" smtClean="0"/>
              <a:t>‹#›</a:t>
            </a:fld>
            <a:endParaRPr kumimoji="1" lang="ja-JP" altLang="en-US"/>
          </a:p>
        </p:txBody>
      </p:sp>
    </p:spTree>
    <p:extLst>
      <p:ext uri="{BB962C8B-B14F-4D97-AF65-F5344CB8AC3E}">
        <p14:creationId xmlns:p14="http://schemas.microsoft.com/office/powerpoint/2010/main" val="38458726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A23D0CFA-0CD1-42B4-AECA-C928E165C690}" type="datetimeFigureOut">
              <a:rPr kumimoji="1" lang="ja-JP" altLang="en-US" smtClean="0"/>
              <a:t>2026/2/25</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73B0D673-6F75-4621-BB40-966325330B6A}" type="slidenum">
              <a:rPr kumimoji="1" lang="ja-JP" altLang="en-US" smtClean="0"/>
              <a:t>‹#›</a:t>
            </a:fld>
            <a:endParaRPr kumimoji="1" lang="ja-JP" altLang="en-US"/>
          </a:p>
        </p:txBody>
      </p:sp>
    </p:spTree>
    <p:extLst>
      <p:ext uri="{BB962C8B-B14F-4D97-AF65-F5344CB8AC3E}">
        <p14:creationId xmlns:p14="http://schemas.microsoft.com/office/powerpoint/2010/main" val="378318614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jili.or.jp/tebiki/chapter3.html"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jili.or.jp/knows_learns/basic/change/101.html"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jili.or.jp/lifeplan/lifeevent/808.html"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jili.or.jp/research/report/zenkokujittai.html"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jili.or.jp/lifeplan/lifesecurity/index.html"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jili.or.jp/research/report/chousa10th.html"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jili.or.jp/knows_learns/q_a/life_insurance/127.html"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jili.or.jp/research/report/zenkokujittai.html"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jili.or.jp/lifeplan/houseeconomy/836.html"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guide.e-ohaka.com/research/survey_2025/" TargetMode="External"/><Relationship Id="rId5" Type="http://schemas.openxmlformats.org/officeDocument/2006/relationships/hyperlink" Target="https://www.e-sogi.com/guide/55135/" TargetMode="External"/><Relationship Id="rId4" Type="http://schemas.openxmlformats.org/officeDocument/2006/relationships/hyperlink" Target="https://jili.or.jp/lifeplan/houseeconomy/835.html"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jili.or.jp/knows_learns/kind/main/35.html"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jili.or.jp/research/report/zenkokujittai.html"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jili.or.jp/lifeplan/lifesecurity/1212.html"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mhlw.go.jp/toukei/saikin/hw/kanja/23/index.html"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jili.or.jp/lifeplan/lifesecurity/1156.html"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www.jili.or.jp/research/report/chousa10th.html" TargetMode="External"/><Relationship Id="rId4" Type="http://schemas.openxmlformats.org/officeDocument/2006/relationships/hyperlink" Target="https://www.jili.or.jp/lifeplan/lifesecurity/1141.html"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jili.or.jp/lifeplan/houseeconomy/1035.html"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mhlw.go.jp/toukei/itiran/roudou/jikan/syurou/23/index.html"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jili.or.jp/lifeplan/lifesecurity/1114.html"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s://www.jili.or.jp/research/report/chousa10th.html" TargetMode="External"/><Relationship Id="rId4" Type="http://schemas.openxmlformats.org/officeDocument/2006/relationships/hyperlink" Target="https://www.jili.or.jp/lifeplan/lifesecurity/1106.html"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jili.or.jp/lifeplan/lifesecurity/1111.html"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s://www.jili.or.jp/research/report/zenkokujittai.html" TargetMode="External"/><Relationship Id="rId4" Type="http://schemas.openxmlformats.org/officeDocument/2006/relationships/hyperlink" Target="https://www.jili.or.jp/lifeplan/lifesecurity/1116.html"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jili.or.jp/lifeplan/lifesecurity/1119.html"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www.e-stat.go.jp/stat-search/files?page=1&amp;layout=datalist&amp;toukei=00200524&amp;tstat=000000090001&amp;cycle=1&amp;year=20250&amp;month=12040604&amp;tclass1=000001011678" TargetMode="External"/><Relationship Id="rId4" Type="http://schemas.openxmlformats.org/officeDocument/2006/relationships/hyperlink" Target="https://www.mhlw.go.jp/toukei/saikin/hw/kaigo/kyufu/2025/07.html"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jili.or.jp/lifeplan/lifesecurity/1113.html"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www.mhlw.go.jp/toukei/list/20-21.html"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jili.or.jp/knows_learns/kind/main/41.html" TargetMode="External"/><Relationship Id="rId2" Type="http://schemas.openxmlformats.org/officeDocument/2006/relationships/slide" Target="../slides/slide25.xml"/><Relationship Id="rId1" Type="http://schemas.openxmlformats.org/officeDocument/2006/relationships/notesMaster" Target="../notesMasters/notesMaster1.xml"/><Relationship Id="rId5" Type="http://schemas.openxmlformats.org/officeDocument/2006/relationships/hyperlink" Target="https://www.jili.or.jp/knows_learns/kind/main/37.html" TargetMode="External"/><Relationship Id="rId4" Type="http://schemas.openxmlformats.org/officeDocument/2006/relationships/hyperlink" Target="https://www.jili.or.jp/knows_learns/kind/main/38.html"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jili.or.jp/knows_learns/kind/main/41.html" TargetMode="External"/><Relationship Id="rId2" Type="http://schemas.openxmlformats.org/officeDocument/2006/relationships/slide" Target="../slides/slide26.xml"/><Relationship Id="rId1" Type="http://schemas.openxmlformats.org/officeDocument/2006/relationships/notesMaster" Target="../notesMasters/notesMaster1.xml"/><Relationship Id="rId5" Type="http://schemas.openxmlformats.org/officeDocument/2006/relationships/hyperlink" Target="https://www.jili.or.jp/knows_learns/kind/main/37.html" TargetMode="External"/><Relationship Id="rId4" Type="http://schemas.openxmlformats.org/officeDocument/2006/relationships/hyperlink" Target="https://www.jili.or.jp/knows_learns/kind/main/38.html"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jili.or.jp/knows_learns/kind/main/35.html"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www.jili.or.jp/knows_learns/q_a/medical_security/index.html"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jili.or.jp/lifeplan/lifesecurity/1110.html"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www.jili.or.jp/lifeplan/lifesecurity/1111.html"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jili.or.jp/knows_learns/kind/main/30.html"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jili.or.jp/research/report/zenkokujittai.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jili.or.jp/lifeplan/lifesecurity/1210.html"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jili.or.jp/lifeplan/lifesecurity/8455.html?lid=mm433"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jili.or.jp/lifeplan/houseeconomy/941.html"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jili.or.jp/lifeplan/houseeconomy/941.html"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jili.or.jp/lifeplan/lifesecurity/1141.html"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s://www.stat.go.jp/data/sav/2024np/index.html" TargetMode="Externa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jili.or.jp/lifeplan/lifesecurity/1041.html"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jili.or.jp/knows_learns/basic/point/18.html"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jili.or.jp/lifeplan/houseeconomy/846.html"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jili.or.jp/research/report/zenkokujittai.html" TargetMode="Externa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jili.or.jp/knows_learns/law/details.html"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jili.or.jp/knows_learns/q_a/life_insurance/149.html"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jili.or.jp/lifeplan/houseeconomy/847.html"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jili.or.jp/research/report/zenkokujittai.html"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jili.or.jp/research/report/zenkokujittai.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seiho.or.jp/data/statistics/trend/"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jili.or.jp/lifeplan/whole_information/580.html"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jili.or.jp/lifeplan/whole_information/75.html" TargetMode="External"/><Relationship Id="rId5" Type="http://schemas.openxmlformats.org/officeDocument/2006/relationships/hyperlink" Target="https://www.jili.or.jp/lifeplan/whole_information/576.html" TargetMode="External"/><Relationship Id="rId4" Type="http://schemas.openxmlformats.org/officeDocument/2006/relationships/hyperlink" Target="https://www.jili.or.jp/tebiki/index.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2</a:t>
            </a:fld>
            <a:endParaRPr kumimoji="1" lang="ja-JP" altLang="en-US"/>
          </a:p>
        </p:txBody>
      </p:sp>
    </p:spTree>
    <p:extLst>
      <p:ext uri="{BB962C8B-B14F-4D97-AF65-F5344CB8AC3E}">
        <p14:creationId xmlns:p14="http://schemas.microsoft.com/office/powerpoint/2010/main" val="1426139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33333"/>
              </a:solidFill>
              <a:effectLst/>
              <a:latin typeface="Courier New" panose="02070309020205020404" pitchFamily="49" charset="0"/>
            </a:endParaRPr>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その３：</a:t>
            </a:r>
            <a:r>
              <a:rPr lang="en-US" altLang="ja-JP" dirty="0">
                <a:hlinkClick r:id="rId3"/>
              </a:rPr>
              <a:t>【</a:t>
            </a:r>
            <a:r>
              <a:rPr lang="ja-JP" altLang="en-US" dirty="0">
                <a:hlinkClick r:id="rId3"/>
              </a:rPr>
              <a:t>既に保険を契約している皆さま</a:t>
            </a:r>
            <a:r>
              <a:rPr lang="en-US" altLang="ja-JP" dirty="0">
                <a:hlinkClick r:id="rId3"/>
              </a:rPr>
              <a:t>】 </a:t>
            </a:r>
            <a:r>
              <a:rPr lang="ja-JP" altLang="en-US" dirty="0">
                <a:hlinkClick r:id="rId3"/>
              </a:rPr>
              <a:t>生命保険の「見直し方法」と留意点を確認しましょう｜生命保険の契約にあたっての手引｜公益財団法人　生命保険文化センター</a:t>
            </a:r>
            <a:endParaRPr lang="en-US" altLang="ja-JP" dirty="0"/>
          </a:p>
          <a:p>
            <a:endParaRPr kumimoji="1" lang="en-US" altLang="ja-JP" dirty="0"/>
          </a:p>
          <a:p>
            <a:r>
              <a:rPr lang="ja-JP" altLang="en-US" dirty="0">
                <a:hlinkClick r:id="rId4"/>
              </a:rPr>
              <a:t>転換制度｜保障内容の変更と対応方法｜知っておきたい生命保険の基礎知識｜生命保険を知る・学ぶ｜公益財団法人　生命保険文化センター</a:t>
            </a:r>
            <a:endParaRPr kumimoji="1" lang="en-US" altLang="ja-JP"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11</a:t>
            </a:fld>
            <a:endParaRPr kumimoji="1" lang="ja-JP" altLang="en-US"/>
          </a:p>
        </p:txBody>
      </p:sp>
    </p:spTree>
    <p:extLst>
      <p:ext uri="{BB962C8B-B14F-4D97-AF65-F5344CB8AC3E}">
        <p14:creationId xmlns:p14="http://schemas.microsoft.com/office/powerpoint/2010/main" val="3938046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A678D0-9F99-9DFD-5D32-4782C14DF9B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6B5932D-5B8D-1EE6-BAB4-3DBEA6BD9C3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ED251CC-47CB-F124-CBA7-3AC63306812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33333"/>
              </a:solidFill>
              <a:effectLst/>
              <a:latin typeface="Courier New" panose="02070309020205020404" pitchFamily="49" charset="0"/>
            </a:endParaRPr>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結婚したら、それまで入っていた生命保険は？｜ライフイベントから見る生活設計｜ひと目でわかる生活設計情報｜公益財団法人　生命保険文化センター</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4"/>
              </a:rPr>
              <a:t>生命保険に関する全国実態調査｜調査活動｜公益財団法人　生命保険文化センター</a:t>
            </a:r>
            <a:endParaRPr kumimoji="1" lang="ja-JP" altLang="en-US" dirty="0"/>
          </a:p>
        </p:txBody>
      </p:sp>
      <p:sp>
        <p:nvSpPr>
          <p:cNvPr id="4" name="スライド番号プレースホルダー 3">
            <a:extLst>
              <a:ext uri="{FF2B5EF4-FFF2-40B4-BE49-F238E27FC236}">
                <a16:creationId xmlns:a16="http://schemas.microsoft.com/office/drawing/2014/main" id="{890EE96E-875E-EDAF-E289-1D8E872E4C6F}"/>
              </a:ext>
            </a:extLst>
          </p:cNvPr>
          <p:cNvSpPr>
            <a:spLocks noGrp="1"/>
          </p:cNvSpPr>
          <p:nvPr>
            <p:ph type="sldNum" sz="quarter" idx="10"/>
          </p:nvPr>
        </p:nvSpPr>
        <p:spPr/>
        <p:txBody>
          <a:bodyPr/>
          <a:lstStyle/>
          <a:p>
            <a:fld id="{5BCF20F6-02F4-5F40-A8D1-3F65F449E5E0}" type="slidenum">
              <a:rPr kumimoji="1" lang="ja-JP" altLang="en-US" smtClean="0"/>
              <a:t>12</a:t>
            </a:fld>
            <a:endParaRPr kumimoji="1" lang="ja-JP" altLang="en-US"/>
          </a:p>
        </p:txBody>
      </p:sp>
    </p:spTree>
    <p:extLst>
      <p:ext uri="{BB962C8B-B14F-4D97-AF65-F5344CB8AC3E}">
        <p14:creationId xmlns:p14="http://schemas.microsoft.com/office/powerpoint/2010/main" val="880515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33333"/>
              </a:solidFill>
              <a:effectLst/>
              <a:latin typeface="Courier New" panose="02070309020205020404" pitchFamily="49" charset="0"/>
            </a:endParaRPr>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リスクに備えるための生活設計｜ひと目でわかる生活設計情報｜公益財団法人　生命保険文化センター</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4"/>
              </a:rPr>
              <a:t>生活保障に関する調査｜調査活動｜公益財団法人　生命保険文化センター</a:t>
            </a:r>
            <a:endParaRPr kumimoji="1" lang="ja-JP" altLang="en-US"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13</a:t>
            </a:fld>
            <a:endParaRPr kumimoji="1" lang="ja-JP" altLang="en-US"/>
          </a:p>
        </p:txBody>
      </p:sp>
    </p:spTree>
    <p:extLst>
      <p:ext uri="{BB962C8B-B14F-4D97-AF65-F5344CB8AC3E}">
        <p14:creationId xmlns:p14="http://schemas.microsoft.com/office/powerpoint/2010/main" val="573058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ACB78-4243-6E48-3324-3AE4F82089F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4CAEEF0-DF79-0819-0627-F6C1619FDFD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36E5324-359D-0B0C-FD87-8C09D988D40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33333"/>
              </a:solidFill>
              <a:effectLst/>
              <a:latin typeface="Courier New" panose="02070309020205020404" pitchFamily="49" charset="0"/>
            </a:endParaRPr>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生命保険の加入金額の目安は？｜生命保険に関する</a:t>
            </a:r>
            <a:r>
              <a:rPr lang="en-US" altLang="ja-JP" dirty="0">
                <a:hlinkClick r:id="rId3"/>
              </a:rPr>
              <a:t>Q&amp;A</a:t>
            </a:r>
            <a:r>
              <a:rPr lang="ja-JP" altLang="en-US" dirty="0">
                <a:hlinkClick r:id="rId3"/>
              </a:rPr>
              <a:t>｜生命保険</a:t>
            </a:r>
            <a:r>
              <a:rPr lang="en-US" altLang="ja-JP" dirty="0">
                <a:hlinkClick r:id="rId3"/>
              </a:rPr>
              <a:t>Q&amp;A</a:t>
            </a:r>
            <a:r>
              <a:rPr lang="ja-JP" altLang="en-US" dirty="0">
                <a:hlinkClick r:id="rId3"/>
              </a:rPr>
              <a:t>｜生命保険を知る・学ぶ｜公益財団法人　生命保険文化センター</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hlinkClick r:id="rId4"/>
              </a:rPr>
              <a:t>生命保険に関する全国実態調査｜調査活動｜公益財団法人　生命保険文化センター</a:t>
            </a:r>
            <a:endParaRPr kumimoji="1" lang="ja-JP" altLang="en-US" dirty="0"/>
          </a:p>
        </p:txBody>
      </p:sp>
      <p:sp>
        <p:nvSpPr>
          <p:cNvPr id="4" name="スライド番号プレースホルダー 3">
            <a:extLst>
              <a:ext uri="{FF2B5EF4-FFF2-40B4-BE49-F238E27FC236}">
                <a16:creationId xmlns:a16="http://schemas.microsoft.com/office/drawing/2014/main" id="{7C1FD59B-CC3E-D8BA-E253-8FD39E7A6414}"/>
              </a:ext>
            </a:extLst>
          </p:cNvPr>
          <p:cNvSpPr>
            <a:spLocks noGrp="1"/>
          </p:cNvSpPr>
          <p:nvPr>
            <p:ph type="sldNum" sz="quarter" idx="10"/>
          </p:nvPr>
        </p:nvSpPr>
        <p:spPr/>
        <p:txBody>
          <a:bodyPr/>
          <a:lstStyle/>
          <a:p>
            <a:fld id="{5BCF20F6-02F4-5F40-A8D1-3F65F449E5E0}" type="slidenum">
              <a:rPr kumimoji="1" lang="ja-JP" altLang="en-US" smtClean="0"/>
              <a:t>14</a:t>
            </a:fld>
            <a:endParaRPr kumimoji="1" lang="ja-JP" altLang="en-US"/>
          </a:p>
        </p:txBody>
      </p:sp>
    </p:spTree>
    <p:extLst>
      <p:ext uri="{BB962C8B-B14F-4D97-AF65-F5344CB8AC3E}">
        <p14:creationId xmlns:p14="http://schemas.microsoft.com/office/powerpoint/2010/main" val="2215454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33333"/>
              </a:solidFill>
              <a:effectLst/>
              <a:latin typeface="Courier New" panose="02070309020205020404" pitchFamily="49" charset="0"/>
            </a:endParaRPr>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葬儀にかかる費用はどれくらい？｜生活基盤の安定を図る生活設計｜ひと目でわかる生活設計情報｜公益財団法人　生命保険文化センター</a:t>
            </a:r>
            <a:endParaRPr lang="en-US" altLang="ja-JP" dirty="0"/>
          </a:p>
          <a:p>
            <a:endParaRPr lang="en-US" altLang="ja-JP" dirty="0"/>
          </a:p>
          <a:p>
            <a:r>
              <a:rPr lang="ja-JP" altLang="en-US" dirty="0">
                <a:hlinkClick r:id="rId4"/>
              </a:rPr>
              <a:t>お墓の種類や費用を知りたい｜生活基盤の安定を図る生活設計｜ひと目でわかる生活設計情報｜公益財団法人　生命保険文化センター</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en-US" altLang="ja-JP" dirty="0">
                <a:hlinkClick r:id="rId5"/>
              </a:rPr>
              <a:t>【</a:t>
            </a:r>
            <a:r>
              <a:rPr lang="ja-JP" altLang="en-US" dirty="0">
                <a:hlinkClick r:id="rId5"/>
              </a:rPr>
              <a:t>第</a:t>
            </a:r>
            <a:r>
              <a:rPr lang="en-US" altLang="ja-JP" dirty="0">
                <a:hlinkClick r:id="rId5"/>
              </a:rPr>
              <a:t>6</a:t>
            </a:r>
            <a:r>
              <a:rPr lang="ja-JP" altLang="en-US" dirty="0">
                <a:hlinkClick r:id="rId5"/>
              </a:rPr>
              <a:t>回</a:t>
            </a:r>
            <a:r>
              <a:rPr lang="en-US" altLang="ja-JP" dirty="0">
                <a:hlinkClick r:id="rId5"/>
              </a:rPr>
              <a:t>】</a:t>
            </a:r>
            <a:r>
              <a:rPr lang="ja-JP" altLang="en-US" dirty="0">
                <a:hlinkClick r:id="rId5"/>
              </a:rPr>
              <a:t>お葬式に関する全国調査（</a:t>
            </a:r>
            <a:r>
              <a:rPr lang="en-US" altLang="ja-JP" dirty="0">
                <a:hlinkClick r:id="rId5"/>
              </a:rPr>
              <a:t>2024</a:t>
            </a:r>
            <a:r>
              <a:rPr lang="ja-JP" altLang="en-US" dirty="0">
                <a:hlinkClick r:id="rId5"/>
              </a:rPr>
              <a:t>年） アフターコロナで葬儀の規模は拡大、関東地方の冬季に火葬待ちの傾向あり </a:t>
            </a:r>
            <a:r>
              <a:rPr lang="en-US" altLang="ja-JP" dirty="0">
                <a:hlinkClick r:id="rId5"/>
              </a:rPr>
              <a:t>| </a:t>
            </a:r>
            <a:r>
              <a:rPr lang="ja-JP" altLang="en-US" dirty="0">
                <a:hlinkClick r:id="rId5"/>
              </a:rPr>
              <a:t>はじめてのお葬式ガイド</a:t>
            </a:r>
            <a:endParaRPr lang="en-US" altLang="ja-JP" dirty="0"/>
          </a:p>
          <a:p>
            <a:endParaRPr kumimoji="1" lang="en-US" altLang="ja-JP" dirty="0"/>
          </a:p>
          <a:p>
            <a:r>
              <a:rPr lang="en-US" altLang="ja-JP" dirty="0">
                <a:hlinkClick r:id="rId6"/>
              </a:rPr>
              <a:t>【</a:t>
            </a:r>
            <a:r>
              <a:rPr lang="ja-JP" altLang="en-US" dirty="0">
                <a:hlinkClick r:id="rId6"/>
              </a:rPr>
              <a:t>第</a:t>
            </a:r>
            <a:r>
              <a:rPr lang="en-US" altLang="ja-JP" dirty="0">
                <a:hlinkClick r:id="rId6"/>
              </a:rPr>
              <a:t>16</a:t>
            </a:r>
            <a:r>
              <a:rPr lang="ja-JP" altLang="en-US" dirty="0">
                <a:hlinkClick r:id="rId6"/>
              </a:rPr>
              <a:t>回</a:t>
            </a:r>
            <a:r>
              <a:rPr lang="en-US" altLang="ja-JP" dirty="0">
                <a:hlinkClick r:id="rId6"/>
              </a:rPr>
              <a:t>】</a:t>
            </a:r>
            <a:r>
              <a:rPr lang="ja-JP" altLang="en-US" dirty="0">
                <a:hlinkClick r:id="rId6"/>
              </a:rPr>
              <a:t>お墓の消費者全国実態調査（</a:t>
            </a:r>
            <a:r>
              <a:rPr lang="en-US" altLang="ja-JP" dirty="0">
                <a:hlinkClick r:id="rId6"/>
              </a:rPr>
              <a:t>2025</a:t>
            </a:r>
            <a:r>
              <a:rPr lang="ja-JP" altLang="en-US" dirty="0">
                <a:hlinkClick r:id="rId6"/>
              </a:rPr>
              <a:t>年）霊園・墓地・墓石選びの最新動向 </a:t>
            </a:r>
            <a:r>
              <a:rPr lang="en-US" altLang="ja-JP" dirty="0">
                <a:hlinkClick r:id="rId6"/>
              </a:rPr>
              <a:t>| </a:t>
            </a:r>
            <a:r>
              <a:rPr lang="ja-JP" altLang="en-US" dirty="0">
                <a:hlinkClick r:id="rId6"/>
              </a:rPr>
              <a:t>霊園・墓地のことなら「いいお墓」</a:t>
            </a:r>
            <a:endParaRPr kumimoji="1" lang="ja-JP" altLang="en-US"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15</a:t>
            </a:fld>
            <a:endParaRPr kumimoji="1" lang="ja-JP" altLang="en-US"/>
          </a:p>
        </p:txBody>
      </p:sp>
    </p:spTree>
    <p:extLst>
      <p:ext uri="{BB962C8B-B14F-4D97-AF65-F5344CB8AC3E}">
        <p14:creationId xmlns:p14="http://schemas.microsoft.com/office/powerpoint/2010/main" val="1765055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33333"/>
              </a:solidFill>
              <a:effectLst/>
              <a:latin typeface="Courier New" panose="02070309020205020404" pitchFamily="49" charset="0"/>
            </a:endParaRPr>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医療保険｜主契約の種類｜生命保険の種類（主契約・特約・その他）｜生命保険を知る・学ぶ｜公益財団法人　生命保険文化センター</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hlinkClick r:id="rId4"/>
              </a:rPr>
              <a:t>生命保険に関する全国実態調査｜調査活動｜公益財団法人　生命保険文化センター</a:t>
            </a:r>
            <a:endParaRPr kumimoji="1" lang="ja-JP" altLang="en-US"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16</a:t>
            </a:fld>
            <a:endParaRPr kumimoji="1" lang="ja-JP" altLang="en-US"/>
          </a:p>
        </p:txBody>
      </p:sp>
    </p:spTree>
    <p:extLst>
      <p:ext uri="{BB962C8B-B14F-4D97-AF65-F5344CB8AC3E}">
        <p14:creationId xmlns:p14="http://schemas.microsoft.com/office/powerpoint/2010/main" val="3791676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33333"/>
              </a:solidFill>
              <a:effectLst/>
              <a:latin typeface="Courier New" panose="02070309020205020404" pitchFamily="49" charset="0"/>
            </a:endParaRPr>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入院した場合、入院日数は何日くらい？｜リスクに備えるための生活設計｜ひと目でわかる生活設計情報｜公益財団法人　生命保険文化センター</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4"/>
              </a:rPr>
              <a:t>令和５年（２０２３）患者調査の概況｜厚生労働省</a:t>
            </a:r>
            <a:endParaRPr kumimoji="1" lang="ja-JP" altLang="en-US"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17</a:t>
            </a:fld>
            <a:endParaRPr kumimoji="1" lang="ja-JP" altLang="en-US"/>
          </a:p>
        </p:txBody>
      </p:sp>
    </p:spTree>
    <p:extLst>
      <p:ext uri="{BB962C8B-B14F-4D97-AF65-F5344CB8AC3E}">
        <p14:creationId xmlns:p14="http://schemas.microsoft.com/office/powerpoint/2010/main" val="12243211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3A08B-08A3-05E3-BAB5-383B81E69CE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7E37888-8158-B2A0-ED39-7B0B67AC67D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3BF5856-73FB-F7A9-8A95-07991F1AAB3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33333"/>
              </a:solidFill>
              <a:effectLst/>
              <a:latin typeface="Courier New" panose="02070309020205020404" pitchFamily="49" charset="0"/>
            </a:endParaRPr>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セカンドライフの生活費は現役時代とどう違う？｜リスクに備えるための生活設計｜ひと目でわかる生活設計情報｜公益財団法人　生命保険文化センター</a:t>
            </a:r>
            <a:endParaRPr lang="en-US" altLang="ja-JP" dirty="0"/>
          </a:p>
          <a:p>
            <a:endParaRPr lang="en-US" altLang="ja-JP" dirty="0"/>
          </a:p>
          <a:p>
            <a:r>
              <a:rPr lang="ja-JP" altLang="en-US" dirty="0">
                <a:hlinkClick r:id="rId4"/>
              </a:rPr>
              <a:t>老後の生活費はいくらくらい必要と考える？｜リスクに備えるための生活設計｜ひと目でわかる生活設計情報｜公益財団法人　生命保険文化センター</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5"/>
              </a:rPr>
              <a:t>生活保障に関する調査｜調査活動｜公益財団法人　生命保険文化センター</a:t>
            </a:r>
            <a:endParaRPr kumimoji="1" lang="ja-JP" altLang="en-US" dirty="0"/>
          </a:p>
        </p:txBody>
      </p:sp>
      <p:sp>
        <p:nvSpPr>
          <p:cNvPr id="4" name="スライド番号プレースホルダー 3">
            <a:extLst>
              <a:ext uri="{FF2B5EF4-FFF2-40B4-BE49-F238E27FC236}">
                <a16:creationId xmlns:a16="http://schemas.microsoft.com/office/drawing/2014/main" id="{4A3BC7DD-2ADA-A333-DB27-C9E9BB152542}"/>
              </a:ext>
            </a:extLst>
          </p:cNvPr>
          <p:cNvSpPr>
            <a:spLocks noGrp="1"/>
          </p:cNvSpPr>
          <p:nvPr>
            <p:ph type="sldNum" sz="quarter" idx="10"/>
          </p:nvPr>
        </p:nvSpPr>
        <p:spPr/>
        <p:txBody>
          <a:bodyPr/>
          <a:lstStyle/>
          <a:p>
            <a:fld id="{5BCF20F6-02F4-5F40-A8D1-3F65F449E5E0}" type="slidenum">
              <a:rPr kumimoji="1" lang="ja-JP" altLang="en-US" smtClean="0"/>
              <a:t>18</a:t>
            </a:fld>
            <a:endParaRPr kumimoji="1" lang="ja-JP" altLang="en-US"/>
          </a:p>
        </p:txBody>
      </p:sp>
    </p:spTree>
    <p:extLst>
      <p:ext uri="{BB962C8B-B14F-4D97-AF65-F5344CB8AC3E}">
        <p14:creationId xmlns:p14="http://schemas.microsoft.com/office/powerpoint/2010/main" val="28497515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EE88B0-6B6B-3082-AA47-AC342DB00AF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FDEBD26-1289-7D73-A69A-0A2025E673A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CA13DE2-6B33-1FE7-3A97-337ECD8C24E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33333"/>
              </a:solidFill>
              <a:effectLst/>
              <a:latin typeface="Courier New" panose="02070309020205020404" pitchFamily="49" charset="0"/>
            </a:endParaRPr>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退職金・企業年金の受取額はどれくらい？｜生活基盤の安定を図る生活設計｜ひと目でわかる生活設計情報｜公益財団法人　生命保険文化センター</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4"/>
              </a:rPr>
              <a:t>令和５年就労条件総合調査　結果の概況｜厚生労働省</a:t>
            </a:r>
            <a:endParaRPr kumimoji="1" lang="ja-JP" altLang="en-US" dirty="0"/>
          </a:p>
        </p:txBody>
      </p:sp>
      <p:sp>
        <p:nvSpPr>
          <p:cNvPr id="4" name="スライド番号プレースホルダー 3">
            <a:extLst>
              <a:ext uri="{FF2B5EF4-FFF2-40B4-BE49-F238E27FC236}">
                <a16:creationId xmlns:a16="http://schemas.microsoft.com/office/drawing/2014/main" id="{893F416E-64E1-0B21-AC2B-6CC01C57CF42}"/>
              </a:ext>
            </a:extLst>
          </p:cNvPr>
          <p:cNvSpPr>
            <a:spLocks noGrp="1"/>
          </p:cNvSpPr>
          <p:nvPr>
            <p:ph type="sldNum" sz="quarter" idx="10"/>
          </p:nvPr>
        </p:nvSpPr>
        <p:spPr/>
        <p:txBody>
          <a:bodyPr/>
          <a:lstStyle/>
          <a:p>
            <a:fld id="{5BCF20F6-02F4-5F40-A8D1-3F65F449E5E0}" type="slidenum">
              <a:rPr kumimoji="1" lang="ja-JP" altLang="en-US" smtClean="0"/>
              <a:t>19</a:t>
            </a:fld>
            <a:endParaRPr kumimoji="1" lang="ja-JP" altLang="en-US"/>
          </a:p>
        </p:txBody>
      </p:sp>
    </p:spTree>
    <p:extLst>
      <p:ext uri="{BB962C8B-B14F-4D97-AF65-F5344CB8AC3E}">
        <p14:creationId xmlns:p14="http://schemas.microsoft.com/office/powerpoint/2010/main" val="23802840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33333"/>
              </a:solidFill>
              <a:effectLst/>
              <a:latin typeface="Courier New" panose="02070309020205020404" pitchFamily="49" charset="0"/>
            </a:endParaRPr>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親などを介護する場合に不安なことは？｜リスクに備えるための生活設計｜ひと目でわかる生活設計情報｜公益財団法人　生命保険文化センター</a:t>
            </a:r>
            <a:endParaRPr lang="en-US" altLang="ja-JP" dirty="0"/>
          </a:p>
          <a:p>
            <a:endParaRPr kumimoji="1" lang="en-US" altLang="ja-JP" dirty="0"/>
          </a:p>
          <a:p>
            <a:r>
              <a:rPr lang="ja-JP" altLang="en-US" dirty="0">
                <a:hlinkClick r:id="rId4"/>
              </a:rPr>
              <a:t>自分が要介護状態になったときの準備をしている？｜リスクに備えるための生活設計｜ひと目でわかる生活設計情報｜公益財団法人　生命保険文化センター</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5"/>
              </a:rPr>
              <a:t>生活保障に関する調査｜調査活動｜公益財団法人　生命保険文化センター</a:t>
            </a:r>
            <a:endParaRPr kumimoji="1" lang="ja-JP" altLang="en-US"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20</a:t>
            </a:fld>
            <a:endParaRPr kumimoji="1" lang="ja-JP" altLang="en-US"/>
          </a:p>
        </p:txBody>
      </p:sp>
    </p:spTree>
    <p:extLst>
      <p:ext uri="{BB962C8B-B14F-4D97-AF65-F5344CB8AC3E}">
        <p14:creationId xmlns:p14="http://schemas.microsoft.com/office/powerpoint/2010/main" val="3396501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3</a:t>
            </a:fld>
            <a:endParaRPr kumimoji="1" lang="ja-JP" altLang="en-US"/>
          </a:p>
        </p:txBody>
      </p:sp>
    </p:spTree>
    <p:extLst>
      <p:ext uri="{BB962C8B-B14F-4D97-AF65-F5344CB8AC3E}">
        <p14:creationId xmlns:p14="http://schemas.microsoft.com/office/powerpoint/2010/main" val="8882666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33333"/>
              </a:solidFill>
              <a:effectLst/>
              <a:latin typeface="Courier New" panose="02070309020205020404" pitchFamily="49" charset="0"/>
            </a:endParaRPr>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実際にかかる介護費用はどれくらい？｜リスクに備えるための生活設計｜ひと目でわかる生活設計情報｜公益財団法人　生命保険文化センター</a:t>
            </a:r>
            <a:endParaRPr lang="en-US" altLang="ja-JP" dirty="0"/>
          </a:p>
          <a:p>
            <a:endParaRPr lang="en-US" altLang="ja-JP" dirty="0"/>
          </a:p>
          <a:p>
            <a:r>
              <a:rPr lang="ja-JP" altLang="en-US" dirty="0">
                <a:hlinkClick r:id="rId4"/>
              </a:rPr>
              <a:t>介護にはどれくらいの費用・期間がかかる？｜リスクに備えるための生活設計｜ひと目でわかる生活設計情報｜公益財団法人　生命保険文化センター</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hlinkClick r:id="rId5"/>
              </a:rPr>
              <a:t>生命保険に関する全国実態調査｜調査活動｜公益財団法人　生命保険文化センター</a:t>
            </a:r>
            <a:endParaRPr kumimoji="1" lang="ja-JP" altLang="en-US"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21</a:t>
            </a:fld>
            <a:endParaRPr kumimoji="1" lang="ja-JP" altLang="en-US"/>
          </a:p>
        </p:txBody>
      </p:sp>
    </p:spTree>
    <p:extLst>
      <p:ext uri="{BB962C8B-B14F-4D97-AF65-F5344CB8AC3E}">
        <p14:creationId xmlns:p14="http://schemas.microsoft.com/office/powerpoint/2010/main" val="42622457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33333"/>
              </a:solidFill>
              <a:effectLst/>
              <a:latin typeface="Courier New" panose="02070309020205020404" pitchFamily="49" charset="0"/>
            </a:endParaRPr>
          </a:p>
          <a:p>
            <a:endParaRPr kumimoji="1" lang="en-US" altLang="ja-JP" dirty="0"/>
          </a:p>
          <a:p>
            <a:r>
              <a:rPr kumimoji="1" lang="en-US" altLang="ja-JP" dirty="0"/>
              <a:t>【</a:t>
            </a:r>
            <a:r>
              <a:rPr kumimoji="1" lang="ja-JP" altLang="en-US" dirty="0"/>
              <a:t>参考情報</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hlinkClick r:id="rId3"/>
              </a:rPr>
              <a:t>介護や支援が必要な人はどれくらい？｜リスクに備えるための生活設計｜ひと目でわかる生活設計情報｜公益財団法人　生命保険文化センター</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zh-TW" altLang="en-US" dirty="0">
                <a:hlinkClick r:id="rId4"/>
              </a:rPr>
              <a:t>介護給付費等実態統計月報（令和</a:t>
            </a:r>
            <a:r>
              <a:rPr lang="en-US" altLang="zh-TW" dirty="0">
                <a:hlinkClick r:id="rId4"/>
              </a:rPr>
              <a:t>7</a:t>
            </a:r>
            <a:r>
              <a:rPr lang="zh-TW" altLang="en-US" dirty="0">
                <a:hlinkClick r:id="rId4"/>
              </a:rPr>
              <a:t>（</a:t>
            </a:r>
            <a:r>
              <a:rPr lang="en-US" altLang="zh-TW" dirty="0">
                <a:hlinkClick r:id="rId4"/>
              </a:rPr>
              <a:t>2025</a:t>
            </a:r>
            <a:r>
              <a:rPr lang="zh-TW" altLang="en-US" dirty="0">
                <a:hlinkClick r:id="rId4"/>
              </a:rPr>
              <a:t>）年</a:t>
            </a:r>
            <a:r>
              <a:rPr lang="en-US" altLang="zh-TW" dirty="0">
                <a:hlinkClick r:id="rId4"/>
              </a:rPr>
              <a:t>7</a:t>
            </a:r>
            <a:r>
              <a:rPr lang="zh-TW" altLang="en-US" dirty="0">
                <a:hlinkClick r:id="rId4"/>
              </a:rPr>
              <a:t>月審査分）｜厚生労働省</a:t>
            </a:r>
            <a:endParaRPr lang="en-US" altLang="zh-TW" dirty="0"/>
          </a:p>
          <a:p>
            <a:endParaRPr kumimoji="1" lang="en-US" altLang="ja-JP" dirty="0"/>
          </a:p>
          <a:p>
            <a:r>
              <a:rPr lang="ja-JP" altLang="en-US" dirty="0">
                <a:hlinkClick r:id="rId5"/>
              </a:rPr>
              <a:t>人口推計 各月</a:t>
            </a:r>
            <a:r>
              <a:rPr lang="en-US" altLang="ja-JP" dirty="0">
                <a:hlinkClick r:id="rId5"/>
              </a:rPr>
              <a:t>1</a:t>
            </a:r>
            <a:r>
              <a:rPr lang="ja-JP" altLang="en-US" dirty="0">
                <a:hlinkClick r:id="rId5"/>
              </a:rPr>
              <a:t>日現在人口 月次 </a:t>
            </a:r>
            <a:r>
              <a:rPr lang="en-US" altLang="ja-JP" dirty="0">
                <a:hlinkClick r:id="rId5"/>
              </a:rPr>
              <a:t>2025</a:t>
            </a:r>
            <a:r>
              <a:rPr lang="ja-JP" altLang="en-US" dirty="0">
                <a:hlinkClick r:id="rId5"/>
              </a:rPr>
              <a:t>年</a:t>
            </a:r>
            <a:r>
              <a:rPr lang="en-US" altLang="ja-JP" dirty="0">
                <a:hlinkClick r:id="rId5"/>
              </a:rPr>
              <a:t>4</a:t>
            </a:r>
            <a:r>
              <a:rPr lang="ja-JP" altLang="en-US" dirty="0">
                <a:hlinkClick r:id="rId5"/>
              </a:rPr>
              <a:t>月 </a:t>
            </a:r>
            <a:r>
              <a:rPr lang="en-US" altLang="ja-JP" dirty="0">
                <a:hlinkClick r:id="rId5"/>
              </a:rPr>
              <a:t>| </a:t>
            </a:r>
            <a:r>
              <a:rPr lang="ja-JP" altLang="en-US" dirty="0">
                <a:hlinkClick r:id="rId5"/>
              </a:rPr>
              <a:t>ファイル </a:t>
            </a:r>
            <a:r>
              <a:rPr lang="en-US" altLang="ja-JP" dirty="0">
                <a:hlinkClick r:id="rId5"/>
              </a:rPr>
              <a:t>| </a:t>
            </a:r>
            <a:r>
              <a:rPr lang="ja-JP" altLang="en-US" dirty="0">
                <a:hlinkClick r:id="rId5"/>
              </a:rPr>
              <a:t>統計データを探す </a:t>
            </a:r>
            <a:r>
              <a:rPr lang="en-US" altLang="ja-JP" dirty="0">
                <a:hlinkClick r:id="rId5"/>
              </a:rPr>
              <a:t>| </a:t>
            </a:r>
            <a:r>
              <a:rPr lang="ja-JP" altLang="en-US" dirty="0">
                <a:hlinkClick r:id="rId5"/>
              </a:rPr>
              <a:t>政府統計の総合窓口</a:t>
            </a:r>
            <a:endParaRPr kumimoji="1" lang="ja-JP" altLang="en-US"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22</a:t>
            </a:fld>
            <a:endParaRPr kumimoji="1" lang="ja-JP" altLang="en-US"/>
          </a:p>
        </p:txBody>
      </p:sp>
    </p:spTree>
    <p:extLst>
      <p:ext uri="{BB962C8B-B14F-4D97-AF65-F5344CB8AC3E}">
        <p14:creationId xmlns:p14="http://schemas.microsoft.com/office/powerpoint/2010/main" val="16669423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33333"/>
              </a:solidFill>
              <a:effectLst/>
              <a:latin typeface="Courier New" panose="02070309020205020404" pitchFamily="49" charset="0"/>
            </a:endParaRPr>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誰が介護している？｜リスクに備えるための生活設計｜ひと目でわかる生活設計情報｜公益財団法人　生命保険文化センター</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zh-TW" altLang="en-US" dirty="0">
                <a:hlinkClick r:id="rId4"/>
              </a:rPr>
              <a:t>国民生活基礎調査｜厚生労働省</a:t>
            </a:r>
            <a:endParaRPr kumimoji="1" lang="ja-JP" altLang="en-US"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23</a:t>
            </a:fld>
            <a:endParaRPr kumimoji="1" lang="ja-JP" altLang="en-US"/>
          </a:p>
        </p:txBody>
      </p:sp>
    </p:spTree>
    <p:extLst>
      <p:ext uri="{BB962C8B-B14F-4D97-AF65-F5344CB8AC3E}">
        <p14:creationId xmlns:p14="http://schemas.microsoft.com/office/powerpoint/2010/main" val="39006283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24</a:t>
            </a:fld>
            <a:endParaRPr kumimoji="1" lang="ja-JP" altLang="en-US"/>
          </a:p>
        </p:txBody>
      </p:sp>
    </p:spTree>
    <p:extLst>
      <p:ext uri="{BB962C8B-B14F-4D97-AF65-F5344CB8AC3E}">
        <p14:creationId xmlns:p14="http://schemas.microsoft.com/office/powerpoint/2010/main" val="32853666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33333"/>
              </a:solidFill>
              <a:effectLst/>
              <a:latin typeface="Courier New" panose="02070309020205020404" pitchFamily="49" charset="0"/>
            </a:endParaRPr>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定期保険｜主契約の種類｜生命保険の種類（主契約・特約・その他）｜生命保険を知る・学ぶ｜公益財団法人　生命保険文化センター</a:t>
            </a:r>
            <a:endParaRPr lang="en-US" altLang="ja-JP" dirty="0"/>
          </a:p>
          <a:p>
            <a:endParaRPr kumimoji="1" lang="en-US" altLang="ja-JP" dirty="0"/>
          </a:p>
          <a:p>
            <a:r>
              <a:rPr lang="ja-JP" altLang="en-US" dirty="0">
                <a:hlinkClick r:id="rId4"/>
              </a:rPr>
              <a:t>養老保険｜主契約の種類｜生命保険の種類（主契約・特約・その他）｜生命保険を知る・学ぶ｜公益財団法人　生命保険文化センター</a:t>
            </a:r>
            <a:endParaRPr lang="en-US" altLang="ja-JP" dirty="0"/>
          </a:p>
          <a:p>
            <a:endParaRPr kumimoji="1" lang="en-US" altLang="ja-JP" dirty="0"/>
          </a:p>
          <a:p>
            <a:r>
              <a:rPr lang="ja-JP" altLang="en-US" dirty="0">
                <a:hlinkClick r:id="rId5"/>
              </a:rPr>
              <a:t>終身保険｜主契約の種類｜生命保険の種類（主契約・特約・その他）｜生命保険を知る・学ぶ｜公益財団法人　生命保険文化センター</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25</a:t>
            </a:fld>
            <a:endParaRPr kumimoji="1" lang="ja-JP" altLang="en-US"/>
          </a:p>
        </p:txBody>
      </p:sp>
    </p:spTree>
    <p:extLst>
      <p:ext uri="{BB962C8B-B14F-4D97-AF65-F5344CB8AC3E}">
        <p14:creationId xmlns:p14="http://schemas.microsoft.com/office/powerpoint/2010/main" val="23458647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33333"/>
              </a:solidFill>
              <a:effectLst/>
              <a:latin typeface="Courier New" panose="02070309020205020404" pitchFamily="49" charset="0"/>
            </a:endParaRPr>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定期保険｜主契約の種類｜生命保険の種類（主契約・特約・その他）｜生命保険を知る・学ぶ｜公益財団法人　生命保険文化センター</a:t>
            </a:r>
            <a:endParaRPr lang="en-US" altLang="ja-JP" dirty="0"/>
          </a:p>
          <a:p>
            <a:endParaRPr kumimoji="1" lang="en-US" altLang="ja-JP" dirty="0"/>
          </a:p>
          <a:p>
            <a:r>
              <a:rPr lang="ja-JP" altLang="en-US" dirty="0">
                <a:hlinkClick r:id="rId4"/>
              </a:rPr>
              <a:t>養老保険｜主契約の種類｜生命保険の種類（主契約・特約・その他）｜生命保険を知る・学ぶ｜公益財団法人　生命保険文化センター</a:t>
            </a:r>
            <a:endParaRPr lang="en-US" altLang="ja-JP" dirty="0"/>
          </a:p>
          <a:p>
            <a:endParaRPr kumimoji="1" lang="en-US" altLang="ja-JP" dirty="0"/>
          </a:p>
          <a:p>
            <a:r>
              <a:rPr lang="ja-JP" altLang="en-US" dirty="0">
                <a:hlinkClick r:id="rId5"/>
              </a:rPr>
              <a:t>終身保険｜主契約の種類｜生命保険の種類（主契約・特約・その他）｜生命保険を知る・学ぶ｜公益財団法人　生命保険文化センター</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26</a:t>
            </a:fld>
            <a:endParaRPr kumimoji="1" lang="ja-JP" altLang="en-US"/>
          </a:p>
        </p:txBody>
      </p:sp>
    </p:spTree>
    <p:extLst>
      <p:ext uri="{BB962C8B-B14F-4D97-AF65-F5344CB8AC3E}">
        <p14:creationId xmlns:p14="http://schemas.microsoft.com/office/powerpoint/2010/main" val="15845701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33333"/>
              </a:solidFill>
              <a:effectLst/>
              <a:latin typeface="Courier New" panose="02070309020205020404" pitchFamily="49" charset="0"/>
            </a:endParaRPr>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医療保険｜主契約の種類｜生命保険の種類（主契約・特約・その他）｜生命保険を知る・学ぶ｜公益財団法人　生命保険文化センター</a:t>
            </a:r>
            <a:endParaRPr lang="en-US" altLang="ja-JP" dirty="0"/>
          </a:p>
          <a:p>
            <a:endParaRPr kumimoji="1" lang="en-US" altLang="ja-JP" dirty="0"/>
          </a:p>
          <a:p>
            <a:r>
              <a:rPr lang="ja-JP" altLang="en-US" dirty="0">
                <a:hlinkClick r:id="rId4"/>
              </a:rPr>
              <a:t>医療保障に関する</a:t>
            </a:r>
            <a:r>
              <a:rPr lang="en-US" altLang="ja-JP" dirty="0">
                <a:hlinkClick r:id="rId4"/>
              </a:rPr>
              <a:t>Q&amp;A</a:t>
            </a:r>
            <a:r>
              <a:rPr lang="ja-JP" altLang="en-US" dirty="0">
                <a:hlinkClick r:id="rId4"/>
              </a:rPr>
              <a:t>｜生命保険</a:t>
            </a:r>
            <a:r>
              <a:rPr lang="en-US" altLang="ja-JP" dirty="0">
                <a:hlinkClick r:id="rId4"/>
              </a:rPr>
              <a:t>Q&amp;A</a:t>
            </a:r>
            <a:r>
              <a:rPr lang="ja-JP" altLang="en-US" dirty="0">
                <a:hlinkClick r:id="rId4"/>
              </a:rPr>
              <a:t>｜生命保険を知る・学ぶ｜公益財団法人　生命保険文化センター</a:t>
            </a:r>
            <a:endParaRPr lang="en-US" altLang="ja-JP"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27</a:t>
            </a:fld>
            <a:endParaRPr kumimoji="1" lang="ja-JP" altLang="en-US"/>
          </a:p>
        </p:txBody>
      </p:sp>
    </p:spTree>
    <p:extLst>
      <p:ext uri="{BB962C8B-B14F-4D97-AF65-F5344CB8AC3E}">
        <p14:creationId xmlns:p14="http://schemas.microsoft.com/office/powerpoint/2010/main" val="840890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33333"/>
              </a:solidFill>
              <a:effectLst/>
              <a:latin typeface="Courier New" panose="02070309020205020404" pitchFamily="49" charset="0"/>
            </a:endParaRPr>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公的介護保険で受けられるサービスの内容は？｜リスクに備えるための生活設計｜ひと目でわかる生活設計情報｜公益財団法人　生命保険文化センター</a:t>
            </a:r>
            <a:endParaRPr lang="en-US" altLang="ja-JP" dirty="0"/>
          </a:p>
          <a:p>
            <a:endParaRPr kumimoji="1" lang="en-US" altLang="ja-JP" dirty="0"/>
          </a:p>
          <a:p>
            <a:r>
              <a:rPr lang="ja-JP" altLang="en-US" dirty="0">
                <a:hlinkClick r:id="rId4"/>
              </a:rPr>
              <a:t>実際にかかる介護費用はどれくらい？｜リスクに備えるための生活設計｜ひと目でわかる生活設計情報｜公益財団法人　生命保険文化センター</a:t>
            </a:r>
            <a:endParaRPr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28</a:t>
            </a:fld>
            <a:endParaRPr kumimoji="1" lang="ja-JP" altLang="en-US"/>
          </a:p>
        </p:txBody>
      </p:sp>
    </p:spTree>
    <p:extLst>
      <p:ext uri="{BB962C8B-B14F-4D97-AF65-F5344CB8AC3E}">
        <p14:creationId xmlns:p14="http://schemas.microsoft.com/office/powerpoint/2010/main" val="35204232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33333"/>
              </a:solidFill>
              <a:effectLst/>
              <a:latin typeface="Courier New" panose="02070309020205020404" pitchFamily="49" charset="0"/>
            </a:endParaRPr>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個人年金保険｜主契約の種類｜生命保険の種類（主契約・特約・その他）｜生命保険を知る・学ぶ｜公益財団法人　生命保険文化センター</a:t>
            </a:r>
            <a:endParaRPr kumimoji="1" lang="en-US" altLang="ja-JP"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29</a:t>
            </a:fld>
            <a:endParaRPr kumimoji="1" lang="ja-JP" altLang="en-US"/>
          </a:p>
        </p:txBody>
      </p:sp>
    </p:spTree>
    <p:extLst>
      <p:ext uri="{BB962C8B-B14F-4D97-AF65-F5344CB8AC3E}">
        <p14:creationId xmlns:p14="http://schemas.microsoft.com/office/powerpoint/2010/main" val="32099275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30</a:t>
            </a:fld>
            <a:endParaRPr kumimoji="1" lang="ja-JP" altLang="en-US"/>
          </a:p>
        </p:txBody>
      </p:sp>
    </p:spTree>
    <p:extLst>
      <p:ext uri="{BB962C8B-B14F-4D97-AF65-F5344CB8AC3E}">
        <p14:creationId xmlns:p14="http://schemas.microsoft.com/office/powerpoint/2010/main" val="4070735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33333"/>
              </a:solidFill>
              <a:effectLst/>
              <a:latin typeface="Courier New" panose="02070309020205020404" pitchFamily="49" charset="0"/>
            </a:endParaRPr>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3"/>
              </a:rPr>
              <a:t>生命保険に関する全国実態調査｜調査活動｜公益財団法人　生命保険文化センター</a:t>
            </a:r>
            <a:endParaRPr kumimoji="1" lang="en-US" altLang="ja-JP"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4</a:t>
            </a:fld>
            <a:endParaRPr kumimoji="1" lang="ja-JP" altLang="en-US"/>
          </a:p>
        </p:txBody>
      </p:sp>
    </p:spTree>
    <p:extLst>
      <p:ext uri="{BB962C8B-B14F-4D97-AF65-F5344CB8AC3E}">
        <p14:creationId xmlns:p14="http://schemas.microsoft.com/office/powerpoint/2010/main" val="13364163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kumimoji="1" lang="en-US" altLang="ja-JP" dirty="0"/>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入院費用（自己負担額）はどれくらい？｜リスクに備えるための生活設計｜ひと目でわかる生活設計情報｜公益財団法人　生命保険文化センター</a:t>
            </a:r>
            <a:endParaRPr kumimoji="1" lang="en-US" altLang="ja-JP"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31</a:t>
            </a:fld>
            <a:endParaRPr kumimoji="1" lang="ja-JP" altLang="en-US"/>
          </a:p>
        </p:txBody>
      </p:sp>
    </p:spTree>
    <p:extLst>
      <p:ext uri="{BB962C8B-B14F-4D97-AF65-F5344CB8AC3E}">
        <p14:creationId xmlns:p14="http://schemas.microsoft.com/office/powerpoint/2010/main" val="40502007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32</a:t>
            </a:fld>
            <a:endParaRPr kumimoji="1" lang="ja-JP" altLang="en-US"/>
          </a:p>
        </p:txBody>
      </p:sp>
    </p:spTree>
    <p:extLst>
      <p:ext uri="{BB962C8B-B14F-4D97-AF65-F5344CB8AC3E}">
        <p14:creationId xmlns:p14="http://schemas.microsoft.com/office/powerpoint/2010/main" val="15493866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33333"/>
              </a:solidFill>
              <a:effectLst/>
              <a:latin typeface="Courier New" panose="02070309020205020404" pitchFamily="49" charset="0"/>
            </a:endParaRPr>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高額療養費制度について知りたい｜リスクに備えるための生活設計｜ひと目でわかる生活設計情報｜公益財団法人　生命保険文化センター</a:t>
            </a:r>
            <a:endParaRPr kumimoji="1" lang="en-US" altLang="ja-JP"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33</a:t>
            </a:fld>
            <a:endParaRPr kumimoji="1" lang="ja-JP" altLang="en-US"/>
          </a:p>
        </p:txBody>
      </p:sp>
    </p:spTree>
    <p:extLst>
      <p:ext uri="{BB962C8B-B14F-4D97-AF65-F5344CB8AC3E}">
        <p14:creationId xmlns:p14="http://schemas.microsoft.com/office/powerpoint/2010/main" val="7431107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33333"/>
              </a:solidFill>
              <a:effectLst/>
              <a:latin typeface="Courier New" panose="02070309020205020404" pitchFamily="49" charset="0"/>
            </a:endParaRPr>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月々の生活費は平均していくらくらい？｜生活基盤の安定を図る生活設計｜ひと目でわかる生活設計情報｜公益財団法人　生命保険文化センター</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34</a:t>
            </a:fld>
            <a:endParaRPr kumimoji="1" lang="ja-JP" altLang="en-US"/>
          </a:p>
        </p:txBody>
      </p:sp>
    </p:spTree>
    <p:extLst>
      <p:ext uri="{BB962C8B-B14F-4D97-AF65-F5344CB8AC3E}">
        <p14:creationId xmlns:p14="http://schemas.microsoft.com/office/powerpoint/2010/main" val="19173090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33333"/>
              </a:solidFill>
              <a:effectLst/>
              <a:latin typeface="Courier New" panose="02070309020205020404" pitchFamily="49" charset="0"/>
            </a:endParaRPr>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月々の生活費は平均していくらくらい？｜生活基盤の安定を図る生活設計｜ひと目でわかる生活設計情報｜公益財団法人　生命保険文化センター</a:t>
            </a:r>
            <a:endParaRPr kumimoji="1" lang="en-US" altLang="ja-JP"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35</a:t>
            </a:fld>
            <a:endParaRPr kumimoji="1" lang="ja-JP" altLang="en-US"/>
          </a:p>
        </p:txBody>
      </p:sp>
    </p:spTree>
    <p:extLst>
      <p:ext uri="{BB962C8B-B14F-4D97-AF65-F5344CB8AC3E}">
        <p14:creationId xmlns:p14="http://schemas.microsoft.com/office/powerpoint/2010/main" val="10282813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33333"/>
              </a:solidFill>
              <a:effectLst/>
              <a:latin typeface="Courier New" panose="02070309020205020404" pitchFamily="49" charset="0"/>
            </a:endParaRPr>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老後の生活費はいくらくらい必要と考える？｜リスクに備えるための生活設計｜ひと目でわかる生活設計情報｜公益財団法人　生命保険文化センター</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4"/>
              </a:rPr>
              <a:t>統計局ホームページ</a:t>
            </a:r>
            <a:r>
              <a:rPr lang="en-US" altLang="ja-JP" dirty="0">
                <a:hlinkClick r:id="rId4"/>
              </a:rPr>
              <a:t>/</a:t>
            </a:r>
            <a:r>
              <a:rPr lang="ja-JP" altLang="en-US" dirty="0">
                <a:hlinkClick r:id="rId4"/>
              </a:rPr>
              <a:t>家計調査年報（貯蓄・負債編）</a:t>
            </a:r>
            <a:r>
              <a:rPr lang="en-US" altLang="ja-JP" dirty="0">
                <a:hlinkClick r:id="rId4"/>
              </a:rPr>
              <a:t>2024</a:t>
            </a:r>
            <a:r>
              <a:rPr lang="ja-JP" altLang="en-US" dirty="0">
                <a:hlinkClick r:id="rId4"/>
              </a:rPr>
              <a:t>年（令和</a:t>
            </a:r>
            <a:r>
              <a:rPr lang="en-US" altLang="ja-JP" dirty="0">
                <a:hlinkClick r:id="rId4"/>
              </a:rPr>
              <a:t>6</a:t>
            </a:r>
            <a:r>
              <a:rPr lang="ja-JP" altLang="en-US" dirty="0">
                <a:hlinkClick r:id="rId4"/>
              </a:rPr>
              <a:t>年）</a:t>
            </a:r>
            <a:endParaRPr kumimoji="1" lang="ja-JP" altLang="en-US"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36</a:t>
            </a:fld>
            <a:endParaRPr kumimoji="1" lang="ja-JP" altLang="en-US"/>
          </a:p>
        </p:txBody>
      </p:sp>
    </p:spTree>
    <p:extLst>
      <p:ext uri="{BB962C8B-B14F-4D97-AF65-F5344CB8AC3E}">
        <p14:creationId xmlns:p14="http://schemas.microsoft.com/office/powerpoint/2010/main" val="32255384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33333"/>
              </a:solidFill>
              <a:effectLst/>
              <a:latin typeface="Courier New" panose="02070309020205020404" pitchFamily="49" charset="0"/>
            </a:endParaRPr>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公的な遺族年金の仕組みについて知りたい｜リスクに備えるための生活設計｜ひと目でわかる生活設計情報｜公益財団法人　生命保険文化センター</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37</a:t>
            </a:fld>
            <a:endParaRPr kumimoji="1" lang="ja-JP" altLang="en-US"/>
          </a:p>
        </p:txBody>
      </p:sp>
    </p:spTree>
    <p:extLst>
      <p:ext uri="{BB962C8B-B14F-4D97-AF65-F5344CB8AC3E}">
        <p14:creationId xmlns:p14="http://schemas.microsoft.com/office/powerpoint/2010/main" val="12319195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38</a:t>
            </a:fld>
            <a:endParaRPr kumimoji="1" lang="ja-JP" altLang="en-US"/>
          </a:p>
        </p:txBody>
      </p:sp>
    </p:spTree>
    <p:extLst>
      <p:ext uri="{BB962C8B-B14F-4D97-AF65-F5344CB8AC3E}">
        <p14:creationId xmlns:p14="http://schemas.microsoft.com/office/powerpoint/2010/main" val="15661267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39</a:t>
            </a:fld>
            <a:endParaRPr kumimoji="1" lang="ja-JP" altLang="en-US"/>
          </a:p>
        </p:txBody>
      </p:sp>
    </p:spTree>
    <p:extLst>
      <p:ext uri="{BB962C8B-B14F-4D97-AF65-F5344CB8AC3E}">
        <p14:creationId xmlns:p14="http://schemas.microsoft.com/office/powerpoint/2010/main" val="36625662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33333"/>
              </a:solidFill>
              <a:effectLst/>
              <a:latin typeface="Courier New" panose="02070309020205020404" pitchFamily="49" charset="0"/>
            </a:endParaRPr>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契約申込みから契約成立までの流れと重要事項｜保険契約時のポイント｜知っておきたい生命保険の基礎知識｜生命保険を知る・学ぶ｜公益財団法人　生命保険文化センター</a:t>
            </a:r>
            <a:endParaRPr kumimoji="1" lang="en-US" altLang="ja-JP"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40</a:t>
            </a:fld>
            <a:endParaRPr kumimoji="1" lang="ja-JP" altLang="en-US"/>
          </a:p>
        </p:txBody>
      </p:sp>
    </p:spTree>
    <p:extLst>
      <p:ext uri="{BB962C8B-B14F-4D97-AF65-F5344CB8AC3E}">
        <p14:creationId xmlns:p14="http://schemas.microsoft.com/office/powerpoint/2010/main" val="15295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33333"/>
              </a:solidFill>
              <a:effectLst/>
              <a:latin typeface="Courier New" panose="02070309020205020404" pitchFamily="49" charset="0"/>
            </a:endParaRPr>
          </a:p>
          <a:p>
            <a:endParaRPr kumimoji="1" lang="en-US" altLang="ja-JP" dirty="0"/>
          </a:p>
          <a:p>
            <a:r>
              <a:rPr kumimoji="1" lang="en-US" altLang="ja-JP" dirty="0"/>
              <a:t>【</a:t>
            </a:r>
            <a:r>
              <a:rPr kumimoji="1" lang="ja-JP" altLang="en-US" dirty="0"/>
              <a:t>参考情報</a:t>
            </a:r>
            <a:r>
              <a:rPr kumimoji="1" lang="en-US" altLang="ja-JP" dirty="0"/>
              <a:t>】</a:t>
            </a:r>
          </a:p>
          <a:p>
            <a:r>
              <a:rPr lang="en-US" altLang="ja-JP" dirty="0">
                <a:hlinkClick r:id="rId3"/>
              </a:rPr>
              <a:t>1</a:t>
            </a:r>
            <a:r>
              <a:rPr lang="ja-JP" altLang="en-US" dirty="0">
                <a:hlinkClick r:id="rId3"/>
              </a:rPr>
              <a:t>世帯あたり何件くらいの生命保険に加入している？｜生活基盤の安定を図る生活設計｜ひと目でわかる生活設計情報｜公益財団法人　生命保険文化センター</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4"/>
              </a:rPr>
              <a:t>生命保険に関する全国実態調査｜調査活動｜公益財団法人　生命保険文化センター</a:t>
            </a:r>
            <a:endParaRPr kumimoji="1" lang="ja-JP" altLang="en-US"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5</a:t>
            </a:fld>
            <a:endParaRPr kumimoji="1" lang="ja-JP" altLang="en-US"/>
          </a:p>
        </p:txBody>
      </p:sp>
    </p:spTree>
    <p:extLst>
      <p:ext uri="{BB962C8B-B14F-4D97-AF65-F5344CB8AC3E}">
        <p14:creationId xmlns:p14="http://schemas.microsoft.com/office/powerpoint/2010/main" val="29460130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33333"/>
              </a:solidFill>
              <a:effectLst/>
              <a:latin typeface="Courier New" panose="02070309020205020404" pitchFamily="49" charset="0"/>
            </a:endParaRPr>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各論｜保険法の概要｜生命保険を知る・学ぶ｜公益財団法人　生命保険文化センター</a:t>
            </a:r>
            <a:endParaRPr kumimoji="1" lang="en-US" altLang="ja-JP"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41</a:t>
            </a:fld>
            <a:endParaRPr kumimoji="1" lang="ja-JP" altLang="en-US"/>
          </a:p>
        </p:txBody>
      </p:sp>
    </p:spTree>
    <p:extLst>
      <p:ext uri="{BB962C8B-B14F-4D97-AF65-F5344CB8AC3E}">
        <p14:creationId xmlns:p14="http://schemas.microsoft.com/office/powerpoint/2010/main" val="8031099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33333"/>
              </a:solidFill>
              <a:effectLst/>
              <a:latin typeface="Courier New" panose="02070309020205020404" pitchFamily="49" charset="0"/>
            </a:endParaRPr>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「クーリング・オフ」ってできるの？｜生命保険に関する</a:t>
            </a:r>
            <a:r>
              <a:rPr lang="en-US" altLang="ja-JP" dirty="0">
                <a:hlinkClick r:id="rId3"/>
              </a:rPr>
              <a:t>Q&amp;A</a:t>
            </a:r>
            <a:r>
              <a:rPr lang="ja-JP" altLang="en-US" dirty="0">
                <a:hlinkClick r:id="rId3"/>
              </a:rPr>
              <a:t>｜生命保険</a:t>
            </a:r>
            <a:r>
              <a:rPr lang="en-US" altLang="ja-JP" dirty="0">
                <a:hlinkClick r:id="rId3"/>
              </a:rPr>
              <a:t>Q&amp;A</a:t>
            </a:r>
            <a:r>
              <a:rPr lang="ja-JP" altLang="en-US" dirty="0">
                <a:hlinkClick r:id="rId3"/>
              </a:rPr>
              <a:t>｜生命保険を知る・学ぶ｜公益財団法人　生命保険文化センター</a:t>
            </a:r>
            <a:endParaRPr kumimoji="1" lang="en-US" altLang="ja-JP"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42</a:t>
            </a:fld>
            <a:endParaRPr kumimoji="1" lang="ja-JP" altLang="en-US"/>
          </a:p>
        </p:txBody>
      </p:sp>
    </p:spTree>
    <p:extLst>
      <p:ext uri="{BB962C8B-B14F-4D97-AF65-F5344CB8AC3E}">
        <p14:creationId xmlns:p14="http://schemas.microsoft.com/office/powerpoint/2010/main" val="1505585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33333"/>
              </a:solidFill>
              <a:effectLst/>
              <a:latin typeface="Courier New" panose="02070309020205020404" pitchFamily="49" charset="0"/>
            </a:endParaRPr>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生命保険の保険料は年間どれくらい払っている？｜生活基盤の安定を図る生活設計｜ひと目でわかる生活設計情報｜公益財団法人　生命保険文化センター</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4"/>
              </a:rPr>
              <a:t>生命保険に関する全国実態調査｜調査活動｜公益財団法人　生命保険文化センター</a:t>
            </a:r>
            <a:endParaRPr kumimoji="1" lang="ja-JP" altLang="en-US"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6</a:t>
            </a:fld>
            <a:endParaRPr kumimoji="1" lang="ja-JP" altLang="en-US"/>
          </a:p>
        </p:txBody>
      </p:sp>
    </p:spTree>
    <p:extLst>
      <p:ext uri="{BB962C8B-B14F-4D97-AF65-F5344CB8AC3E}">
        <p14:creationId xmlns:p14="http://schemas.microsoft.com/office/powerpoint/2010/main" val="1550100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33333"/>
              </a:solidFill>
              <a:effectLst/>
              <a:latin typeface="Courier New" panose="02070309020205020404" pitchFamily="49" charset="0"/>
            </a:endParaRPr>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3"/>
              </a:rPr>
              <a:t>生命保険に関する全国実態調査｜調査活動｜公益財団法人　生命保険文化センター</a:t>
            </a:r>
            <a:endParaRPr kumimoji="1" lang="ja-JP" altLang="en-US"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7</a:t>
            </a:fld>
            <a:endParaRPr kumimoji="1" lang="ja-JP" altLang="en-US"/>
          </a:p>
        </p:txBody>
      </p:sp>
    </p:spTree>
    <p:extLst>
      <p:ext uri="{BB962C8B-B14F-4D97-AF65-F5344CB8AC3E}">
        <p14:creationId xmlns:p14="http://schemas.microsoft.com/office/powerpoint/2010/main" val="4252051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33333"/>
              </a:solidFill>
              <a:effectLst/>
              <a:latin typeface="Courier New" panose="02070309020205020404" pitchFamily="49" charset="0"/>
            </a:endParaRPr>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3"/>
              </a:rPr>
              <a:t>生命保険の動向 </a:t>
            </a:r>
            <a:r>
              <a:rPr lang="en-US" altLang="ja-JP" dirty="0">
                <a:hlinkClick r:id="rId3"/>
              </a:rPr>
              <a:t>| </a:t>
            </a:r>
            <a:r>
              <a:rPr lang="ja-JP" altLang="en-US" dirty="0">
                <a:hlinkClick r:id="rId3"/>
              </a:rPr>
              <a:t>生命保険協会</a:t>
            </a:r>
            <a:endParaRPr kumimoji="1" lang="ja-JP" altLang="en-US"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8</a:t>
            </a:fld>
            <a:endParaRPr kumimoji="1" lang="ja-JP" altLang="en-US"/>
          </a:p>
        </p:txBody>
      </p:sp>
    </p:spTree>
    <p:extLst>
      <p:ext uri="{BB962C8B-B14F-4D97-AF65-F5344CB8AC3E}">
        <p14:creationId xmlns:p14="http://schemas.microsoft.com/office/powerpoint/2010/main" val="624962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9</a:t>
            </a:fld>
            <a:endParaRPr kumimoji="1" lang="ja-JP" altLang="en-US"/>
          </a:p>
        </p:txBody>
      </p:sp>
    </p:spTree>
    <p:extLst>
      <p:ext uri="{BB962C8B-B14F-4D97-AF65-F5344CB8AC3E}">
        <p14:creationId xmlns:p14="http://schemas.microsoft.com/office/powerpoint/2010/main" val="1708503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33333"/>
              </a:solidFill>
              <a:effectLst/>
              <a:latin typeface="Courier New" panose="02070309020205020404" pitchFamily="49" charset="0"/>
            </a:endParaRPr>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「生活設計」って何？｜ひと目でわかる生活設計情報｜公益財団法人　生命保険文化センター</a:t>
            </a:r>
            <a:endParaRPr lang="en-US" altLang="ja-JP" dirty="0"/>
          </a:p>
          <a:p>
            <a:endParaRPr kumimoji="1" lang="en-US" altLang="ja-JP" dirty="0"/>
          </a:p>
          <a:p>
            <a:r>
              <a:rPr lang="ja-JP" altLang="en-US" dirty="0">
                <a:hlinkClick r:id="rId4"/>
              </a:rPr>
              <a:t>生命保険の契約をお考えの皆様へ 生命保険の契約にあたっての手引｜公益財団法人　生命保険文化センター</a:t>
            </a:r>
            <a:endParaRPr kumimoji="1" lang="en-US" altLang="ja-JP" dirty="0"/>
          </a:p>
          <a:p>
            <a:endParaRPr kumimoji="1" lang="en-US" altLang="ja-JP" dirty="0"/>
          </a:p>
          <a:p>
            <a:r>
              <a:rPr lang="ja-JP" altLang="en-US" dirty="0">
                <a:hlinkClick r:id="rId5"/>
              </a:rPr>
              <a:t>日ごろの生活や将来に向けて最も不安な項目は？｜ひと目でわかる生活設計情報｜公益財団法人　生命保険文化センター</a:t>
            </a:r>
            <a:endParaRPr lang="en-US" altLang="ja-JP" dirty="0"/>
          </a:p>
          <a:p>
            <a:endParaRPr kumimoji="1" lang="en-US" altLang="ja-JP" dirty="0"/>
          </a:p>
          <a:p>
            <a:r>
              <a:rPr lang="ja-JP" altLang="en-US" dirty="0">
                <a:hlinkClick r:id="rId6"/>
              </a:rPr>
              <a:t>どんなリスクが、いくらくらいの損失になる？｜ひと目でわかる生活設計情報｜公益財団法人　生命保険文化センター</a:t>
            </a:r>
            <a:endParaRPr kumimoji="1" lang="ja-JP" altLang="en-US"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10</a:t>
            </a:fld>
            <a:endParaRPr kumimoji="1" lang="ja-JP" altLang="en-US"/>
          </a:p>
        </p:txBody>
      </p:sp>
    </p:spTree>
    <p:extLst>
      <p:ext uri="{BB962C8B-B14F-4D97-AF65-F5344CB8AC3E}">
        <p14:creationId xmlns:p14="http://schemas.microsoft.com/office/powerpoint/2010/main" val="1363929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D37DF0D-4AC2-49DD-AD54-4330EA9EEB88}"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2026/2/25</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161171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8EFDFF0-F32D-4264-93B9-0BA2CCE50821}"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2026/2/25</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668687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0BC63F0-57E2-443C-B317-05C8C6D9BD28}"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2026/2/25</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156302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CB25A94-5A6D-465C-A096-818B23D5893A}"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2026/2/25</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117014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7F79605-93D0-4CDC-A591-17726FFA85D5}"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2026/2/25</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592882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BFC5841-7EBA-4DC2-9272-767FF52E9902}"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2026/2/25</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646378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B7BC5BE-93F9-4BCD-91BA-B7891160D6E8}"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2026/2/25</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34396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0754EEE-1869-4669-916F-48C96E9C4248}"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2026/2/25</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8" name="フッター プレースホルダー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9" name="スライド番号プレースホルダー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6577133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59160EF-D8AE-4062-A861-16595D46342B}"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2026/2/25</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4" name="フッター プレースホルダー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スライド番号プレースホルダー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5014804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F984986-3666-4883-B95A-450FBA63C9D5}"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2026/2/25</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3" name="フッター プレースホルダー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13569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6E3BECF-E3DD-4306-829F-538965C6E09A}"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2026/2/25</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531688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926952B-068E-4BBA-980F-EDB1FFD1C5F1}"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2026/2/25</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3561804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23675BF-039B-4D60-A63A-B488E3791E2C}"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2026/2/25</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8831060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32C64CD-A161-419B-A750-9AE307A56B18}"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2026/2/25</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3676427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6DCECCE-C2D8-4A91-AE35-239777E0E43A}"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2026/2/25</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1709605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56425AF-1400-485F-B6CD-36EB25065C12}"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2026/2/25</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5134617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6BF9D08-43D8-49C7-A201-B6E80AAD978A}"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2026/2/25</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2302654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92B8B6D-523A-4C7E-898D-CF970EA9B1FE}"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2026/2/25</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5768971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1086594-9D64-4CA0-B52E-B0333998F2F4}"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2026/2/25</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7927811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37363F3-51D0-4B9A-B0A5-3E9756DDAC1F}"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2026/2/25</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8" name="フッター プレースホルダー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9" name="スライド番号プレースホルダー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8870014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69B0B18-8EFB-4C86-80F6-4B0DC68D8492}"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2026/2/25</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4" name="フッター プレースホルダー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スライド番号プレースホルダー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755397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0D5AC3B-3D3D-4894-99D3-1A3D4F96DC32}"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2026/2/25</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3" name="フッター プレースホルダー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96287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3E099F6-98F8-4206-9ABA-3D7CE626832C}"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2026/2/25</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9120963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9E82CB0-D0F3-4283-B5B6-F6730215EA85}"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2026/2/25</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7450951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80089C9-686A-4CFE-BE20-C49BA570386C}"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2026/2/25</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9008769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567D3C4-0DB5-4C0E-A88D-99C1DD3A39EA}"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2026/2/25</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5019869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1B3286B-2E2B-4343-B151-4C3BD0A367F6}"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2026/2/25</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873135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37C4084-79CC-4268-9B26-31BE60D92F3C}"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2026/2/25</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353209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09FC22D-4E06-470B-91AF-CE437A3A09AE}"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2026/2/25</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8" name="フッター プレースホルダー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9" name="スライド番号プレースホルダー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883847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8F9BB6F-D6E1-4D1C-9825-9E2B49D606B9}"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2026/2/25</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4" name="フッター プレースホルダー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スライド番号プレースホルダー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36845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084E7BC-746C-4A8C-8CEF-6F717A22D310}"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2026/2/25</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3" name="フッター プレースホルダー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749902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51AD1CA-72D5-4B99-AC39-21F7F7271C01}"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2026/2/25</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342239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6099307-490D-4CBF-A968-05987EDF9F05}"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2026/2/25</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649267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A262713D-FC7F-4AC2-A3C7-6B886E5346C1}"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2026/2/25</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89677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ECAAEA93-D468-455E-8E1C-DA8E7DA36466}"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2026/2/25</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11222076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0C0461E8-46C8-46DD-BF19-BE8233EB6DFF}"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2026/2/25</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9058045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0" y="1"/>
            <a:ext cx="9144000" cy="6874074"/>
          </a:xfrm>
          <a:prstGeom prst="frame">
            <a:avLst>
              <a:gd name="adj1" fmla="val 13704"/>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 name="角丸四角形 7"/>
          <p:cNvSpPr/>
          <p:nvPr/>
        </p:nvSpPr>
        <p:spPr bwMode="white">
          <a:xfrm>
            <a:off x="474131"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ヒラギノ丸ゴ Pro W4"/>
              <a:ea typeface="ヒラギノ丸ゴ Pro W4"/>
              <a:cs typeface="ヒラギノ丸ゴ Pro W4"/>
            </a:endParaRPr>
          </a:p>
        </p:txBody>
      </p:sp>
      <p:sp>
        <p:nvSpPr>
          <p:cNvPr id="6" name="テキスト ボックス 5"/>
          <p:cNvSpPr txBox="1"/>
          <p:nvPr/>
        </p:nvSpPr>
        <p:spPr bwMode="gray">
          <a:xfrm>
            <a:off x="306916" y="554378"/>
            <a:ext cx="8547100" cy="193899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ヒラギノ角ゴ Std W8"/>
              </a:rPr>
              <a:t>「生命保険」に関する</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ヒラギノ角ゴ Std W8"/>
              </a:rPr>
              <a:t>参考スライド集</a:t>
            </a:r>
            <a:endParaRPr kumimoji="1" lang="ja-JP" altLang="en-US" sz="3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a:extLst>
              <a:ext uri="{FF2B5EF4-FFF2-40B4-BE49-F238E27FC236}">
                <a16:creationId xmlns:a16="http://schemas.microsoft.com/office/drawing/2014/main" id="{3EDC9F91-02E0-2BEC-6056-2B0D076EA122}"/>
              </a:ext>
            </a:extLst>
          </p:cNvPr>
          <p:cNvSpPr>
            <a:spLocks noGrp="1"/>
          </p:cNvSpPr>
          <p:nvPr>
            <p:ph type="sldNum" sz="quarter" idx="12"/>
          </p:nvPr>
        </p:nvSpPr>
        <p:spPr>
          <a:xfrm>
            <a:off x="6897148" y="6468532"/>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3" name="正方形/長方形 2">
            <a:extLst>
              <a:ext uri="{FF2B5EF4-FFF2-40B4-BE49-F238E27FC236}">
                <a16:creationId xmlns:a16="http://schemas.microsoft.com/office/drawing/2014/main" id="{D7E3C1C7-F3A6-FCBC-A1FB-A94396200243}"/>
              </a:ext>
            </a:extLst>
          </p:cNvPr>
          <p:cNvSpPr/>
          <p:nvPr/>
        </p:nvSpPr>
        <p:spPr bwMode="gray">
          <a:xfrm>
            <a:off x="1902881" y="3590589"/>
            <a:ext cx="6783917" cy="2837525"/>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800" b="1" dirty="0">
                <a:solidFill>
                  <a:schemeClr val="tx1"/>
                </a:solidFill>
                <a:latin typeface="Meiryo UI" panose="020B0604030504040204" pitchFamily="50" charset="-128"/>
                <a:ea typeface="Meiryo UI" panose="020B0604030504040204" pitchFamily="50" charset="-128"/>
                <a:cs typeface="ヒラギノ角ゴ ProN W6"/>
              </a:rPr>
              <a:t>P</a:t>
            </a:r>
            <a:r>
              <a:rPr lang="ja-JP" altLang="en-US" sz="2800" b="1" dirty="0">
                <a:solidFill>
                  <a:schemeClr val="tx1"/>
                </a:solidFill>
                <a:latin typeface="Meiryo UI" panose="020B0604030504040204" pitchFamily="50" charset="-128"/>
                <a:ea typeface="Meiryo UI" panose="020B0604030504040204" pitchFamily="50" charset="-128"/>
                <a:cs typeface="ヒラギノ角ゴ ProN W6"/>
              </a:rPr>
              <a:t>２　　　　教科書該当箇所キーワード　</a:t>
            </a:r>
            <a:endParaRPr lang="en-US" altLang="ja-JP" sz="2800" b="1" dirty="0">
              <a:solidFill>
                <a:schemeClr val="tx1"/>
              </a:solidFill>
              <a:latin typeface="Meiryo UI" panose="020B0604030504040204" pitchFamily="50" charset="-128"/>
              <a:ea typeface="Meiryo UI" panose="020B0604030504040204" pitchFamily="50" charset="-128"/>
              <a:cs typeface="ヒラギノ角ゴ ProN W6"/>
            </a:endParaRPr>
          </a:p>
          <a:p>
            <a:r>
              <a:rPr kumimoji="1" lang="en-US" altLang="ja-JP" sz="2800" b="1" dirty="0">
                <a:solidFill>
                  <a:schemeClr val="tx1"/>
                </a:solidFill>
                <a:latin typeface="Meiryo UI" panose="020B0604030504040204" pitchFamily="50" charset="-128"/>
                <a:ea typeface="Meiryo UI" panose="020B0604030504040204" pitchFamily="50" charset="-128"/>
                <a:cs typeface="ヒラギノ角ゴ ProN W6"/>
              </a:rPr>
              <a:t>P</a:t>
            </a:r>
            <a:r>
              <a:rPr kumimoji="1" lang="ja-JP" altLang="en-US" sz="2800" b="1" dirty="0">
                <a:solidFill>
                  <a:schemeClr val="tx1"/>
                </a:solidFill>
                <a:latin typeface="Meiryo UI" panose="020B0604030504040204" pitchFamily="50" charset="-128"/>
                <a:ea typeface="Meiryo UI" panose="020B0604030504040204" pitchFamily="50" charset="-128"/>
                <a:cs typeface="ヒラギノ角ゴ ProN W6"/>
              </a:rPr>
              <a:t>３～　　 クイズ 編</a:t>
            </a:r>
            <a:endParaRPr kumimoji="1" lang="en-US" altLang="ja-JP" sz="2800" b="1" dirty="0">
              <a:solidFill>
                <a:schemeClr val="tx1"/>
              </a:solidFill>
              <a:latin typeface="Meiryo UI" panose="020B0604030504040204" pitchFamily="50" charset="-128"/>
              <a:ea typeface="Meiryo UI" panose="020B0604030504040204" pitchFamily="50" charset="-128"/>
              <a:cs typeface="ヒラギノ角ゴ ProN W6"/>
            </a:endParaRPr>
          </a:p>
          <a:p>
            <a:r>
              <a:rPr lang="en-US" altLang="ja-JP" sz="2800" b="1" dirty="0">
                <a:solidFill>
                  <a:schemeClr val="tx1"/>
                </a:solidFill>
                <a:latin typeface="Meiryo UI" panose="020B0604030504040204" pitchFamily="50" charset="-128"/>
                <a:ea typeface="Meiryo UI" panose="020B0604030504040204" pitchFamily="50" charset="-128"/>
                <a:cs typeface="ヒラギノ角ゴ ProN W6"/>
              </a:rPr>
              <a:t>P</a:t>
            </a:r>
            <a:r>
              <a:rPr lang="ja-JP" altLang="en-US" sz="2800" b="1" dirty="0">
                <a:solidFill>
                  <a:schemeClr val="tx1"/>
                </a:solidFill>
                <a:latin typeface="Meiryo UI" panose="020B0604030504040204" pitchFamily="50" charset="-128"/>
                <a:ea typeface="Meiryo UI" panose="020B0604030504040204" pitchFamily="50" charset="-128"/>
                <a:cs typeface="ヒラギノ角ゴ ProN W6"/>
              </a:rPr>
              <a:t>９～　　 生活設計 編</a:t>
            </a:r>
            <a:endParaRPr lang="en-US" altLang="ja-JP" sz="2800" b="1" dirty="0">
              <a:solidFill>
                <a:schemeClr val="tx1"/>
              </a:solidFill>
              <a:latin typeface="Meiryo UI" panose="020B0604030504040204" pitchFamily="50" charset="-128"/>
              <a:ea typeface="Meiryo UI" panose="020B0604030504040204" pitchFamily="50" charset="-128"/>
              <a:cs typeface="ヒラギノ角ゴ ProN W6"/>
            </a:endParaRPr>
          </a:p>
          <a:p>
            <a:r>
              <a:rPr lang="en-US" altLang="ja-JP" sz="2800" b="1" dirty="0">
                <a:solidFill>
                  <a:schemeClr val="tx1"/>
                </a:solidFill>
                <a:latin typeface="Meiryo UI" panose="020B0604030504040204" pitchFamily="50" charset="-128"/>
                <a:ea typeface="Meiryo UI" panose="020B0604030504040204" pitchFamily="50" charset="-128"/>
                <a:cs typeface="ヒラギノ角ゴ ProN W6"/>
              </a:rPr>
              <a:t>P</a:t>
            </a:r>
            <a:r>
              <a:rPr lang="ja-JP" altLang="en-US" sz="2800" b="1" dirty="0">
                <a:solidFill>
                  <a:schemeClr val="tx1"/>
                </a:solidFill>
                <a:latin typeface="Meiryo UI" panose="020B0604030504040204" pitchFamily="50" charset="-128"/>
                <a:ea typeface="Meiryo UI" panose="020B0604030504040204" pitchFamily="50" charset="-128"/>
                <a:cs typeface="ヒラギノ角ゴ ProN W6"/>
              </a:rPr>
              <a:t>２４～　商品 編</a:t>
            </a:r>
            <a:endParaRPr lang="en-US" altLang="ja-JP" sz="2800" b="1" dirty="0">
              <a:solidFill>
                <a:schemeClr val="tx1"/>
              </a:solidFill>
              <a:latin typeface="Meiryo UI" panose="020B0604030504040204" pitchFamily="50" charset="-128"/>
              <a:ea typeface="Meiryo UI" panose="020B0604030504040204" pitchFamily="50" charset="-128"/>
              <a:cs typeface="ヒラギノ角ゴ ProN W6"/>
            </a:endParaRPr>
          </a:p>
          <a:p>
            <a:r>
              <a:rPr lang="en-US" altLang="ja-JP" sz="2800" b="1" dirty="0">
                <a:solidFill>
                  <a:schemeClr val="tx1"/>
                </a:solidFill>
                <a:latin typeface="Meiryo UI" panose="020B0604030504040204" pitchFamily="50" charset="-128"/>
                <a:ea typeface="Meiryo UI" panose="020B0604030504040204" pitchFamily="50" charset="-128"/>
                <a:cs typeface="ヒラギノ角ゴ ProN W6"/>
              </a:rPr>
              <a:t>P</a:t>
            </a:r>
            <a:r>
              <a:rPr lang="ja-JP" altLang="en-US" sz="2800" b="1" dirty="0">
                <a:solidFill>
                  <a:schemeClr val="tx1"/>
                </a:solidFill>
                <a:latin typeface="Meiryo UI" panose="020B0604030504040204" pitchFamily="50" charset="-128"/>
                <a:ea typeface="Meiryo UI" panose="020B0604030504040204" pitchFamily="50" charset="-128"/>
                <a:cs typeface="ヒラギノ角ゴ ProN W6"/>
              </a:rPr>
              <a:t>３０～　事例 編</a:t>
            </a:r>
            <a:endParaRPr lang="en-US" altLang="ja-JP" sz="2800" b="1" dirty="0">
              <a:solidFill>
                <a:schemeClr val="tx1"/>
              </a:solidFill>
              <a:latin typeface="Meiryo UI" panose="020B0604030504040204" pitchFamily="50" charset="-128"/>
              <a:ea typeface="Meiryo UI" panose="020B0604030504040204" pitchFamily="50" charset="-128"/>
              <a:cs typeface="ヒラギノ角ゴ ProN W6"/>
            </a:endParaRPr>
          </a:p>
          <a:p>
            <a:r>
              <a:rPr lang="en-US" altLang="ja-JP" sz="2800" b="1" dirty="0">
                <a:solidFill>
                  <a:schemeClr val="tx1"/>
                </a:solidFill>
                <a:latin typeface="Meiryo UI" panose="020B0604030504040204" pitchFamily="50" charset="-128"/>
                <a:ea typeface="Meiryo UI" panose="020B0604030504040204" pitchFamily="50" charset="-128"/>
                <a:cs typeface="ヒラギノ角ゴ ProN W6"/>
              </a:rPr>
              <a:t>P</a:t>
            </a:r>
            <a:r>
              <a:rPr lang="ja-JP" altLang="en-US" sz="2800" b="1" dirty="0">
                <a:solidFill>
                  <a:schemeClr val="tx1"/>
                </a:solidFill>
                <a:latin typeface="Meiryo UI" panose="020B0604030504040204" pitchFamily="50" charset="-128"/>
                <a:ea typeface="Meiryo UI" panose="020B0604030504040204" pitchFamily="50" charset="-128"/>
                <a:cs typeface="ヒラギノ角ゴ ProN W6"/>
              </a:rPr>
              <a:t>３９～　契約 編</a:t>
            </a:r>
            <a:endParaRPr lang="en-US" altLang="ja-JP" sz="3200" b="1" dirty="0">
              <a:solidFill>
                <a:schemeClr val="tx1"/>
              </a:solidFill>
              <a:latin typeface="Meiryo UI" panose="020B0604030504040204" pitchFamily="50" charset="-128"/>
              <a:ea typeface="Meiryo UI" panose="020B0604030504040204" pitchFamily="50" charset="-128"/>
              <a:cs typeface="ヒラギノ角ゴ ProN W6"/>
            </a:endParaRPr>
          </a:p>
        </p:txBody>
      </p:sp>
      <p:sp>
        <p:nvSpPr>
          <p:cNvPr id="4" name="正方形/長方形 3">
            <a:extLst>
              <a:ext uri="{FF2B5EF4-FFF2-40B4-BE49-F238E27FC236}">
                <a16:creationId xmlns:a16="http://schemas.microsoft.com/office/drawing/2014/main" id="{F034CA4B-AAA6-6A60-79B6-C50C3906B4AF}"/>
              </a:ext>
            </a:extLst>
          </p:cNvPr>
          <p:cNvSpPr/>
          <p:nvPr/>
        </p:nvSpPr>
        <p:spPr bwMode="gray">
          <a:xfrm>
            <a:off x="4077546" y="2915048"/>
            <a:ext cx="1005839" cy="888144"/>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chemeClr val="tx1"/>
                </a:solidFill>
                <a:latin typeface="Meiryo UI" panose="020B0604030504040204" pitchFamily="50" charset="-128"/>
                <a:ea typeface="Meiryo UI" panose="020B0604030504040204" pitchFamily="50" charset="-128"/>
                <a:cs typeface="ヒラギノ角ゴ ProN W6"/>
              </a:rPr>
              <a:t>目次</a:t>
            </a:r>
            <a:endParaRPr lang="en-US" altLang="ja-JP" sz="3200" b="1" dirty="0">
              <a:solidFill>
                <a:schemeClr val="tx1"/>
              </a:solidFill>
              <a:latin typeface="Meiryo UI" panose="020B0604030504040204" pitchFamily="50" charset="-128"/>
              <a:ea typeface="Meiryo UI" panose="020B0604030504040204" pitchFamily="50" charset="-128"/>
              <a:cs typeface="ヒラギノ角ゴ ProN W6"/>
            </a:endParaRPr>
          </a:p>
        </p:txBody>
      </p:sp>
    </p:spTree>
    <p:extLst>
      <p:ext uri="{BB962C8B-B14F-4D97-AF65-F5344CB8AC3E}">
        <p14:creationId xmlns:p14="http://schemas.microsoft.com/office/powerpoint/2010/main" val="3692172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11E43-A9F6-7E5E-2577-D4E499C62BBD}"/>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F1522905-E49D-4FA6-D2C5-A75351BE84AA}"/>
              </a:ext>
            </a:extLst>
          </p:cNvPr>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673907E4-2A25-C37A-D192-9160FC4A6BE2}"/>
              </a:ext>
            </a:extLst>
          </p:cNvPr>
          <p:cNvSpPr/>
          <p:nvPr/>
        </p:nvSpPr>
        <p:spPr bwMode="white">
          <a:xfrm>
            <a:off x="32593" y="30760"/>
            <a:ext cx="607400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　生活設計と生命保険</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 name="スライド番号プレースホルダー 2">
            <a:extLst>
              <a:ext uri="{FF2B5EF4-FFF2-40B4-BE49-F238E27FC236}">
                <a16:creationId xmlns:a16="http://schemas.microsoft.com/office/drawing/2014/main" id="{41AA4363-D8F3-53DF-E166-E6ECE3601C26}"/>
              </a:ext>
            </a:extLst>
          </p:cNvPr>
          <p:cNvSpPr>
            <a:spLocks noGrp="1"/>
          </p:cNvSpPr>
          <p:nvPr>
            <p:ph type="sldNum" sz="quarter" idx="12"/>
          </p:nvPr>
        </p:nvSpPr>
        <p:spPr>
          <a:xfrm>
            <a:off x="6829281" y="6415073"/>
            <a:ext cx="2133600" cy="365125"/>
          </a:xfrm>
        </p:spPr>
        <p:txBody>
          <a:bodyPr/>
          <a:lstStyle/>
          <a:p>
            <a:fld id="{7B76553B-32E2-D644-9CD0-56FDA882EB90}" type="slidenum">
              <a:rPr kumimoji="1" lang="ja-JP" altLang="en-US" sz="1800" smtClean="0"/>
              <a:t>10</a:t>
            </a:fld>
            <a:endParaRPr kumimoji="1" lang="ja-JP" altLang="en-US" sz="1800"/>
          </a:p>
        </p:txBody>
      </p:sp>
      <p:pic>
        <p:nvPicPr>
          <p:cNvPr id="2" name="図 1" descr="テキスト&#10;&#10;AI 生成コンテンツは誤りを含む可能性があります。">
            <a:extLst>
              <a:ext uri="{FF2B5EF4-FFF2-40B4-BE49-F238E27FC236}">
                <a16:creationId xmlns:a16="http://schemas.microsoft.com/office/drawing/2014/main" id="{0D0570D7-1046-E7DB-0FC9-9131ACA61D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93" y="1146608"/>
            <a:ext cx="8930288" cy="4997017"/>
          </a:xfrm>
          <a:prstGeom prst="rect">
            <a:avLst/>
          </a:prstGeom>
        </p:spPr>
      </p:pic>
    </p:spTree>
    <p:extLst>
      <p:ext uri="{BB962C8B-B14F-4D97-AF65-F5344CB8AC3E}">
        <p14:creationId xmlns:p14="http://schemas.microsoft.com/office/powerpoint/2010/main" val="3998814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17B7DE-A565-F43F-110A-AD255E40B750}"/>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455DB179-E309-0FCB-43DE-FCF9B185ECF3}"/>
              </a:ext>
            </a:extLst>
          </p:cNvPr>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5D3C3E76-A665-F7BB-7C4F-37C9EF71A6BF}"/>
              </a:ext>
            </a:extLst>
          </p:cNvPr>
          <p:cNvSpPr/>
          <p:nvPr/>
        </p:nvSpPr>
        <p:spPr bwMode="white">
          <a:xfrm>
            <a:off x="461964" y="30760"/>
            <a:ext cx="8342823"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ライフステージによる必要な保障の違い</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9" name="テキスト ボックス 38">
            <a:extLst>
              <a:ext uri="{FF2B5EF4-FFF2-40B4-BE49-F238E27FC236}">
                <a16:creationId xmlns:a16="http://schemas.microsoft.com/office/drawing/2014/main" id="{E1A074ED-DE63-FAB0-4FF3-EFB312C5B801}"/>
              </a:ext>
            </a:extLst>
          </p:cNvPr>
          <p:cNvSpPr txBox="1"/>
          <p:nvPr/>
        </p:nvSpPr>
        <p:spPr>
          <a:xfrm>
            <a:off x="457227" y="933429"/>
            <a:ext cx="8826879" cy="461665"/>
          </a:xfrm>
          <a:prstGeom prst="rect">
            <a:avLst/>
          </a:prstGeom>
          <a:noFill/>
          <a:ln w="12700">
            <a:noFill/>
            <a:prstDash val="dash"/>
          </a:ln>
        </p:spPr>
        <p:txBody>
          <a:bodyPr wrap="square" rtlCol="0">
            <a:spAutoFit/>
          </a:bodyPr>
          <a:lstStyle/>
          <a:p>
            <a:r>
              <a:rPr kumimoji="1" lang="ja-JP" altLang="en-US" sz="2400" b="1" dirty="0">
                <a:latin typeface="Meiryo UI" panose="020B0604030504040204" pitchFamily="50" charset="-128"/>
                <a:ea typeface="Meiryo UI" panose="020B0604030504040204" pitchFamily="50" charset="-128"/>
              </a:rPr>
              <a:t>家族の状況の変化などで、必要な保障の金額が異なります。</a:t>
            </a:r>
          </a:p>
        </p:txBody>
      </p:sp>
      <p:sp>
        <p:nvSpPr>
          <p:cNvPr id="44" name="正方形/長方形 43">
            <a:extLst>
              <a:ext uri="{FF2B5EF4-FFF2-40B4-BE49-F238E27FC236}">
                <a16:creationId xmlns:a16="http://schemas.microsoft.com/office/drawing/2014/main" id="{F2B58AEA-7991-E479-2881-CF582FEDDF41}"/>
              </a:ext>
            </a:extLst>
          </p:cNvPr>
          <p:cNvSpPr/>
          <p:nvPr/>
        </p:nvSpPr>
        <p:spPr>
          <a:xfrm>
            <a:off x="907017" y="4825865"/>
            <a:ext cx="2506452" cy="1199819"/>
          </a:xfrm>
          <a:prstGeom prst="rect">
            <a:avLst/>
          </a:prstGeom>
          <a:solidFill>
            <a:schemeClr val="accent2">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5" name="正方形/長方形 44">
            <a:extLst>
              <a:ext uri="{FF2B5EF4-FFF2-40B4-BE49-F238E27FC236}">
                <a16:creationId xmlns:a16="http://schemas.microsoft.com/office/drawing/2014/main" id="{4940CC87-090E-06CA-4B02-901EE5BCFAAA}"/>
              </a:ext>
            </a:extLst>
          </p:cNvPr>
          <p:cNvSpPr/>
          <p:nvPr/>
        </p:nvSpPr>
        <p:spPr>
          <a:xfrm>
            <a:off x="3512814" y="4825865"/>
            <a:ext cx="2382544" cy="1199819"/>
          </a:xfrm>
          <a:prstGeom prst="rect">
            <a:avLst/>
          </a:prstGeom>
          <a:solidFill>
            <a:schemeClr val="accent5">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6" name="正方形/長方形 45">
            <a:extLst>
              <a:ext uri="{FF2B5EF4-FFF2-40B4-BE49-F238E27FC236}">
                <a16:creationId xmlns:a16="http://schemas.microsoft.com/office/drawing/2014/main" id="{0146F5E2-B12A-F30B-5CFF-09309006D2B3}"/>
              </a:ext>
            </a:extLst>
          </p:cNvPr>
          <p:cNvSpPr/>
          <p:nvPr/>
        </p:nvSpPr>
        <p:spPr>
          <a:xfrm>
            <a:off x="5962899" y="4825865"/>
            <a:ext cx="2718520" cy="1199819"/>
          </a:xfrm>
          <a:prstGeom prst="rect">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73C8430D-C7A1-9BC3-4E70-8DDC4302046F}"/>
              </a:ext>
            </a:extLst>
          </p:cNvPr>
          <p:cNvSpPr txBox="1"/>
          <p:nvPr/>
        </p:nvSpPr>
        <p:spPr>
          <a:xfrm>
            <a:off x="957659" y="4830463"/>
            <a:ext cx="2455810" cy="1061829"/>
          </a:xfrm>
          <a:prstGeom prst="rect">
            <a:avLst/>
          </a:prstGeom>
          <a:noFill/>
        </p:spPr>
        <p:txBody>
          <a:bodyPr wrap="square" rtlCol="0">
            <a:spAutoFit/>
          </a:bodyPr>
          <a:lstStyle/>
          <a:p>
            <a:pPr algn="ctr"/>
            <a:r>
              <a:rPr lang="ja-JP" altLang="en-US" sz="1600" b="1" dirty="0">
                <a:solidFill>
                  <a:schemeClr val="accent2"/>
                </a:solidFill>
                <a:latin typeface="Meiryo UI" panose="020B0604030504040204" pitchFamily="50" charset="-128"/>
                <a:ea typeface="Meiryo UI" panose="020B0604030504040204" pitchFamily="50" charset="-128"/>
              </a:rPr>
              <a:t>＜結婚＞</a:t>
            </a:r>
            <a:endParaRPr lang="en-US" altLang="ja-JP" sz="1600" b="1" dirty="0">
              <a:solidFill>
                <a:schemeClr val="accent2"/>
              </a:solidFill>
              <a:latin typeface="Meiryo UI" panose="020B0604030504040204" pitchFamily="50" charset="-128"/>
              <a:ea typeface="Meiryo UI" panose="020B0604030504040204" pitchFamily="50" charset="-128"/>
            </a:endParaRPr>
          </a:p>
          <a:p>
            <a:pPr algn="ctr"/>
            <a:endParaRPr lang="en-US" altLang="ja-JP" sz="500" b="1" dirty="0">
              <a:solidFill>
                <a:schemeClr val="accent2"/>
              </a:solidFill>
              <a:latin typeface="Meiryo UI" panose="020B0604030504040204" pitchFamily="50" charset="-128"/>
              <a:ea typeface="Meiryo UI" panose="020B0604030504040204" pitchFamily="50" charset="-128"/>
            </a:endParaRPr>
          </a:p>
          <a:p>
            <a:r>
              <a:rPr kumimoji="1" lang="ja-JP" altLang="en-US" sz="1400" b="1" dirty="0">
                <a:solidFill>
                  <a:schemeClr val="tx1">
                    <a:lumMod val="65000"/>
                    <a:lumOff val="35000"/>
                  </a:schemeClr>
                </a:solidFill>
                <a:latin typeface="Meiryo UI" panose="020B0604030504040204" pitchFamily="50" charset="-128"/>
                <a:ea typeface="Meiryo UI" panose="020B0604030504040204" pitchFamily="50" charset="-128"/>
              </a:rPr>
              <a:t>残される配偶者の収入状況に応じた死亡保障を検討する必要があります。</a:t>
            </a:r>
          </a:p>
        </p:txBody>
      </p:sp>
      <p:sp>
        <p:nvSpPr>
          <p:cNvPr id="42" name="テキスト ボックス 41">
            <a:extLst>
              <a:ext uri="{FF2B5EF4-FFF2-40B4-BE49-F238E27FC236}">
                <a16:creationId xmlns:a16="http://schemas.microsoft.com/office/drawing/2014/main" id="{B05C043F-1BF9-1DE8-2F41-0984F3F8592D}"/>
              </a:ext>
            </a:extLst>
          </p:cNvPr>
          <p:cNvSpPr txBox="1"/>
          <p:nvPr/>
        </p:nvSpPr>
        <p:spPr>
          <a:xfrm>
            <a:off x="3514963" y="4830463"/>
            <a:ext cx="2425950" cy="1061829"/>
          </a:xfrm>
          <a:prstGeom prst="rect">
            <a:avLst/>
          </a:prstGeom>
          <a:noFill/>
        </p:spPr>
        <p:txBody>
          <a:bodyPr wrap="square" rtlCol="0">
            <a:spAutoFit/>
          </a:bodyPr>
          <a:lstStyle/>
          <a:p>
            <a:pPr algn="ctr"/>
            <a:r>
              <a:rPr lang="ja-JP" altLang="en-US" sz="1600" b="1" dirty="0">
                <a:solidFill>
                  <a:schemeClr val="tx2"/>
                </a:solidFill>
                <a:latin typeface="Meiryo UI" panose="020B0604030504040204" pitchFamily="50" charset="-128"/>
                <a:ea typeface="Meiryo UI" panose="020B0604030504040204" pitchFamily="50" charset="-128"/>
              </a:rPr>
              <a:t>＜出産＞</a:t>
            </a:r>
            <a:endParaRPr lang="en-US" altLang="ja-JP" sz="1600" b="1" dirty="0">
              <a:solidFill>
                <a:schemeClr val="tx2"/>
              </a:solidFill>
              <a:latin typeface="Meiryo UI" panose="020B0604030504040204" pitchFamily="50" charset="-128"/>
              <a:ea typeface="Meiryo UI" panose="020B0604030504040204" pitchFamily="50" charset="-128"/>
            </a:endParaRPr>
          </a:p>
          <a:p>
            <a:pPr algn="ctr"/>
            <a:endParaRPr lang="en-US" altLang="ja-JP" sz="500" b="1" dirty="0">
              <a:solidFill>
                <a:schemeClr val="tx2"/>
              </a:solidFill>
              <a:latin typeface="Meiryo UI" panose="020B0604030504040204" pitchFamily="50" charset="-128"/>
              <a:ea typeface="Meiryo UI" panose="020B0604030504040204" pitchFamily="50" charset="-128"/>
            </a:endParaRPr>
          </a:p>
          <a:p>
            <a:r>
              <a:rPr kumimoji="1" lang="ja-JP" altLang="en-US" sz="1400" b="1" dirty="0">
                <a:solidFill>
                  <a:schemeClr val="tx1">
                    <a:lumMod val="65000"/>
                    <a:lumOff val="35000"/>
                  </a:schemeClr>
                </a:solidFill>
                <a:latin typeface="Meiryo UI" panose="020B0604030504040204" pitchFamily="50" charset="-128"/>
                <a:ea typeface="Meiryo UI" panose="020B0604030504040204" pitchFamily="50" charset="-128"/>
              </a:rPr>
              <a:t>遺族の生活費や教育費をまかなうための、より大きな保障が必要となります。</a:t>
            </a:r>
          </a:p>
        </p:txBody>
      </p:sp>
      <p:sp>
        <p:nvSpPr>
          <p:cNvPr id="43" name="テキスト ボックス 42">
            <a:extLst>
              <a:ext uri="{FF2B5EF4-FFF2-40B4-BE49-F238E27FC236}">
                <a16:creationId xmlns:a16="http://schemas.microsoft.com/office/drawing/2014/main" id="{0307814E-487D-D289-949D-DC070546D245}"/>
              </a:ext>
            </a:extLst>
          </p:cNvPr>
          <p:cNvSpPr txBox="1"/>
          <p:nvPr/>
        </p:nvSpPr>
        <p:spPr>
          <a:xfrm>
            <a:off x="5940912" y="4830463"/>
            <a:ext cx="2740507" cy="1061829"/>
          </a:xfrm>
          <a:prstGeom prst="rect">
            <a:avLst/>
          </a:prstGeom>
          <a:noFill/>
        </p:spPr>
        <p:txBody>
          <a:bodyPr wrap="square" rtlCol="0">
            <a:spAutoFit/>
          </a:bodyPr>
          <a:lstStyle/>
          <a:p>
            <a:pPr algn="ctr"/>
            <a:r>
              <a:rPr lang="ja-JP" altLang="en-US" sz="1600" b="1" dirty="0">
                <a:solidFill>
                  <a:schemeClr val="accent6">
                    <a:lumMod val="75000"/>
                  </a:schemeClr>
                </a:solidFill>
                <a:latin typeface="Meiryo UI" panose="020B0604030504040204" pitchFamily="50" charset="-128"/>
                <a:ea typeface="Meiryo UI" panose="020B0604030504040204" pitchFamily="50" charset="-128"/>
              </a:rPr>
              <a:t>＜子どもの独立・老後＞</a:t>
            </a:r>
            <a:endParaRPr lang="en-US" altLang="ja-JP" sz="1600" b="1" dirty="0">
              <a:solidFill>
                <a:schemeClr val="accent6">
                  <a:lumMod val="75000"/>
                </a:schemeClr>
              </a:solidFill>
              <a:latin typeface="Meiryo UI" panose="020B0604030504040204" pitchFamily="50" charset="-128"/>
              <a:ea typeface="Meiryo UI" panose="020B0604030504040204" pitchFamily="50" charset="-128"/>
            </a:endParaRPr>
          </a:p>
          <a:p>
            <a:pPr algn="ctr"/>
            <a:endParaRPr lang="en-US" altLang="ja-JP" sz="500" b="1" dirty="0">
              <a:solidFill>
                <a:schemeClr val="accent6">
                  <a:lumMod val="75000"/>
                </a:schemeClr>
              </a:solidFill>
              <a:latin typeface="Meiryo UI" panose="020B0604030504040204" pitchFamily="50" charset="-128"/>
              <a:ea typeface="Meiryo UI" panose="020B0604030504040204" pitchFamily="50" charset="-128"/>
            </a:endParaRPr>
          </a:p>
          <a:p>
            <a:r>
              <a:rPr kumimoji="1" lang="ja-JP" altLang="en-US" sz="1400" b="1" dirty="0">
                <a:solidFill>
                  <a:schemeClr val="tx1">
                    <a:lumMod val="65000"/>
                    <a:lumOff val="35000"/>
                  </a:schemeClr>
                </a:solidFill>
                <a:latin typeface="Meiryo UI" panose="020B0604030504040204" pitchFamily="50" charset="-128"/>
                <a:ea typeface="Meiryo UI" panose="020B0604030504040204" pitchFamily="50" charset="-128"/>
              </a:rPr>
              <a:t>親としての責任は減るため、死亡</a:t>
            </a:r>
            <a:endParaRPr kumimoji="1" lang="en-US" altLang="ja-JP" sz="1400" b="1" dirty="0">
              <a:solidFill>
                <a:schemeClr val="tx1">
                  <a:lumMod val="65000"/>
                  <a:lumOff val="35000"/>
                </a:schemeClr>
              </a:solidFill>
              <a:latin typeface="Meiryo UI" panose="020B0604030504040204" pitchFamily="50" charset="-128"/>
              <a:ea typeface="Meiryo UI" panose="020B0604030504040204" pitchFamily="50" charset="-128"/>
            </a:endParaRPr>
          </a:p>
          <a:p>
            <a:r>
              <a:rPr kumimoji="1" lang="ja-JP" altLang="en-US" sz="1400" b="1" dirty="0">
                <a:solidFill>
                  <a:schemeClr val="tx1">
                    <a:lumMod val="65000"/>
                    <a:lumOff val="35000"/>
                  </a:schemeClr>
                </a:solidFill>
                <a:latin typeface="Meiryo UI" panose="020B0604030504040204" pitchFamily="50" charset="-128"/>
                <a:ea typeface="Meiryo UI" panose="020B0604030504040204" pitchFamily="50" charset="-128"/>
              </a:rPr>
              <a:t>保障の必要な金額はその分減少します。</a:t>
            </a:r>
          </a:p>
        </p:txBody>
      </p:sp>
      <p:sp>
        <p:nvSpPr>
          <p:cNvPr id="35" name="テキスト ボックス 34">
            <a:extLst>
              <a:ext uri="{FF2B5EF4-FFF2-40B4-BE49-F238E27FC236}">
                <a16:creationId xmlns:a16="http://schemas.microsoft.com/office/drawing/2014/main" id="{FA003F71-9209-7366-0BB0-5A39EB255499}"/>
              </a:ext>
            </a:extLst>
          </p:cNvPr>
          <p:cNvSpPr txBox="1"/>
          <p:nvPr/>
        </p:nvSpPr>
        <p:spPr>
          <a:xfrm>
            <a:off x="421730" y="1777457"/>
            <a:ext cx="6369081" cy="338554"/>
          </a:xfrm>
          <a:prstGeom prst="rect">
            <a:avLst/>
          </a:prstGeom>
          <a:noFill/>
          <a:ln w="12700">
            <a:noFill/>
            <a:prstDash val="dash"/>
          </a:ln>
        </p:spPr>
        <p:txBody>
          <a:bodyPr wrap="square" rtlCol="0">
            <a:spAutoFit/>
          </a:bodyPr>
          <a:lstStyle/>
          <a:p>
            <a:r>
              <a:rPr kumimoji="1" lang="ja-JP" altLang="en-US" sz="1600" b="1" dirty="0">
                <a:solidFill>
                  <a:schemeClr val="tx1">
                    <a:lumMod val="65000"/>
                    <a:lumOff val="35000"/>
                  </a:schemeClr>
                </a:solidFill>
                <a:latin typeface="Meiryo UI" panose="020B0604030504040204" pitchFamily="50" charset="-128"/>
                <a:ea typeface="Meiryo UI" panose="020B0604030504040204" pitchFamily="50" charset="-128"/>
              </a:rPr>
              <a:t>・亡くなったときに必要な金額（イメージ）</a:t>
            </a:r>
          </a:p>
        </p:txBody>
      </p:sp>
      <p:sp>
        <p:nvSpPr>
          <p:cNvPr id="28" name="正方形/長方形 27">
            <a:extLst>
              <a:ext uri="{FF2B5EF4-FFF2-40B4-BE49-F238E27FC236}">
                <a16:creationId xmlns:a16="http://schemas.microsoft.com/office/drawing/2014/main" id="{CF3FFA58-A992-13C4-4A6A-AC4F0744874F}"/>
              </a:ext>
            </a:extLst>
          </p:cNvPr>
          <p:cNvSpPr/>
          <p:nvPr/>
        </p:nvSpPr>
        <p:spPr bwMode="gray">
          <a:xfrm>
            <a:off x="7500290" y="3301560"/>
            <a:ext cx="1234071" cy="915494"/>
          </a:xfrm>
          <a:prstGeom prst="rect">
            <a:avLst/>
          </a:prstGeom>
          <a:solidFill>
            <a:schemeClr val="accent6">
              <a:lumMod val="20000"/>
              <a:lumOff val="80000"/>
            </a:schemeClr>
          </a:solidFill>
          <a:ln w="31750">
            <a:solidFill>
              <a:schemeClr val="accent6">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12D46478-944D-544F-7AD5-46C7C3BA2D59}"/>
              </a:ext>
            </a:extLst>
          </p:cNvPr>
          <p:cNvSpPr/>
          <p:nvPr/>
        </p:nvSpPr>
        <p:spPr bwMode="gray">
          <a:xfrm>
            <a:off x="6170715" y="2882583"/>
            <a:ext cx="1379441" cy="1334471"/>
          </a:xfrm>
          <a:prstGeom prst="rect">
            <a:avLst/>
          </a:prstGeom>
          <a:solidFill>
            <a:schemeClr val="accent6">
              <a:lumMod val="60000"/>
              <a:lumOff val="40000"/>
            </a:schemeClr>
          </a:solidFill>
          <a:ln w="31750">
            <a:solidFill>
              <a:schemeClr val="accent6">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9AB990FF-811D-06FF-7612-FB918044E1EB}"/>
              </a:ext>
            </a:extLst>
          </p:cNvPr>
          <p:cNvSpPr txBox="1"/>
          <p:nvPr/>
        </p:nvSpPr>
        <p:spPr>
          <a:xfrm>
            <a:off x="544876" y="4158038"/>
            <a:ext cx="763063" cy="584775"/>
          </a:xfrm>
          <a:prstGeom prst="rect">
            <a:avLst/>
          </a:prstGeom>
          <a:noFill/>
        </p:spPr>
        <p:txBody>
          <a:bodyPr wrap="square" rtlCol="0">
            <a:spAutoFit/>
          </a:bodyPr>
          <a:lstStyle/>
          <a:p>
            <a:pPr algn="ctr"/>
            <a:r>
              <a:rPr kumimoji="1" lang="ja-JP" altLang="en-US" sz="1600" b="1" dirty="0">
                <a:solidFill>
                  <a:schemeClr val="tx1">
                    <a:lumMod val="65000"/>
                    <a:lumOff val="35000"/>
                  </a:schemeClr>
                </a:solidFill>
                <a:latin typeface="Meiryo UI" panose="020B0604030504040204" pitchFamily="50" charset="-128"/>
                <a:ea typeface="Meiryo UI" panose="020B0604030504040204" pitchFamily="50" charset="-128"/>
              </a:rPr>
              <a:t>▲</a:t>
            </a:r>
            <a:endParaRPr kumimoji="1" lang="en-US" altLang="ja-JP" sz="1600" b="1"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kumimoji="1" lang="ja-JP" altLang="en-US" sz="1600" b="1" dirty="0">
                <a:solidFill>
                  <a:schemeClr val="tx1">
                    <a:lumMod val="65000"/>
                    <a:lumOff val="35000"/>
                  </a:schemeClr>
                </a:solidFill>
                <a:latin typeface="Meiryo UI" panose="020B0604030504040204" pitchFamily="50" charset="-128"/>
                <a:ea typeface="Meiryo UI" panose="020B0604030504040204" pitchFamily="50" charset="-128"/>
              </a:rPr>
              <a:t>就職</a:t>
            </a:r>
          </a:p>
        </p:txBody>
      </p:sp>
      <p:sp>
        <p:nvSpPr>
          <p:cNvPr id="16" name="テキスト ボックス 15">
            <a:extLst>
              <a:ext uri="{FF2B5EF4-FFF2-40B4-BE49-F238E27FC236}">
                <a16:creationId xmlns:a16="http://schemas.microsoft.com/office/drawing/2014/main" id="{E6BBCA9B-6A48-FA6F-4DDF-8CCEDC7A79D0}"/>
              </a:ext>
            </a:extLst>
          </p:cNvPr>
          <p:cNvSpPr txBox="1"/>
          <p:nvPr/>
        </p:nvSpPr>
        <p:spPr>
          <a:xfrm>
            <a:off x="1868183" y="4158038"/>
            <a:ext cx="763063" cy="584775"/>
          </a:xfrm>
          <a:prstGeom prst="rect">
            <a:avLst/>
          </a:prstGeom>
          <a:noFill/>
        </p:spPr>
        <p:txBody>
          <a:bodyPr wrap="square" rtlCol="0">
            <a:spAutoFit/>
          </a:bodyPr>
          <a:lstStyle/>
          <a:p>
            <a:pPr algn="ct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rPr>
              <a:t>▲</a:t>
            </a:r>
            <a:endPar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rPr>
              <a:t>結婚</a:t>
            </a:r>
            <a:endParaRPr kumimoji="1" lang="ja-JP" altLang="en-US" sz="1600" b="1"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B19AFD84-D9C4-8FE2-B4C0-16DA205E6F39}"/>
              </a:ext>
            </a:extLst>
          </p:cNvPr>
          <p:cNvSpPr txBox="1"/>
          <p:nvPr/>
        </p:nvSpPr>
        <p:spPr>
          <a:xfrm>
            <a:off x="2978888" y="4158038"/>
            <a:ext cx="1254766" cy="584775"/>
          </a:xfrm>
          <a:prstGeom prst="rect">
            <a:avLst/>
          </a:prstGeom>
          <a:noFill/>
        </p:spPr>
        <p:txBody>
          <a:bodyPr wrap="square" rtlCol="0">
            <a:spAutoFit/>
          </a:bodyPr>
          <a:lstStyle/>
          <a:p>
            <a:pPr algn="ctr"/>
            <a:r>
              <a:rPr kumimoji="1" lang="ja-JP" altLang="en-US" sz="1600" b="1" dirty="0">
                <a:solidFill>
                  <a:schemeClr val="tx1">
                    <a:lumMod val="65000"/>
                    <a:lumOff val="35000"/>
                  </a:schemeClr>
                </a:solidFill>
                <a:latin typeface="Meiryo UI" panose="020B0604030504040204" pitchFamily="50" charset="-128"/>
                <a:ea typeface="Meiryo UI" panose="020B0604030504040204" pitchFamily="50" charset="-128"/>
              </a:rPr>
              <a:t>▲</a:t>
            </a:r>
            <a:endParaRPr kumimoji="1" lang="en-US" altLang="ja-JP" sz="1600" b="1"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kumimoji="1" lang="ja-JP" altLang="en-US" sz="1600" b="1" dirty="0">
                <a:solidFill>
                  <a:schemeClr val="tx1">
                    <a:lumMod val="65000"/>
                    <a:lumOff val="35000"/>
                  </a:schemeClr>
                </a:solidFill>
                <a:latin typeface="Meiryo UI" panose="020B0604030504040204" pitchFamily="50" charset="-128"/>
                <a:ea typeface="Meiryo UI" panose="020B0604030504040204" pitchFamily="50" charset="-128"/>
              </a:rPr>
              <a:t>第</a:t>
            </a:r>
            <a:r>
              <a:rPr kumimoji="1" lang="en-US" altLang="ja-JP" sz="1600" b="1" dirty="0">
                <a:solidFill>
                  <a:schemeClr val="tx1">
                    <a:lumMod val="65000"/>
                    <a:lumOff val="35000"/>
                  </a:schemeClr>
                </a:solidFill>
                <a:latin typeface="Meiryo UI" panose="020B0604030504040204" pitchFamily="50" charset="-128"/>
                <a:ea typeface="Meiryo UI" panose="020B0604030504040204" pitchFamily="50" charset="-128"/>
              </a:rPr>
              <a:t>1</a:t>
            </a:r>
            <a:r>
              <a:rPr kumimoji="1" lang="ja-JP" altLang="en-US" sz="1600" b="1" dirty="0">
                <a:solidFill>
                  <a:schemeClr val="tx1">
                    <a:lumMod val="65000"/>
                    <a:lumOff val="35000"/>
                  </a:schemeClr>
                </a:solidFill>
                <a:latin typeface="Meiryo UI" panose="020B0604030504040204" pitchFamily="50" charset="-128"/>
                <a:ea typeface="Meiryo UI" panose="020B0604030504040204" pitchFamily="50" charset="-128"/>
              </a:rPr>
              <a:t>子誕生</a:t>
            </a:r>
          </a:p>
        </p:txBody>
      </p:sp>
      <p:sp>
        <p:nvSpPr>
          <p:cNvPr id="18" name="テキスト ボックス 17">
            <a:extLst>
              <a:ext uri="{FF2B5EF4-FFF2-40B4-BE49-F238E27FC236}">
                <a16:creationId xmlns:a16="http://schemas.microsoft.com/office/drawing/2014/main" id="{105EEEBD-7E5A-5696-103C-F10DCB9D0705}"/>
              </a:ext>
            </a:extLst>
          </p:cNvPr>
          <p:cNvSpPr txBox="1"/>
          <p:nvPr/>
        </p:nvSpPr>
        <p:spPr>
          <a:xfrm>
            <a:off x="4218239" y="4158038"/>
            <a:ext cx="1401393" cy="584775"/>
          </a:xfrm>
          <a:prstGeom prst="rect">
            <a:avLst/>
          </a:prstGeom>
          <a:noFill/>
        </p:spPr>
        <p:txBody>
          <a:bodyPr wrap="square" rtlCol="0">
            <a:spAutoFit/>
          </a:bodyPr>
          <a:lstStyle/>
          <a:p>
            <a:pPr algn="ctr"/>
            <a:r>
              <a:rPr kumimoji="1" lang="ja-JP" altLang="en-US" sz="1600" b="1" dirty="0">
                <a:solidFill>
                  <a:schemeClr val="tx1">
                    <a:lumMod val="65000"/>
                    <a:lumOff val="35000"/>
                  </a:schemeClr>
                </a:solidFill>
                <a:latin typeface="Meiryo UI" panose="020B0604030504040204" pitchFamily="50" charset="-128"/>
                <a:ea typeface="Meiryo UI" panose="020B0604030504040204" pitchFamily="50" charset="-128"/>
              </a:rPr>
              <a:t>▲</a:t>
            </a:r>
            <a:endParaRPr kumimoji="1" lang="en-US" altLang="ja-JP" sz="1600" b="1"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kumimoji="1" lang="ja-JP" altLang="en-US" sz="1600" b="1" dirty="0">
                <a:solidFill>
                  <a:schemeClr val="tx1">
                    <a:lumMod val="65000"/>
                    <a:lumOff val="35000"/>
                  </a:schemeClr>
                </a:solidFill>
                <a:latin typeface="Meiryo UI" panose="020B0604030504040204" pitchFamily="50" charset="-128"/>
                <a:ea typeface="Meiryo UI" panose="020B0604030504040204" pitchFamily="50" charset="-128"/>
              </a:rPr>
              <a:t>第</a:t>
            </a:r>
            <a:r>
              <a:rPr kumimoji="1" lang="en-US" altLang="ja-JP" sz="1600" b="1" dirty="0">
                <a:solidFill>
                  <a:schemeClr val="tx1">
                    <a:lumMod val="65000"/>
                    <a:lumOff val="35000"/>
                  </a:schemeClr>
                </a:solidFill>
                <a:latin typeface="Meiryo UI" panose="020B0604030504040204" pitchFamily="50" charset="-128"/>
                <a:ea typeface="Meiryo UI" panose="020B0604030504040204" pitchFamily="50" charset="-128"/>
              </a:rPr>
              <a:t>2</a:t>
            </a:r>
            <a:r>
              <a:rPr kumimoji="1" lang="ja-JP" altLang="en-US" sz="1600" b="1" dirty="0">
                <a:solidFill>
                  <a:schemeClr val="tx1">
                    <a:lumMod val="65000"/>
                    <a:lumOff val="35000"/>
                  </a:schemeClr>
                </a:solidFill>
                <a:latin typeface="Meiryo UI" panose="020B0604030504040204" pitchFamily="50" charset="-128"/>
                <a:ea typeface="Meiryo UI" panose="020B0604030504040204" pitchFamily="50" charset="-128"/>
              </a:rPr>
              <a:t>子誕生</a:t>
            </a:r>
          </a:p>
        </p:txBody>
      </p:sp>
      <p:sp>
        <p:nvSpPr>
          <p:cNvPr id="19" name="テキスト ボックス 18">
            <a:extLst>
              <a:ext uri="{FF2B5EF4-FFF2-40B4-BE49-F238E27FC236}">
                <a16:creationId xmlns:a16="http://schemas.microsoft.com/office/drawing/2014/main" id="{8AD28C66-2D02-3427-444A-CF1A49B6BBE2}"/>
              </a:ext>
            </a:extLst>
          </p:cNvPr>
          <p:cNvSpPr txBox="1"/>
          <p:nvPr/>
        </p:nvSpPr>
        <p:spPr>
          <a:xfrm>
            <a:off x="5725111" y="4158038"/>
            <a:ext cx="1108734" cy="584775"/>
          </a:xfrm>
          <a:prstGeom prst="rect">
            <a:avLst/>
          </a:prstGeom>
          <a:noFill/>
        </p:spPr>
        <p:txBody>
          <a:bodyPr wrap="square" rtlCol="0">
            <a:spAutoFit/>
          </a:bodyPr>
          <a:lstStyle/>
          <a:p>
            <a:pPr algn="ct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rPr>
              <a:t>▲</a:t>
            </a:r>
            <a:endPar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rPr>
              <a:t>子ども独立</a:t>
            </a:r>
            <a:endParaRPr kumimoji="1" lang="ja-JP" altLang="en-US" sz="1600" b="1"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6F3B9A17-BA49-0F0D-CB55-A27BC35039AD}"/>
              </a:ext>
            </a:extLst>
          </p:cNvPr>
          <p:cNvSpPr txBox="1"/>
          <p:nvPr/>
        </p:nvSpPr>
        <p:spPr>
          <a:xfrm>
            <a:off x="7178150" y="4158038"/>
            <a:ext cx="763063" cy="584775"/>
          </a:xfrm>
          <a:prstGeom prst="rect">
            <a:avLst/>
          </a:prstGeom>
          <a:noFill/>
        </p:spPr>
        <p:txBody>
          <a:bodyPr wrap="square" rtlCol="0">
            <a:spAutoFit/>
          </a:bodyPr>
          <a:lstStyle/>
          <a:p>
            <a:pPr algn="ct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rPr>
              <a:t>▲</a:t>
            </a:r>
            <a:endPar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rPr>
              <a:t>老後</a:t>
            </a:r>
            <a:endParaRPr kumimoji="1" lang="ja-JP" altLang="en-US" sz="1600" b="1"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23" name="正方形/長方形 22">
            <a:extLst>
              <a:ext uri="{FF2B5EF4-FFF2-40B4-BE49-F238E27FC236}">
                <a16:creationId xmlns:a16="http://schemas.microsoft.com/office/drawing/2014/main" id="{A0BA6D00-E8F3-FF18-732E-754277FCAE99}"/>
              </a:ext>
            </a:extLst>
          </p:cNvPr>
          <p:cNvSpPr/>
          <p:nvPr/>
        </p:nvSpPr>
        <p:spPr bwMode="gray">
          <a:xfrm>
            <a:off x="922025" y="3553241"/>
            <a:ext cx="1430184" cy="663813"/>
          </a:xfrm>
          <a:prstGeom prst="rect">
            <a:avLst/>
          </a:prstGeom>
          <a:solidFill>
            <a:schemeClr val="accent2">
              <a:lumMod val="20000"/>
              <a:lumOff val="80000"/>
            </a:schemeClr>
          </a:solidFill>
          <a:ln w="31750">
            <a:solidFill>
              <a:schemeClr val="accent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4" name="正方形/長方形 23">
            <a:extLst>
              <a:ext uri="{FF2B5EF4-FFF2-40B4-BE49-F238E27FC236}">
                <a16:creationId xmlns:a16="http://schemas.microsoft.com/office/drawing/2014/main" id="{F55970F6-5E00-F174-2F9A-358575FFFB35}"/>
              </a:ext>
            </a:extLst>
          </p:cNvPr>
          <p:cNvSpPr/>
          <p:nvPr/>
        </p:nvSpPr>
        <p:spPr bwMode="gray">
          <a:xfrm>
            <a:off x="2251208" y="3047057"/>
            <a:ext cx="1415948" cy="1169998"/>
          </a:xfrm>
          <a:prstGeom prst="rect">
            <a:avLst/>
          </a:prstGeom>
          <a:solidFill>
            <a:schemeClr val="accent5">
              <a:lumMod val="40000"/>
              <a:lumOff val="60000"/>
            </a:schemeClr>
          </a:solidFill>
          <a:ln w="3175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C4CA401E-C568-2CE6-758E-62D6036D0DAF}"/>
              </a:ext>
            </a:extLst>
          </p:cNvPr>
          <p:cNvSpPr/>
          <p:nvPr/>
        </p:nvSpPr>
        <p:spPr bwMode="gray">
          <a:xfrm>
            <a:off x="3618957" y="2672946"/>
            <a:ext cx="1392001" cy="1544109"/>
          </a:xfrm>
          <a:prstGeom prst="rect">
            <a:avLst/>
          </a:prstGeom>
          <a:solidFill>
            <a:schemeClr val="tx2">
              <a:lumMod val="40000"/>
              <a:lumOff val="60000"/>
            </a:schemeClr>
          </a:solidFill>
          <a:ln w="31750">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DF227768-F4AD-D543-D246-4DE1B67276FE}"/>
              </a:ext>
            </a:extLst>
          </p:cNvPr>
          <p:cNvSpPr/>
          <p:nvPr/>
        </p:nvSpPr>
        <p:spPr bwMode="gray">
          <a:xfrm>
            <a:off x="4918936" y="2314916"/>
            <a:ext cx="1330075" cy="1908000"/>
          </a:xfrm>
          <a:prstGeom prst="rect">
            <a:avLst/>
          </a:prstGeom>
          <a:solidFill>
            <a:schemeClr val="accent3">
              <a:lumMod val="60000"/>
              <a:lumOff val="40000"/>
            </a:schemeClr>
          </a:solidFill>
          <a:ln w="31750">
            <a:solidFill>
              <a:schemeClr val="accent3">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36" name="直線矢印コネクタ 35">
            <a:extLst>
              <a:ext uri="{FF2B5EF4-FFF2-40B4-BE49-F238E27FC236}">
                <a16:creationId xmlns:a16="http://schemas.microsoft.com/office/drawing/2014/main" id="{307749AD-333D-EFCB-E686-3FBFBDA27FD5}"/>
              </a:ext>
            </a:extLst>
          </p:cNvPr>
          <p:cNvCxnSpPr>
            <a:cxnSpLocks/>
          </p:cNvCxnSpPr>
          <p:nvPr/>
        </p:nvCxnSpPr>
        <p:spPr>
          <a:xfrm flipV="1">
            <a:off x="651775" y="2279469"/>
            <a:ext cx="0" cy="1962116"/>
          </a:xfrm>
          <a:prstGeom prst="straightConnector1">
            <a:avLst/>
          </a:prstGeom>
          <a:ln w="76200">
            <a:solidFill>
              <a:schemeClr val="tx1">
                <a:lumMod val="50000"/>
                <a:lumOff val="50000"/>
              </a:schemeClr>
            </a:solidFill>
            <a:headEnd type="triangle" w="med" len="sm"/>
            <a:tailEnd type="triangle" w="med" len="sm"/>
          </a:ln>
          <a:effectLst/>
        </p:spPr>
        <p:style>
          <a:lnRef idx="2">
            <a:schemeClr val="accent1"/>
          </a:lnRef>
          <a:fillRef idx="0">
            <a:schemeClr val="accent1"/>
          </a:fillRef>
          <a:effectRef idx="1">
            <a:schemeClr val="accent1"/>
          </a:effectRef>
          <a:fontRef idx="minor">
            <a:schemeClr val="tx1"/>
          </a:fontRef>
        </p:style>
      </p:cxnSp>
      <p:sp>
        <p:nvSpPr>
          <p:cNvPr id="37" name="テキスト ボックス 36">
            <a:extLst>
              <a:ext uri="{FF2B5EF4-FFF2-40B4-BE49-F238E27FC236}">
                <a16:creationId xmlns:a16="http://schemas.microsoft.com/office/drawing/2014/main" id="{252A5259-03B8-E5E0-A70C-8C49D8F0DA0B}"/>
              </a:ext>
            </a:extLst>
          </p:cNvPr>
          <p:cNvSpPr txBox="1"/>
          <p:nvPr/>
        </p:nvSpPr>
        <p:spPr>
          <a:xfrm>
            <a:off x="183816" y="2663907"/>
            <a:ext cx="430887" cy="1118255"/>
          </a:xfrm>
          <a:prstGeom prst="rect">
            <a:avLst/>
          </a:prstGeom>
          <a:noFill/>
        </p:spPr>
        <p:txBody>
          <a:bodyPr vert="eaVert" wrap="none" rtlCol="0">
            <a:spAutoFit/>
          </a:bodyPr>
          <a:lstStyle/>
          <a:p>
            <a:r>
              <a:rPr kumimoji="1" lang="ja-JP" altLang="en-US" sz="1600" b="1" dirty="0">
                <a:solidFill>
                  <a:schemeClr val="tx1">
                    <a:lumMod val="65000"/>
                    <a:lumOff val="35000"/>
                  </a:schemeClr>
                </a:solidFill>
                <a:latin typeface="Meiryo UI" panose="020B0604030504040204" pitchFamily="50" charset="-128"/>
                <a:ea typeface="Meiryo UI" panose="020B0604030504040204" pitchFamily="50" charset="-128"/>
              </a:rPr>
              <a:t>必要な金額</a:t>
            </a:r>
          </a:p>
        </p:txBody>
      </p:sp>
      <p:pic>
        <p:nvPicPr>
          <p:cNvPr id="8" name="図 7" descr="挿絵 が含まれている画像&#10;&#10;自動的に生成された説明">
            <a:extLst>
              <a:ext uri="{FF2B5EF4-FFF2-40B4-BE49-F238E27FC236}">
                <a16:creationId xmlns:a16="http://schemas.microsoft.com/office/drawing/2014/main" id="{9BF25FCA-E734-5210-81B1-50EB08502B73}"/>
              </a:ext>
            </a:extLst>
          </p:cNvPr>
          <p:cNvPicPr>
            <a:picLocks noChangeAspect="1"/>
          </p:cNvPicPr>
          <p:nvPr/>
        </p:nvPicPr>
        <p:blipFill>
          <a:blip r:embed="rId3"/>
          <a:stretch>
            <a:fillRect/>
          </a:stretch>
        </p:blipFill>
        <p:spPr>
          <a:xfrm>
            <a:off x="897371" y="3084853"/>
            <a:ext cx="597400" cy="1157460"/>
          </a:xfrm>
          <a:prstGeom prst="rect">
            <a:avLst/>
          </a:prstGeom>
        </p:spPr>
      </p:pic>
      <p:pic>
        <p:nvPicPr>
          <p:cNvPr id="10" name="図 9" descr="ウィンドウ, マグカップ が含まれている画像&#10;&#10;自動的に生成された説明">
            <a:extLst>
              <a:ext uri="{FF2B5EF4-FFF2-40B4-BE49-F238E27FC236}">
                <a16:creationId xmlns:a16="http://schemas.microsoft.com/office/drawing/2014/main" id="{325142C6-1FA6-431B-F6FA-242F7D2410FD}"/>
              </a:ext>
            </a:extLst>
          </p:cNvPr>
          <p:cNvPicPr>
            <a:picLocks noChangeAspect="1"/>
          </p:cNvPicPr>
          <p:nvPr/>
        </p:nvPicPr>
        <p:blipFill rotWithShape="1">
          <a:blip r:embed="rId4"/>
          <a:srcRect b="34457"/>
          <a:stretch/>
        </p:blipFill>
        <p:spPr>
          <a:xfrm>
            <a:off x="1669285" y="3084854"/>
            <a:ext cx="1415949" cy="1157459"/>
          </a:xfrm>
          <a:prstGeom prst="rect">
            <a:avLst/>
          </a:prstGeom>
        </p:spPr>
      </p:pic>
      <p:pic>
        <p:nvPicPr>
          <p:cNvPr id="12" name="図 11" descr="ウィンドウ が含まれている画像&#10;&#10;自動的に生成された説明">
            <a:extLst>
              <a:ext uri="{FF2B5EF4-FFF2-40B4-BE49-F238E27FC236}">
                <a16:creationId xmlns:a16="http://schemas.microsoft.com/office/drawing/2014/main" id="{1D649020-080F-21F8-B24B-9EED1C13A103}"/>
              </a:ext>
            </a:extLst>
          </p:cNvPr>
          <p:cNvPicPr>
            <a:picLocks noChangeAspect="1"/>
          </p:cNvPicPr>
          <p:nvPr/>
        </p:nvPicPr>
        <p:blipFill>
          <a:blip r:embed="rId5"/>
          <a:stretch>
            <a:fillRect/>
          </a:stretch>
        </p:blipFill>
        <p:spPr>
          <a:xfrm>
            <a:off x="3267508" y="3474007"/>
            <a:ext cx="799296" cy="768306"/>
          </a:xfrm>
          <a:prstGeom prst="rect">
            <a:avLst/>
          </a:prstGeom>
        </p:spPr>
      </p:pic>
      <p:pic>
        <p:nvPicPr>
          <p:cNvPr id="14" name="図 13">
            <a:extLst>
              <a:ext uri="{FF2B5EF4-FFF2-40B4-BE49-F238E27FC236}">
                <a16:creationId xmlns:a16="http://schemas.microsoft.com/office/drawing/2014/main" id="{4E11413E-2E0B-CF77-8899-FE6623262C91}"/>
              </a:ext>
            </a:extLst>
          </p:cNvPr>
          <p:cNvPicPr>
            <a:picLocks noChangeAspect="1"/>
          </p:cNvPicPr>
          <p:nvPr/>
        </p:nvPicPr>
        <p:blipFill>
          <a:blip r:embed="rId6"/>
          <a:stretch>
            <a:fillRect/>
          </a:stretch>
        </p:blipFill>
        <p:spPr>
          <a:xfrm>
            <a:off x="4590862" y="3430184"/>
            <a:ext cx="686977" cy="812129"/>
          </a:xfrm>
          <a:prstGeom prst="rect">
            <a:avLst/>
          </a:prstGeom>
        </p:spPr>
      </p:pic>
      <p:pic>
        <p:nvPicPr>
          <p:cNvPr id="29" name="図 28">
            <a:extLst>
              <a:ext uri="{FF2B5EF4-FFF2-40B4-BE49-F238E27FC236}">
                <a16:creationId xmlns:a16="http://schemas.microsoft.com/office/drawing/2014/main" id="{91426E19-CC35-AFF3-E8A2-19E6F77AA700}"/>
              </a:ext>
            </a:extLst>
          </p:cNvPr>
          <p:cNvPicPr>
            <a:picLocks noChangeAspect="1"/>
          </p:cNvPicPr>
          <p:nvPr/>
        </p:nvPicPr>
        <p:blipFill>
          <a:blip r:embed="rId7"/>
          <a:stretch>
            <a:fillRect/>
          </a:stretch>
        </p:blipFill>
        <p:spPr>
          <a:xfrm>
            <a:off x="5696244" y="3061326"/>
            <a:ext cx="1118760" cy="1180987"/>
          </a:xfrm>
          <a:prstGeom prst="rect">
            <a:avLst/>
          </a:prstGeom>
        </p:spPr>
      </p:pic>
      <p:pic>
        <p:nvPicPr>
          <p:cNvPr id="40" name="図 39" descr="挿絵, ウィンドウ が含まれている画像&#10;&#10;自動的に生成された説明">
            <a:extLst>
              <a:ext uri="{FF2B5EF4-FFF2-40B4-BE49-F238E27FC236}">
                <a16:creationId xmlns:a16="http://schemas.microsoft.com/office/drawing/2014/main" id="{515BC669-944B-1775-5E42-CF1725B22D55}"/>
              </a:ext>
            </a:extLst>
          </p:cNvPr>
          <p:cNvPicPr>
            <a:picLocks noChangeAspect="1"/>
          </p:cNvPicPr>
          <p:nvPr/>
        </p:nvPicPr>
        <p:blipFill>
          <a:blip r:embed="rId8"/>
          <a:stretch>
            <a:fillRect/>
          </a:stretch>
        </p:blipFill>
        <p:spPr>
          <a:xfrm>
            <a:off x="7058213" y="3077593"/>
            <a:ext cx="1085552" cy="1164720"/>
          </a:xfrm>
          <a:prstGeom prst="rect">
            <a:avLst/>
          </a:prstGeom>
        </p:spPr>
      </p:pic>
      <p:sp>
        <p:nvSpPr>
          <p:cNvPr id="2" name="スライド番号プレースホルダー 1">
            <a:extLst>
              <a:ext uri="{FF2B5EF4-FFF2-40B4-BE49-F238E27FC236}">
                <a16:creationId xmlns:a16="http://schemas.microsoft.com/office/drawing/2014/main" id="{55F0F51D-E3A5-EF73-75FC-28E71969532F}"/>
              </a:ext>
            </a:extLst>
          </p:cNvPr>
          <p:cNvSpPr>
            <a:spLocks noGrp="1"/>
          </p:cNvSpPr>
          <p:nvPr>
            <p:ph type="sldNum" sz="quarter" idx="12"/>
          </p:nvPr>
        </p:nvSpPr>
        <p:spPr>
          <a:xfrm>
            <a:off x="6860435" y="6339572"/>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1" lang="ja-JP" altLang="en-US"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15513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1DFA0-0708-140A-F8CF-25B379571A54}"/>
            </a:ext>
          </a:extLst>
        </p:cNvPr>
        <p:cNvGrpSpPr/>
        <p:nvPr/>
      </p:nvGrpSpPr>
      <p:grpSpPr>
        <a:xfrm>
          <a:off x="0" y="0"/>
          <a:ext cx="0" cy="0"/>
          <a:chOff x="0" y="0"/>
          <a:chExt cx="0" cy="0"/>
        </a:xfrm>
      </p:grpSpPr>
      <p:sp>
        <p:nvSpPr>
          <p:cNvPr id="22" name="正方形/長方形 21">
            <a:extLst>
              <a:ext uri="{FF2B5EF4-FFF2-40B4-BE49-F238E27FC236}">
                <a16:creationId xmlns:a16="http://schemas.microsoft.com/office/drawing/2014/main" id="{EDB60A95-E02E-6F01-E5E1-D3A4C236EA3D}"/>
              </a:ext>
            </a:extLst>
          </p:cNvPr>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15B1E937-D63D-0CAA-69DF-F104399BF8C4}"/>
              </a:ext>
            </a:extLst>
          </p:cNvPr>
          <p:cNvSpPr/>
          <p:nvPr/>
        </p:nvSpPr>
        <p:spPr>
          <a:xfrm>
            <a:off x="461965" y="30760"/>
            <a:ext cx="8258702"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 name="スライド番号プレースホルダー 1">
            <a:extLst>
              <a:ext uri="{FF2B5EF4-FFF2-40B4-BE49-F238E27FC236}">
                <a16:creationId xmlns:a16="http://schemas.microsoft.com/office/drawing/2014/main" id="{38181EEB-505A-4D0E-ACF7-C881DEB53BEB}"/>
              </a:ext>
            </a:extLst>
          </p:cNvPr>
          <p:cNvSpPr>
            <a:spLocks noGrp="1"/>
          </p:cNvSpPr>
          <p:nvPr>
            <p:ph type="sldNum" sz="quarter" idx="12"/>
          </p:nvPr>
        </p:nvSpPr>
        <p:spPr>
          <a:xfrm>
            <a:off x="6729368" y="6381517"/>
            <a:ext cx="2133600" cy="365125"/>
          </a:xfrm>
        </p:spPr>
        <p:txBody>
          <a:bodyPr/>
          <a:lstStyle/>
          <a:p>
            <a:fld id="{7B76553B-32E2-D644-9CD0-56FDA882EB90}" type="slidenum">
              <a:rPr kumimoji="1" lang="ja-JP" altLang="en-US" sz="1800" smtClean="0"/>
              <a:t>12</a:t>
            </a:fld>
            <a:endParaRPr kumimoji="1" lang="ja-JP" altLang="en-US" sz="1800" dirty="0"/>
          </a:p>
        </p:txBody>
      </p:sp>
      <p:sp>
        <p:nvSpPr>
          <p:cNvPr id="25" name="正方形/長方形 24">
            <a:extLst>
              <a:ext uri="{FF2B5EF4-FFF2-40B4-BE49-F238E27FC236}">
                <a16:creationId xmlns:a16="http://schemas.microsoft.com/office/drawing/2014/main" id="{802F4E73-5952-2DC8-A8A8-20943795B59B}"/>
              </a:ext>
            </a:extLst>
          </p:cNvPr>
          <p:cNvSpPr/>
          <p:nvPr/>
        </p:nvSpPr>
        <p:spPr>
          <a:xfrm>
            <a:off x="0" y="0"/>
            <a:ext cx="9873842"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a:solidFill>
                  <a:srgbClr val="FFFFFF"/>
                </a:solidFill>
                <a:latin typeface="Meiryo UI" panose="020B0604030504040204" pitchFamily="50" charset="-128"/>
                <a:ea typeface="Meiryo UI" panose="020B0604030504040204" pitchFamily="50" charset="-128"/>
                <a:cs typeface="ヒラギノ角ゴ ProN W6"/>
              </a:rPr>
              <a:t>　加入者別の直近加入契約の加入目的</a:t>
            </a:r>
            <a:r>
              <a:rPr lang="ja-JP" altLang="en-US" b="1" dirty="0">
                <a:solidFill>
                  <a:srgbClr val="FFFFFF"/>
                </a:solidFill>
                <a:latin typeface="Meiryo UI" panose="020B0604030504040204" pitchFamily="50" charset="-128"/>
                <a:ea typeface="Meiryo UI" panose="020B0604030504040204" pitchFamily="50" charset="-128"/>
                <a:cs typeface="ヒラギノ角ゴ ProN W6"/>
              </a:rPr>
              <a:t>（複数回答）</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 name="テキスト ボックス 2">
            <a:extLst>
              <a:ext uri="{FF2B5EF4-FFF2-40B4-BE49-F238E27FC236}">
                <a16:creationId xmlns:a16="http://schemas.microsoft.com/office/drawing/2014/main" id="{C55BADCC-61EA-CCB4-1673-93EBFD498DDE}"/>
              </a:ext>
            </a:extLst>
          </p:cNvPr>
          <p:cNvSpPr txBox="1"/>
          <p:nvPr/>
        </p:nvSpPr>
        <p:spPr>
          <a:xfrm>
            <a:off x="3371851" y="6543285"/>
            <a:ext cx="5100638" cy="246221"/>
          </a:xfrm>
          <a:prstGeom prst="rect">
            <a:avLst/>
          </a:prstGeom>
          <a:noFill/>
        </p:spPr>
        <p:txBody>
          <a:bodyPr wrap="square" rtlCol="0">
            <a:spAutoFit/>
          </a:bodyPr>
          <a:lstStyle/>
          <a:p>
            <a:r>
              <a:rPr lang="ja-JP" altLang="en-US" sz="1000" dirty="0">
                <a:solidFill>
                  <a:schemeClr val="bg2">
                    <a:lumMod val="25000"/>
                  </a:schemeClr>
                </a:solidFill>
                <a:latin typeface="Meiryo UI" panose="020B0604030504040204" pitchFamily="50" charset="-128"/>
                <a:ea typeface="Meiryo UI" panose="020B0604030504040204" pitchFamily="50" charset="-128"/>
              </a:rPr>
              <a:t>＊生命保険文化センター「</a:t>
            </a:r>
            <a:r>
              <a:rPr lang="en-US" altLang="ja-JP" sz="1000" dirty="0">
                <a:solidFill>
                  <a:schemeClr val="bg2">
                    <a:lumMod val="25000"/>
                  </a:schemeClr>
                </a:solidFill>
                <a:latin typeface="Meiryo UI" panose="020B0604030504040204" pitchFamily="50" charset="-128"/>
                <a:ea typeface="Meiryo UI" panose="020B0604030504040204" pitchFamily="50" charset="-128"/>
              </a:rPr>
              <a:t>2024</a:t>
            </a:r>
            <a:r>
              <a:rPr lang="ja-JP" altLang="en-US" sz="1000" dirty="0">
                <a:solidFill>
                  <a:schemeClr val="bg2">
                    <a:lumMod val="25000"/>
                  </a:schemeClr>
                </a:solidFill>
                <a:latin typeface="Meiryo UI" panose="020B0604030504040204" pitchFamily="50" charset="-128"/>
                <a:ea typeface="Meiryo UI" panose="020B0604030504040204" pitchFamily="50" charset="-128"/>
              </a:rPr>
              <a:t>年度生命保険に関する全国実態調査［</a:t>
            </a:r>
            <a:r>
              <a:rPr lang="en-US" altLang="ja-JP" sz="1000" dirty="0">
                <a:solidFill>
                  <a:schemeClr val="bg2">
                    <a:lumMod val="25000"/>
                  </a:schemeClr>
                </a:solidFill>
                <a:latin typeface="Meiryo UI" panose="020B0604030504040204" pitchFamily="50" charset="-128"/>
                <a:ea typeface="Meiryo UI" panose="020B0604030504040204" pitchFamily="50" charset="-128"/>
              </a:rPr>
              <a:t>2</a:t>
            </a:r>
            <a:r>
              <a:rPr lang="ja-JP" altLang="en-US" sz="1000" dirty="0">
                <a:solidFill>
                  <a:schemeClr val="bg2">
                    <a:lumMod val="25000"/>
                  </a:schemeClr>
                </a:solidFill>
                <a:latin typeface="Meiryo UI" panose="020B0604030504040204" pitchFamily="50" charset="-128"/>
                <a:ea typeface="Meiryo UI" panose="020B0604030504040204" pitchFamily="50" charset="-128"/>
              </a:rPr>
              <a:t>人以上世帯］」</a:t>
            </a:r>
          </a:p>
        </p:txBody>
      </p:sp>
      <p:pic>
        <p:nvPicPr>
          <p:cNvPr id="5" name="図 4">
            <a:extLst>
              <a:ext uri="{FF2B5EF4-FFF2-40B4-BE49-F238E27FC236}">
                <a16:creationId xmlns:a16="http://schemas.microsoft.com/office/drawing/2014/main" id="{B41B4F2C-9746-C696-5D1D-0064A9F74B1D}"/>
              </a:ext>
            </a:extLst>
          </p:cNvPr>
          <p:cNvPicPr>
            <a:picLocks noChangeAspect="1"/>
          </p:cNvPicPr>
          <p:nvPr/>
        </p:nvPicPr>
        <p:blipFill>
          <a:blip r:embed="rId3"/>
          <a:stretch>
            <a:fillRect/>
          </a:stretch>
        </p:blipFill>
        <p:spPr>
          <a:xfrm>
            <a:off x="275706" y="782182"/>
            <a:ext cx="8587262" cy="4432456"/>
          </a:xfrm>
          <a:prstGeom prst="rect">
            <a:avLst/>
          </a:prstGeom>
        </p:spPr>
      </p:pic>
      <p:sp>
        <p:nvSpPr>
          <p:cNvPr id="6" name="テキスト ボックス 5">
            <a:extLst>
              <a:ext uri="{FF2B5EF4-FFF2-40B4-BE49-F238E27FC236}">
                <a16:creationId xmlns:a16="http://schemas.microsoft.com/office/drawing/2014/main" id="{DA38EFF4-5D88-D492-2419-3F338F0AB80B}"/>
              </a:ext>
            </a:extLst>
          </p:cNvPr>
          <p:cNvSpPr txBox="1"/>
          <p:nvPr/>
        </p:nvSpPr>
        <p:spPr>
          <a:xfrm>
            <a:off x="155897" y="5214638"/>
            <a:ext cx="8826879" cy="1323439"/>
          </a:xfrm>
          <a:prstGeom prst="rect">
            <a:avLst/>
          </a:prstGeom>
          <a:noFill/>
          <a:ln w="12700">
            <a:noFill/>
            <a:prstDash val="dash"/>
          </a:ln>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「万一のときの家族の生活保障のため」および「万一のときの葬式代のため」は「世帯主」でそれぞれ </a:t>
            </a:r>
            <a:r>
              <a:rPr kumimoji="1" lang="en-US" altLang="ja-JP" sz="2000" b="1" dirty="0">
                <a:latin typeface="Meiryo UI" panose="020B0604030504040204" pitchFamily="50" charset="-128"/>
                <a:ea typeface="Meiryo UI" panose="020B0604030504040204" pitchFamily="50" charset="-128"/>
              </a:rPr>
              <a:t>61.3</a:t>
            </a:r>
            <a:r>
              <a:rPr kumimoji="1" lang="ja-JP" altLang="en-US" sz="2000" b="1" dirty="0">
                <a:latin typeface="Meiryo UI" panose="020B0604030504040204" pitchFamily="50" charset="-128"/>
                <a:ea typeface="Meiryo UI" panose="020B0604030504040204" pitchFamily="50" charset="-128"/>
              </a:rPr>
              <a:t>％、</a:t>
            </a:r>
            <a:r>
              <a:rPr kumimoji="1" lang="en-US" altLang="ja-JP" sz="2000" b="1" dirty="0">
                <a:latin typeface="Meiryo UI" panose="020B0604030504040204" pitchFamily="50" charset="-128"/>
                <a:ea typeface="Meiryo UI" panose="020B0604030504040204" pitchFamily="50" charset="-128"/>
              </a:rPr>
              <a:t>14.1</a:t>
            </a:r>
            <a:r>
              <a:rPr kumimoji="1" lang="ja-JP" altLang="en-US" sz="2000" b="1" dirty="0">
                <a:latin typeface="Meiryo UI" panose="020B0604030504040204" pitchFamily="50" charset="-128"/>
                <a:ea typeface="Meiryo UI" panose="020B0604030504040204" pitchFamily="50" charset="-128"/>
              </a:rPr>
              <a:t>％と高く、「老後の生活資金のため」は「配偶者」で </a:t>
            </a:r>
            <a:r>
              <a:rPr kumimoji="1" lang="en-US" altLang="ja-JP" sz="2000" b="1" dirty="0">
                <a:latin typeface="Meiryo UI" panose="020B0604030504040204" pitchFamily="50" charset="-128"/>
                <a:ea typeface="Meiryo UI" panose="020B0604030504040204" pitchFamily="50" charset="-128"/>
              </a:rPr>
              <a:t>11.5</a:t>
            </a:r>
            <a:r>
              <a:rPr kumimoji="1" lang="ja-JP" altLang="en-US" sz="2000" b="1" dirty="0">
                <a:latin typeface="Meiryo UI" panose="020B0604030504040204" pitchFamily="50" charset="-128"/>
                <a:ea typeface="Meiryo UI" panose="020B0604030504040204" pitchFamily="50" charset="-128"/>
              </a:rPr>
              <a:t>％、「子どもの教育・結婚資金のため」は「子ども（未婚で就学前・就学中）」で </a:t>
            </a:r>
            <a:r>
              <a:rPr kumimoji="1" lang="en-US" altLang="ja-JP" sz="2000" b="1" dirty="0">
                <a:latin typeface="Meiryo UI" panose="020B0604030504040204" pitchFamily="50" charset="-128"/>
                <a:ea typeface="Meiryo UI" panose="020B0604030504040204" pitchFamily="50" charset="-128"/>
              </a:rPr>
              <a:t>22.8</a:t>
            </a:r>
            <a:r>
              <a:rPr kumimoji="1" lang="ja-JP" altLang="en-US" sz="2000" b="1" dirty="0">
                <a:latin typeface="Meiryo UI" panose="020B0604030504040204" pitchFamily="50" charset="-128"/>
                <a:ea typeface="Meiryo UI" panose="020B0604030504040204" pitchFamily="50" charset="-128"/>
              </a:rPr>
              <a:t>％とそれぞれ高くなっている。</a:t>
            </a:r>
          </a:p>
        </p:txBody>
      </p:sp>
    </p:spTree>
    <p:extLst>
      <p:ext uri="{BB962C8B-B14F-4D97-AF65-F5344CB8AC3E}">
        <p14:creationId xmlns:p14="http://schemas.microsoft.com/office/powerpoint/2010/main" val="1880901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D68F9-CD77-F9BB-D096-5D42A9B6A332}"/>
            </a:ext>
          </a:extLst>
        </p:cNvPr>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4D0FFE29-3092-E759-CD51-638BAC905987}"/>
              </a:ext>
            </a:extLst>
          </p:cNvPr>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621BA70C-747D-CC73-0AB6-D09A8B45A8A7}"/>
              </a:ext>
            </a:extLst>
          </p:cNvPr>
          <p:cNvSpPr/>
          <p:nvPr/>
        </p:nvSpPr>
        <p:spPr bwMode="white">
          <a:xfrm>
            <a:off x="56447" y="16844"/>
            <a:ext cx="9087553"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000" b="1" dirty="0">
                <a:solidFill>
                  <a:srgbClr val="FFFFFF"/>
                </a:solidFill>
                <a:latin typeface="Meiryo UI" panose="020B0604030504040204" pitchFamily="50" charset="-128"/>
                <a:ea typeface="Meiryo UI" panose="020B0604030504040204" pitchFamily="50" charset="-128"/>
                <a:cs typeface="ヒラギノ角ゴ ProN W6"/>
              </a:rPr>
              <a:t>　私的保障による準備の状況は？</a:t>
            </a:r>
            <a:endParaRPr lang="en-US" altLang="ja-JP" sz="30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 name="スライド番号プレースホルダー 2">
            <a:extLst>
              <a:ext uri="{FF2B5EF4-FFF2-40B4-BE49-F238E27FC236}">
                <a16:creationId xmlns:a16="http://schemas.microsoft.com/office/drawing/2014/main" id="{3C3DA664-DD99-26C1-D557-B8804A2AF9F2}"/>
              </a:ext>
            </a:extLst>
          </p:cNvPr>
          <p:cNvSpPr>
            <a:spLocks noGrp="1"/>
          </p:cNvSpPr>
          <p:nvPr>
            <p:ph type="sldNum" sz="quarter" idx="12"/>
          </p:nvPr>
        </p:nvSpPr>
        <p:spPr>
          <a:xfrm>
            <a:off x="6821647" y="6394239"/>
            <a:ext cx="2133600" cy="365125"/>
          </a:xfrm>
        </p:spPr>
        <p:txBody>
          <a:bodyPr/>
          <a:lstStyle/>
          <a:p>
            <a:fld id="{7B76553B-32E2-D644-9CD0-56FDA882EB90}" type="slidenum">
              <a:rPr kumimoji="1" lang="ja-JP" altLang="en-US" sz="1800" smtClean="0"/>
              <a:t>13</a:t>
            </a:fld>
            <a:endParaRPr kumimoji="1" lang="ja-JP" altLang="en-US" sz="1800" dirty="0"/>
          </a:p>
        </p:txBody>
      </p:sp>
      <p:pic>
        <p:nvPicPr>
          <p:cNvPr id="4" name="図 3">
            <a:extLst>
              <a:ext uri="{FF2B5EF4-FFF2-40B4-BE49-F238E27FC236}">
                <a16:creationId xmlns:a16="http://schemas.microsoft.com/office/drawing/2014/main" id="{BAF1837B-007E-BD3C-C963-D9E9D2EAED36}"/>
              </a:ext>
            </a:extLst>
          </p:cNvPr>
          <p:cNvPicPr>
            <a:picLocks noChangeAspect="1"/>
          </p:cNvPicPr>
          <p:nvPr/>
        </p:nvPicPr>
        <p:blipFill>
          <a:blip r:embed="rId3"/>
          <a:stretch>
            <a:fillRect/>
          </a:stretch>
        </p:blipFill>
        <p:spPr>
          <a:xfrm>
            <a:off x="367061" y="758870"/>
            <a:ext cx="8409878" cy="2267091"/>
          </a:xfrm>
          <a:prstGeom prst="rect">
            <a:avLst/>
          </a:prstGeom>
        </p:spPr>
      </p:pic>
      <p:pic>
        <p:nvPicPr>
          <p:cNvPr id="6" name="図 5">
            <a:extLst>
              <a:ext uri="{FF2B5EF4-FFF2-40B4-BE49-F238E27FC236}">
                <a16:creationId xmlns:a16="http://schemas.microsoft.com/office/drawing/2014/main" id="{6D91383A-112C-DE4E-0A80-FF1AF881EA82}"/>
              </a:ext>
            </a:extLst>
          </p:cNvPr>
          <p:cNvPicPr>
            <a:picLocks noChangeAspect="1"/>
          </p:cNvPicPr>
          <p:nvPr/>
        </p:nvPicPr>
        <p:blipFill>
          <a:blip r:embed="rId4"/>
          <a:stretch>
            <a:fillRect/>
          </a:stretch>
        </p:blipFill>
        <p:spPr>
          <a:xfrm>
            <a:off x="856453" y="3059865"/>
            <a:ext cx="7344572" cy="3586312"/>
          </a:xfrm>
          <a:prstGeom prst="rect">
            <a:avLst/>
          </a:prstGeom>
        </p:spPr>
      </p:pic>
    </p:spTree>
    <p:extLst>
      <p:ext uri="{BB962C8B-B14F-4D97-AF65-F5344CB8AC3E}">
        <p14:creationId xmlns:p14="http://schemas.microsoft.com/office/powerpoint/2010/main" val="986519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49679-A5EC-C644-24C0-CB1178DA44AD}"/>
            </a:ext>
          </a:extLst>
        </p:cNvPr>
        <p:cNvGrpSpPr/>
        <p:nvPr/>
      </p:nvGrpSpPr>
      <p:grpSpPr>
        <a:xfrm>
          <a:off x="0" y="0"/>
          <a:ext cx="0" cy="0"/>
          <a:chOff x="0" y="0"/>
          <a:chExt cx="0" cy="0"/>
        </a:xfrm>
      </p:grpSpPr>
      <p:sp>
        <p:nvSpPr>
          <p:cNvPr id="22" name="正方形/長方形 21">
            <a:extLst>
              <a:ext uri="{FF2B5EF4-FFF2-40B4-BE49-F238E27FC236}">
                <a16:creationId xmlns:a16="http://schemas.microsoft.com/office/drawing/2014/main" id="{B4DB57D5-08E6-7BB0-0A52-1A418E550A03}"/>
              </a:ext>
            </a:extLst>
          </p:cNvPr>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01F0B302-6964-A4D7-18BF-424031FEA574}"/>
              </a:ext>
            </a:extLst>
          </p:cNvPr>
          <p:cNvSpPr/>
          <p:nvPr/>
        </p:nvSpPr>
        <p:spPr>
          <a:xfrm>
            <a:off x="461965" y="30760"/>
            <a:ext cx="8258702"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 name="スライド番号プレースホルダー 1">
            <a:extLst>
              <a:ext uri="{FF2B5EF4-FFF2-40B4-BE49-F238E27FC236}">
                <a16:creationId xmlns:a16="http://schemas.microsoft.com/office/drawing/2014/main" id="{25FB9950-032C-E875-5CAE-58459B6CFF87}"/>
              </a:ext>
            </a:extLst>
          </p:cNvPr>
          <p:cNvSpPr>
            <a:spLocks noGrp="1"/>
          </p:cNvSpPr>
          <p:nvPr>
            <p:ph type="sldNum" sz="quarter" idx="12"/>
          </p:nvPr>
        </p:nvSpPr>
        <p:spPr>
          <a:xfrm>
            <a:off x="6821647" y="6373128"/>
            <a:ext cx="2133600" cy="365125"/>
          </a:xfrm>
        </p:spPr>
        <p:txBody>
          <a:bodyPr/>
          <a:lstStyle/>
          <a:p>
            <a:fld id="{7B76553B-32E2-D644-9CD0-56FDA882EB90}" type="slidenum">
              <a:rPr kumimoji="1" lang="ja-JP" altLang="en-US" sz="1800" smtClean="0"/>
              <a:t>14</a:t>
            </a:fld>
            <a:endParaRPr kumimoji="1" lang="ja-JP" altLang="en-US" sz="1800" dirty="0"/>
          </a:p>
        </p:txBody>
      </p:sp>
      <p:sp>
        <p:nvSpPr>
          <p:cNvPr id="25" name="正方形/長方形 24">
            <a:extLst>
              <a:ext uri="{FF2B5EF4-FFF2-40B4-BE49-F238E27FC236}">
                <a16:creationId xmlns:a16="http://schemas.microsoft.com/office/drawing/2014/main" id="{1E08799D-2E62-F072-3561-1B7017DD12AE}"/>
              </a:ext>
            </a:extLst>
          </p:cNvPr>
          <p:cNvSpPr/>
          <p:nvPr/>
        </p:nvSpPr>
        <p:spPr>
          <a:xfrm>
            <a:off x="0" y="0"/>
            <a:ext cx="9873842"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a:solidFill>
                  <a:srgbClr val="FFFFFF"/>
                </a:solidFill>
                <a:latin typeface="Meiryo UI" panose="020B0604030504040204" pitchFamily="50" charset="-128"/>
                <a:ea typeface="Meiryo UI" panose="020B0604030504040204" pitchFamily="50" charset="-128"/>
                <a:cs typeface="ヒラギノ角ゴ ProN W6"/>
              </a:rPr>
              <a:t>　加入している生命保険の保障額はどれくらい？</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1" name="テキスト ボックス 10">
            <a:extLst>
              <a:ext uri="{FF2B5EF4-FFF2-40B4-BE49-F238E27FC236}">
                <a16:creationId xmlns:a16="http://schemas.microsoft.com/office/drawing/2014/main" id="{4A75C7C1-5F33-4DAC-8C23-DA569A7DB834}"/>
              </a:ext>
            </a:extLst>
          </p:cNvPr>
          <p:cNvSpPr txBox="1"/>
          <p:nvPr/>
        </p:nvSpPr>
        <p:spPr>
          <a:xfrm>
            <a:off x="96998" y="830986"/>
            <a:ext cx="6832439" cy="954107"/>
          </a:xfrm>
          <a:prstGeom prst="rect">
            <a:avLst/>
          </a:prstGeom>
          <a:noFill/>
        </p:spPr>
        <p:txBody>
          <a:bodyPr wrap="square" rtlCol="0">
            <a:spAutoFit/>
          </a:bodyPr>
          <a:lstStyle/>
          <a:p>
            <a:r>
              <a:rPr kumimoji="1" lang="ja-JP" altLang="en-US" sz="2800" b="1" dirty="0">
                <a:latin typeface="メイリオ" panose="020B0604030504040204" pitchFamily="50" charset="-128"/>
                <a:ea typeface="メイリオ" panose="020B0604030504040204" pitchFamily="50" charset="-128"/>
              </a:rPr>
              <a:t>●世帯と世帯主・配偶者の死亡保険金額（２人以上の世帯）</a:t>
            </a:r>
          </a:p>
        </p:txBody>
      </p:sp>
      <p:pic>
        <p:nvPicPr>
          <p:cNvPr id="12" name="図 11">
            <a:extLst>
              <a:ext uri="{FF2B5EF4-FFF2-40B4-BE49-F238E27FC236}">
                <a16:creationId xmlns:a16="http://schemas.microsoft.com/office/drawing/2014/main" id="{BFAE1CE4-8E50-247E-9A7B-3765A2BEEA8D}"/>
              </a:ext>
            </a:extLst>
          </p:cNvPr>
          <p:cNvPicPr>
            <a:picLocks noChangeAspect="1"/>
          </p:cNvPicPr>
          <p:nvPr/>
        </p:nvPicPr>
        <p:blipFill>
          <a:blip r:embed="rId3"/>
          <a:stretch>
            <a:fillRect/>
          </a:stretch>
        </p:blipFill>
        <p:spPr>
          <a:xfrm>
            <a:off x="175133" y="1890897"/>
            <a:ext cx="8832365" cy="2131781"/>
          </a:xfrm>
          <a:prstGeom prst="rect">
            <a:avLst/>
          </a:prstGeom>
        </p:spPr>
      </p:pic>
      <p:pic>
        <p:nvPicPr>
          <p:cNvPr id="14" name="図 13">
            <a:extLst>
              <a:ext uri="{FF2B5EF4-FFF2-40B4-BE49-F238E27FC236}">
                <a16:creationId xmlns:a16="http://schemas.microsoft.com/office/drawing/2014/main" id="{820F7E02-D575-77D5-5A19-D38D371E9B92}"/>
              </a:ext>
            </a:extLst>
          </p:cNvPr>
          <p:cNvPicPr>
            <a:picLocks noChangeAspect="1"/>
          </p:cNvPicPr>
          <p:nvPr/>
        </p:nvPicPr>
        <p:blipFill>
          <a:blip r:embed="rId4"/>
          <a:stretch>
            <a:fillRect/>
          </a:stretch>
        </p:blipFill>
        <p:spPr>
          <a:xfrm>
            <a:off x="175133" y="4135543"/>
            <a:ext cx="7953373" cy="1204983"/>
          </a:xfrm>
          <a:prstGeom prst="rect">
            <a:avLst/>
          </a:prstGeom>
        </p:spPr>
      </p:pic>
    </p:spTree>
    <p:extLst>
      <p:ext uri="{BB962C8B-B14F-4D97-AF65-F5344CB8AC3E}">
        <p14:creationId xmlns:p14="http://schemas.microsoft.com/office/powerpoint/2010/main" val="3457159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7D533-B112-CFD5-A66E-B4290399E126}"/>
            </a:ext>
          </a:extLst>
        </p:cNvPr>
        <p:cNvGrpSpPr/>
        <p:nvPr/>
      </p:nvGrpSpPr>
      <p:grpSpPr>
        <a:xfrm>
          <a:off x="0" y="0"/>
          <a:ext cx="0" cy="0"/>
          <a:chOff x="0" y="0"/>
          <a:chExt cx="0" cy="0"/>
        </a:xfrm>
      </p:grpSpPr>
      <p:sp>
        <p:nvSpPr>
          <p:cNvPr id="39" name="正方形/長方形 38">
            <a:extLst>
              <a:ext uri="{FF2B5EF4-FFF2-40B4-BE49-F238E27FC236}">
                <a16:creationId xmlns:a16="http://schemas.microsoft.com/office/drawing/2014/main" id="{6C5002D9-9300-3DFA-3B4A-338A14DA8B17}"/>
              </a:ext>
            </a:extLst>
          </p:cNvPr>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DE6A7AE4-E4AF-04BC-8FFF-4FB054A503D2}"/>
              </a:ext>
            </a:extLst>
          </p:cNvPr>
          <p:cNvSpPr/>
          <p:nvPr/>
        </p:nvSpPr>
        <p:spPr bwMode="white">
          <a:xfrm>
            <a:off x="-10761" y="33904"/>
            <a:ext cx="859814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　葬儀やお墓にはどれくらい費用がかかる？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3" name="円/楕円 22">
            <a:extLst>
              <a:ext uri="{FF2B5EF4-FFF2-40B4-BE49-F238E27FC236}">
                <a16:creationId xmlns:a16="http://schemas.microsoft.com/office/drawing/2014/main" id="{39D3116A-2E91-757B-A884-ACA6CD7E46EF}"/>
              </a:ext>
            </a:extLst>
          </p:cNvPr>
          <p:cNvSpPr/>
          <p:nvPr/>
        </p:nvSpPr>
        <p:spPr>
          <a:xfrm>
            <a:off x="-10761" y="2049740"/>
            <a:ext cx="1827496" cy="382088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リ</a:t>
            </a:r>
            <a:endParaRPr kumimoji="1" lang="en-US" altLang="ja-JP" sz="48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ス</a:t>
            </a:r>
            <a:endParaRPr kumimoji="1" lang="en-US" altLang="ja-JP" sz="48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ク</a:t>
            </a:r>
          </a:p>
        </p:txBody>
      </p:sp>
      <p:sp>
        <p:nvSpPr>
          <p:cNvPr id="2" name="スライド番号プレースホルダー 1">
            <a:extLst>
              <a:ext uri="{FF2B5EF4-FFF2-40B4-BE49-F238E27FC236}">
                <a16:creationId xmlns:a16="http://schemas.microsoft.com/office/drawing/2014/main" id="{02185AAF-9D91-CCFD-250D-831A701065D0}"/>
              </a:ext>
            </a:extLst>
          </p:cNvPr>
          <p:cNvSpPr>
            <a:spLocks noGrp="1"/>
          </p:cNvSpPr>
          <p:nvPr>
            <p:ph type="sldNum" sz="quarter" idx="12"/>
          </p:nvPr>
        </p:nvSpPr>
        <p:spPr>
          <a:xfrm>
            <a:off x="6863592" y="6433996"/>
            <a:ext cx="2133600" cy="365125"/>
          </a:xfrm>
        </p:spPr>
        <p:txBody>
          <a:bodyPr/>
          <a:lstStyle/>
          <a:p>
            <a:fld id="{7B76553B-32E2-D644-9CD0-56FDA882EB90}" type="slidenum">
              <a:rPr kumimoji="1" lang="ja-JP" altLang="en-US" sz="1800" smtClean="0"/>
              <a:t>15</a:t>
            </a:fld>
            <a:endParaRPr kumimoji="1" lang="ja-JP" altLang="en-US" sz="1800"/>
          </a:p>
        </p:txBody>
      </p:sp>
      <p:pic>
        <p:nvPicPr>
          <p:cNvPr id="4" name="図 3">
            <a:extLst>
              <a:ext uri="{FF2B5EF4-FFF2-40B4-BE49-F238E27FC236}">
                <a16:creationId xmlns:a16="http://schemas.microsoft.com/office/drawing/2014/main" id="{771F737B-5A29-615A-D6A0-FF00DBB8F683}"/>
              </a:ext>
            </a:extLst>
          </p:cNvPr>
          <p:cNvPicPr>
            <a:picLocks noChangeAspect="1"/>
          </p:cNvPicPr>
          <p:nvPr/>
        </p:nvPicPr>
        <p:blipFill>
          <a:blip r:embed="rId3"/>
          <a:stretch>
            <a:fillRect/>
          </a:stretch>
        </p:blipFill>
        <p:spPr>
          <a:xfrm>
            <a:off x="91068" y="791297"/>
            <a:ext cx="8961863" cy="5568349"/>
          </a:xfrm>
          <a:prstGeom prst="rect">
            <a:avLst/>
          </a:prstGeom>
        </p:spPr>
      </p:pic>
    </p:spTree>
    <p:extLst>
      <p:ext uri="{BB962C8B-B14F-4D97-AF65-F5344CB8AC3E}">
        <p14:creationId xmlns:p14="http://schemas.microsoft.com/office/powerpoint/2010/main" val="1772860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85297-47CA-E65A-0886-ACE85F743D59}"/>
            </a:ext>
          </a:extLst>
        </p:cNvPr>
        <p:cNvGrpSpPr/>
        <p:nvPr/>
      </p:nvGrpSpPr>
      <p:grpSpPr>
        <a:xfrm>
          <a:off x="0" y="0"/>
          <a:ext cx="0" cy="0"/>
          <a:chOff x="0" y="0"/>
          <a:chExt cx="0" cy="0"/>
        </a:xfrm>
      </p:grpSpPr>
      <p:sp>
        <p:nvSpPr>
          <p:cNvPr id="39" name="正方形/長方形 38">
            <a:extLst>
              <a:ext uri="{FF2B5EF4-FFF2-40B4-BE49-F238E27FC236}">
                <a16:creationId xmlns:a16="http://schemas.microsoft.com/office/drawing/2014/main" id="{82A88E53-7651-B73A-7E75-FE401A1931D4}"/>
              </a:ext>
            </a:extLst>
          </p:cNvPr>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956C668D-B6D7-2C97-9CA1-8AB84D104874}"/>
              </a:ext>
            </a:extLst>
          </p:cNvPr>
          <p:cNvSpPr/>
          <p:nvPr/>
        </p:nvSpPr>
        <p:spPr bwMode="white">
          <a:xfrm>
            <a:off x="-10761" y="33904"/>
            <a:ext cx="9674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rgbClr val="FFFFFF"/>
                </a:solidFill>
                <a:latin typeface="Meiryo UI" panose="020B0604030504040204" pitchFamily="50" charset="-128"/>
                <a:ea typeface="Meiryo UI" panose="020B0604030504040204" pitchFamily="50" charset="-128"/>
                <a:cs typeface="ヒラギノ角ゴ ProN W6"/>
              </a:rPr>
              <a:t>　加入している医療保険・医療関係特約の保障額はどれくらい？</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3" name="円/楕円 22">
            <a:extLst>
              <a:ext uri="{FF2B5EF4-FFF2-40B4-BE49-F238E27FC236}">
                <a16:creationId xmlns:a16="http://schemas.microsoft.com/office/drawing/2014/main" id="{FE89DFA2-5D77-A70F-53A7-3B32B0971155}"/>
              </a:ext>
            </a:extLst>
          </p:cNvPr>
          <p:cNvSpPr/>
          <p:nvPr/>
        </p:nvSpPr>
        <p:spPr>
          <a:xfrm>
            <a:off x="-10761" y="2049740"/>
            <a:ext cx="1827496" cy="382088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リ</a:t>
            </a:r>
            <a:endParaRPr kumimoji="1" lang="en-US" altLang="ja-JP" sz="48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ス</a:t>
            </a:r>
            <a:endParaRPr kumimoji="1" lang="en-US" altLang="ja-JP" sz="48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ク</a:t>
            </a:r>
          </a:p>
        </p:txBody>
      </p:sp>
      <p:sp>
        <p:nvSpPr>
          <p:cNvPr id="2" name="スライド番号プレースホルダー 1">
            <a:extLst>
              <a:ext uri="{FF2B5EF4-FFF2-40B4-BE49-F238E27FC236}">
                <a16:creationId xmlns:a16="http://schemas.microsoft.com/office/drawing/2014/main" id="{0722297F-F35C-25D0-C83C-81863528B5FF}"/>
              </a:ext>
            </a:extLst>
          </p:cNvPr>
          <p:cNvSpPr>
            <a:spLocks noGrp="1"/>
          </p:cNvSpPr>
          <p:nvPr>
            <p:ph type="sldNum" sz="quarter" idx="12"/>
          </p:nvPr>
        </p:nvSpPr>
        <p:spPr>
          <a:xfrm>
            <a:off x="6855203" y="6381517"/>
            <a:ext cx="2133600" cy="365125"/>
          </a:xfrm>
        </p:spPr>
        <p:txBody>
          <a:bodyPr/>
          <a:lstStyle/>
          <a:p>
            <a:fld id="{7B76553B-32E2-D644-9CD0-56FDA882EB90}" type="slidenum">
              <a:rPr kumimoji="1" lang="ja-JP" altLang="en-US" sz="1800" smtClean="0"/>
              <a:t>16</a:t>
            </a:fld>
            <a:endParaRPr kumimoji="1" lang="ja-JP" altLang="en-US" sz="1800" dirty="0"/>
          </a:p>
        </p:txBody>
      </p:sp>
      <p:sp>
        <p:nvSpPr>
          <p:cNvPr id="5" name="テキスト ボックス 4">
            <a:extLst>
              <a:ext uri="{FF2B5EF4-FFF2-40B4-BE49-F238E27FC236}">
                <a16:creationId xmlns:a16="http://schemas.microsoft.com/office/drawing/2014/main" id="{EF0D3DD9-0C5F-B91C-093E-AE1D3DF1EEB7}"/>
              </a:ext>
            </a:extLst>
          </p:cNvPr>
          <p:cNvSpPr txBox="1"/>
          <p:nvPr/>
        </p:nvSpPr>
        <p:spPr>
          <a:xfrm>
            <a:off x="96998" y="830986"/>
            <a:ext cx="6832439" cy="954107"/>
          </a:xfrm>
          <a:prstGeom prst="rect">
            <a:avLst/>
          </a:prstGeom>
          <a:noFill/>
        </p:spPr>
        <p:txBody>
          <a:bodyPr wrap="square" rtlCol="0">
            <a:spAutoFit/>
          </a:bodyPr>
          <a:lstStyle/>
          <a:p>
            <a:r>
              <a:rPr kumimoji="1" lang="ja-JP" altLang="en-US" sz="2800" b="1" dirty="0">
                <a:latin typeface="メイリオ" panose="020B0604030504040204" pitchFamily="50" charset="-128"/>
                <a:ea typeface="メイリオ" panose="020B0604030504040204" pitchFamily="50" charset="-128"/>
              </a:rPr>
              <a:t>●世帯主と配偶者の疾病入院給付金日額</a:t>
            </a:r>
            <a:endParaRPr kumimoji="1" lang="en-US" altLang="ja-JP" sz="2800" b="1" dirty="0">
              <a:latin typeface="メイリオ" panose="020B0604030504040204" pitchFamily="50" charset="-128"/>
              <a:ea typeface="メイリオ" panose="020B0604030504040204" pitchFamily="50" charset="-128"/>
            </a:endParaRPr>
          </a:p>
          <a:p>
            <a:r>
              <a:rPr kumimoji="1" lang="ja-JP" altLang="en-US" sz="2800" b="1" dirty="0">
                <a:latin typeface="メイリオ" panose="020B0604030504040204" pitchFamily="50" charset="-128"/>
                <a:ea typeface="メイリオ" panose="020B0604030504040204" pitchFamily="50" charset="-128"/>
              </a:rPr>
              <a:t>（２人以上の世帯）</a:t>
            </a:r>
          </a:p>
        </p:txBody>
      </p:sp>
      <p:pic>
        <p:nvPicPr>
          <p:cNvPr id="6" name="図 5">
            <a:extLst>
              <a:ext uri="{FF2B5EF4-FFF2-40B4-BE49-F238E27FC236}">
                <a16:creationId xmlns:a16="http://schemas.microsoft.com/office/drawing/2014/main" id="{1AC00F8E-6B16-9AC9-8966-E07CA87BF488}"/>
              </a:ext>
            </a:extLst>
          </p:cNvPr>
          <p:cNvPicPr>
            <a:picLocks noChangeAspect="1"/>
          </p:cNvPicPr>
          <p:nvPr/>
        </p:nvPicPr>
        <p:blipFill>
          <a:blip r:embed="rId3"/>
          <a:stretch>
            <a:fillRect/>
          </a:stretch>
        </p:blipFill>
        <p:spPr>
          <a:xfrm>
            <a:off x="308580" y="1951208"/>
            <a:ext cx="8526840" cy="1421398"/>
          </a:xfrm>
          <a:prstGeom prst="rect">
            <a:avLst/>
          </a:prstGeom>
        </p:spPr>
      </p:pic>
      <p:pic>
        <p:nvPicPr>
          <p:cNvPr id="8" name="図 7">
            <a:extLst>
              <a:ext uri="{FF2B5EF4-FFF2-40B4-BE49-F238E27FC236}">
                <a16:creationId xmlns:a16="http://schemas.microsoft.com/office/drawing/2014/main" id="{E4FBD3C9-BCF1-B013-98E3-F2989E15BE4F}"/>
              </a:ext>
            </a:extLst>
          </p:cNvPr>
          <p:cNvPicPr>
            <a:picLocks noChangeAspect="1"/>
          </p:cNvPicPr>
          <p:nvPr/>
        </p:nvPicPr>
        <p:blipFill>
          <a:blip r:embed="rId4"/>
          <a:stretch>
            <a:fillRect/>
          </a:stretch>
        </p:blipFill>
        <p:spPr>
          <a:xfrm>
            <a:off x="434308" y="3538721"/>
            <a:ext cx="7487695" cy="1124539"/>
          </a:xfrm>
          <a:prstGeom prst="rect">
            <a:avLst/>
          </a:prstGeom>
        </p:spPr>
      </p:pic>
    </p:spTree>
    <p:extLst>
      <p:ext uri="{BB962C8B-B14F-4D97-AF65-F5344CB8AC3E}">
        <p14:creationId xmlns:p14="http://schemas.microsoft.com/office/powerpoint/2010/main" val="2945336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3" name="正方形/長方形 32"/>
          <p:cNvSpPr/>
          <p:nvPr/>
        </p:nvSpPr>
        <p:spPr bwMode="white">
          <a:xfrm>
            <a:off x="172111" y="4132"/>
            <a:ext cx="7050857"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主要疾病の平均入院日数</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81" name="テキスト ボックス 80"/>
          <p:cNvSpPr txBox="1"/>
          <p:nvPr/>
        </p:nvSpPr>
        <p:spPr bwMode="white">
          <a:xfrm>
            <a:off x="5773554" y="928794"/>
            <a:ext cx="1415772" cy="461665"/>
          </a:xfrm>
          <a:prstGeom prst="rect">
            <a:avLst/>
          </a:prstGeom>
          <a:noFill/>
        </p:spPr>
        <p:txBody>
          <a:bodyPr wrap="none" rtlCol="0">
            <a:spAutoFit/>
          </a:bodyPr>
          <a:lstStyle/>
          <a:p>
            <a:r>
              <a:rPr lang="ja-JP" altLang="en-US" sz="2400" b="1" dirty="0">
                <a:solidFill>
                  <a:schemeClr val="bg1"/>
                </a:solidFill>
                <a:latin typeface="Meiryo UI" panose="020B0604030504040204" pitchFamily="50" charset="-128"/>
                <a:ea typeface="Meiryo UI" panose="020B0604030504040204" pitchFamily="50" charset="-128"/>
                <a:cs typeface="ヒラギノ角ゴ Pro W6"/>
              </a:rPr>
              <a:t>保険金等</a:t>
            </a:r>
            <a:endParaRPr kumimoji="1" lang="ja-JP" altLang="en-US" sz="2400" b="1" dirty="0">
              <a:solidFill>
                <a:schemeClr val="bg1"/>
              </a:solidFill>
              <a:latin typeface="Meiryo UI" panose="020B0604030504040204" pitchFamily="50" charset="-128"/>
              <a:ea typeface="Meiryo UI" panose="020B0604030504040204" pitchFamily="50" charset="-128"/>
              <a:cs typeface="ヒラギノ角ゴ Pro W6"/>
            </a:endParaRPr>
          </a:p>
        </p:txBody>
      </p:sp>
      <p:graphicFrame>
        <p:nvGraphicFramePr>
          <p:cNvPr id="18" name="グラフ 17"/>
          <p:cNvGraphicFramePr>
            <a:graphicFrameLocks/>
          </p:cNvGraphicFramePr>
          <p:nvPr>
            <p:extLst>
              <p:ext uri="{D42A27DB-BD31-4B8C-83A1-F6EECF244321}">
                <p14:modId xmlns:p14="http://schemas.microsoft.com/office/powerpoint/2010/main" val="4217412227"/>
              </p:ext>
            </p:extLst>
          </p:nvPr>
        </p:nvGraphicFramePr>
        <p:xfrm>
          <a:off x="252580" y="928793"/>
          <a:ext cx="8688220" cy="5684443"/>
        </p:xfrm>
        <a:graphic>
          <a:graphicData uri="http://schemas.openxmlformats.org/drawingml/2006/chart">
            <c:chart xmlns:c="http://schemas.openxmlformats.org/drawingml/2006/chart" xmlns:r="http://schemas.openxmlformats.org/officeDocument/2006/relationships" r:id="rId3"/>
          </a:graphicData>
        </a:graphic>
      </p:graphicFrame>
      <p:sp>
        <p:nvSpPr>
          <p:cNvPr id="3" name="テキスト ボックス 2"/>
          <p:cNvSpPr txBox="1"/>
          <p:nvPr/>
        </p:nvSpPr>
        <p:spPr>
          <a:xfrm>
            <a:off x="3075566" y="5275431"/>
            <a:ext cx="923651" cy="369332"/>
          </a:xfrm>
          <a:prstGeom prst="rect">
            <a:avLst/>
          </a:prstGeom>
          <a:noFill/>
        </p:spPr>
        <p:txBody>
          <a:bodyPr wrap="none" rtlCol="0">
            <a:spAutoFit/>
          </a:bodyPr>
          <a:lstStyle/>
          <a:p>
            <a:r>
              <a:rPr lang="en-US" altLang="ja-JP" dirty="0">
                <a:latin typeface="Meiryo UI" panose="020B0604030504040204" pitchFamily="50" charset="-128"/>
                <a:ea typeface="Meiryo UI" panose="020B0604030504040204" pitchFamily="50" charset="-128"/>
              </a:rPr>
              <a:t>14</a:t>
            </a:r>
            <a:r>
              <a:rPr kumimoji="1" lang="en-US" altLang="ja-JP" dirty="0">
                <a:latin typeface="Meiryo UI" panose="020B0604030504040204" pitchFamily="50" charset="-128"/>
                <a:ea typeface="Meiryo UI" panose="020B0604030504040204" pitchFamily="50" charset="-128"/>
              </a:rPr>
              <a:t>.4</a:t>
            </a:r>
            <a:r>
              <a:rPr kumimoji="1" lang="ja-JP" altLang="en-US" dirty="0">
                <a:latin typeface="Meiryo UI" panose="020B0604030504040204" pitchFamily="50" charset="-128"/>
                <a:ea typeface="Meiryo UI" panose="020B0604030504040204" pitchFamily="50" charset="-128"/>
              </a:rPr>
              <a:t>日</a:t>
            </a:r>
          </a:p>
        </p:txBody>
      </p:sp>
      <p:sp>
        <p:nvSpPr>
          <p:cNvPr id="24" name="テキスト ボックス 23"/>
          <p:cNvSpPr txBox="1"/>
          <p:nvPr/>
        </p:nvSpPr>
        <p:spPr>
          <a:xfrm>
            <a:off x="3402759" y="4765496"/>
            <a:ext cx="923651" cy="369332"/>
          </a:xfrm>
          <a:prstGeom prst="rect">
            <a:avLst/>
          </a:prstGeom>
          <a:noFill/>
        </p:spPr>
        <p:txBody>
          <a:bodyPr wrap="none" rtlCol="0">
            <a:spAutoFit/>
          </a:bodyPr>
          <a:lstStyle/>
          <a:p>
            <a:r>
              <a:rPr lang="en-US" altLang="ja-JP" dirty="0">
                <a:latin typeface="Meiryo UI" panose="020B0604030504040204" pitchFamily="50" charset="-128"/>
                <a:ea typeface="Meiryo UI" panose="020B0604030504040204" pitchFamily="50" charset="-128"/>
              </a:rPr>
              <a:t>18.3</a:t>
            </a:r>
            <a:r>
              <a:rPr kumimoji="1" lang="ja-JP" altLang="en-US" dirty="0">
                <a:latin typeface="Meiryo UI" panose="020B0604030504040204" pitchFamily="50" charset="-128"/>
                <a:ea typeface="Meiryo UI" panose="020B0604030504040204" pitchFamily="50" charset="-128"/>
              </a:rPr>
              <a:t>日</a:t>
            </a:r>
          </a:p>
        </p:txBody>
      </p:sp>
      <p:sp>
        <p:nvSpPr>
          <p:cNvPr id="26" name="テキスト ボックス 25"/>
          <p:cNvSpPr txBox="1"/>
          <p:nvPr/>
        </p:nvSpPr>
        <p:spPr>
          <a:xfrm>
            <a:off x="3673039" y="4209030"/>
            <a:ext cx="923651" cy="369332"/>
          </a:xfrm>
          <a:prstGeom prst="rect">
            <a:avLst/>
          </a:prstGeom>
          <a:noFill/>
        </p:spPr>
        <p:txBody>
          <a:bodyPr wrap="none" rtlCol="0">
            <a:spAutoFit/>
          </a:bodyPr>
          <a:lstStyle/>
          <a:p>
            <a:r>
              <a:rPr lang="en-US" altLang="ja-JP" dirty="0">
                <a:latin typeface="Meiryo UI" panose="020B0604030504040204" pitchFamily="50" charset="-128"/>
                <a:ea typeface="Meiryo UI" panose="020B0604030504040204" pitchFamily="50" charset="-128"/>
              </a:rPr>
              <a:t>22.3</a:t>
            </a:r>
            <a:r>
              <a:rPr kumimoji="1" lang="ja-JP" altLang="en-US" dirty="0">
                <a:latin typeface="Meiryo UI" panose="020B0604030504040204" pitchFamily="50" charset="-128"/>
                <a:ea typeface="Meiryo UI" panose="020B0604030504040204" pitchFamily="50" charset="-128"/>
              </a:rPr>
              <a:t>日</a:t>
            </a:r>
          </a:p>
        </p:txBody>
      </p:sp>
      <p:sp>
        <p:nvSpPr>
          <p:cNvPr id="27" name="テキスト ボックス 26"/>
          <p:cNvSpPr txBox="1"/>
          <p:nvPr/>
        </p:nvSpPr>
        <p:spPr>
          <a:xfrm>
            <a:off x="5629997" y="1617688"/>
            <a:ext cx="923651" cy="369332"/>
          </a:xfrm>
          <a:prstGeom prst="rect">
            <a:avLst/>
          </a:prstGeom>
          <a:noFill/>
        </p:spPr>
        <p:txBody>
          <a:bodyPr wrap="none" rtlCol="0">
            <a:spAutoFit/>
          </a:bodyPr>
          <a:lstStyle/>
          <a:p>
            <a:r>
              <a:rPr lang="en-US" altLang="ja-JP" dirty="0">
                <a:latin typeface="Meiryo UI" panose="020B0604030504040204" pitchFamily="50" charset="-128"/>
                <a:ea typeface="Meiryo UI" panose="020B0604030504040204" pitchFamily="50" charset="-128"/>
              </a:rPr>
              <a:t>44.3</a:t>
            </a:r>
            <a:r>
              <a:rPr kumimoji="1" lang="ja-JP" altLang="en-US" dirty="0">
                <a:latin typeface="Meiryo UI" panose="020B0604030504040204" pitchFamily="50" charset="-128"/>
                <a:ea typeface="Meiryo UI" panose="020B0604030504040204" pitchFamily="50" charset="-128"/>
              </a:rPr>
              <a:t>日</a:t>
            </a:r>
          </a:p>
        </p:txBody>
      </p:sp>
      <p:sp>
        <p:nvSpPr>
          <p:cNvPr id="4" name="テキスト ボックス 3"/>
          <p:cNvSpPr txBox="1"/>
          <p:nvPr/>
        </p:nvSpPr>
        <p:spPr>
          <a:xfrm>
            <a:off x="6747190" y="6274510"/>
            <a:ext cx="2316660" cy="246221"/>
          </a:xfrm>
          <a:prstGeom prst="rect">
            <a:avLst/>
          </a:prstGeom>
          <a:noFill/>
        </p:spPr>
        <p:txBody>
          <a:bodyPr wrap="none" rtlCol="0">
            <a:spAutoFit/>
          </a:bodyPr>
          <a:lstStyle/>
          <a:p>
            <a:r>
              <a:rPr lang="en-US" altLang="ja-JP" sz="1000" dirty="0">
                <a:solidFill>
                  <a:schemeClr val="bg2">
                    <a:lumMod val="25000"/>
                  </a:schemeClr>
                </a:solidFill>
                <a:latin typeface="Meiryo UI" panose="020B0604030504040204" pitchFamily="50" charset="-128"/>
                <a:ea typeface="Meiryo UI" panose="020B0604030504040204" pitchFamily="50" charset="-128"/>
              </a:rPr>
              <a:t>※</a:t>
            </a:r>
            <a:r>
              <a:rPr kumimoji="1" lang="ja-JP" altLang="en-US" sz="1000" dirty="0">
                <a:solidFill>
                  <a:schemeClr val="bg2">
                    <a:lumMod val="25000"/>
                  </a:schemeClr>
                </a:solidFill>
                <a:latin typeface="Meiryo UI" panose="020B0604030504040204" pitchFamily="50" charset="-128"/>
                <a:ea typeface="Meiryo UI" panose="020B0604030504040204" pitchFamily="50" charset="-128"/>
              </a:rPr>
              <a:t>厚生労働省「患者調査」（令和</a:t>
            </a:r>
            <a:r>
              <a:rPr lang="en-US" altLang="ja-JP" sz="1000" dirty="0">
                <a:solidFill>
                  <a:schemeClr val="bg2">
                    <a:lumMod val="25000"/>
                  </a:schemeClr>
                </a:solidFill>
                <a:latin typeface="Meiryo UI" panose="020B0604030504040204" pitchFamily="50" charset="-128"/>
                <a:ea typeface="Meiryo UI" panose="020B0604030504040204" pitchFamily="50" charset="-128"/>
              </a:rPr>
              <a:t>5</a:t>
            </a:r>
            <a:r>
              <a:rPr kumimoji="1" lang="ja-JP" altLang="en-US" sz="1000" dirty="0">
                <a:solidFill>
                  <a:schemeClr val="bg2">
                    <a:lumMod val="25000"/>
                  </a:schemeClr>
                </a:solidFill>
                <a:latin typeface="Meiryo UI" panose="020B0604030504040204" pitchFamily="50" charset="-128"/>
                <a:ea typeface="Meiryo UI" panose="020B0604030504040204" pitchFamily="50" charset="-128"/>
              </a:rPr>
              <a:t>年）</a:t>
            </a:r>
          </a:p>
        </p:txBody>
      </p:sp>
      <p:sp>
        <p:nvSpPr>
          <p:cNvPr id="2" name="スライド番号プレースホルダー 1">
            <a:extLst>
              <a:ext uri="{FF2B5EF4-FFF2-40B4-BE49-F238E27FC236}">
                <a16:creationId xmlns:a16="http://schemas.microsoft.com/office/drawing/2014/main" id="{47C907E3-A9C2-43F9-BD02-31FC0F058A48}"/>
              </a:ext>
            </a:extLst>
          </p:cNvPr>
          <p:cNvSpPr>
            <a:spLocks noGrp="1"/>
          </p:cNvSpPr>
          <p:nvPr>
            <p:ph type="sldNum" sz="quarter" idx="12"/>
          </p:nvPr>
        </p:nvSpPr>
        <p:spPr>
          <a:xfrm>
            <a:off x="6930250" y="6488743"/>
            <a:ext cx="2133600" cy="365125"/>
          </a:xfrm>
        </p:spPr>
        <p:txBody>
          <a:bodyPr/>
          <a:lstStyle/>
          <a:p>
            <a:fld id="{E1D7E502-7D6F-49F2-8D91-33EB17385912}" type="slidenum">
              <a:rPr lang="ja-JP" altLang="en-US" sz="1800" smtClean="0"/>
              <a:pPr/>
              <a:t>17</a:t>
            </a:fld>
            <a:endParaRPr lang="ja-JP" altLang="en-US" sz="1800" dirty="0"/>
          </a:p>
        </p:txBody>
      </p:sp>
      <p:sp>
        <p:nvSpPr>
          <p:cNvPr id="5" name="楕円 4">
            <a:extLst>
              <a:ext uri="{FF2B5EF4-FFF2-40B4-BE49-F238E27FC236}">
                <a16:creationId xmlns:a16="http://schemas.microsoft.com/office/drawing/2014/main" id="{CE97C106-1E7F-7D6E-65F0-85490DB36062}"/>
              </a:ext>
            </a:extLst>
          </p:cNvPr>
          <p:cNvSpPr/>
          <p:nvPr/>
        </p:nvSpPr>
        <p:spPr>
          <a:xfrm>
            <a:off x="6091823" y="2583581"/>
            <a:ext cx="1486268" cy="1248903"/>
          </a:xfrm>
          <a:prstGeom prst="ellipse">
            <a:avLst/>
          </a:prstGeom>
          <a:solidFill>
            <a:schemeClr val="accent2">
              <a:lumMod val="40000"/>
              <a:lumOff val="60000"/>
            </a:schemeClr>
          </a:solidFill>
          <a:ln w="317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000" b="1" dirty="0">
                <a:solidFill>
                  <a:schemeClr val="accent2"/>
                </a:solidFill>
                <a:latin typeface="Meiryo UI" panose="020B0604030504040204" pitchFamily="50" charset="-128"/>
                <a:ea typeface="Meiryo UI" panose="020B0604030504040204" pitchFamily="50" charset="-128"/>
              </a:rPr>
              <a:t>平均</a:t>
            </a:r>
            <a:r>
              <a:rPr lang="en-US" altLang="ja-JP" sz="2000" b="1" dirty="0">
                <a:solidFill>
                  <a:schemeClr val="accent2"/>
                </a:solidFill>
                <a:latin typeface="Meiryo UI" panose="020B0604030504040204" pitchFamily="50" charset="-128"/>
                <a:ea typeface="Meiryo UI" panose="020B0604030504040204" pitchFamily="50" charset="-128"/>
              </a:rPr>
              <a:t>28</a:t>
            </a:r>
            <a:r>
              <a:rPr kumimoji="1" lang="en-US" altLang="ja-JP" sz="2000" b="1" dirty="0">
                <a:solidFill>
                  <a:schemeClr val="accent2"/>
                </a:solidFill>
                <a:latin typeface="Meiryo UI" panose="020B0604030504040204" pitchFamily="50" charset="-128"/>
                <a:ea typeface="Meiryo UI" panose="020B0604030504040204" pitchFamily="50" charset="-128"/>
              </a:rPr>
              <a:t>.4</a:t>
            </a:r>
            <a:r>
              <a:rPr lang="ja-JP" altLang="en-US" sz="2000" b="1" dirty="0">
                <a:solidFill>
                  <a:schemeClr val="accent2"/>
                </a:solidFill>
                <a:latin typeface="Meiryo UI" panose="020B0604030504040204" pitchFamily="50" charset="-128"/>
                <a:ea typeface="Meiryo UI" panose="020B0604030504040204" pitchFamily="50" charset="-128"/>
              </a:rPr>
              <a:t>日</a:t>
            </a:r>
            <a:endParaRPr kumimoji="1" lang="ja-JP" altLang="en-US" sz="2000" b="1" dirty="0">
              <a:solidFill>
                <a:schemeClr val="accent2"/>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62014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497329-B207-02D5-565A-2EB06F372130}"/>
            </a:ext>
          </a:extLst>
        </p:cNvPr>
        <p:cNvGrpSpPr/>
        <p:nvPr/>
      </p:nvGrpSpPr>
      <p:grpSpPr>
        <a:xfrm>
          <a:off x="0" y="0"/>
          <a:ext cx="0" cy="0"/>
          <a:chOff x="0" y="0"/>
          <a:chExt cx="0" cy="0"/>
        </a:xfrm>
      </p:grpSpPr>
      <p:sp>
        <p:nvSpPr>
          <p:cNvPr id="22" name="正方形/長方形 21">
            <a:extLst>
              <a:ext uri="{FF2B5EF4-FFF2-40B4-BE49-F238E27FC236}">
                <a16:creationId xmlns:a16="http://schemas.microsoft.com/office/drawing/2014/main" id="{74ED3AD6-5608-65BD-3E03-BBB1C9843FCF}"/>
              </a:ext>
            </a:extLst>
          </p:cNvPr>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58364EDB-E897-2E57-EFAC-43E7122DA917}"/>
              </a:ext>
            </a:extLst>
          </p:cNvPr>
          <p:cNvSpPr/>
          <p:nvPr/>
        </p:nvSpPr>
        <p:spPr>
          <a:xfrm>
            <a:off x="461965" y="30760"/>
            <a:ext cx="8258702"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 name="スライド番号プレースホルダー 1">
            <a:extLst>
              <a:ext uri="{FF2B5EF4-FFF2-40B4-BE49-F238E27FC236}">
                <a16:creationId xmlns:a16="http://schemas.microsoft.com/office/drawing/2014/main" id="{CEB4C596-EA3A-A461-BE6C-3ED5F0152AB8}"/>
              </a:ext>
            </a:extLst>
          </p:cNvPr>
          <p:cNvSpPr>
            <a:spLocks noGrp="1"/>
          </p:cNvSpPr>
          <p:nvPr>
            <p:ph type="sldNum" sz="quarter" idx="12"/>
          </p:nvPr>
        </p:nvSpPr>
        <p:spPr>
          <a:xfrm>
            <a:off x="6855203" y="6462115"/>
            <a:ext cx="2133600" cy="365125"/>
          </a:xfrm>
        </p:spPr>
        <p:txBody>
          <a:bodyPr/>
          <a:lstStyle/>
          <a:p>
            <a:fld id="{7B76553B-32E2-D644-9CD0-56FDA882EB90}" type="slidenum">
              <a:rPr kumimoji="1" lang="ja-JP" altLang="en-US" sz="1800" smtClean="0"/>
              <a:t>18</a:t>
            </a:fld>
            <a:endParaRPr kumimoji="1" lang="ja-JP" altLang="en-US" sz="1800" dirty="0"/>
          </a:p>
        </p:txBody>
      </p:sp>
      <p:sp>
        <p:nvSpPr>
          <p:cNvPr id="25" name="正方形/長方形 24">
            <a:extLst>
              <a:ext uri="{FF2B5EF4-FFF2-40B4-BE49-F238E27FC236}">
                <a16:creationId xmlns:a16="http://schemas.microsoft.com/office/drawing/2014/main" id="{65043AD2-EAA4-7585-DDCD-77B794F1E174}"/>
              </a:ext>
            </a:extLst>
          </p:cNvPr>
          <p:cNvSpPr/>
          <p:nvPr/>
        </p:nvSpPr>
        <p:spPr>
          <a:xfrm>
            <a:off x="0" y="0"/>
            <a:ext cx="9873842"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a:solidFill>
                  <a:srgbClr val="FFFFFF"/>
                </a:solidFill>
                <a:latin typeface="Meiryo UI" panose="020B0604030504040204" pitchFamily="50" charset="-128"/>
                <a:ea typeface="Meiryo UI" panose="020B0604030504040204" pitchFamily="50" charset="-128"/>
                <a:cs typeface="ヒラギノ角ゴ ProN W6"/>
              </a:rPr>
              <a:t>　老後をゆとりあるものにするためには？</a:t>
            </a:r>
          </a:p>
        </p:txBody>
      </p:sp>
      <p:pic>
        <p:nvPicPr>
          <p:cNvPr id="4" name="図 3">
            <a:extLst>
              <a:ext uri="{FF2B5EF4-FFF2-40B4-BE49-F238E27FC236}">
                <a16:creationId xmlns:a16="http://schemas.microsoft.com/office/drawing/2014/main" id="{164188FB-5877-654F-C931-32CCA8B6DC89}"/>
              </a:ext>
            </a:extLst>
          </p:cNvPr>
          <p:cNvPicPr>
            <a:picLocks noChangeAspect="1"/>
          </p:cNvPicPr>
          <p:nvPr/>
        </p:nvPicPr>
        <p:blipFill>
          <a:blip r:embed="rId3"/>
          <a:stretch>
            <a:fillRect/>
          </a:stretch>
        </p:blipFill>
        <p:spPr>
          <a:xfrm>
            <a:off x="685932" y="755942"/>
            <a:ext cx="7772135" cy="5938842"/>
          </a:xfrm>
          <a:prstGeom prst="rect">
            <a:avLst/>
          </a:prstGeom>
        </p:spPr>
      </p:pic>
    </p:spTree>
    <p:extLst>
      <p:ext uri="{BB962C8B-B14F-4D97-AF65-F5344CB8AC3E}">
        <p14:creationId xmlns:p14="http://schemas.microsoft.com/office/powerpoint/2010/main" val="369151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B054C-17AA-C1C4-49DD-B75E98F95627}"/>
            </a:ext>
          </a:extLst>
        </p:cNvPr>
        <p:cNvGrpSpPr/>
        <p:nvPr/>
      </p:nvGrpSpPr>
      <p:grpSpPr>
        <a:xfrm>
          <a:off x="0" y="0"/>
          <a:ext cx="0" cy="0"/>
          <a:chOff x="0" y="0"/>
          <a:chExt cx="0" cy="0"/>
        </a:xfrm>
      </p:grpSpPr>
      <p:sp>
        <p:nvSpPr>
          <p:cNvPr id="22" name="正方形/長方形 21">
            <a:extLst>
              <a:ext uri="{FF2B5EF4-FFF2-40B4-BE49-F238E27FC236}">
                <a16:creationId xmlns:a16="http://schemas.microsoft.com/office/drawing/2014/main" id="{5F4F91BB-2D92-EB6C-6071-27F9624A4AC7}"/>
              </a:ext>
            </a:extLst>
          </p:cNvPr>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CC9B05C5-B055-4C32-76FC-1F4BD7C5F686}"/>
              </a:ext>
            </a:extLst>
          </p:cNvPr>
          <p:cNvSpPr/>
          <p:nvPr/>
        </p:nvSpPr>
        <p:spPr>
          <a:xfrm>
            <a:off x="461965" y="30760"/>
            <a:ext cx="8258702"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 name="スライド番号プレースホルダー 1">
            <a:extLst>
              <a:ext uri="{FF2B5EF4-FFF2-40B4-BE49-F238E27FC236}">
                <a16:creationId xmlns:a16="http://schemas.microsoft.com/office/drawing/2014/main" id="{59B7F0E8-B850-FAEF-4CAA-370DA80CC191}"/>
              </a:ext>
            </a:extLst>
          </p:cNvPr>
          <p:cNvSpPr>
            <a:spLocks noGrp="1"/>
          </p:cNvSpPr>
          <p:nvPr>
            <p:ph type="sldNum" sz="quarter" idx="12"/>
          </p:nvPr>
        </p:nvSpPr>
        <p:spPr>
          <a:xfrm>
            <a:off x="6863333" y="6420463"/>
            <a:ext cx="2133600" cy="365125"/>
          </a:xfrm>
        </p:spPr>
        <p:txBody>
          <a:bodyPr/>
          <a:lstStyle/>
          <a:p>
            <a:fld id="{7B76553B-32E2-D644-9CD0-56FDA882EB90}" type="slidenum">
              <a:rPr kumimoji="1" lang="ja-JP" altLang="en-US" sz="1800" smtClean="0"/>
              <a:t>19</a:t>
            </a:fld>
            <a:endParaRPr kumimoji="1" lang="ja-JP" altLang="en-US" sz="1800" dirty="0"/>
          </a:p>
        </p:txBody>
      </p:sp>
      <p:sp>
        <p:nvSpPr>
          <p:cNvPr id="25" name="正方形/長方形 24">
            <a:extLst>
              <a:ext uri="{FF2B5EF4-FFF2-40B4-BE49-F238E27FC236}">
                <a16:creationId xmlns:a16="http://schemas.microsoft.com/office/drawing/2014/main" id="{A7A1526B-7C5D-8E86-9DF6-08F23D7EA345}"/>
              </a:ext>
            </a:extLst>
          </p:cNvPr>
          <p:cNvSpPr/>
          <p:nvPr/>
        </p:nvSpPr>
        <p:spPr>
          <a:xfrm>
            <a:off x="0" y="0"/>
            <a:ext cx="9873842"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a:solidFill>
                  <a:srgbClr val="FFFFFF"/>
                </a:solidFill>
                <a:latin typeface="Meiryo UI" panose="020B0604030504040204" pitchFamily="50" charset="-128"/>
                <a:ea typeface="Meiryo UI" panose="020B0604030504040204" pitchFamily="50" charset="-128"/>
                <a:cs typeface="ヒラギノ角ゴ ProN W6"/>
              </a:rPr>
              <a:t>　老後の生活資金の準備は？</a:t>
            </a:r>
            <a:r>
              <a:rPr lang="en-US" altLang="ja-JP" sz="28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2800" b="1" dirty="0">
                <a:solidFill>
                  <a:srgbClr val="FFFFFF"/>
                </a:solidFill>
                <a:latin typeface="Meiryo UI" panose="020B0604030504040204" pitchFamily="50" charset="-128"/>
                <a:ea typeface="Meiryo UI" panose="020B0604030504040204" pitchFamily="50" charset="-128"/>
                <a:cs typeface="ヒラギノ角ゴ ProN W6"/>
              </a:rPr>
              <a:t>企業保障</a:t>
            </a:r>
            <a:r>
              <a:rPr lang="en-US" altLang="ja-JP" sz="2800" b="1" dirty="0">
                <a:solidFill>
                  <a:srgbClr val="FFFFFF"/>
                </a:solidFill>
                <a:latin typeface="Meiryo UI" panose="020B0604030504040204" pitchFamily="50" charset="-128"/>
                <a:ea typeface="Meiryo UI" panose="020B0604030504040204" pitchFamily="50" charset="-128"/>
                <a:cs typeface="ヒラギノ角ゴ ProN W6"/>
              </a:rPr>
              <a:t>)</a:t>
            </a:r>
          </a:p>
        </p:txBody>
      </p:sp>
      <p:pic>
        <p:nvPicPr>
          <p:cNvPr id="4" name="図 3">
            <a:extLst>
              <a:ext uri="{FF2B5EF4-FFF2-40B4-BE49-F238E27FC236}">
                <a16:creationId xmlns:a16="http://schemas.microsoft.com/office/drawing/2014/main" id="{A2D3B365-EF15-57A6-AB76-6249ECAE03D0}"/>
              </a:ext>
            </a:extLst>
          </p:cNvPr>
          <p:cNvPicPr>
            <a:picLocks noChangeAspect="1"/>
          </p:cNvPicPr>
          <p:nvPr/>
        </p:nvPicPr>
        <p:blipFill>
          <a:blip r:embed="rId3"/>
          <a:stretch>
            <a:fillRect/>
          </a:stretch>
        </p:blipFill>
        <p:spPr>
          <a:xfrm>
            <a:off x="295234" y="786702"/>
            <a:ext cx="8425433" cy="5701210"/>
          </a:xfrm>
          <a:prstGeom prst="rect">
            <a:avLst/>
          </a:prstGeom>
        </p:spPr>
      </p:pic>
    </p:spTree>
    <p:extLst>
      <p:ext uri="{BB962C8B-B14F-4D97-AF65-F5344CB8AC3E}">
        <p14:creationId xmlns:p14="http://schemas.microsoft.com/office/powerpoint/2010/main" val="1277915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11E43-A9F6-7E5E-2577-D4E499C62BBD}"/>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F1522905-E49D-4FA6-D2C5-A75351BE84AA}"/>
              </a:ext>
            </a:extLst>
          </p:cNvPr>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673907E4-2A25-C37A-D192-9160FC4A6BE2}"/>
              </a:ext>
            </a:extLst>
          </p:cNvPr>
          <p:cNvSpPr/>
          <p:nvPr/>
        </p:nvSpPr>
        <p:spPr bwMode="white">
          <a:xfrm>
            <a:off x="32593" y="30760"/>
            <a:ext cx="607400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教科書該当箇所キーワード</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 name="スライド番号プレースホルダー 2">
            <a:extLst>
              <a:ext uri="{FF2B5EF4-FFF2-40B4-BE49-F238E27FC236}">
                <a16:creationId xmlns:a16="http://schemas.microsoft.com/office/drawing/2014/main" id="{41AA4363-D8F3-53DF-E166-E6ECE3601C26}"/>
              </a:ext>
            </a:extLst>
          </p:cNvPr>
          <p:cNvSpPr>
            <a:spLocks noGrp="1"/>
          </p:cNvSpPr>
          <p:nvPr>
            <p:ph type="sldNum" sz="quarter" idx="12"/>
          </p:nvPr>
        </p:nvSpPr>
        <p:spPr>
          <a:xfrm>
            <a:off x="6829281" y="6415073"/>
            <a:ext cx="2133600" cy="365125"/>
          </a:xfrm>
        </p:spPr>
        <p:txBody>
          <a:bodyPr/>
          <a:lstStyle/>
          <a:p>
            <a:fld id="{7B76553B-32E2-D644-9CD0-56FDA882EB90}" type="slidenum">
              <a:rPr kumimoji="1" lang="ja-JP" altLang="en-US" sz="1800" smtClean="0"/>
              <a:t>2</a:t>
            </a:fld>
            <a:endParaRPr kumimoji="1" lang="ja-JP" altLang="en-US" sz="1800"/>
          </a:p>
        </p:txBody>
      </p:sp>
      <p:graphicFrame>
        <p:nvGraphicFramePr>
          <p:cNvPr id="6" name="表 5">
            <a:extLst>
              <a:ext uri="{FF2B5EF4-FFF2-40B4-BE49-F238E27FC236}">
                <a16:creationId xmlns:a16="http://schemas.microsoft.com/office/drawing/2014/main" id="{C67EF240-AFA3-B115-CA5B-BA5795A800B8}"/>
              </a:ext>
            </a:extLst>
          </p:cNvPr>
          <p:cNvGraphicFramePr>
            <a:graphicFrameLocks noGrp="1"/>
          </p:cNvGraphicFramePr>
          <p:nvPr>
            <p:extLst>
              <p:ext uri="{D42A27DB-BD31-4B8C-83A1-F6EECF244321}">
                <p14:modId xmlns:p14="http://schemas.microsoft.com/office/powerpoint/2010/main" val="139635650"/>
              </p:ext>
            </p:extLst>
          </p:nvPr>
        </p:nvGraphicFramePr>
        <p:xfrm>
          <a:off x="223520" y="955040"/>
          <a:ext cx="8707119" cy="4852033"/>
        </p:xfrm>
        <a:graphic>
          <a:graphicData uri="http://schemas.openxmlformats.org/drawingml/2006/table">
            <a:tbl>
              <a:tblPr firstRow="1" bandRow="1">
                <a:tableStyleId>{616DA210-FB5B-4158-B5E0-FEB733F419BA}</a:tableStyleId>
              </a:tblPr>
              <a:tblGrid>
                <a:gridCol w="1362393">
                  <a:extLst>
                    <a:ext uri="{9D8B030D-6E8A-4147-A177-3AD203B41FA5}">
                      <a16:colId xmlns:a16="http://schemas.microsoft.com/office/drawing/2014/main" val="456136565"/>
                    </a:ext>
                  </a:extLst>
                </a:gridCol>
                <a:gridCol w="3463607">
                  <a:extLst>
                    <a:ext uri="{9D8B030D-6E8A-4147-A177-3AD203B41FA5}">
                      <a16:colId xmlns:a16="http://schemas.microsoft.com/office/drawing/2014/main" val="4010869943"/>
                    </a:ext>
                  </a:extLst>
                </a:gridCol>
                <a:gridCol w="3881119">
                  <a:extLst>
                    <a:ext uri="{9D8B030D-6E8A-4147-A177-3AD203B41FA5}">
                      <a16:colId xmlns:a16="http://schemas.microsoft.com/office/drawing/2014/main" val="688190948"/>
                    </a:ext>
                  </a:extLst>
                </a:gridCol>
              </a:tblGrid>
              <a:tr h="548640">
                <a:tc>
                  <a:txBody>
                    <a:bodyPr/>
                    <a:lstStyle/>
                    <a:p>
                      <a:pPr algn="ctr"/>
                      <a:r>
                        <a:rPr kumimoji="1" lang="ja-JP" altLang="en-US" dirty="0">
                          <a:latin typeface="Meiryo UI" panose="020B0604030504040204" pitchFamily="50" charset="-128"/>
                          <a:ea typeface="Meiryo UI" panose="020B0604030504040204" pitchFamily="50" charset="-128"/>
                        </a:rPr>
                        <a:t>スライド</a:t>
                      </a:r>
                    </a:p>
                  </a:txBody>
                  <a:tcPr/>
                </a:tc>
                <a:tc>
                  <a:txBody>
                    <a:bodyPr/>
                    <a:lstStyle/>
                    <a:p>
                      <a:pPr algn="ctr"/>
                      <a:r>
                        <a:rPr kumimoji="1" lang="ja-JP" altLang="en-US" dirty="0">
                          <a:latin typeface="Meiryo UI" panose="020B0604030504040204" pitchFamily="50" charset="-128"/>
                          <a:ea typeface="Meiryo UI" panose="020B0604030504040204" pitchFamily="50" charset="-128"/>
                        </a:rPr>
                        <a:t>家庭科</a:t>
                      </a:r>
                    </a:p>
                  </a:txBody>
                  <a:tcPr/>
                </a:tc>
                <a:tc>
                  <a:txBody>
                    <a:bodyPr/>
                    <a:lstStyle/>
                    <a:p>
                      <a:pPr algn="ctr"/>
                      <a:r>
                        <a:rPr kumimoji="1" lang="ja-JP" altLang="en-US" dirty="0">
                          <a:latin typeface="Meiryo UI" panose="020B0604030504040204" pitchFamily="50" charset="-128"/>
                          <a:ea typeface="Meiryo UI" panose="020B0604030504040204" pitchFamily="50" charset="-128"/>
                        </a:rPr>
                        <a:t>公民科</a:t>
                      </a:r>
                    </a:p>
                  </a:txBody>
                  <a:tcPr/>
                </a:tc>
                <a:extLst>
                  <a:ext uri="{0D108BD9-81ED-4DB2-BD59-A6C34878D82A}">
                    <a16:rowId xmlns:a16="http://schemas.microsoft.com/office/drawing/2014/main" val="1530742019"/>
                  </a:ext>
                </a:extLst>
              </a:tr>
              <a:tr h="558800">
                <a:tc>
                  <a:txBody>
                    <a:bodyPr/>
                    <a:lstStyle/>
                    <a:p>
                      <a:r>
                        <a:rPr kumimoji="1" lang="ja-JP" altLang="en-US" dirty="0">
                          <a:latin typeface="Meiryo UI" panose="020B0604030504040204" pitchFamily="50" charset="-128"/>
                          <a:ea typeface="Meiryo UI" panose="020B0604030504040204" pitchFamily="50" charset="-128"/>
                        </a:rPr>
                        <a:t>４～１３</a:t>
                      </a:r>
                    </a:p>
                  </a:txBody>
                  <a:tcPr/>
                </a:tc>
                <a:tc>
                  <a:txBody>
                    <a:bodyPr/>
                    <a:lstStyle/>
                    <a:p>
                      <a:r>
                        <a:rPr kumimoji="1" lang="ja-JP" altLang="en-US" dirty="0">
                          <a:latin typeface="Meiryo UI" panose="020B0604030504040204" pitchFamily="50" charset="-128"/>
                          <a:ea typeface="Meiryo UI" panose="020B0604030504040204" pitchFamily="50" charset="-128"/>
                        </a:rPr>
                        <a:t>家計、経済生活、お金の管理、経済計画</a:t>
                      </a:r>
                    </a:p>
                  </a:txBody>
                  <a:tcPr/>
                </a:tc>
                <a:tc>
                  <a:txBody>
                    <a:bodyPr/>
                    <a:lstStyle/>
                    <a:p>
                      <a:r>
                        <a:rPr kumimoji="1" lang="ja-JP" altLang="en-US" dirty="0">
                          <a:latin typeface="Meiryo UI" panose="020B0604030504040204" pitchFamily="50" charset="-128"/>
                          <a:ea typeface="Meiryo UI" panose="020B0604030504040204" pitchFamily="50" charset="-128"/>
                        </a:rPr>
                        <a:t>経済社会、財政の役割、経済的役割、持続可能な社会</a:t>
                      </a:r>
                    </a:p>
                  </a:txBody>
                  <a:tcPr/>
                </a:tc>
                <a:extLst>
                  <a:ext uri="{0D108BD9-81ED-4DB2-BD59-A6C34878D82A}">
                    <a16:rowId xmlns:a16="http://schemas.microsoft.com/office/drawing/2014/main" val="3532751161"/>
                  </a:ext>
                </a:extLst>
              </a:tr>
              <a:tr h="487680">
                <a:tc>
                  <a:txBody>
                    <a:bodyPr/>
                    <a:lstStyle/>
                    <a:p>
                      <a:r>
                        <a:rPr kumimoji="1" lang="ja-JP" altLang="en-US" dirty="0">
                          <a:latin typeface="Meiryo UI" panose="020B0604030504040204" pitchFamily="50" charset="-128"/>
                          <a:ea typeface="Meiryo UI" panose="020B0604030504040204" pitchFamily="50" charset="-128"/>
                        </a:rPr>
                        <a:t>１８～１９</a:t>
                      </a:r>
                    </a:p>
                  </a:txBody>
                  <a:tcPr/>
                </a:tc>
                <a:tc>
                  <a:txBody>
                    <a:bodyPr/>
                    <a:lstStyle/>
                    <a:p>
                      <a:r>
                        <a:rPr kumimoji="1" lang="ja-JP" altLang="en-US" dirty="0">
                          <a:latin typeface="Meiryo UI" panose="020B0604030504040204" pitchFamily="50" charset="-128"/>
                          <a:ea typeface="Meiryo UI" panose="020B0604030504040204" pitchFamily="50" charset="-128"/>
                        </a:rPr>
                        <a:t>高齢期、高齢者</a:t>
                      </a:r>
                    </a:p>
                  </a:txBody>
                  <a:tcPr/>
                </a:tc>
                <a:tc>
                  <a:txBody>
                    <a:bodyPr/>
                    <a:lstStyle/>
                    <a:p>
                      <a:r>
                        <a:rPr kumimoji="1" lang="ja-JP" altLang="en-US" dirty="0">
                          <a:latin typeface="Meiryo UI" panose="020B0604030504040204" pitchFamily="50" charset="-128"/>
                          <a:ea typeface="Meiryo UI" panose="020B0604030504040204" pitchFamily="50" charset="-128"/>
                        </a:rPr>
                        <a:t>現代社会、財政の役割、少子高齢化</a:t>
                      </a:r>
                    </a:p>
                  </a:txBody>
                  <a:tcPr/>
                </a:tc>
                <a:extLst>
                  <a:ext uri="{0D108BD9-81ED-4DB2-BD59-A6C34878D82A}">
                    <a16:rowId xmlns:a16="http://schemas.microsoft.com/office/drawing/2014/main" val="1694356703"/>
                  </a:ext>
                </a:extLst>
              </a:tr>
              <a:tr h="615313">
                <a:tc>
                  <a:txBody>
                    <a:bodyPr/>
                    <a:lstStyle/>
                    <a:p>
                      <a:r>
                        <a:rPr kumimoji="1" lang="ja-JP" altLang="en-US" dirty="0">
                          <a:latin typeface="Meiryo UI" panose="020B0604030504040204" pitchFamily="50" charset="-128"/>
                          <a:ea typeface="Meiryo UI" panose="020B0604030504040204" pitchFamily="50" charset="-128"/>
                        </a:rPr>
                        <a:t>２０～２３</a:t>
                      </a:r>
                    </a:p>
                  </a:txBody>
                  <a:tcPr/>
                </a:tc>
                <a:tc>
                  <a:txBody>
                    <a:bodyPr/>
                    <a:lstStyle/>
                    <a:p>
                      <a:r>
                        <a:rPr kumimoji="1" lang="ja-JP" altLang="en-US" dirty="0">
                          <a:latin typeface="Meiryo UI" panose="020B0604030504040204" pitchFamily="50" charset="-128"/>
                          <a:ea typeface="Meiryo UI" panose="020B0604030504040204" pitchFamily="50" charset="-128"/>
                        </a:rPr>
                        <a:t>高齢社会、高齢者福祉、高齢者</a:t>
                      </a:r>
                    </a:p>
                  </a:txBody>
                  <a:tcPr/>
                </a:tc>
                <a:tc>
                  <a:txBody>
                    <a:bodyPr/>
                    <a:lstStyle/>
                    <a:p>
                      <a:r>
                        <a:rPr kumimoji="1" lang="ja-JP" altLang="en-US" dirty="0">
                          <a:latin typeface="Meiryo UI" panose="020B0604030504040204" pitchFamily="50" charset="-128"/>
                          <a:ea typeface="Meiryo UI" panose="020B0604030504040204" pitchFamily="50" charset="-128"/>
                        </a:rPr>
                        <a:t>現代社会、財政の役割、少子高齢化</a:t>
                      </a:r>
                      <a:endParaRPr kumimoji="1" lang="en-US" altLang="ja-JP"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192561470"/>
                  </a:ext>
                </a:extLst>
              </a:tr>
              <a:tr h="532767">
                <a:tc>
                  <a:txBody>
                    <a:bodyPr/>
                    <a:lstStyle/>
                    <a:p>
                      <a:r>
                        <a:rPr kumimoji="1" lang="ja-JP" altLang="en-US" dirty="0">
                          <a:latin typeface="Meiryo UI" panose="020B0604030504040204" pitchFamily="50" charset="-128"/>
                          <a:ea typeface="Meiryo UI" panose="020B0604030504040204" pitchFamily="50" charset="-128"/>
                        </a:rPr>
                        <a:t>２５～２９</a:t>
                      </a:r>
                    </a:p>
                  </a:txBody>
                  <a:tcPr/>
                </a:tc>
                <a:tc>
                  <a:txBody>
                    <a:bodyPr/>
                    <a:lstStyle/>
                    <a:p>
                      <a:r>
                        <a:rPr kumimoji="1" lang="ja-JP" altLang="en-US" dirty="0">
                          <a:latin typeface="Meiryo UI" panose="020B0604030504040204" pitchFamily="50" charset="-128"/>
                          <a:ea typeface="Meiryo UI" panose="020B0604030504040204" pitchFamily="50" charset="-128"/>
                        </a:rPr>
                        <a:t>家計、経済生活、お金の管理、経済計画</a:t>
                      </a:r>
                    </a:p>
                  </a:txBody>
                  <a:tcPr/>
                </a:tc>
                <a:tc>
                  <a:txBody>
                    <a:bodyPr/>
                    <a:lstStyle/>
                    <a:p>
                      <a:r>
                        <a:rPr kumimoji="1" lang="ja-JP" altLang="en-US" dirty="0">
                          <a:latin typeface="Meiryo UI" panose="020B0604030504040204" pitchFamily="50" charset="-128"/>
                          <a:ea typeface="Meiryo UI" panose="020B0604030504040204" pitchFamily="50" charset="-128"/>
                        </a:rPr>
                        <a:t>経済社会、財政の役割、経済的役割、持続可能な社会</a:t>
                      </a:r>
                    </a:p>
                  </a:txBody>
                  <a:tcPr/>
                </a:tc>
                <a:extLst>
                  <a:ext uri="{0D108BD9-81ED-4DB2-BD59-A6C34878D82A}">
                    <a16:rowId xmlns:a16="http://schemas.microsoft.com/office/drawing/2014/main" val="2815435531"/>
                  </a:ext>
                </a:extLst>
              </a:tr>
              <a:tr h="518160">
                <a:tc>
                  <a:txBody>
                    <a:bodyPr/>
                    <a:lstStyle/>
                    <a:p>
                      <a:r>
                        <a:rPr kumimoji="1" lang="ja-JP" altLang="en-US" dirty="0">
                          <a:latin typeface="Meiryo UI" panose="020B0604030504040204" pitchFamily="50" charset="-128"/>
                          <a:ea typeface="Meiryo UI" panose="020B0604030504040204" pitchFamily="50" charset="-128"/>
                        </a:rPr>
                        <a:t>２１～３８</a:t>
                      </a:r>
                    </a:p>
                  </a:txBody>
                  <a:tcPr/>
                </a:tc>
                <a:tc>
                  <a:txBody>
                    <a:bodyPr/>
                    <a:lstStyle/>
                    <a:p>
                      <a:r>
                        <a:rPr kumimoji="1" lang="ja-JP" altLang="en-US" dirty="0">
                          <a:latin typeface="Meiryo UI" panose="020B0604030504040204" pitchFamily="50" charset="-128"/>
                          <a:ea typeface="Meiryo UI" panose="020B0604030504040204" pitchFamily="50" charset="-128"/>
                        </a:rPr>
                        <a:t>経済生活、経済計画、経済のしくみ</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経済社会、財政の役割、経済的役割、持続可能な社会</a:t>
                      </a:r>
                    </a:p>
                  </a:txBody>
                  <a:tcPr/>
                </a:tc>
                <a:extLst>
                  <a:ext uri="{0D108BD9-81ED-4DB2-BD59-A6C34878D82A}">
                    <a16:rowId xmlns:a16="http://schemas.microsoft.com/office/drawing/2014/main" val="1305662502"/>
                  </a:ext>
                </a:extLst>
              </a:tr>
              <a:tr h="0">
                <a:tc>
                  <a:txBody>
                    <a:bodyPr/>
                    <a:lstStyle/>
                    <a:p>
                      <a:r>
                        <a:rPr kumimoji="1" lang="ja-JP" altLang="en-US" dirty="0">
                          <a:latin typeface="Meiryo UI" panose="020B0604030504040204" pitchFamily="50" charset="-128"/>
                          <a:ea typeface="Meiryo UI" panose="020B0604030504040204" pitchFamily="50" charset="-128"/>
                        </a:rPr>
                        <a:t>４０～４１</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家計、経済生活、お金の管理、経済計画</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経済社会、財政の役割、経済的役割、持続可能な社会</a:t>
                      </a:r>
                    </a:p>
                  </a:txBody>
                  <a:tcPr/>
                </a:tc>
                <a:extLst>
                  <a:ext uri="{0D108BD9-81ED-4DB2-BD59-A6C34878D82A}">
                    <a16:rowId xmlns:a16="http://schemas.microsoft.com/office/drawing/2014/main" val="1921367904"/>
                  </a:ext>
                </a:extLst>
              </a:tr>
              <a:tr h="518160">
                <a:tc>
                  <a:txBody>
                    <a:bodyPr/>
                    <a:lstStyle/>
                    <a:p>
                      <a:r>
                        <a:rPr kumimoji="1" lang="ja-JP" altLang="en-US" dirty="0">
                          <a:latin typeface="Meiryo UI" panose="020B0604030504040204" pitchFamily="50" charset="-128"/>
                          <a:ea typeface="Meiryo UI" panose="020B0604030504040204" pitchFamily="50" charset="-128"/>
                        </a:rPr>
                        <a:t>４２</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消費者問題、消費者の自立、消費生活</a:t>
                      </a:r>
                    </a:p>
                  </a:txBody>
                  <a:tcPr/>
                </a:tc>
                <a:tc>
                  <a:txBody>
                    <a:bodyPr/>
                    <a:lstStyle/>
                    <a:p>
                      <a:r>
                        <a:rPr kumimoji="1" lang="ja-JP" altLang="en-US" dirty="0">
                          <a:latin typeface="Meiryo UI" panose="020B0604030504040204" pitchFamily="50" charset="-128"/>
                          <a:ea typeface="Meiryo UI" panose="020B0604030504040204" pitchFamily="50" charset="-128"/>
                        </a:rPr>
                        <a:t>消費者問題、消費生活</a:t>
                      </a:r>
                    </a:p>
                  </a:txBody>
                  <a:tcPr/>
                </a:tc>
                <a:extLst>
                  <a:ext uri="{0D108BD9-81ED-4DB2-BD59-A6C34878D82A}">
                    <a16:rowId xmlns:a16="http://schemas.microsoft.com/office/drawing/2014/main" val="544943230"/>
                  </a:ext>
                </a:extLst>
              </a:tr>
            </a:tbl>
          </a:graphicData>
        </a:graphic>
      </p:graphicFrame>
    </p:spTree>
    <p:extLst>
      <p:ext uri="{BB962C8B-B14F-4D97-AF65-F5344CB8AC3E}">
        <p14:creationId xmlns:p14="http://schemas.microsoft.com/office/powerpoint/2010/main" val="1674010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A732F-47E8-465A-A89A-E25CB721CB7A}"/>
            </a:ext>
          </a:extLst>
        </p:cNvPr>
        <p:cNvGrpSpPr/>
        <p:nvPr/>
      </p:nvGrpSpPr>
      <p:grpSpPr>
        <a:xfrm>
          <a:off x="0" y="0"/>
          <a:ext cx="0" cy="0"/>
          <a:chOff x="0" y="0"/>
          <a:chExt cx="0" cy="0"/>
        </a:xfrm>
      </p:grpSpPr>
      <p:sp>
        <p:nvSpPr>
          <p:cNvPr id="39" name="正方形/長方形 38">
            <a:extLst>
              <a:ext uri="{FF2B5EF4-FFF2-40B4-BE49-F238E27FC236}">
                <a16:creationId xmlns:a16="http://schemas.microsoft.com/office/drawing/2014/main" id="{E1EDE556-540B-B8E4-1B62-DAF27B9767A2}"/>
              </a:ext>
            </a:extLst>
          </p:cNvPr>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3369508E-2191-8E05-7979-BAAB71439C9B}"/>
              </a:ext>
            </a:extLst>
          </p:cNvPr>
          <p:cNvSpPr/>
          <p:nvPr/>
        </p:nvSpPr>
        <p:spPr bwMode="white">
          <a:xfrm>
            <a:off x="-10761" y="33904"/>
            <a:ext cx="859814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　介護に対する不安意識は？</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3" name="円/楕円 22">
            <a:extLst>
              <a:ext uri="{FF2B5EF4-FFF2-40B4-BE49-F238E27FC236}">
                <a16:creationId xmlns:a16="http://schemas.microsoft.com/office/drawing/2014/main" id="{C976A146-6A15-3DA0-EB22-1031CBE45ABA}"/>
              </a:ext>
            </a:extLst>
          </p:cNvPr>
          <p:cNvSpPr/>
          <p:nvPr/>
        </p:nvSpPr>
        <p:spPr>
          <a:xfrm>
            <a:off x="-10761" y="2049740"/>
            <a:ext cx="1827496" cy="382088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リ</a:t>
            </a:r>
            <a:endParaRPr kumimoji="1" lang="en-US" altLang="ja-JP" sz="48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ス</a:t>
            </a:r>
            <a:endParaRPr kumimoji="1" lang="en-US" altLang="ja-JP" sz="48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ク</a:t>
            </a:r>
          </a:p>
        </p:txBody>
      </p:sp>
      <p:sp>
        <p:nvSpPr>
          <p:cNvPr id="2" name="スライド番号プレースホルダー 1">
            <a:extLst>
              <a:ext uri="{FF2B5EF4-FFF2-40B4-BE49-F238E27FC236}">
                <a16:creationId xmlns:a16="http://schemas.microsoft.com/office/drawing/2014/main" id="{9C9B1D09-B1C1-C376-7F30-533D8ECA0108}"/>
              </a:ext>
            </a:extLst>
          </p:cNvPr>
          <p:cNvSpPr>
            <a:spLocks noGrp="1"/>
          </p:cNvSpPr>
          <p:nvPr>
            <p:ph type="sldNum" sz="quarter" idx="12"/>
          </p:nvPr>
        </p:nvSpPr>
        <p:spPr>
          <a:xfrm>
            <a:off x="6802576" y="6458971"/>
            <a:ext cx="2133600" cy="365125"/>
          </a:xfrm>
        </p:spPr>
        <p:txBody>
          <a:bodyPr/>
          <a:lstStyle/>
          <a:p>
            <a:fld id="{7B76553B-32E2-D644-9CD0-56FDA882EB90}" type="slidenum">
              <a:rPr kumimoji="1" lang="ja-JP" altLang="en-US" sz="1800" smtClean="0"/>
              <a:t>20</a:t>
            </a:fld>
            <a:endParaRPr kumimoji="1" lang="ja-JP" altLang="en-US" sz="1800"/>
          </a:p>
        </p:txBody>
      </p:sp>
      <p:pic>
        <p:nvPicPr>
          <p:cNvPr id="5" name="図 4">
            <a:extLst>
              <a:ext uri="{FF2B5EF4-FFF2-40B4-BE49-F238E27FC236}">
                <a16:creationId xmlns:a16="http://schemas.microsoft.com/office/drawing/2014/main" id="{FA2AACCD-197C-5F42-8132-9EFF8E91627F}"/>
              </a:ext>
            </a:extLst>
          </p:cNvPr>
          <p:cNvPicPr>
            <a:picLocks noChangeAspect="1"/>
          </p:cNvPicPr>
          <p:nvPr/>
        </p:nvPicPr>
        <p:blipFill>
          <a:blip r:embed="rId3"/>
          <a:stretch>
            <a:fillRect/>
          </a:stretch>
        </p:blipFill>
        <p:spPr>
          <a:xfrm>
            <a:off x="272927" y="3838481"/>
            <a:ext cx="8598145" cy="2404713"/>
          </a:xfrm>
          <a:prstGeom prst="rect">
            <a:avLst/>
          </a:prstGeom>
        </p:spPr>
      </p:pic>
      <p:pic>
        <p:nvPicPr>
          <p:cNvPr id="7" name="図 6">
            <a:extLst>
              <a:ext uri="{FF2B5EF4-FFF2-40B4-BE49-F238E27FC236}">
                <a16:creationId xmlns:a16="http://schemas.microsoft.com/office/drawing/2014/main" id="{3FE31822-6759-25A5-6CCB-0570CAE1994F}"/>
              </a:ext>
            </a:extLst>
          </p:cNvPr>
          <p:cNvPicPr>
            <a:picLocks noChangeAspect="1"/>
          </p:cNvPicPr>
          <p:nvPr/>
        </p:nvPicPr>
        <p:blipFill>
          <a:blip r:embed="rId4"/>
          <a:stretch>
            <a:fillRect/>
          </a:stretch>
        </p:blipFill>
        <p:spPr>
          <a:xfrm>
            <a:off x="114300" y="987374"/>
            <a:ext cx="5300663" cy="2622819"/>
          </a:xfrm>
          <a:prstGeom prst="rect">
            <a:avLst/>
          </a:prstGeom>
        </p:spPr>
      </p:pic>
    </p:spTree>
    <p:extLst>
      <p:ext uri="{BB962C8B-B14F-4D97-AF65-F5344CB8AC3E}">
        <p14:creationId xmlns:p14="http://schemas.microsoft.com/office/powerpoint/2010/main" val="2731960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87F7A9-64BF-7E99-E8E2-9B33468BEF1A}"/>
            </a:ext>
          </a:extLst>
        </p:cNvPr>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BF032CE5-DC44-8E21-8774-0B8AB7A3B309}"/>
              </a:ext>
            </a:extLst>
          </p:cNvPr>
          <p:cNvSpPr/>
          <p:nvPr/>
        </p:nvSpPr>
        <p:spPr>
          <a:xfrm>
            <a:off x="-1" y="0"/>
            <a:ext cx="9144000" cy="76470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3A2DC5E2-1595-3194-F883-BAB05AD6B5B8}"/>
              </a:ext>
            </a:extLst>
          </p:cNvPr>
          <p:cNvSpPr txBox="1"/>
          <p:nvPr/>
        </p:nvSpPr>
        <p:spPr bwMode="white">
          <a:xfrm>
            <a:off x="4746" y="89305"/>
            <a:ext cx="8352927" cy="584775"/>
          </a:xfrm>
          <a:prstGeom prst="rect">
            <a:avLst/>
          </a:prstGeom>
          <a:noFill/>
        </p:spPr>
        <p:txBody>
          <a:bodyPr wrap="square" rtlCol="0">
            <a:spAutoFit/>
          </a:bodyPr>
          <a:lstStyle/>
          <a:p>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　介護に要した費用と介護期間</a:t>
            </a:r>
            <a:endParaRPr kumimoji="1" lang="en-US" altLang="ja-JP" sz="32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05FDED39-4719-E1CB-0DC4-F7074BDE6978}"/>
              </a:ext>
            </a:extLst>
          </p:cNvPr>
          <p:cNvSpPr/>
          <p:nvPr/>
        </p:nvSpPr>
        <p:spPr bwMode="white">
          <a:xfrm>
            <a:off x="4355976" y="1293518"/>
            <a:ext cx="288032" cy="9144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F48A0AC5-1B89-437C-F87C-D33B9964DA17}"/>
              </a:ext>
            </a:extLst>
          </p:cNvPr>
          <p:cNvSpPr/>
          <p:nvPr/>
        </p:nvSpPr>
        <p:spPr bwMode="white">
          <a:xfrm>
            <a:off x="5220072" y="2221114"/>
            <a:ext cx="216024" cy="432048"/>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E1E50F9C-76A7-C12C-455A-79E640A87E1E}"/>
              </a:ext>
            </a:extLst>
          </p:cNvPr>
          <p:cNvSpPr>
            <a:spLocks noGrp="1"/>
          </p:cNvSpPr>
          <p:nvPr>
            <p:ph type="sldNum" sz="quarter" idx="12"/>
          </p:nvPr>
        </p:nvSpPr>
        <p:spPr>
          <a:xfrm>
            <a:off x="6771313" y="6379500"/>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1" lang="ja-JP" altLang="en-US" sz="18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pic>
        <p:nvPicPr>
          <p:cNvPr id="8" name="図 7">
            <a:extLst>
              <a:ext uri="{FF2B5EF4-FFF2-40B4-BE49-F238E27FC236}">
                <a16:creationId xmlns:a16="http://schemas.microsoft.com/office/drawing/2014/main" id="{3BEB027B-7AA2-2BF9-1433-1289B7545FE8}"/>
              </a:ext>
            </a:extLst>
          </p:cNvPr>
          <p:cNvPicPr>
            <a:picLocks noChangeAspect="1"/>
          </p:cNvPicPr>
          <p:nvPr/>
        </p:nvPicPr>
        <p:blipFill>
          <a:blip r:embed="rId3"/>
          <a:stretch>
            <a:fillRect/>
          </a:stretch>
        </p:blipFill>
        <p:spPr>
          <a:xfrm>
            <a:off x="87981" y="910920"/>
            <a:ext cx="9056019" cy="5468580"/>
          </a:xfrm>
          <a:prstGeom prst="rect">
            <a:avLst/>
          </a:prstGeom>
        </p:spPr>
      </p:pic>
    </p:spTree>
    <p:extLst>
      <p:ext uri="{BB962C8B-B14F-4D97-AF65-F5344CB8AC3E}">
        <p14:creationId xmlns:p14="http://schemas.microsoft.com/office/powerpoint/2010/main" val="284608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3" name="正方形/長方形 32"/>
          <p:cNvSpPr/>
          <p:nvPr/>
        </p:nvSpPr>
        <p:spPr bwMode="white">
          <a:xfrm>
            <a:off x="172111" y="4132"/>
            <a:ext cx="8936393"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a:solidFill>
                  <a:srgbClr val="FFFFFF"/>
                </a:solidFill>
                <a:latin typeface="Meiryo UI" panose="020B0604030504040204" pitchFamily="50" charset="-128"/>
                <a:ea typeface="Meiryo UI" panose="020B0604030504040204" pitchFamily="50" charset="-128"/>
                <a:cs typeface="ヒラギノ角ゴ ProN W6"/>
              </a:rPr>
              <a:t>年代別人口に占める要支援・要介護認定者の割合</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81" name="テキスト ボックス 80"/>
          <p:cNvSpPr txBox="1"/>
          <p:nvPr/>
        </p:nvSpPr>
        <p:spPr bwMode="white">
          <a:xfrm>
            <a:off x="5773554" y="928794"/>
            <a:ext cx="1415772" cy="461665"/>
          </a:xfrm>
          <a:prstGeom prst="rect">
            <a:avLst/>
          </a:prstGeom>
          <a:noFill/>
        </p:spPr>
        <p:txBody>
          <a:bodyPr wrap="none" rtlCol="0">
            <a:spAutoFit/>
          </a:bodyPr>
          <a:lstStyle/>
          <a:p>
            <a:r>
              <a:rPr lang="ja-JP" altLang="en-US" sz="2400" b="1" dirty="0">
                <a:solidFill>
                  <a:schemeClr val="bg1"/>
                </a:solidFill>
                <a:latin typeface="Meiryo UI" panose="020B0604030504040204" pitchFamily="50" charset="-128"/>
                <a:ea typeface="Meiryo UI" panose="020B0604030504040204" pitchFamily="50" charset="-128"/>
                <a:cs typeface="ヒラギノ角ゴ Pro W6"/>
              </a:rPr>
              <a:t>保険金等</a:t>
            </a:r>
            <a:endParaRPr kumimoji="1" lang="ja-JP" altLang="en-US" sz="2400" b="1" dirty="0">
              <a:solidFill>
                <a:schemeClr val="bg1"/>
              </a:solidFill>
              <a:latin typeface="Meiryo UI" panose="020B0604030504040204" pitchFamily="50" charset="-128"/>
              <a:ea typeface="Meiryo UI" panose="020B0604030504040204" pitchFamily="50" charset="-128"/>
              <a:cs typeface="ヒラギノ角ゴ Pro W6"/>
            </a:endParaRPr>
          </a:p>
        </p:txBody>
      </p:sp>
      <p:sp>
        <p:nvSpPr>
          <p:cNvPr id="4" name="テキスト ボックス 3"/>
          <p:cNvSpPr txBox="1"/>
          <p:nvPr/>
        </p:nvSpPr>
        <p:spPr>
          <a:xfrm>
            <a:off x="372482" y="6551543"/>
            <a:ext cx="8480406" cy="246221"/>
          </a:xfrm>
          <a:prstGeom prst="rect">
            <a:avLst/>
          </a:prstGeom>
          <a:noFill/>
        </p:spPr>
        <p:txBody>
          <a:bodyPr wrap="square" rtlCol="0">
            <a:spAutoFit/>
          </a:bodyPr>
          <a:lstStyle/>
          <a:p>
            <a:r>
              <a:rPr lang="en-US" altLang="ja-JP" sz="1000" dirty="0">
                <a:solidFill>
                  <a:schemeClr val="bg2">
                    <a:lumMod val="25000"/>
                  </a:schemeClr>
                </a:solidFill>
                <a:latin typeface="Meiryo UI" panose="020B0604030504040204" pitchFamily="50" charset="-128"/>
                <a:ea typeface="Meiryo UI" panose="020B0604030504040204" pitchFamily="50" charset="-128"/>
              </a:rPr>
              <a:t>※</a:t>
            </a:r>
            <a:r>
              <a:rPr kumimoji="1" lang="ja-JP" altLang="en-US" sz="1000" dirty="0">
                <a:solidFill>
                  <a:schemeClr val="bg2">
                    <a:lumMod val="25000"/>
                  </a:schemeClr>
                </a:solidFill>
                <a:latin typeface="Meiryo UI" panose="020B0604030504040204" pitchFamily="50" charset="-128"/>
                <a:ea typeface="Meiryo UI" panose="020B0604030504040204" pitchFamily="50" charset="-128"/>
              </a:rPr>
              <a:t>厚生労働省「介護給付費等実態統計月報」（</a:t>
            </a:r>
            <a:r>
              <a:rPr kumimoji="1" lang="en-US" altLang="ja-JP" sz="1000" dirty="0">
                <a:solidFill>
                  <a:schemeClr val="bg2">
                    <a:lumMod val="25000"/>
                  </a:schemeClr>
                </a:solidFill>
                <a:latin typeface="Meiryo UI" panose="020B0604030504040204" pitchFamily="50" charset="-128"/>
                <a:ea typeface="Meiryo UI" panose="020B0604030504040204" pitchFamily="50" charset="-128"/>
              </a:rPr>
              <a:t>2025</a:t>
            </a:r>
            <a:r>
              <a:rPr kumimoji="1" lang="ja-JP" altLang="en-US" sz="1000" dirty="0">
                <a:solidFill>
                  <a:schemeClr val="bg2">
                    <a:lumMod val="25000"/>
                  </a:schemeClr>
                </a:solidFill>
                <a:latin typeface="Meiryo UI" panose="020B0604030504040204" pitchFamily="50" charset="-128"/>
                <a:ea typeface="Meiryo UI" panose="020B0604030504040204" pitchFamily="50" charset="-128"/>
              </a:rPr>
              <a:t>年</a:t>
            </a:r>
            <a:r>
              <a:rPr kumimoji="1" lang="en-US" altLang="ja-JP" sz="1000" dirty="0">
                <a:solidFill>
                  <a:schemeClr val="bg2">
                    <a:lumMod val="25000"/>
                  </a:schemeClr>
                </a:solidFill>
                <a:latin typeface="Meiryo UI" panose="020B0604030504040204" pitchFamily="50" charset="-128"/>
                <a:ea typeface="Meiryo UI" panose="020B0604030504040204" pitchFamily="50" charset="-128"/>
              </a:rPr>
              <a:t>4</a:t>
            </a:r>
            <a:r>
              <a:rPr kumimoji="1" lang="ja-JP" altLang="en-US" sz="1000" dirty="0">
                <a:solidFill>
                  <a:schemeClr val="bg2">
                    <a:lumMod val="25000"/>
                  </a:schemeClr>
                </a:solidFill>
                <a:latin typeface="Meiryo UI" panose="020B0604030504040204" pitchFamily="50" charset="-128"/>
                <a:ea typeface="Meiryo UI" panose="020B0604030504040204" pitchFamily="50" charset="-128"/>
              </a:rPr>
              <a:t>月審査分</a:t>
            </a:r>
            <a:r>
              <a:rPr lang="ja-JP" altLang="en-US" sz="1000" dirty="0">
                <a:solidFill>
                  <a:schemeClr val="bg2">
                    <a:lumMod val="25000"/>
                  </a:schemeClr>
                </a:solidFill>
                <a:latin typeface="Meiryo UI" panose="020B0604030504040204" pitchFamily="50" charset="-128"/>
                <a:ea typeface="Meiryo UI" panose="020B0604030504040204" pitchFamily="50" charset="-128"/>
              </a:rPr>
              <a:t>）</a:t>
            </a:r>
            <a:r>
              <a:rPr kumimoji="1" lang="ja-JP" altLang="en-US" sz="1000" dirty="0">
                <a:solidFill>
                  <a:schemeClr val="bg2">
                    <a:lumMod val="25000"/>
                  </a:schemeClr>
                </a:solidFill>
                <a:latin typeface="Meiryo UI" panose="020B0604030504040204" pitchFamily="50" charset="-128"/>
                <a:ea typeface="Meiryo UI" panose="020B0604030504040204" pitchFamily="50" charset="-128"/>
              </a:rPr>
              <a:t>、総務省「人口推計」</a:t>
            </a:r>
            <a:r>
              <a:rPr lang="ja-JP" altLang="en-US" sz="1000" dirty="0">
                <a:solidFill>
                  <a:schemeClr val="bg2">
                    <a:lumMod val="25000"/>
                  </a:schemeClr>
                </a:solidFill>
                <a:latin typeface="Meiryo UI" panose="020B0604030504040204" pitchFamily="50" charset="-128"/>
                <a:ea typeface="Meiryo UI" panose="020B0604030504040204" pitchFamily="50" charset="-128"/>
              </a:rPr>
              <a:t>（</a:t>
            </a:r>
            <a:r>
              <a:rPr kumimoji="1" lang="en-US" altLang="ja-JP" sz="1000" dirty="0">
                <a:solidFill>
                  <a:schemeClr val="bg2">
                    <a:lumMod val="25000"/>
                  </a:schemeClr>
                </a:solidFill>
                <a:latin typeface="Meiryo UI" panose="020B0604030504040204" pitchFamily="50" charset="-128"/>
                <a:ea typeface="Meiryo UI" panose="020B0604030504040204" pitchFamily="50" charset="-128"/>
              </a:rPr>
              <a:t>2025</a:t>
            </a:r>
            <a:r>
              <a:rPr kumimoji="1" lang="ja-JP" altLang="en-US" sz="1000" dirty="0">
                <a:solidFill>
                  <a:schemeClr val="bg2">
                    <a:lumMod val="25000"/>
                  </a:schemeClr>
                </a:solidFill>
                <a:latin typeface="Meiryo UI" panose="020B0604030504040204" pitchFamily="50" charset="-128"/>
                <a:ea typeface="Meiryo UI" panose="020B0604030504040204" pitchFamily="50" charset="-128"/>
              </a:rPr>
              <a:t>年</a:t>
            </a:r>
            <a:r>
              <a:rPr kumimoji="1" lang="en-US" altLang="ja-JP" sz="1000" dirty="0">
                <a:solidFill>
                  <a:schemeClr val="bg2">
                    <a:lumMod val="25000"/>
                  </a:schemeClr>
                </a:solidFill>
                <a:latin typeface="Meiryo UI" panose="020B0604030504040204" pitchFamily="50" charset="-128"/>
                <a:ea typeface="Meiryo UI" panose="020B0604030504040204" pitchFamily="50" charset="-128"/>
              </a:rPr>
              <a:t>4</a:t>
            </a:r>
            <a:r>
              <a:rPr kumimoji="1" lang="ja-JP" altLang="en-US" sz="1000" dirty="0">
                <a:solidFill>
                  <a:schemeClr val="bg2">
                    <a:lumMod val="25000"/>
                  </a:schemeClr>
                </a:solidFill>
                <a:latin typeface="Meiryo UI" panose="020B0604030504040204" pitchFamily="50" charset="-128"/>
                <a:ea typeface="Meiryo UI" panose="020B0604030504040204" pitchFamily="50" charset="-128"/>
              </a:rPr>
              <a:t>月確定値）をもとに</a:t>
            </a:r>
            <a:r>
              <a:rPr lang="ja-JP" altLang="en-US" sz="1000" dirty="0">
                <a:solidFill>
                  <a:schemeClr val="bg2">
                    <a:lumMod val="25000"/>
                  </a:schemeClr>
                </a:solidFill>
                <a:latin typeface="Meiryo UI" panose="020B0604030504040204" pitchFamily="50" charset="-128"/>
                <a:ea typeface="Meiryo UI" panose="020B0604030504040204" pitchFamily="50" charset="-128"/>
              </a:rPr>
              <a:t>生命保険文化センターが</a:t>
            </a:r>
            <a:r>
              <a:rPr kumimoji="1" lang="ja-JP" altLang="en-US" sz="1000" dirty="0">
                <a:solidFill>
                  <a:schemeClr val="bg2">
                    <a:lumMod val="25000"/>
                  </a:schemeClr>
                </a:solidFill>
                <a:latin typeface="Meiryo UI" panose="020B0604030504040204" pitchFamily="50" charset="-128"/>
                <a:ea typeface="Meiryo UI" panose="020B0604030504040204" pitchFamily="50" charset="-128"/>
              </a:rPr>
              <a:t>作成</a:t>
            </a:r>
            <a:endParaRPr kumimoji="1" lang="en-US" altLang="ja-JP" sz="1000" dirty="0">
              <a:solidFill>
                <a:schemeClr val="bg2">
                  <a:lumMod val="25000"/>
                </a:schemeClr>
              </a:solidFill>
              <a:latin typeface="Meiryo UI" panose="020B0604030504040204" pitchFamily="50" charset="-128"/>
              <a:ea typeface="Meiryo UI" panose="020B0604030504040204" pitchFamily="50" charset="-128"/>
            </a:endParaRPr>
          </a:p>
        </p:txBody>
      </p:sp>
      <p:graphicFrame>
        <p:nvGraphicFramePr>
          <p:cNvPr id="13" name="グラフ 12"/>
          <p:cNvGraphicFramePr>
            <a:graphicFrameLocks/>
          </p:cNvGraphicFramePr>
          <p:nvPr>
            <p:extLst>
              <p:ext uri="{D42A27DB-BD31-4B8C-83A1-F6EECF244321}">
                <p14:modId xmlns:p14="http://schemas.microsoft.com/office/powerpoint/2010/main" val="1497599424"/>
              </p:ext>
            </p:extLst>
          </p:nvPr>
        </p:nvGraphicFramePr>
        <p:xfrm>
          <a:off x="296333" y="755942"/>
          <a:ext cx="8678334" cy="4800565"/>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p:cNvSpPr txBox="1"/>
          <p:nvPr/>
        </p:nvSpPr>
        <p:spPr>
          <a:xfrm>
            <a:off x="1328146" y="4187991"/>
            <a:ext cx="806631" cy="369332"/>
          </a:xfrm>
          <a:prstGeom prst="rect">
            <a:avLst/>
          </a:prstGeom>
          <a:noFill/>
        </p:spPr>
        <p:txBody>
          <a:bodyPr wrap="none" rtlCol="0">
            <a:spAutoFit/>
          </a:bodyPr>
          <a:lstStyle/>
          <a:p>
            <a:r>
              <a:rPr kumimoji="1" lang="en-US" altLang="ja-JP" b="1" dirty="0">
                <a:latin typeface="Meiryo UI" panose="020B0604030504040204" pitchFamily="50" charset="-128"/>
                <a:ea typeface="Meiryo UI" panose="020B0604030504040204" pitchFamily="50" charset="-128"/>
              </a:rPr>
              <a:t>0.4</a:t>
            </a:r>
            <a:r>
              <a:rPr kumimoji="1" lang="ja-JP" altLang="en-US" b="1" dirty="0">
                <a:latin typeface="Meiryo UI" panose="020B0604030504040204" pitchFamily="50" charset="-128"/>
                <a:ea typeface="Meiryo UI" panose="020B0604030504040204" pitchFamily="50" charset="-128"/>
              </a:rPr>
              <a:t>％</a:t>
            </a:r>
          </a:p>
        </p:txBody>
      </p:sp>
      <p:sp>
        <p:nvSpPr>
          <p:cNvPr id="17" name="テキスト ボックス 16"/>
          <p:cNvSpPr txBox="1"/>
          <p:nvPr/>
        </p:nvSpPr>
        <p:spPr>
          <a:xfrm>
            <a:off x="2632838" y="4046494"/>
            <a:ext cx="806631" cy="369332"/>
          </a:xfrm>
          <a:prstGeom prst="rect">
            <a:avLst/>
          </a:prstGeom>
          <a:noFill/>
        </p:spPr>
        <p:txBody>
          <a:bodyPr wrap="none" rtlCol="0">
            <a:spAutoFit/>
          </a:bodyPr>
          <a:lstStyle/>
          <a:p>
            <a:r>
              <a:rPr lang="en-US" altLang="ja-JP" b="1" dirty="0">
                <a:latin typeface="Meiryo UI" panose="020B0604030504040204" pitchFamily="50" charset="-128"/>
                <a:ea typeface="Meiryo UI" panose="020B0604030504040204" pitchFamily="50" charset="-128"/>
              </a:rPr>
              <a:t>2.9</a:t>
            </a:r>
            <a:r>
              <a:rPr lang="ja-JP" altLang="en-US" b="1" dirty="0">
                <a:latin typeface="Meiryo UI" panose="020B0604030504040204" pitchFamily="50" charset="-128"/>
                <a:ea typeface="Meiryo UI" panose="020B0604030504040204" pitchFamily="50" charset="-128"/>
              </a:rPr>
              <a:t>％</a:t>
            </a:r>
            <a:endParaRPr kumimoji="1" lang="ja-JP" altLang="en-US" b="1"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3952933" y="3889339"/>
            <a:ext cx="806631" cy="369332"/>
          </a:xfrm>
          <a:prstGeom prst="rect">
            <a:avLst/>
          </a:prstGeom>
          <a:noFill/>
        </p:spPr>
        <p:txBody>
          <a:bodyPr wrap="none" rtlCol="0">
            <a:spAutoFit/>
          </a:bodyPr>
          <a:lstStyle/>
          <a:p>
            <a:r>
              <a:rPr lang="en-US" altLang="ja-JP" b="1" dirty="0">
                <a:latin typeface="Meiryo UI" panose="020B0604030504040204" pitchFamily="50" charset="-128"/>
                <a:ea typeface="Meiryo UI" panose="020B0604030504040204" pitchFamily="50" charset="-128"/>
              </a:rPr>
              <a:t>5.8</a:t>
            </a:r>
            <a:r>
              <a:rPr lang="ja-JP" altLang="en-US" b="1" dirty="0">
                <a:latin typeface="Meiryo UI" panose="020B0604030504040204" pitchFamily="50" charset="-128"/>
                <a:ea typeface="Meiryo UI" panose="020B0604030504040204" pitchFamily="50" charset="-128"/>
              </a:rPr>
              <a:t>％</a:t>
            </a:r>
            <a:endParaRPr kumimoji="1" lang="ja-JP" altLang="en-US" b="1"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7860032" y="974960"/>
            <a:ext cx="962123" cy="369332"/>
          </a:xfrm>
          <a:prstGeom prst="rect">
            <a:avLst/>
          </a:prstGeom>
          <a:noFill/>
        </p:spPr>
        <p:txBody>
          <a:bodyPr wrap="none" rtlCol="0">
            <a:spAutoFit/>
          </a:bodyPr>
          <a:lstStyle/>
          <a:p>
            <a:r>
              <a:rPr lang="en-US" altLang="ja-JP" b="1" dirty="0">
                <a:latin typeface="Meiryo UI" panose="020B0604030504040204" pitchFamily="50" charset="-128"/>
                <a:ea typeface="Meiryo UI" panose="020B0604030504040204" pitchFamily="50" charset="-128"/>
              </a:rPr>
              <a:t>60.1</a:t>
            </a:r>
            <a:r>
              <a:rPr lang="ja-JP" altLang="en-US" b="1" dirty="0">
                <a:latin typeface="Meiryo UI" panose="020B0604030504040204" pitchFamily="50" charset="-128"/>
                <a:ea typeface="Meiryo UI" panose="020B0604030504040204" pitchFamily="50" charset="-128"/>
              </a:rPr>
              <a:t>％</a:t>
            </a:r>
            <a:endParaRPr kumimoji="1" lang="ja-JP" altLang="en-US" b="1" dirty="0">
              <a:latin typeface="Meiryo UI" panose="020B0604030504040204" pitchFamily="50" charset="-128"/>
              <a:ea typeface="Meiryo UI" panose="020B0604030504040204" pitchFamily="50" charset="-128"/>
            </a:endParaRPr>
          </a:p>
        </p:txBody>
      </p:sp>
      <p:sp>
        <p:nvSpPr>
          <p:cNvPr id="8" name="正方形/長方形 7"/>
          <p:cNvSpPr/>
          <p:nvPr/>
        </p:nvSpPr>
        <p:spPr>
          <a:xfrm>
            <a:off x="1116023" y="5115752"/>
            <a:ext cx="1295400" cy="656126"/>
          </a:xfrm>
          <a:prstGeom prst="rect">
            <a:avLst/>
          </a:prstGeom>
          <a:noFill/>
          <a:ln w="31750">
            <a:solidFill>
              <a:srgbClr val="0033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2413149" y="5115762"/>
            <a:ext cx="1295400" cy="656126"/>
          </a:xfrm>
          <a:prstGeom prst="rect">
            <a:avLst/>
          </a:prstGeom>
          <a:noFill/>
          <a:ln w="31750">
            <a:solidFill>
              <a:srgbClr val="0033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3708549" y="5114655"/>
            <a:ext cx="1295400" cy="656126"/>
          </a:xfrm>
          <a:prstGeom prst="rect">
            <a:avLst/>
          </a:prstGeom>
          <a:ln w="31750">
            <a:solidFill>
              <a:srgbClr val="003366"/>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5" name="正方形/長方形 34"/>
          <p:cNvSpPr/>
          <p:nvPr/>
        </p:nvSpPr>
        <p:spPr>
          <a:xfrm>
            <a:off x="5012327" y="5114655"/>
            <a:ext cx="1295400" cy="656126"/>
          </a:xfrm>
          <a:prstGeom prst="rect">
            <a:avLst/>
          </a:prstGeom>
          <a:ln w="31750">
            <a:solidFill>
              <a:srgbClr val="003366"/>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6" name="正方形/長方形 35"/>
          <p:cNvSpPr/>
          <p:nvPr/>
        </p:nvSpPr>
        <p:spPr>
          <a:xfrm>
            <a:off x="6304100" y="5114482"/>
            <a:ext cx="1295400" cy="656126"/>
          </a:xfrm>
          <a:prstGeom prst="rect">
            <a:avLst/>
          </a:prstGeom>
          <a:ln w="31750">
            <a:solidFill>
              <a:srgbClr val="003366"/>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38" name="正方形/長方形 37"/>
          <p:cNvSpPr/>
          <p:nvPr/>
        </p:nvSpPr>
        <p:spPr>
          <a:xfrm>
            <a:off x="7607878" y="5114482"/>
            <a:ext cx="1295400" cy="656126"/>
          </a:xfrm>
          <a:prstGeom prst="rect">
            <a:avLst/>
          </a:prstGeom>
          <a:ln w="31750">
            <a:solidFill>
              <a:srgbClr val="003366"/>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solidFill>
                <a:srgbClr val="003366"/>
              </a:solidFill>
            </a:endParaRPr>
          </a:p>
        </p:txBody>
      </p:sp>
      <p:sp>
        <p:nvSpPr>
          <p:cNvPr id="12" name="テキスト ボックス 11"/>
          <p:cNvSpPr txBox="1"/>
          <p:nvPr/>
        </p:nvSpPr>
        <p:spPr>
          <a:xfrm>
            <a:off x="1178204" y="5214361"/>
            <a:ext cx="1148071" cy="461665"/>
          </a:xfrm>
          <a:prstGeom prst="rect">
            <a:avLst/>
          </a:prstGeom>
          <a:noFill/>
        </p:spPr>
        <p:txBody>
          <a:bodyPr wrap="none" rtlCol="0">
            <a:spAutoFit/>
          </a:bodyPr>
          <a:lstStyle/>
          <a:p>
            <a:r>
              <a:rPr kumimoji="1" lang="ja-JP" altLang="en-US" sz="1200" b="1" dirty="0">
                <a:latin typeface="Meiryo UI" panose="020B0604030504040204" pitchFamily="50" charset="-128"/>
                <a:ea typeface="Meiryo UI" panose="020B0604030504040204" pitchFamily="50" charset="-128"/>
              </a:rPr>
              <a:t>約</a:t>
            </a:r>
            <a:r>
              <a:rPr kumimoji="1" lang="en-US" altLang="ja-JP" sz="2400" b="1" dirty="0">
                <a:latin typeface="Meiryo UI" panose="020B0604030504040204" pitchFamily="50" charset="-128"/>
                <a:ea typeface="Meiryo UI" panose="020B0604030504040204" pitchFamily="50" charset="-128"/>
              </a:rPr>
              <a:t>17</a:t>
            </a:r>
            <a:r>
              <a:rPr lang="ja-JP" altLang="en-US" sz="20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万人</a:t>
            </a:r>
            <a:endParaRPr kumimoji="1" lang="en-US" altLang="ja-JP" sz="2000" b="1" dirty="0">
              <a:latin typeface="Meiryo UI" panose="020B0604030504040204" pitchFamily="50" charset="-128"/>
              <a:ea typeface="Meiryo UI" panose="020B0604030504040204" pitchFamily="50" charset="-128"/>
            </a:endParaRPr>
          </a:p>
        </p:txBody>
      </p:sp>
      <p:sp>
        <p:nvSpPr>
          <p:cNvPr id="39" name="テキスト ボックス 38"/>
          <p:cNvSpPr txBox="1"/>
          <p:nvPr/>
        </p:nvSpPr>
        <p:spPr>
          <a:xfrm>
            <a:off x="2508851" y="5214361"/>
            <a:ext cx="1148071" cy="461665"/>
          </a:xfrm>
          <a:prstGeom prst="rect">
            <a:avLst/>
          </a:prstGeom>
          <a:noFill/>
        </p:spPr>
        <p:txBody>
          <a:bodyPr wrap="none" rtlCol="0">
            <a:spAutoFit/>
          </a:bodyPr>
          <a:lstStyle/>
          <a:p>
            <a:r>
              <a:rPr kumimoji="1" lang="ja-JP" altLang="en-US" sz="1200" b="1" dirty="0">
                <a:latin typeface="Meiryo UI" panose="020B0604030504040204" pitchFamily="50" charset="-128"/>
                <a:ea typeface="Meiryo UI" panose="020B0604030504040204" pitchFamily="50" charset="-128"/>
              </a:rPr>
              <a:t>約</a:t>
            </a:r>
            <a:r>
              <a:rPr kumimoji="1" lang="en-US" altLang="ja-JP" sz="2400" b="1" dirty="0">
                <a:latin typeface="Meiryo UI" panose="020B0604030504040204" pitchFamily="50" charset="-128"/>
                <a:ea typeface="Meiryo UI" panose="020B0604030504040204" pitchFamily="50" charset="-128"/>
              </a:rPr>
              <a:t>21</a:t>
            </a:r>
            <a:r>
              <a:rPr lang="ja-JP" altLang="en-US" sz="20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万人</a:t>
            </a:r>
            <a:endParaRPr kumimoji="1" lang="en-US" altLang="ja-JP" sz="2000" b="1" dirty="0">
              <a:latin typeface="Meiryo UI" panose="020B0604030504040204" pitchFamily="50" charset="-128"/>
              <a:ea typeface="Meiryo UI" panose="020B0604030504040204" pitchFamily="50" charset="-128"/>
            </a:endParaRPr>
          </a:p>
        </p:txBody>
      </p:sp>
      <p:sp>
        <p:nvSpPr>
          <p:cNvPr id="40" name="テキスト ボックス 39"/>
          <p:cNvSpPr txBox="1"/>
          <p:nvPr/>
        </p:nvSpPr>
        <p:spPr>
          <a:xfrm>
            <a:off x="3845961" y="5214361"/>
            <a:ext cx="1063112" cy="461665"/>
          </a:xfrm>
          <a:prstGeom prst="rect">
            <a:avLst/>
          </a:prstGeom>
          <a:noFill/>
        </p:spPr>
        <p:txBody>
          <a:bodyPr wrap="none" rtlCol="0">
            <a:spAutoFit/>
          </a:bodyPr>
          <a:lstStyle/>
          <a:p>
            <a:r>
              <a:rPr lang="ja-JP" altLang="en-US" sz="1200" b="1" dirty="0">
                <a:latin typeface="Meiryo UI" panose="020B0604030504040204" pitchFamily="50" charset="-128"/>
                <a:ea typeface="Meiryo UI" panose="020B0604030504040204" pitchFamily="50" charset="-128"/>
              </a:rPr>
              <a:t>約</a:t>
            </a:r>
            <a:r>
              <a:rPr lang="en-US" altLang="ja-JP" sz="2400" b="1" dirty="0">
                <a:latin typeface="Meiryo UI" panose="020B0604030504040204" pitchFamily="50" charset="-128"/>
                <a:ea typeface="Meiryo UI" panose="020B0604030504040204" pitchFamily="50" charset="-128"/>
              </a:rPr>
              <a:t>46</a:t>
            </a:r>
            <a:r>
              <a:rPr lang="ja-JP" altLang="en-US" sz="1200" b="1" dirty="0">
                <a:latin typeface="Meiryo UI" panose="020B0604030504040204" pitchFamily="50" charset="-128"/>
                <a:ea typeface="Meiryo UI" panose="020B0604030504040204" pitchFamily="50" charset="-128"/>
              </a:rPr>
              <a:t>万人</a:t>
            </a:r>
            <a:endParaRPr kumimoji="1" lang="en-US" altLang="ja-JP" sz="2000" b="1" dirty="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5105351" y="5226929"/>
            <a:ext cx="1063112" cy="461665"/>
          </a:xfrm>
          <a:prstGeom prst="rect">
            <a:avLst/>
          </a:prstGeom>
          <a:noFill/>
        </p:spPr>
        <p:txBody>
          <a:bodyPr wrap="none" rtlCol="0">
            <a:spAutoFit/>
          </a:bodyPr>
          <a:lstStyle/>
          <a:p>
            <a:r>
              <a:rPr lang="ja-JP" altLang="en-US" sz="1200" b="1" dirty="0">
                <a:latin typeface="Meiryo UI" panose="020B0604030504040204" pitchFamily="50" charset="-128"/>
                <a:ea typeface="Meiryo UI" panose="020B0604030504040204" pitchFamily="50" charset="-128"/>
              </a:rPr>
              <a:t>約</a:t>
            </a:r>
            <a:r>
              <a:rPr lang="en-US" altLang="ja-JP" sz="2400" b="1" dirty="0">
                <a:latin typeface="Meiryo UI" panose="020B0604030504040204" pitchFamily="50" charset="-128"/>
                <a:ea typeface="Meiryo UI" panose="020B0604030504040204" pitchFamily="50" charset="-128"/>
              </a:rPr>
              <a:t>94</a:t>
            </a:r>
            <a:r>
              <a:rPr lang="ja-JP" altLang="en-US" sz="1200" b="1" dirty="0">
                <a:latin typeface="Meiryo UI" panose="020B0604030504040204" pitchFamily="50" charset="-128"/>
                <a:ea typeface="Meiryo UI" panose="020B0604030504040204" pitchFamily="50" charset="-128"/>
              </a:rPr>
              <a:t>万人</a:t>
            </a:r>
            <a:endParaRPr kumimoji="1" lang="en-US" altLang="ja-JP" sz="2000" b="1" dirty="0">
              <a:latin typeface="Meiryo UI" panose="020B0604030504040204" pitchFamily="50" charset="-128"/>
              <a:ea typeface="Meiryo UI" panose="020B0604030504040204" pitchFamily="50" charset="-128"/>
            </a:endParaRPr>
          </a:p>
        </p:txBody>
      </p:sp>
      <p:sp>
        <p:nvSpPr>
          <p:cNvPr id="43" name="テキスト ボックス 42"/>
          <p:cNvSpPr txBox="1"/>
          <p:nvPr/>
        </p:nvSpPr>
        <p:spPr>
          <a:xfrm>
            <a:off x="6271717" y="5226930"/>
            <a:ext cx="1356462" cy="461665"/>
          </a:xfrm>
          <a:prstGeom prst="rect">
            <a:avLst/>
          </a:prstGeom>
          <a:noFill/>
        </p:spPr>
        <p:txBody>
          <a:bodyPr wrap="none" rtlCol="0">
            <a:spAutoFit/>
          </a:bodyPr>
          <a:lstStyle/>
          <a:p>
            <a:r>
              <a:rPr kumimoji="1" lang="ja-JP" altLang="en-US" sz="1200" b="1" dirty="0">
                <a:latin typeface="Meiryo UI" panose="020B0604030504040204" pitchFamily="50" charset="-128"/>
                <a:ea typeface="Meiryo UI" panose="020B0604030504040204" pitchFamily="50" charset="-128"/>
              </a:rPr>
              <a:t>約</a:t>
            </a:r>
            <a:r>
              <a:rPr kumimoji="1" lang="en-US" altLang="ja-JP" sz="2400" b="1" dirty="0">
                <a:latin typeface="Meiryo UI" panose="020B0604030504040204" pitchFamily="50" charset="-128"/>
                <a:ea typeface="Meiryo UI" panose="020B0604030504040204" pitchFamily="50" charset="-128"/>
              </a:rPr>
              <a:t>160</a:t>
            </a:r>
            <a:r>
              <a:rPr lang="ja-JP" altLang="en-US" sz="20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万人</a:t>
            </a:r>
            <a:endParaRPr kumimoji="1" lang="en-US" altLang="ja-JP" sz="2000" b="1" dirty="0">
              <a:latin typeface="Meiryo UI" panose="020B0604030504040204" pitchFamily="50" charset="-128"/>
              <a:ea typeface="Meiryo UI" panose="020B0604030504040204" pitchFamily="50" charset="-128"/>
            </a:endParaRPr>
          </a:p>
        </p:txBody>
      </p:sp>
      <p:sp>
        <p:nvSpPr>
          <p:cNvPr id="44" name="テキスト ボックス 43"/>
          <p:cNvSpPr txBox="1"/>
          <p:nvPr/>
        </p:nvSpPr>
        <p:spPr>
          <a:xfrm>
            <a:off x="7577347" y="5216307"/>
            <a:ext cx="1356462" cy="461665"/>
          </a:xfrm>
          <a:prstGeom prst="rect">
            <a:avLst/>
          </a:prstGeom>
          <a:noFill/>
        </p:spPr>
        <p:txBody>
          <a:bodyPr wrap="none" rtlCol="0">
            <a:spAutoFit/>
          </a:bodyPr>
          <a:lstStyle/>
          <a:p>
            <a:r>
              <a:rPr lang="ja-JP" altLang="en-US" sz="1200" b="1" dirty="0">
                <a:latin typeface="Meiryo UI" panose="020B0604030504040204" pitchFamily="50" charset="-128"/>
                <a:ea typeface="Meiryo UI" panose="020B0604030504040204" pitchFamily="50" charset="-128"/>
              </a:rPr>
              <a:t>約</a:t>
            </a:r>
            <a:r>
              <a:rPr lang="en-US" altLang="ja-JP" sz="2400" b="1" dirty="0">
                <a:latin typeface="Meiryo UI" panose="020B0604030504040204" pitchFamily="50" charset="-128"/>
                <a:ea typeface="Meiryo UI" panose="020B0604030504040204" pitchFamily="50" charset="-128"/>
              </a:rPr>
              <a:t>411</a:t>
            </a:r>
            <a:r>
              <a:rPr lang="ja-JP" altLang="en-US" sz="20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万人</a:t>
            </a:r>
            <a:endParaRPr kumimoji="1" lang="en-US" altLang="ja-JP" sz="2000" b="1" dirty="0">
              <a:latin typeface="Meiryo UI" panose="020B0604030504040204" pitchFamily="50" charset="-128"/>
              <a:ea typeface="Meiryo UI" panose="020B0604030504040204" pitchFamily="50" charset="-128"/>
            </a:endParaRPr>
          </a:p>
        </p:txBody>
      </p:sp>
      <p:sp>
        <p:nvSpPr>
          <p:cNvPr id="16" name="正方形/長方形 15"/>
          <p:cNvSpPr/>
          <p:nvPr/>
        </p:nvSpPr>
        <p:spPr>
          <a:xfrm>
            <a:off x="76035" y="5112101"/>
            <a:ext cx="898887" cy="660676"/>
          </a:xfrm>
          <a:prstGeom prst="rect">
            <a:avLst/>
          </a:prstGeom>
          <a:noFill/>
          <a:ln>
            <a:solidFill>
              <a:srgbClr val="003366"/>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認定者数</a:t>
            </a:r>
          </a:p>
        </p:txBody>
      </p:sp>
      <p:sp>
        <p:nvSpPr>
          <p:cNvPr id="14" name="スライド番号プレースホルダー 1">
            <a:extLst>
              <a:ext uri="{FF2B5EF4-FFF2-40B4-BE49-F238E27FC236}">
                <a16:creationId xmlns:a16="http://schemas.microsoft.com/office/drawing/2014/main" id="{B92DBC72-9263-FD1B-7885-A14523693B92}"/>
              </a:ext>
            </a:extLst>
          </p:cNvPr>
          <p:cNvSpPr>
            <a:spLocks noGrp="1"/>
          </p:cNvSpPr>
          <p:nvPr>
            <p:ph type="sldNum" sz="quarter" idx="12"/>
          </p:nvPr>
        </p:nvSpPr>
        <p:spPr>
          <a:xfrm>
            <a:off x="7086600" y="6481041"/>
            <a:ext cx="2057400" cy="365125"/>
          </a:xfrm>
        </p:spPr>
        <p:txBody>
          <a:bodyPr/>
          <a:lstStyle/>
          <a:p>
            <a:fld id="{E1D7E502-7D6F-49F2-8D91-33EB17385912}" type="slidenum">
              <a:rPr lang="ja-JP" altLang="en-US" sz="1800" smtClean="0"/>
              <a:pPr/>
              <a:t>22</a:t>
            </a:fld>
            <a:endParaRPr lang="ja-JP" altLang="en-US" sz="1800" dirty="0"/>
          </a:p>
        </p:txBody>
      </p:sp>
      <p:sp>
        <p:nvSpPr>
          <p:cNvPr id="15" name="四角形: 角を丸くする 14">
            <a:extLst>
              <a:ext uri="{FF2B5EF4-FFF2-40B4-BE49-F238E27FC236}">
                <a16:creationId xmlns:a16="http://schemas.microsoft.com/office/drawing/2014/main" id="{636B68E7-40FA-8FAB-D929-4E294BE323F0}"/>
              </a:ext>
            </a:extLst>
          </p:cNvPr>
          <p:cNvSpPr/>
          <p:nvPr/>
        </p:nvSpPr>
        <p:spPr>
          <a:xfrm>
            <a:off x="6562725" y="5896435"/>
            <a:ext cx="2354680" cy="596972"/>
          </a:xfrm>
          <a:prstGeom prst="roundRect">
            <a:avLst/>
          </a:prstGeom>
          <a:solidFill>
            <a:schemeClr val="accent2">
              <a:lumMod val="40000"/>
              <a:lumOff val="60000"/>
            </a:schemeClr>
          </a:solidFill>
          <a:ln w="317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b="1" dirty="0">
                <a:solidFill>
                  <a:schemeClr val="accent2"/>
                </a:solidFill>
                <a:latin typeface="Meiryo UI" panose="020B0604030504040204" pitchFamily="50" charset="-128"/>
                <a:ea typeface="Meiryo UI" panose="020B0604030504040204" pitchFamily="50" charset="-128"/>
              </a:rPr>
              <a:t>合計 約 </a:t>
            </a:r>
            <a:r>
              <a:rPr lang="en-US" altLang="ja-JP" sz="2400" b="1" dirty="0">
                <a:solidFill>
                  <a:schemeClr val="accent2"/>
                </a:solidFill>
                <a:latin typeface="Meiryo UI" panose="020B0604030504040204" pitchFamily="50" charset="-128"/>
                <a:ea typeface="Meiryo UI" panose="020B0604030504040204" pitchFamily="50" charset="-128"/>
              </a:rPr>
              <a:t>749</a:t>
            </a:r>
            <a:r>
              <a:rPr lang="ja-JP" altLang="en-US" sz="2000" b="1" dirty="0">
                <a:solidFill>
                  <a:schemeClr val="accent2"/>
                </a:solidFill>
                <a:latin typeface="Meiryo UI" panose="020B0604030504040204" pitchFamily="50" charset="-128"/>
                <a:ea typeface="Meiryo UI" panose="020B0604030504040204" pitchFamily="50" charset="-128"/>
              </a:rPr>
              <a:t> </a:t>
            </a:r>
            <a:r>
              <a:rPr lang="ja-JP" altLang="en-US" b="1" dirty="0">
                <a:solidFill>
                  <a:schemeClr val="accent2"/>
                </a:solidFill>
                <a:latin typeface="Meiryo UI" panose="020B0604030504040204" pitchFamily="50" charset="-128"/>
                <a:ea typeface="Meiryo UI" panose="020B0604030504040204" pitchFamily="50" charset="-128"/>
              </a:rPr>
              <a:t>万人</a:t>
            </a:r>
            <a:endParaRPr kumimoji="1" lang="ja-JP" altLang="en-US" sz="2000" b="1" dirty="0">
              <a:solidFill>
                <a:schemeClr val="accent2"/>
              </a:solidFill>
              <a:latin typeface="Meiryo UI" panose="020B0604030504040204" pitchFamily="50" charset="-128"/>
              <a:ea typeface="Meiryo UI" panose="020B0604030504040204" pitchFamily="50" charset="-128"/>
            </a:endParaRPr>
          </a:p>
        </p:txBody>
      </p:sp>
      <p:sp>
        <p:nvSpPr>
          <p:cNvPr id="18" name="矢印: 上向き折線 17">
            <a:extLst>
              <a:ext uri="{FF2B5EF4-FFF2-40B4-BE49-F238E27FC236}">
                <a16:creationId xmlns:a16="http://schemas.microsoft.com/office/drawing/2014/main" id="{04EF5E36-55DA-583F-B603-127DA37B92B0}"/>
              </a:ext>
            </a:extLst>
          </p:cNvPr>
          <p:cNvSpPr/>
          <p:nvPr/>
        </p:nvSpPr>
        <p:spPr>
          <a:xfrm rot="5400000">
            <a:off x="5912698" y="5871131"/>
            <a:ext cx="439599" cy="603588"/>
          </a:xfrm>
          <a:prstGeom prst="bentUpArrow">
            <a:avLst>
              <a:gd name="adj1" fmla="val 34937"/>
              <a:gd name="adj2" fmla="val 38196"/>
              <a:gd name="adj3" fmla="val 47833"/>
            </a:avLst>
          </a:prstGeom>
          <a:solidFill>
            <a:schemeClr val="accent2">
              <a:lumMod val="40000"/>
              <a:lumOff val="60000"/>
            </a:schemeClr>
          </a:solidFill>
          <a:ln w="317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7163670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454F6-EBC0-D1FC-A44A-E8C3286A3E77}"/>
            </a:ext>
          </a:extLst>
        </p:cNvPr>
        <p:cNvGrpSpPr/>
        <p:nvPr/>
      </p:nvGrpSpPr>
      <p:grpSpPr>
        <a:xfrm>
          <a:off x="0" y="0"/>
          <a:ext cx="0" cy="0"/>
          <a:chOff x="0" y="0"/>
          <a:chExt cx="0" cy="0"/>
        </a:xfrm>
      </p:grpSpPr>
      <p:sp>
        <p:nvSpPr>
          <p:cNvPr id="39" name="正方形/長方形 38">
            <a:extLst>
              <a:ext uri="{FF2B5EF4-FFF2-40B4-BE49-F238E27FC236}">
                <a16:creationId xmlns:a16="http://schemas.microsoft.com/office/drawing/2014/main" id="{FE9A14D2-76B7-2D05-148D-E95C118ACF10}"/>
              </a:ext>
            </a:extLst>
          </p:cNvPr>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43E582E0-60C9-F7E1-964D-5AC106383CA4}"/>
              </a:ext>
            </a:extLst>
          </p:cNvPr>
          <p:cNvSpPr/>
          <p:nvPr/>
        </p:nvSpPr>
        <p:spPr bwMode="white">
          <a:xfrm>
            <a:off x="-10761" y="33904"/>
            <a:ext cx="859814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　介護の担い手の状況は？</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 name="スライド番号プレースホルダー 1">
            <a:extLst>
              <a:ext uri="{FF2B5EF4-FFF2-40B4-BE49-F238E27FC236}">
                <a16:creationId xmlns:a16="http://schemas.microsoft.com/office/drawing/2014/main" id="{D374A8B3-BCE2-1BC7-9EE1-4980F797A3FD}"/>
              </a:ext>
            </a:extLst>
          </p:cNvPr>
          <p:cNvSpPr>
            <a:spLocks noGrp="1"/>
          </p:cNvSpPr>
          <p:nvPr>
            <p:ph type="sldNum" sz="quarter" idx="12"/>
          </p:nvPr>
        </p:nvSpPr>
        <p:spPr>
          <a:xfrm>
            <a:off x="6870160" y="6424248"/>
            <a:ext cx="2133600" cy="365125"/>
          </a:xfrm>
        </p:spPr>
        <p:txBody>
          <a:bodyPr/>
          <a:lstStyle/>
          <a:p>
            <a:fld id="{7B76553B-32E2-D644-9CD0-56FDA882EB90}" type="slidenum">
              <a:rPr kumimoji="1" lang="ja-JP" altLang="en-US" sz="1800" smtClean="0"/>
              <a:t>23</a:t>
            </a:fld>
            <a:endParaRPr kumimoji="1" lang="ja-JP" altLang="en-US" sz="1800" dirty="0"/>
          </a:p>
        </p:txBody>
      </p:sp>
      <p:pic>
        <p:nvPicPr>
          <p:cNvPr id="11" name="図 10">
            <a:extLst>
              <a:ext uri="{FF2B5EF4-FFF2-40B4-BE49-F238E27FC236}">
                <a16:creationId xmlns:a16="http://schemas.microsoft.com/office/drawing/2014/main" id="{5C6021EB-C71A-6EB5-AD3E-9F8FE8DA016A}"/>
              </a:ext>
            </a:extLst>
          </p:cNvPr>
          <p:cNvPicPr>
            <a:picLocks noChangeAspect="1"/>
          </p:cNvPicPr>
          <p:nvPr/>
        </p:nvPicPr>
        <p:blipFill>
          <a:blip r:embed="rId3"/>
          <a:stretch>
            <a:fillRect/>
          </a:stretch>
        </p:blipFill>
        <p:spPr>
          <a:xfrm>
            <a:off x="774838" y="792990"/>
            <a:ext cx="7594324" cy="5916104"/>
          </a:xfrm>
          <a:prstGeom prst="rect">
            <a:avLst/>
          </a:prstGeom>
        </p:spPr>
      </p:pic>
    </p:spTree>
    <p:extLst>
      <p:ext uri="{BB962C8B-B14F-4D97-AF65-F5344CB8AC3E}">
        <p14:creationId xmlns:p14="http://schemas.microsoft.com/office/powerpoint/2010/main" val="19893797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0" y="1"/>
            <a:ext cx="9144000" cy="6874074"/>
          </a:xfrm>
          <a:prstGeom prst="frame">
            <a:avLst>
              <a:gd name="adj1" fmla="val 13704"/>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 name="角丸四角形 7"/>
          <p:cNvSpPr/>
          <p:nvPr/>
        </p:nvSpPr>
        <p:spPr bwMode="white">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ヒラギノ丸ゴ Pro W4"/>
              <a:ea typeface="ヒラギノ丸ゴ Pro W4"/>
              <a:cs typeface="ヒラギノ丸ゴ Pro W4"/>
            </a:endParaRPr>
          </a:p>
        </p:txBody>
      </p:sp>
      <p:sp>
        <p:nvSpPr>
          <p:cNvPr id="6" name="テキスト ボックス 5"/>
          <p:cNvSpPr txBox="1"/>
          <p:nvPr/>
        </p:nvSpPr>
        <p:spPr bwMode="gray">
          <a:xfrm>
            <a:off x="304800" y="2589537"/>
            <a:ext cx="8547100"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ヒラギノ角ゴ Std W8"/>
              </a:rPr>
              <a:t>③生命保険スライド集</a:t>
            </a:r>
            <a:endParaRPr kumimoji="1" lang="en-US" altLang="ja-JP" sz="4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ヒラギノ角ゴ Std W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4800" b="1" dirty="0">
                <a:latin typeface="Meiryo UI" panose="020B0604030504040204" pitchFamily="50" charset="-128"/>
                <a:ea typeface="Meiryo UI" panose="020B0604030504040204" pitchFamily="50" charset="-128"/>
                <a:cs typeface="ヒラギノ角ゴ Std W8"/>
              </a:rPr>
              <a:t>（商品 編）</a:t>
            </a:r>
            <a:endParaRPr kumimoji="1" lang="ja-JP" altLang="en-US" sz="2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a:extLst>
              <a:ext uri="{FF2B5EF4-FFF2-40B4-BE49-F238E27FC236}">
                <a16:creationId xmlns:a16="http://schemas.microsoft.com/office/drawing/2014/main" id="{487EC3AF-BF24-ED75-D7C2-38B08B4FF143}"/>
              </a:ext>
            </a:extLst>
          </p:cNvPr>
          <p:cNvSpPr>
            <a:spLocks noGrp="1"/>
          </p:cNvSpPr>
          <p:nvPr>
            <p:ph type="sldNum" sz="quarter" idx="12"/>
          </p:nvPr>
        </p:nvSpPr>
        <p:spPr>
          <a:xfrm>
            <a:off x="6880370" y="6468532"/>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1" lang="ja-JP" altLang="en-US"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713428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a:xfrm>
            <a:off x="445031" y="30760"/>
            <a:ext cx="8098894"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万一</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死亡</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に備える生命保険①</a:t>
            </a:r>
            <a:endPar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endParaRPr>
          </a:p>
        </p:txBody>
      </p:sp>
      <p:sp>
        <p:nvSpPr>
          <p:cNvPr id="48" name="テキスト ボックス 47"/>
          <p:cNvSpPr txBox="1"/>
          <p:nvPr/>
        </p:nvSpPr>
        <p:spPr>
          <a:xfrm>
            <a:off x="361319" y="841885"/>
            <a:ext cx="5339089" cy="523220"/>
          </a:xfrm>
          <a:prstGeom prst="rect">
            <a:avLst/>
          </a:prstGeom>
          <a:noFill/>
        </p:spPr>
        <p:txBody>
          <a:bodyPr wrap="square" rtlCol="0">
            <a:spAutoFit/>
          </a:bodyPr>
          <a:lstStyle/>
          <a:p>
            <a:r>
              <a:rPr lang="ja-JP" altLang="en-US" sz="2800" b="1" dirty="0">
                <a:latin typeface="Meiryo UI" panose="020B0604030504040204" pitchFamily="50" charset="-128"/>
                <a:ea typeface="Meiryo UI" panose="020B0604030504040204" pitchFamily="50" charset="-128"/>
              </a:rPr>
              <a:t>「定期保険・養老保険・終身保険」</a:t>
            </a:r>
            <a:endParaRPr lang="en-US" altLang="ja-JP" sz="2800" b="1" dirty="0">
              <a:latin typeface="Meiryo UI" panose="020B0604030504040204" pitchFamily="50" charset="-128"/>
              <a:ea typeface="Meiryo UI" panose="020B0604030504040204" pitchFamily="50" charset="-128"/>
            </a:endParaRPr>
          </a:p>
        </p:txBody>
      </p:sp>
      <p:sp>
        <p:nvSpPr>
          <p:cNvPr id="50" name="テキスト ボックス 49"/>
          <p:cNvSpPr txBox="1"/>
          <p:nvPr/>
        </p:nvSpPr>
        <p:spPr>
          <a:xfrm>
            <a:off x="383485" y="5863685"/>
            <a:ext cx="8336316" cy="461665"/>
          </a:xfrm>
          <a:prstGeom prst="rect">
            <a:avLst/>
          </a:prstGeom>
          <a:noFill/>
        </p:spPr>
        <p:txBody>
          <a:bodyPr wrap="square" rtlCol="0">
            <a:spAutoFit/>
          </a:bodyPr>
          <a:lstStyle/>
          <a:p>
            <a:r>
              <a:rPr lang="ja-JP" altLang="en-US" sz="2400" b="1" dirty="0">
                <a:latin typeface="Meiryo UI" panose="020B0604030504040204" pitchFamily="50" charset="-128"/>
                <a:ea typeface="Meiryo UI" panose="020B0604030504040204" pitchFamily="50" charset="-128"/>
              </a:rPr>
              <a:t>種類によって備えることができる期間や保険料の金額が異なります。</a:t>
            </a:r>
            <a:endParaRPr lang="en-US" altLang="ja-JP" sz="2400" b="1" dirty="0">
              <a:latin typeface="Meiryo UI" panose="020B0604030504040204" pitchFamily="50" charset="-128"/>
              <a:ea typeface="Meiryo UI" panose="020B0604030504040204" pitchFamily="50" charset="-128"/>
            </a:endParaRPr>
          </a:p>
        </p:txBody>
      </p:sp>
      <p:sp>
        <p:nvSpPr>
          <p:cNvPr id="19" name="角丸四角形 18"/>
          <p:cNvSpPr/>
          <p:nvPr/>
        </p:nvSpPr>
        <p:spPr bwMode="gray">
          <a:xfrm>
            <a:off x="361320" y="1504299"/>
            <a:ext cx="2737222" cy="3672408"/>
          </a:xfrm>
          <a:prstGeom prst="roundRect">
            <a:avLst>
              <a:gd name="adj" fmla="val 9707"/>
            </a:avLst>
          </a:prstGeom>
          <a:solidFill>
            <a:srgbClr val="E9F5EF"/>
          </a:solidFill>
          <a:ln>
            <a:solidFill>
              <a:srgbClr val="57CD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366873" y="1504299"/>
            <a:ext cx="2736304" cy="400110"/>
          </a:xfrm>
          <a:prstGeom prst="rect">
            <a:avLst/>
          </a:prstGeom>
          <a:noFill/>
        </p:spPr>
        <p:txBody>
          <a:bodyPr wrap="square" rtlCol="0">
            <a:spAutoFit/>
          </a:bodyPr>
          <a:lstStyle/>
          <a:p>
            <a:pPr algn="ctr"/>
            <a:r>
              <a:rPr lang="ja-JP" altLang="en-US" sz="2000" b="1" dirty="0">
                <a:solidFill>
                  <a:srgbClr val="4FAF87"/>
                </a:solidFill>
                <a:latin typeface="Meiryo UI" panose="020B0604030504040204" pitchFamily="50" charset="-128"/>
                <a:ea typeface="Meiryo UI" panose="020B0604030504040204" pitchFamily="50" charset="-128"/>
                <a:cs typeface="Meiryo UI" panose="020B0604030504040204" pitchFamily="50" charset="-128"/>
              </a:rPr>
              <a:t>定期保険</a:t>
            </a:r>
            <a:endParaRPr lang="en-US" altLang="ja-JP" sz="2000" b="1" dirty="0">
              <a:solidFill>
                <a:srgbClr val="4FAF87"/>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366873" y="1990352"/>
            <a:ext cx="2736304" cy="738664"/>
          </a:xfrm>
          <a:prstGeom prst="rect">
            <a:avLst/>
          </a:prstGeom>
          <a:noFill/>
        </p:spPr>
        <p:txBody>
          <a:bodyPr wrap="square" rtlCol="0">
            <a:spAutoFit/>
          </a:bodyPr>
          <a:lstStyle/>
          <a:p>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保険期間は一定で、その間に死亡した場合に死亡保険金が受け取れる。</a:t>
            </a:r>
            <a:endParaRPr lang="en-US" altLang="ja-JP"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角丸四角形 21"/>
          <p:cNvSpPr/>
          <p:nvPr/>
        </p:nvSpPr>
        <p:spPr bwMode="gray">
          <a:xfrm>
            <a:off x="3162485" y="1504299"/>
            <a:ext cx="2737222" cy="3672408"/>
          </a:xfrm>
          <a:prstGeom prst="roundRect">
            <a:avLst>
              <a:gd name="adj" fmla="val 9707"/>
            </a:avLst>
          </a:prstGeom>
          <a:solidFill>
            <a:srgbClr val="E9F5EF"/>
          </a:solidFill>
          <a:ln>
            <a:solidFill>
              <a:srgbClr val="57CD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22"/>
          <p:cNvSpPr/>
          <p:nvPr/>
        </p:nvSpPr>
        <p:spPr bwMode="gray">
          <a:xfrm>
            <a:off x="5982579" y="1504299"/>
            <a:ext cx="2737222" cy="3672408"/>
          </a:xfrm>
          <a:prstGeom prst="roundRect">
            <a:avLst>
              <a:gd name="adj" fmla="val 9707"/>
            </a:avLst>
          </a:prstGeom>
          <a:solidFill>
            <a:srgbClr val="E9F5EF"/>
          </a:solidFill>
          <a:ln>
            <a:solidFill>
              <a:srgbClr val="57CD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3175185" y="1504299"/>
            <a:ext cx="2736304" cy="400110"/>
          </a:xfrm>
          <a:prstGeom prst="rect">
            <a:avLst/>
          </a:prstGeom>
          <a:noFill/>
        </p:spPr>
        <p:txBody>
          <a:bodyPr wrap="square" rtlCol="0">
            <a:spAutoFit/>
          </a:bodyPr>
          <a:lstStyle/>
          <a:p>
            <a:pPr algn="ctr"/>
            <a:r>
              <a:rPr lang="ja-JP" altLang="en-US" sz="2000" b="1" dirty="0">
                <a:solidFill>
                  <a:srgbClr val="4FAF87"/>
                </a:solidFill>
                <a:latin typeface="Meiryo UI" panose="020B0604030504040204" pitchFamily="50" charset="-128"/>
                <a:ea typeface="Meiryo UI" panose="020B0604030504040204" pitchFamily="50" charset="-128"/>
                <a:cs typeface="Meiryo UI" panose="020B0604030504040204" pitchFamily="50" charset="-128"/>
              </a:rPr>
              <a:t>養老保険</a:t>
            </a:r>
            <a:endParaRPr lang="en-US" altLang="ja-JP" sz="2000" b="1" dirty="0">
              <a:solidFill>
                <a:srgbClr val="4FAF87"/>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5983497" y="1504299"/>
            <a:ext cx="2736304" cy="400110"/>
          </a:xfrm>
          <a:prstGeom prst="rect">
            <a:avLst/>
          </a:prstGeom>
          <a:noFill/>
        </p:spPr>
        <p:txBody>
          <a:bodyPr wrap="square" rtlCol="0">
            <a:spAutoFit/>
          </a:bodyPr>
          <a:lstStyle/>
          <a:p>
            <a:pPr algn="ctr"/>
            <a:r>
              <a:rPr lang="ja-JP" altLang="en-US" sz="2000" b="1" dirty="0">
                <a:solidFill>
                  <a:srgbClr val="4FAF87"/>
                </a:solidFill>
                <a:latin typeface="Meiryo UI" panose="020B0604030504040204" pitchFamily="50" charset="-128"/>
                <a:ea typeface="Meiryo UI" panose="020B0604030504040204" pitchFamily="50" charset="-128"/>
                <a:cs typeface="Meiryo UI" panose="020B0604030504040204" pitchFamily="50" charset="-128"/>
              </a:rPr>
              <a:t>終身保険</a:t>
            </a:r>
            <a:endParaRPr lang="en-US" altLang="ja-JP" sz="2000" b="1" dirty="0">
              <a:solidFill>
                <a:srgbClr val="4FAF87"/>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3175185" y="1990352"/>
            <a:ext cx="2736304" cy="954107"/>
          </a:xfrm>
          <a:prstGeom prst="rect">
            <a:avLst/>
          </a:prstGeom>
          <a:noFill/>
        </p:spPr>
        <p:txBody>
          <a:bodyPr wrap="square" rtlCol="0">
            <a:spAutoFit/>
          </a:bodyPr>
          <a:lstStyle/>
          <a:p>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保険期間は一定で、その間に死亡した場合に死亡保険金を、無事に満期を迎えたときには満期保険金を受け取れる。</a:t>
            </a:r>
            <a:endParaRPr lang="en-US" altLang="ja-JP"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5983497" y="1990352"/>
            <a:ext cx="2736304" cy="523220"/>
          </a:xfrm>
          <a:prstGeom prst="rect">
            <a:avLst/>
          </a:prstGeom>
          <a:noFill/>
        </p:spPr>
        <p:txBody>
          <a:bodyPr wrap="square" rtlCol="0">
            <a:spAutoFit/>
          </a:bodyPr>
          <a:lstStyle/>
          <a:p>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死亡保障が一生続き、死亡したときに死亡保険金を受け取れる。</a:t>
            </a:r>
            <a:endParaRPr lang="en-US" altLang="ja-JP"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8"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046997" y="3007338"/>
            <a:ext cx="2632006" cy="1887093"/>
          </a:xfrm>
          <a:prstGeom prst="rect">
            <a:avLst/>
          </a:prstGeom>
          <a:solidFill>
            <a:srgbClr val="D7E2DC"/>
          </a:solidFill>
          <a:ln>
            <a:noFill/>
          </a:ln>
        </p:spPr>
      </p:pic>
      <p:pic>
        <p:nvPicPr>
          <p:cNvPr id="29"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38881" y="3007339"/>
            <a:ext cx="2520280" cy="1899084"/>
          </a:xfrm>
          <a:prstGeom prst="rect">
            <a:avLst/>
          </a:prstGeom>
          <a:solidFill>
            <a:srgbClr val="D7E2DC"/>
          </a:solidFill>
          <a:ln>
            <a:noFill/>
          </a:ln>
        </p:spPr>
      </p:pic>
      <p:pic>
        <p:nvPicPr>
          <p:cNvPr id="30"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3268400" y="3007339"/>
            <a:ext cx="2520281" cy="1887093"/>
          </a:xfrm>
          <a:prstGeom prst="rect">
            <a:avLst/>
          </a:prstGeom>
          <a:solidFill>
            <a:srgbClr val="D7E2DC"/>
          </a:solidFill>
          <a:ln>
            <a:noFill/>
          </a:ln>
        </p:spPr>
      </p:pic>
      <p:sp>
        <p:nvSpPr>
          <p:cNvPr id="3" name="テキスト ボックス 2"/>
          <p:cNvSpPr txBox="1"/>
          <p:nvPr/>
        </p:nvSpPr>
        <p:spPr>
          <a:xfrm>
            <a:off x="438881" y="5327904"/>
            <a:ext cx="7937023" cy="276999"/>
          </a:xfrm>
          <a:prstGeom prst="rect">
            <a:avLst/>
          </a:prstGeom>
          <a:noFill/>
        </p:spPr>
        <p:txBody>
          <a:bodyPr wrap="square" rtlCol="0">
            <a:spAutoFit/>
          </a:bodyPr>
          <a:lstStyle/>
          <a:p>
            <a:r>
              <a:rPr kumimoji="1" lang="en-US" altLang="ja-JP" sz="1200" dirty="0">
                <a:solidFill>
                  <a:schemeClr val="tx1">
                    <a:lumMod val="65000"/>
                    <a:lumOff val="35000"/>
                  </a:schemeClr>
                </a:solidFill>
                <a:latin typeface="Meiryo UI" panose="020B0604030504040204" pitchFamily="50" charset="-128"/>
                <a:ea typeface="Meiryo UI" panose="020B0604030504040204" pitchFamily="50" charset="-128"/>
              </a:rPr>
              <a:t>※</a:t>
            </a:r>
            <a:r>
              <a:rPr kumimoji="1" lang="ja-JP" altLang="en-US" sz="1200" dirty="0">
                <a:solidFill>
                  <a:schemeClr val="tx1">
                    <a:lumMod val="65000"/>
                    <a:lumOff val="35000"/>
                  </a:schemeClr>
                </a:solidFill>
                <a:latin typeface="Meiryo UI" panose="020B0604030504040204" pitchFamily="50" charset="-128"/>
                <a:ea typeface="Meiryo UI" panose="020B0604030504040204" pitchFamily="50" charset="-128"/>
              </a:rPr>
              <a:t>　　　　　　　　は、将来の保険金の支払いに備えて積み立てられる部分を表しています。</a:t>
            </a:r>
          </a:p>
        </p:txBody>
      </p:sp>
      <p:sp>
        <p:nvSpPr>
          <p:cNvPr id="4" name="正方形/長方形 3"/>
          <p:cNvSpPr/>
          <p:nvPr/>
        </p:nvSpPr>
        <p:spPr>
          <a:xfrm>
            <a:off x="804672" y="5358403"/>
            <a:ext cx="612000" cy="216000"/>
          </a:xfrm>
          <a:prstGeom prst="rect">
            <a:avLst/>
          </a:prstGeom>
          <a:solidFill>
            <a:schemeClr val="accent6">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1BEEE426-5964-B08F-B633-C82822755CC7}"/>
              </a:ext>
            </a:extLst>
          </p:cNvPr>
          <p:cNvSpPr>
            <a:spLocks noGrp="1"/>
          </p:cNvSpPr>
          <p:nvPr>
            <p:ph type="sldNum" sz="quarter" idx="12"/>
          </p:nvPr>
        </p:nvSpPr>
        <p:spPr>
          <a:xfrm>
            <a:off x="6762924" y="6401569"/>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1" lang="ja-JP" altLang="en-US"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2310914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10" name="グループ化 4"/>
          <p:cNvGrpSpPr>
            <a:grpSpLocks/>
          </p:cNvGrpSpPr>
          <p:nvPr/>
        </p:nvGrpSpPr>
        <p:grpSpPr bwMode="auto">
          <a:xfrm>
            <a:off x="314325" y="1489308"/>
            <a:ext cx="8534400" cy="958014"/>
            <a:chOff x="9523" y="1156863"/>
            <a:chExt cx="8532912" cy="808806"/>
          </a:xfrm>
        </p:grpSpPr>
        <p:sp>
          <p:nvSpPr>
            <p:cNvPr id="2" name="角丸四角形 1"/>
            <p:cNvSpPr/>
            <p:nvPr/>
          </p:nvSpPr>
          <p:spPr>
            <a:xfrm>
              <a:off x="9523" y="1156863"/>
              <a:ext cx="8532912" cy="792088"/>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36000" bIns="36000"/>
            <a:lstStyle/>
            <a:p>
              <a:pPr marL="742950" lvl="1" indent="-285750">
                <a:buFont typeface="Wingdings" panose="05000000000000000000" pitchFamily="2" charset="2"/>
                <a:buChar char="l"/>
                <a:defRPr/>
              </a:pPr>
              <a:r>
                <a:rPr lang="en-US" altLang="ja-JP" dirty="0">
                  <a:solidFill>
                    <a:schemeClr val="tx1"/>
                  </a:solidFill>
                  <a:latin typeface="Meiryo UI" panose="020B0604030504040204" pitchFamily="50" charset="-128"/>
                  <a:ea typeface="Meiryo UI" panose="020B0604030504040204" pitchFamily="50" charset="-128"/>
                </a:rPr>
                <a:t>30</a:t>
              </a:r>
              <a:r>
                <a:rPr lang="ja-JP" altLang="en-US" dirty="0">
                  <a:solidFill>
                    <a:schemeClr val="tx1"/>
                  </a:solidFill>
                  <a:latin typeface="Meiryo UI" panose="020B0604030504040204" pitchFamily="50" charset="-128"/>
                  <a:ea typeface="Meiryo UI" panose="020B0604030504040204" pitchFamily="50" charset="-128"/>
                </a:rPr>
                <a:t>歳契約、死亡保険金は</a:t>
              </a:r>
              <a:r>
                <a:rPr lang="en-US" altLang="ja-JP" dirty="0">
                  <a:solidFill>
                    <a:schemeClr val="tx1"/>
                  </a:solidFill>
                  <a:latin typeface="Meiryo UI" panose="020B0604030504040204" pitchFamily="50" charset="-128"/>
                  <a:ea typeface="Meiryo UI" panose="020B0604030504040204" pitchFamily="50" charset="-128"/>
                </a:rPr>
                <a:t>1,000</a:t>
              </a:r>
              <a:r>
                <a:rPr lang="ja-JP" altLang="en-US" dirty="0">
                  <a:solidFill>
                    <a:schemeClr val="tx1"/>
                  </a:solidFill>
                  <a:latin typeface="Meiryo UI" panose="020B0604030504040204" pitchFamily="50" charset="-128"/>
                  <a:ea typeface="Meiryo UI" panose="020B0604030504040204" pitchFamily="50" charset="-128"/>
                </a:rPr>
                <a:t>万円</a:t>
              </a:r>
              <a:endParaRPr lang="en-US" altLang="ja-JP" dirty="0">
                <a:solidFill>
                  <a:schemeClr val="tx1"/>
                </a:solidFill>
                <a:latin typeface="Meiryo UI" panose="020B0604030504040204" pitchFamily="50" charset="-128"/>
                <a:ea typeface="Meiryo UI" panose="020B0604030504040204" pitchFamily="50" charset="-128"/>
              </a:endParaRPr>
            </a:p>
            <a:p>
              <a:pPr marL="742950" lvl="1" indent="-285750">
                <a:buFont typeface="Wingdings" panose="05000000000000000000" pitchFamily="2" charset="2"/>
                <a:buChar char="l"/>
                <a:defRPr/>
              </a:pPr>
              <a:r>
                <a:rPr lang="ja-JP" altLang="en-US" dirty="0">
                  <a:solidFill>
                    <a:schemeClr val="tx1"/>
                  </a:solidFill>
                  <a:latin typeface="Meiryo UI" panose="020B0604030504040204" pitchFamily="50" charset="-128"/>
                  <a:ea typeface="Meiryo UI" panose="020B0604030504040204" pitchFamily="50" charset="-128"/>
                </a:rPr>
                <a:t>定期保険、養老保険の保険期間は</a:t>
              </a:r>
              <a:r>
                <a:rPr lang="en-US" altLang="ja-JP" dirty="0">
                  <a:solidFill>
                    <a:schemeClr val="tx1"/>
                  </a:solidFill>
                  <a:latin typeface="Meiryo UI" panose="020B0604030504040204" pitchFamily="50" charset="-128"/>
                  <a:ea typeface="Meiryo UI" panose="020B0604030504040204" pitchFamily="50" charset="-128"/>
                </a:rPr>
                <a:t>30</a:t>
              </a:r>
              <a:r>
                <a:rPr lang="ja-JP" altLang="en-US" dirty="0">
                  <a:solidFill>
                    <a:schemeClr val="tx1"/>
                  </a:solidFill>
                  <a:latin typeface="Meiryo UI" panose="020B0604030504040204" pitchFamily="50" charset="-128"/>
                  <a:ea typeface="Meiryo UI" panose="020B0604030504040204" pitchFamily="50" charset="-128"/>
                </a:rPr>
                <a:t>年</a:t>
              </a:r>
              <a:r>
                <a:rPr lang="en-US" altLang="ja-JP" dirty="0">
                  <a:solidFill>
                    <a:schemeClr val="tx1"/>
                  </a:solidFill>
                  <a:latin typeface="Meiryo UI" panose="020B0604030504040204" pitchFamily="50" charset="-128"/>
                  <a:ea typeface="Meiryo UI" panose="020B0604030504040204" pitchFamily="50" charset="-128"/>
                </a:rPr>
                <a:t>(60</a:t>
              </a:r>
              <a:r>
                <a:rPr lang="ja-JP" altLang="en-US" dirty="0">
                  <a:solidFill>
                    <a:schemeClr val="tx1"/>
                  </a:solidFill>
                  <a:latin typeface="Meiryo UI" panose="020B0604030504040204" pitchFamily="50" charset="-128"/>
                  <a:ea typeface="Meiryo UI" panose="020B0604030504040204" pitchFamily="50" charset="-128"/>
                </a:rPr>
                <a:t>歳になるまで</a:t>
              </a:r>
              <a:r>
                <a:rPr lang="en-US" altLang="ja-JP" dirty="0">
                  <a:solidFill>
                    <a:schemeClr val="tx1"/>
                  </a:solidFill>
                  <a:latin typeface="Meiryo UI" panose="020B0604030504040204" pitchFamily="50" charset="-128"/>
                  <a:ea typeface="Meiryo UI" panose="020B0604030504040204" pitchFamily="50" charset="-128"/>
                </a:rPr>
                <a:t>)</a:t>
              </a:r>
              <a:r>
                <a:rPr lang="ja-JP" altLang="en-US" dirty="0" err="1">
                  <a:solidFill>
                    <a:schemeClr val="tx1"/>
                  </a:solidFill>
                  <a:latin typeface="Meiryo UI" panose="020B0604030504040204" pitchFamily="50" charset="-128"/>
                  <a:ea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rPr>
                <a:t>終身保険は一生涯</a:t>
              </a:r>
              <a:endParaRPr lang="en-US" altLang="ja-JP" dirty="0">
                <a:solidFill>
                  <a:schemeClr val="tx1"/>
                </a:solidFill>
                <a:latin typeface="Meiryo UI" panose="020B0604030504040204" pitchFamily="50" charset="-128"/>
                <a:ea typeface="Meiryo UI" panose="020B0604030504040204" pitchFamily="50" charset="-128"/>
              </a:endParaRPr>
            </a:p>
            <a:p>
              <a:pPr marL="742950" lvl="1" indent="-285750">
                <a:buFont typeface="Wingdings" panose="05000000000000000000" pitchFamily="2" charset="2"/>
                <a:buChar char="l"/>
                <a:defRPr/>
              </a:pPr>
              <a:r>
                <a:rPr lang="ja-JP" altLang="en-US" dirty="0">
                  <a:solidFill>
                    <a:schemeClr val="tx1"/>
                  </a:solidFill>
                  <a:latin typeface="Meiryo UI" panose="020B0604030504040204" pitchFamily="50" charset="-128"/>
                  <a:ea typeface="Meiryo UI" panose="020B0604030504040204" pitchFamily="50" charset="-128"/>
                </a:rPr>
                <a:t>保険料払込期間は</a:t>
              </a:r>
              <a:r>
                <a:rPr lang="en-US" altLang="ja-JP" dirty="0">
                  <a:solidFill>
                    <a:schemeClr val="tx1"/>
                  </a:solidFill>
                  <a:latin typeface="Meiryo UI" panose="020B0604030504040204" pitchFamily="50" charset="-128"/>
                  <a:ea typeface="Meiryo UI" panose="020B0604030504040204" pitchFamily="50" charset="-128"/>
                </a:rPr>
                <a:t>30</a:t>
              </a:r>
              <a:r>
                <a:rPr lang="ja-JP" altLang="en-US" dirty="0">
                  <a:solidFill>
                    <a:schemeClr val="tx1"/>
                  </a:solidFill>
                  <a:latin typeface="Meiryo UI" panose="020B0604030504040204" pitchFamily="50" charset="-128"/>
                  <a:ea typeface="Meiryo UI" panose="020B0604030504040204" pitchFamily="50" charset="-128"/>
                </a:rPr>
                <a:t>年</a:t>
              </a:r>
              <a:r>
                <a:rPr lang="en-US" altLang="ja-JP" dirty="0">
                  <a:solidFill>
                    <a:schemeClr val="tx1"/>
                  </a:solidFill>
                  <a:latin typeface="Meiryo UI" panose="020B0604030504040204" pitchFamily="50" charset="-128"/>
                  <a:ea typeface="Meiryo UI" panose="020B0604030504040204" pitchFamily="50" charset="-128"/>
                </a:rPr>
                <a:t>(60</a:t>
              </a:r>
              <a:r>
                <a:rPr lang="ja-JP" altLang="en-US" dirty="0">
                  <a:solidFill>
                    <a:schemeClr val="tx1"/>
                  </a:solidFill>
                  <a:latin typeface="Meiryo UI" panose="020B0604030504040204" pitchFamily="50" charset="-128"/>
                  <a:ea typeface="Meiryo UI" panose="020B0604030504040204" pitchFamily="50" charset="-128"/>
                </a:rPr>
                <a:t>歳になるまで</a:t>
              </a:r>
              <a:r>
                <a:rPr lang="en-US" altLang="ja-JP" dirty="0">
                  <a:solidFill>
                    <a:schemeClr val="tx1"/>
                  </a:solidFill>
                  <a:latin typeface="Meiryo UI" panose="020B0604030504040204" pitchFamily="50" charset="-128"/>
                  <a:ea typeface="Meiryo UI" panose="020B0604030504040204" pitchFamily="50" charset="-128"/>
                </a:rPr>
                <a:t>)</a:t>
              </a:r>
              <a:endParaRPr lang="ja-JP" altLang="en-US" dirty="0">
                <a:solidFill>
                  <a:schemeClr val="tx1"/>
                </a:solidFill>
                <a:latin typeface="Meiryo UI" panose="020B0604030504040204" pitchFamily="50" charset="-128"/>
                <a:ea typeface="Meiryo UI" panose="020B0604030504040204" pitchFamily="50" charset="-128"/>
              </a:endParaRPr>
            </a:p>
          </p:txBody>
        </p:sp>
        <p:sp>
          <p:nvSpPr>
            <p:cNvPr id="3" name="角丸四角形 2"/>
            <p:cNvSpPr/>
            <p:nvPr/>
          </p:nvSpPr>
          <p:spPr>
            <a:xfrm>
              <a:off x="9523" y="1173581"/>
              <a:ext cx="431725" cy="792088"/>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36000" bIns="36000" anchor="ctr"/>
            <a:lstStyle/>
            <a:p>
              <a:pPr algn="ctr">
                <a:defRPr/>
              </a:pPr>
              <a:r>
                <a:rPr lang="ja-JP" altLang="en-US" sz="1400" b="1" dirty="0">
                  <a:solidFill>
                    <a:schemeClr val="tx1"/>
                  </a:solidFill>
                </a:rPr>
                <a:t>条件</a:t>
              </a:r>
            </a:p>
          </p:txBody>
        </p:sp>
      </p:grpSp>
      <p:graphicFrame>
        <p:nvGraphicFramePr>
          <p:cNvPr id="6" name="表 5"/>
          <p:cNvGraphicFramePr>
            <a:graphicFrameLocks noGrp="1"/>
          </p:cNvGraphicFramePr>
          <p:nvPr>
            <p:extLst>
              <p:ext uri="{D42A27DB-BD31-4B8C-83A1-F6EECF244321}">
                <p14:modId xmlns:p14="http://schemas.microsoft.com/office/powerpoint/2010/main" val="282460043"/>
              </p:ext>
            </p:extLst>
          </p:nvPr>
        </p:nvGraphicFramePr>
        <p:xfrm>
          <a:off x="71438" y="2576525"/>
          <a:ext cx="9001126" cy="2297112"/>
        </p:xfrm>
        <a:graphic>
          <a:graphicData uri="http://schemas.openxmlformats.org/drawingml/2006/table">
            <a:tbl>
              <a:tblPr firstRow="1" bandRow="1">
                <a:tableStyleId>{5940675A-B579-460E-94D1-54222C63F5DA}</a:tableStyleId>
              </a:tblPr>
              <a:tblGrid>
                <a:gridCol w="1196530">
                  <a:extLst>
                    <a:ext uri="{9D8B030D-6E8A-4147-A177-3AD203B41FA5}">
                      <a16:colId xmlns:a16="http://schemas.microsoft.com/office/drawing/2014/main" val="20000"/>
                    </a:ext>
                  </a:extLst>
                </a:gridCol>
                <a:gridCol w="1300766">
                  <a:extLst>
                    <a:ext uri="{9D8B030D-6E8A-4147-A177-3AD203B41FA5}">
                      <a16:colId xmlns:a16="http://schemas.microsoft.com/office/drawing/2014/main" val="20001"/>
                    </a:ext>
                  </a:extLst>
                </a:gridCol>
                <a:gridCol w="1300766">
                  <a:extLst>
                    <a:ext uri="{9D8B030D-6E8A-4147-A177-3AD203B41FA5}">
                      <a16:colId xmlns:a16="http://schemas.microsoft.com/office/drawing/2014/main" val="20002"/>
                    </a:ext>
                  </a:extLst>
                </a:gridCol>
                <a:gridCol w="1300766">
                  <a:extLst>
                    <a:ext uri="{9D8B030D-6E8A-4147-A177-3AD203B41FA5}">
                      <a16:colId xmlns:a16="http://schemas.microsoft.com/office/drawing/2014/main" val="20003"/>
                    </a:ext>
                  </a:extLst>
                </a:gridCol>
                <a:gridCol w="1300766">
                  <a:extLst>
                    <a:ext uri="{9D8B030D-6E8A-4147-A177-3AD203B41FA5}">
                      <a16:colId xmlns:a16="http://schemas.microsoft.com/office/drawing/2014/main" val="20004"/>
                    </a:ext>
                  </a:extLst>
                </a:gridCol>
                <a:gridCol w="1300766">
                  <a:extLst>
                    <a:ext uri="{9D8B030D-6E8A-4147-A177-3AD203B41FA5}">
                      <a16:colId xmlns:a16="http://schemas.microsoft.com/office/drawing/2014/main" val="20005"/>
                    </a:ext>
                  </a:extLst>
                </a:gridCol>
                <a:gridCol w="1300766">
                  <a:extLst>
                    <a:ext uri="{9D8B030D-6E8A-4147-A177-3AD203B41FA5}">
                      <a16:colId xmlns:a16="http://schemas.microsoft.com/office/drawing/2014/main" val="20006"/>
                    </a:ext>
                  </a:extLst>
                </a:gridCol>
              </a:tblGrid>
              <a:tr h="370994">
                <a:tc>
                  <a:txBody>
                    <a:bodyPr/>
                    <a:lstStyle/>
                    <a:p>
                      <a:endParaRPr kumimoji="1" lang="ja-JP" altLang="en-US" sz="1800" b="0" dirty="0">
                        <a:solidFill>
                          <a:schemeClr val="tx1"/>
                        </a:solidFill>
                        <a:latin typeface="Meiryo UI" panose="020B0604030504040204" pitchFamily="50" charset="-128"/>
                        <a:ea typeface="Meiryo UI" panose="020B0604030504040204" pitchFamily="50" charset="-128"/>
                      </a:endParaRPr>
                    </a:p>
                  </a:txBody>
                  <a:tcPr marL="91441" marR="91441" marT="45739" marB="45739" anchor="ctr"/>
                </a:tc>
                <a:tc gridSpan="2">
                  <a:txBody>
                    <a:bodyPr/>
                    <a:lstStyle/>
                    <a:p>
                      <a:pPr algn="ctr"/>
                      <a:r>
                        <a:rPr kumimoji="1" lang="ja-JP" altLang="en-US" sz="1800" dirty="0">
                          <a:solidFill>
                            <a:schemeClr val="tx1"/>
                          </a:solidFill>
                          <a:latin typeface="Meiryo UI" panose="020B0604030504040204" pitchFamily="50" charset="-128"/>
                          <a:ea typeface="Meiryo UI" panose="020B0604030504040204" pitchFamily="50" charset="-128"/>
                        </a:rPr>
                        <a:t>定期保険</a:t>
                      </a:r>
                      <a:endParaRPr kumimoji="1" lang="ja-JP" altLang="en-US" sz="1800" b="0" dirty="0">
                        <a:solidFill>
                          <a:schemeClr val="tx1"/>
                        </a:solidFill>
                        <a:latin typeface="Meiryo UI" panose="020B0604030504040204" pitchFamily="50" charset="-128"/>
                        <a:ea typeface="Meiryo UI" panose="020B0604030504040204" pitchFamily="50" charset="-128"/>
                      </a:endParaRPr>
                    </a:p>
                  </a:txBody>
                  <a:tcPr marL="91441" marR="91441" marT="45739" marB="45739" anchor="ctr"/>
                </a:tc>
                <a:tc hMerge="1">
                  <a:txBody>
                    <a:bodyPr/>
                    <a:lstStyle/>
                    <a:p>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kumimoji="1" lang="ja-JP" altLang="en-US" sz="1800" dirty="0">
                          <a:solidFill>
                            <a:schemeClr val="tx1"/>
                          </a:solidFill>
                          <a:latin typeface="Meiryo UI" panose="020B0604030504040204" pitchFamily="50" charset="-128"/>
                          <a:ea typeface="Meiryo UI" panose="020B0604030504040204" pitchFamily="50" charset="-128"/>
                        </a:rPr>
                        <a:t>養老保険</a:t>
                      </a:r>
                      <a:endParaRPr kumimoji="1" lang="ja-JP" altLang="en-US" sz="1800" b="0" dirty="0">
                        <a:solidFill>
                          <a:schemeClr val="tx1"/>
                        </a:solidFill>
                        <a:latin typeface="Meiryo UI" panose="020B0604030504040204" pitchFamily="50" charset="-128"/>
                        <a:ea typeface="Meiryo UI" panose="020B0604030504040204" pitchFamily="50" charset="-128"/>
                      </a:endParaRPr>
                    </a:p>
                  </a:txBody>
                  <a:tcPr marL="91441" marR="91441" marT="45739" marB="45739" anchor="ctr"/>
                </a:tc>
                <a:tc hMerge="1">
                  <a:txBody>
                    <a:bodyPr/>
                    <a:lstStyle/>
                    <a:p>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kumimoji="1" lang="ja-JP" altLang="en-US" sz="1800" dirty="0">
                          <a:solidFill>
                            <a:schemeClr val="tx1"/>
                          </a:solidFill>
                          <a:latin typeface="Meiryo UI" panose="020B0604030504040204" pitchFamily="50" charset="-128"/>
                          <a:ea typeface="Meiryo UI" panose="020B0604030504040204" pitchFamily="50" charset="-128"/>
                        </a:rPr>
                        <a:t>終身保険</a:t>
                      </a:r>
                      <a:endParaRPr kumimoji="1" lang="ja-JP" altLang="en-US" sz="1800" b="0" dirty="0">
                        <a:solidFill>
                          <a:schemeClr val="tx1"/>
                        </a:solidFill>
                        <a:latin typeface="Meiryo UI" panose="020B0604030504040204" pitchFamily="50" charset="-128"/>
                        <a:ea typeface="Meiryo UI" panose="020B0604030504040204" pitchFamily="50" charset="-128"/>
                      </a:endParaRPr>
                    </a:p>
                  </a:txBody>
                  <a:tcPr marL="91441" marR="91441" marT="45739" marB="45739" anchor="ctr"/>
                </a:tc>
                <a:tc hMerge="1">
                  <a:txBody>
                    <a:bodyPr/>
                    <a:lstStyle/>
                    <a:p>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994">
                <a:tc>
                  <a:txBody>
                    <a:bodyPr/>
                    <a:lstStyle/>
                    <a:p>
                      <a:pPr algn="ctr"/>
                      <a:r>
                        <a:rPr kumimoji="1" lang="ja-JP" altLang="en-US" sz="1800" dirty="0">
                          <a:solidFill>
                            <a:schemeClr val="tx1"/>
                          </a:solidFill>
                          <a:latin typeface="Meiryo UI" panose="020B0604030504040204" pitchFamily="50" charset="-128"/>
                          <a:ea typeface="Meiryo UI" panose="020B0604030504040204" pitchFamily="50" charset="-128"/>
                        </a:rPr>
                        <a:t>性別</a:t>
                      </a:r>
                      <a:endParaRPr kumimoji="1" lang="ja-JP" altLang="en-US" sz="1800" b="0" dirty="0">
                        <a:solidFill>
                          <a:schemeClr val="tx1"/>
                        </a:solidFill>
                        <a:latin typeface="Meiryo UI" panose="020B0604030504040204" pitchFamily="50" charset="-128"/>
                        <a:ea typeface="Meiryo UI" panose="020B0604030504040204" pitchFamily="50" charset="-128"/>
                      </a:endParaRPr>
                    </a:p>
                  </a:txBody>
                  <a:tcPr marL="91441" marR="91441" marT="45739" marB="45739" anchor="ctr"/>
                </a:tc>
                <a:tc>
                  <a:txBody>
                    <a:bodyPr/>
                    <a:lstStyle/>
                    <a:p>
                      <a:pPr algn="ctr"/>
                      <a:r>
                        <a:rPr kumimoji="1" lang="ja-JP" altLang="en-US" sz="1800" dirty="0">
                          <a:solidFill>
                            <a:schemeClr val="tx1"/>
                          </a:solidFill>
                          <a:latin typeface="Meiryo UI" panose="020B0604030504040204" pitchFamily="50" charset="-128"/>
                          <a:ea typeface="Meiryo UI" panose="020B0604030504040204" pitchFamily="50" charset="-128"/>
                        </a:rPr>
                        <a:t>男性</a:t>
                      </a:r>
                      <a:endParaRPr kumimoji="1" lang="ja-JP" altLang="en-US" sz="1800" b="0" dirty="0">
                        <a:solidFill>
                          <a:schemeClr val="tx1"/>
                        </a:solidFill>
                        <a:latin typeface="Meiryo UI" panose="020B0604030504040204" pitchFamily="50" charset="-128"/>
                        <a:ea typeface="Meiryo UI" panose="020B0604030504040204" pitchFamily="50" charset="-128"/>
                      </a:endParaRPr>
                    </a:p>
                  </a:txBody>
                  <a:tcPr marL="36000" marR="36000" marT="45739" marB="45739" anchor="ctr">
                    <a:solidFill>
                      <a:schemeClr val="accent5">
                        <a:lumMod val="20000"/>
                        <a:lumOff val="80000"/>
                      </a:schemeClr>
                    </a:solidFill>
                  </a:tcPr>
                </a:tc>
                <a:tc>
                  <a:txBody>
                    <a:bodyPr/>
                    <a:lstStyle/>
                    <a:p>
                      <a:pPr algn="ctr"/>
                      <a:r>
                        <a:rPr kumimoji="1" lang="ja-JP" altLang="en-US" sz="1800" dirty="0">
                          <a:solidFill>
                            <a:schemeClr val="tx1"/>
                          </a:solidFill>
                          <a:latin typeface="Meiryo UI" panose="020B0604030504040204" pitchFamily="50" charset="-128"/>
                          <a:ea typeface="Meiryo UI" panose="020B0604030504040204" pitchFamily="50" charset="-128"/>
                        </a:rPr>
                        <a:t>女性</a:t>
                      </a:r>
                      <a:endParaRPr kumimoji="1" lang="ja-JP" altLang="en-US" sz="1800" b="0" dirty="0">
                        <a:solidFill>
                          <a:schemeClr val="tx1"/>
                        </a:solidFill>
                        <a:latin typeface="Meiryo UI" panose="020B0604030504040204" pitchFamily="50" charset="-128"/>
                        <a:ea typeface="Meiryo UI" panose="020B0604030504040204" pitchFamily="50" charset="-128"/>
                      </a:endParaRPr>
                    </a:p>
                  </a:txBody>
                  <a:tcPr marL="36000" marR="36000" marT="45739" marB="45739" anchor="ctr">
                    <a:solidFill>
                      <a:schemeClr val="accent2">
                        <a:lumMod val="20000"/>
                        <a:lumOff val="80000"/>
                      </a:schemeClr>
                    </a:solidFill>
                  </a:tcPr>
                </a:tc>
                <a:tc>
                  <a:txBody>
                    <a:bodyPr/>
                    <a:lstStyle/>
                    <a:p>
                      <a:pPr algn="ctr"/>
                      <a:r>
                        <a:rPr kumimoji="1" lang="ja-JP" altLang="en-US" sz="1800" dirty="0">
                          <a:solidFill>
                            <a:schemeClr val="tx1"/>
                          </a:solidFill>
                          <a:latin typeface="Meiryo UI" panose="020B0604030504040204" pitchFamily="50" charset="-128"/>
                          <a:ea typeface="Meiryo UI" panose="020B0604030504040204" pitchFamily="50" charset="-128"/>
                        </a:rPr>
                        <a:t>男性</a:t>
                      </a:r>
                      <a:endParaRPr kumimoji="1" lang="ja-JP" altLang="en-US" sz="1800" b="0" dirty="0">
                        <a:solidFill>
                          <a:schemeClr val="tx1"/>
                        </a:solidFill>
                        <a:latin typeface="Meiryo UI" panose="020B0604030504040204" pitchFamily="50" charset="-128"/>
                        <a:ea typeface="Meiryo UI" panose="020B0604030504040204" pitchFamily="50" charset="-128"/>
                      </a:endParaRPr>
                    </a:p>
                  </a:txBody>
                  <a:tcPr marL="36000" marR="36000" marT="45739" marB="45739" anchor="ctr">
                    <a:solidFill>
                      <a:schemeClr val="accent5">
                        <a:lumMod val="20000"/>
                        <a:lumOff val="80000"/>
                      </a:schemeClr>
                    </a:solidFill>
                  </a:tcPr>
                </a:tc>
                <a:tc>
                  <a:txBody>
                    <a:bodyPr/>
                    <a:lstStyle/>
                    <a:p>
                      <a:pPr algn="ctr"/>
                      <a:r>
                        <a:rPr kumimoji="1" lang="ja-JP" altLang="en-US" sz="1800" dirty="0">
                          <a:solidFill>
                            <a:schemeClr val="tx1"/>
                          </a:solidFill>
                          <a:latin typeface="Meiryo UI" panose="020B0604030504040204" pitchFamily="50" charset="-128"/>
                          <a:ea typeface="Meiryo UI" panose="020B0604030504040204" pitchFamily="50" charset="-128"/>
                        </a:rPr>
                        <a:t>女性</a:t>
                      </a:r>
                      <a:endParaRPr kumimoji="1" lang="ja-JP" altLang="en-US" sz="1800" b="0" dirty="0">
                        <a:solidFill>
                          <a:schemeClr val="tx1"/>
                        </a:solidFill>
                        <a:latin typeface="Meiryo UI" panose="020B0604030504040204" pitchFamily="50" charset="-128"/>
                        <a:ea typeface="Meiryo UI" panose="020B0604030504040204" pitchFamily="50" charset="-128"/>
                      </a:endParaRPr>
                    </a:p>
                  </a:txBody>
                  <a:tcPr marL="36000" marR="36000" marT="45739" marB="45739" anchor="ctr">
                    <a:solidFill>
                      <a:schemeClr val="accent2">
                        <a:lumMod val="20000"/>
                        <a:lumOff val="80000"/>
                      </a:schemeClr>
                    </a:solidFill>
                  </a:tcPr>
                </a:tc>
                <a:tc>
                  <a:txBody>
                    <a:bodyPr/>
                    <a:lstStyle/>
                    <a:p>
                      <a:pPr algn="ctr"/>
                      <a:r>
                        <a:rPr kumimoji="1" lang="ja-JP" altLang="en-US" sz="1800" dirty="0">
                          <a:solidFill>
                            <a:schemeClr val="tx1"/>
                          </a:solidFill>
                          <a:latin typeface="Meiryo UI" panose="020B0604030504040204" pitchFamily="50" charset="-128"/>
                          <a:ea typeface="Meiryo UI" panose="020B0604030504040204" pitchFamily="50" charset="-128"/>
                        </a:rPr>
                        <a:t>男性</a:t>
                      </a:r>
                      <a:endParaRPr kumimoji="1" lang="ja-JP" altLang="en-US" sz="1800" b="0" dirty="0">
                        <a:solidFill>
                          <a:schemeClr val="tx1"/>
                        </a:solidFill>
                        <a:latin typeface="Meiryo UI" panose="020B0604030504040204" pitchFamily="50" charset="-128"/>
                        <a:ea typeface="Meiryo UI" panose="020B0604030504040204" pitchFamily="50" charset="-128"/>
                      </a:endParaRPr>
                    </a:p>
                  </a:txBody>
                  <a:tcPr marL="36000" marR="36000" marT="45739" marB="45739" anchor="ctr">
                    <a:solidFill>
                      <a:schemeClr val="accent5">
                        <a:lumMod val="20000"/>
                        <a:lumOff val="80000"/>
                      </a:schemeClr>
                    </a:solidFill>
                  </a:tcPr>
                </a:tc>
                <a:tc>
                  <a:txBody>
                    <a:bodyPr/>
                    <a:lstStyle/>
                    <a:p>
                      <a:pPr algn="ctr"/>
                      <a:r>
                        <a:rPr kumimoji="1" lang="ja-JP" altLang="en-US" sz="1800" dirty="0">
                          <a:solidFill>
                            <a:schemeClr val="tx1"/>
                          </a:solidFill>
                          <a:latin typeface="Meiryo UI" panose="020B0604030504040204" pitchFamily="50" charset="-128"/>
                          <a:ea typeface="Meiryo UI" panose="020B0604030504040204" pitchFamily="50" charset="-128"/>
                        </a:rPr>
                        <a:t>女性</a:t>
                      </a:r>
                      <a:endParaRPr kumimoji="1" lang="ja-JP" altLang="en-US" sz="1800" b="0" dirty="0">
                        <a:solidFill>
                          <a:schemeClr val="tx1"/>
                        </a:solidFill>
                        <a:latin typeface="Meiryo UI" panose="020B0604030504040204" pitchFamily="50" charset="-128"/>
                        <a:ea typeface="Meiryo UI" panose="020B0604030504040204" pitchFamily="50" charset="-128"/>
                      </a:endParaRPr>
                    </a:p>
                  </a:txBody>
                  <a:tcPr marL="36000" marR="36000" marT="45739" marB="45739" anchor="ctr">
                    <a:solidFill>
                      <a:schemeClr val="accent2">
                        <a:lumMod val="20000"/>
                        <a:lumOff val="80000"/>
                      </a:schemeClr>
                    </a:solidFill>
                  </a:tcPr>
                </a:tc>
                <a:extLst>
                  <a:ext uri="{0D108BD9-81ED-4DB2-BD59-A6C34878D82A}">
                    <a16:rowId xmlns:a16="http://schemas.microsoft.com/office/drawing/2014/main" val="10001"/>
                  </a:ext>
                </a:extLst>
              </a:tr>
              <a:tr h="396404">
                <a:tc>
                  <a:txBody>
                    <a:bodyPr/>
                    <a:lstStyle/>
                    <a:p>
                      <a:pPr algn="ctr"/>
                      <a:r>
                        <a:rPr kumimoji="1" lang="ja-JP" altLang="en-US" sz="1800" dirty="0">
                          <a:solidFill>
                            <a:schemeClr val="tx1"/>
                          </a:solidFill>
                          <a:latin typeface="Meiryo UI" panose="020B0604030504040204" pitchFamily="50" charset="-128"/>
                          <a:ea typeface="Meiryo UI" panose="020B0604030504040204" pitchFamily="50" charset="-128"/>
                        </a:rPr>
                        <a:t>保険料</a:t>
                      </a:r>
                      <a:endParaRPr kumimoji="1" lang="ja-JP" altLang="en-US" sz="1800" b="0" dirty="0">
                        <a:solidFill>
                          <a:schemeClr val="tx1"/>
                        </a:solidFill>
                        <a:latin typeface="Meiryo UI" panose="020B0604030504040204" pitchFamily="50" charset="-128"/>
                        <a:ea typeface="Meiryo UI" panose="020B0604030504040204" pitchFamily="50" charset="-128"/>
                      </a:endParaRPr>
                    </a:p>
                  </a:txBody>
                  <a:tcPr marL="91441" marR="91441" marT="45739" marB="45739" anchor="ctr"/>
                </a:tc>
                <a:tc>
                  <a:txBody>
                    <a:bodyPr/>
                    <a:lstStyle/>
                    <a:p>
                      <a:pPr algn="ctr"/>
                      <a:r>
                        <a:rPr kumimoji="1" lang="en-US" altLang="ja-JP" sz="2000" dirty="0">
                          <a:solidFill>
                            <a:schemeClr val="tx1"/>
                          </a:solidFill>
                          <a:latin typeface="Meiryo UI" panose="020B0604030504040204" pitchFamily="50" charset="-128"/>
                          <a:ea typeface="Meiryo UI" panose="020B0604030504040204" pitchFamily="50" charset="-128"/>
                        </a:rPr>
                        <a:t>0.36</a:t>
                      </a:r>
                      <a:r>
                        <a:rPr kumimoji="1" lang="ja-JP" altLang="en-US" sz="1600" dirty="0">
                          <a:solidFill>
                            <a:schemeClr val="tx1"/>
                          </a:solidFill>
                          <a:latin typeface="Meiryo UI" panose="020B0604030504040204" pitchFamily="50" charset="-128"/>
                          <a:ea typeface="Meiryo UI" panose="020B0604030504040204" pitchFamily="50" charset="-128"/>
                        </a:rPr>
                        <a:t>万</a:t>
                      </a:r>
                      <a:r>
                        <a:rPr kumimoji="1" lang="ja-JP" altLang="en-US" sz="1400" dirty="0">
                          <a:solidFill>
                            <a:schemeClr val="tx1"/>
                          </a:solidFill>
                          <a:latin typeface="Meiryo UI" panose="020B0604030504040204" pitchFamily="50" charset="-128"/>
                          <a:ea typeface="Meiryo UI" panose="020B0604030504040204" pitchFamily="50" charset="-128"/>
                        </a:rPr>
                        <a:t>円</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36000" marR="36000" marT="45739" marB="45739" anchor="ctr">
                    <a:solidFill>
                      <a:schemeClr val="accent5">
                        <a:lumMod val="20000"/>
                        <a:lumOff val="80000"/>
                      </a:schemeClr>
                    </a:solidFill>
                  </a:tcPr>
                </a:tc>
                <a:tc>
                  <a:txBody>
                    <a:bodyPr/>
                    <a:lstStyle/>
                    <a:p>
                      <a:pPr algn="ctr"/>
                      <a:r>
                        <a:rPr kumimoji="1" lang="en-US" altLang="ja-JP" sz="2000" dirty="0">
                          <a:solidFill>
                            <a:schemeClr val="tx1"/>
                          </a:solidFill>
                          <a:latin typeface="Meiryo UI" panose="020B0604030504040204" pitchFamily="50" charset="-128"/>
                          <a:ea typeface="Meiryo UI" panose="020B0604030504040204" pitchFamily="50" charset="-128"/>
                        </a:rPr>
                        <a:t>0.28</a:t>
                      </a:r>
                      <a:r>
                        <a:rPr kumimoji="1" lang="ja-JP" altLang="en-US" sz="1600" dirty="0">
                          <a:solidFill>
                            <a:schemeClr val="tx1"/>
                          </a:solidFill>
                          <a:latin typeface="Meiryo UI" panose="020B0604030504040204" pitchFamily="50" charset="-128"/>
                          <a:ea typeface="Meiryo UI" panose="020B0604030504040204" pitchFamily="50" charset="-128"/>
                        </a:rPr>
                        <a:t>万円</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marL="36000" marR="36000" marT="45739" marB="45739" anchor="ctr">
                    <a:solidFill>
                      <a:schemeClr val="accent2">
                        <a:lumMod val="20000"/>
                        <a:lumOff val="80000"/>
                      </a:schemeClr>
                    </a:solidFill>
                  </a:tcPr>
                </a:tc>
                <a:tc>
                  <a:txBody>
                    <a:bodyPr/>
                    <a:lstStyle/>
                    <a:p>
                      <a:pPr algn="ctr"/>
                      <a:r>
                        <a:rPr kumimoji="1" lang="en-US" altLang="ja-JP" sz="2000" dirty="0">
                          <a:solidFill>
                            <a:schemeClr val="tx1"/>
                          </a:solidFill>
                          <a:latin typeface="Meiryo UI" panose="020B0604030504040204" pitchFamily="50" charset="-128"/>
                          <a:ea typeface="Meiryo UI" panose="020B0604030504040204" pitchFamily="50" charset="-128"/>
                        </a:rPr>
                        <a:t>2.99</a:t>
                      </a:r>
                      <a:r>
                        <a:rPr kumimoji="1" lang="ja-JP" altLang="en-US" sz="1600" dirty="0">
                          <a:solidFill>
                            <a:schemeClr val="tx1"/>
                          </a:solidFill>
                          <a:latin typeface="Meiryo UI" panose="020B0604030504040204" pitchFamily="50" charset="-128"/>
                          <a:ea typeface="Meiryo UI" panose="020B0604030504040204" pitchFamily="50" charset="-128"/>
                        </a:rPr>
                        <a:t>万円</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marL="36000" marR="36000" marT="45739" marB="45739" anchor="ctr">
                    <a:solidFill>
                      <a:schemeClr val="accent5">
                        <a:lumMod val="20000"/>
                        <a:lumOff val="80000"/>
                      </a:schemeClr>
                    </a:solidFill>
                  </a:tcPr>
                </a:tc>
                <a:tc>
                  <a:txBody>
                    <a:bodyPr/>
                    <a:lstStyle/>
                    <a:p>
                      <a:pPr algn="ctr"/>
                      <a:r>
                        <a:rPr kumimoji="1" lang="en-US" altLang="ja-JP" sz="2000" dirty="0">
                          <a:solidFill>
                            <a:schemeClr val="tx1"/>
                          </a:solidFill>
                          <a:latin typeface="Meiryo UI" panose="020B0604030504040204" pitchFamily="50" charset="-128"/>
                          <a:ea typeface="Meiryo UI" panose="020B0604030504040204" pitchFamily="50" charset="-128"/>
                        </a:rPr>
                        <a:t>2.97</a:t>
                      </a:r>
                      <a:r>
                        <a:rPr kumimoji="1" lang="ja-JP" altLang="en-US" sz="1600" dirty="0">
                          <a:solidFill>
                            <a:schemeClr val="tx1"/>
                          </a:solidFill>
                          <a:latin typeface="Meiryo UI" panose="020B0604030504040204" pitchFamily="50" charset="-128"/>
                          <a:ea typeface="Meiryo UI" panose="020B0604030504040204" pitchFamily="50" charset="-128"/>
                        </a:rPr>
                        <a:t>万円</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marL="36000" marR="36000" marT="45739" marB="45739" anchor="ctr">
                    <a:solidFill>
                      <a:schemeClr val="accent2">
                        <a:lumMod val="20000"/>
                        <a:lumOff val="80000"/>
                      </a:schemeClr>
                    </a:solidFill>
                  </a:tcPr>
                </a:tc>
                <a:tc>
                  <a:txBody>
                    <a:bodyPr/>
                    <a:lstStyle/>
                    <a:p>
                      <a:pPr algn="ctr"/>
                      <a:r>
                        <a:rPr kumimoji="1" lang="en-US" altLang="ja-JP" sz="2000" dirty="0">
                          <a:solidFill>
                            <a:schemeClr val="tx1"/>
                          </a:solidFill>
                          <a:latin typeface="Meiryo UI" panose="020B0604030504040204" pitchFamily="50" charset="-128"/>
                          <a:ea typeface="Meiryo UI" panose="020B0604030504040204" pitchFamily="50" charset="-128"/>
                        </a:rPr>
                        <a:t>2.77</a:t>
                      </a:r>
                      <a:r>
                        <a:rPr kumimoji="1" lang="ja-JP" altLang="en-US" sz="1600" dirty="0">
                          <a:solidFill>
                            <a:schemeClr val="tx1"/>
                          </a:solidFill>
                          <a:latin typeface="Meiryo UI" panose="020B0604030504040204" pitchFamily="50" charset="-128"/>
                          <a:ea typeface="Meiryo UI" panose="020B0604030504040204" pitchFamily="50" charset="-128"/>
                        </a:rPr>
                        <a:t>万円</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marL="36000" marR="36000" marT="45739" marB="45739" anchor="c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a:solidFill>
                            <a:schemeClr val="tx1"/>
                          </a:solidFill>
                          <a:latin typeface="Meiryo UI" panose="020B0604030504040204" pitchFamily="50" charset="-128"/>
                          <a:ea typeface="Meiryo UI" panose="020B0604030504040204" pitchFamily="50" charset="-128"/>
                        </a:rPr>
                        <a:t>2.69</a:t>
                      </a:r>
                      <a:r>
                        <a:rPr kumimoji="1" lang="ja-JP" altLang="en-US" sz="1600" dirty="0">
                          <a:solidFill>
                            <a:schemeClr val="tx1"/>
                          </a:solidFill>
                          <a:latin typeface="Meiryo UI" panose="020B0604030504040204" pitchFamily="50" charset="-128"/>
                          <a:ea typeface="Meiryo UI" panose="020B0604030504040204" pitchFamily="50" charset="-128"/>
                        </a:rPr>
                        <a:t>万円</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marL="36000" marR="36000" marT="45739" marB="45739" anchor="ctr">
                    <a:solidFill>
                      <a:schemeClr val="accent2">
                        <a:lumMod val="20000"/>
                        <a:lumOff val="80000"/>
                      </a:schemeClr>
                    </a:solidFill>
                  </a:tcPr>
                </a:tc>
                <a:extLst>
                  <a:ext uri="{0D108BD9-81ED-4DB2-BD59-A6C34878D82A}">
                    <a16:rowId xmlns:a16="http://schemas.microsoft.com/office/drawing/2014/main" val="10002"/>
                  </a:ext>
                </a:extLst>
              </a:tr>
              <a:tr h="396404">
                <a:tc>
                  <a:txBody>
                    <a:bodyPr/>
                    <a:lstStyle/>
                    <a:p>
                      <a:pPr algn="ctr"/>
                      <a:r>
                        <a:rPr kumimoji="1" lang="ja-JP" altLang="en-US" sz="1800" dirty="0">
                          <a:solidFill>
                            <a:schemeClr val="tx1"/>
                          </a:solidFill>
                          <a:latin typeface="Meiryo UI" panose="020B0604030504040204" pitchFamily="50" charset="-128"/>
                          <a:ea typeface="Meiryo UI" panose="020B0604030504040204" pitchFamily="50" charset="-128"/>
                        </a:rPr>
                        <a:t>払込総額</a:t>
                      </a:r>
                      <a:endParaRPr kumimoji="1" lang="ja-JP" altLang="en-US" sz="1800" b="0" dirty="0">
                        <a:solidFill>
                          <a:schemeClr val="tx1"/>
                        </a:solidFill>
                        <a:latin typeface="Meiryo UI" panose="020B0604030504040204" pitchFamily="50" charset="-128"/>
                        <a:ea typeface="Meiryo UI" panose="020B0604030504040204" pitchFamily="50" charset="-128"/>
                      </a:endParaRPr>
                    </a:p>
                  </a:txBody>
                  <a:tcPr marL="91441" marR="91441" marT="45739" marB="45739" anchor="ctr"/>
                </a:tc>
                <a:tc>
                  <a:txBody>
                    <a:bodyPr/>
                    <a:lstStyle/>
                    <a:p>
                      <a:pPr algn="ctr"/>
                      <a:r>
                        <a:rPr kumimoji="1" lang="en-US" altLang="ja-JP" sz="2000" dirty="0">
                          <a:solidFill>
                            <a:schemeClr val="tx1"/>
                          </a:solidFill>
                          <a:latin typeface="Meiryo UI" panose="020B0604030504040204" pitchFamily="50" charset="-128"/>
                          <a:ea typeface="Meiryo UI" panose="020B0604030504040204" pitchFamily="50" charset="-128"/>
                        </a:rPr>
                        <a:t>128</a:t>
                      </a:r>
                      <a:r>
                        <a:rPr kumimoji="1" lang="ja-JP" altLang="en-US" sz="1400" dirty="0">
                          <a:solidFill>
                            <a:schemeClr val="tx1"/>
                          </a:solidFill>
                          <a:latin typeface="Meiryo UI" panose="020B0604030504040204" pitchFamily="50" charset="-128"/>
                          <a:ea typeface="Meiryo UI" panose="020B0604030504040204" pitchFamily="50" charset="-128"/>
                        </a:rPr>
                        <a:t>万円</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36000" marR="36000" marT="45739" marB="45739" anchor="ctr">
                    <a:solidFill>
                      <a:schemeClr val="accent5">
                        <a:lumMod val="20000"/>
                        <a:lumOff val="80000"/>
                      </a:schemeClr>
                    </a:solidFill>
                  </a:tcPr>
                </a:tc>
                <a:tc>
                  <a:txBody>
                    <a:bodyPr/>
                    <a:lstStyle/>
                    <a:p>
                      <a:pPr algn="ctr"/>
                      <a:r>
                        <a:rPr kumimoji="1" lang="en-US" altLang="ja-JP" sz="2000" dirty="0">
                          <a:solidFill>
                            <a:schemeClr val="tx1"/>
                          </a:solidFill>
                          <a:latin typeface="Meiryo UI" panose="020B0604030504040204" pitchFamily="50" charset="-128"/>
                          <a:ea typeface="Meiryo UI" panose="020B0604030504040204" pitchFamily="50" charset="-128"/>
                        </a:rPr>
                        <a:t>102</a:t>
                      </a:r>
                      <a:r>
                        <a:rPr kumimoji="1" lang="ja-JP" altLang="en-US" sz="1600" dirty="0">
                          <a:solidFill>
                            <a:schemeClr val="tx1"/>
                          </a:solidFill>
                          <a:latin typeface="Meiryo UI" panose="020B0604030504040204" pitchFamily="50" charset="-128"/>
                          <a:ea typeface="Meiryo UI" panose="020B0604030504040204" pitchFamily="50" charset="-128"/>
                        </a:rPr>
                        <a:t>万円</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marL="36000" marR="36000" marT="45739" marB="45739" anchor="ctr">
                    <a:solidFill>
                      <a:schemeClr val="accent2">
                        <a:lumMod val="20000"/>
                        <a:lumOff val="80000"/>
                      </a:schemeClr>
                    </a:solidFill>
                  </a:tcPr>
                </a:tc>
                <a:tc>
                  <a:txBody>
                    <a:bodyPr/>
                    <a:lstStyle/>
                    <a:p>
                      <a:pPr algn="ctr"/>
                      <a:r>
                        <a:rPr kumimoji="1" lang="en-US" altLang="ja-JP" sz="2000" dirty="0">
                          <a:solidFill>
                            <a:schemeClr val="tx1"/>
                          </a:solidFill>
                          <a:latin typeface="Meiryo UI" panose="020B0604030504040204" pitchFamily="50" charset="-128"/>
                          <a:ea typeface="Meiryo UI" panose="020B0604030504040204" pitchFamily="50" charset="-128"/>
                        </a:rPr>
                        <a:t>1,075</a:t>
                      </a:r>
                      <a:r>
                        <a:rPr kumimoji="1" lang="ja-JP" altLang="en-US" sz="1600" dirty="0">
                          <a:solidFill>
                            <a:schemeClr val="tx1"/>
                          </a:solidFill>
                          <a:latin typeface="Meiryo UI" panose="020B0604030504040204" pitchFamily="50" charset="-128"/>
                          <a:ea typeface="Meiryo UI" panose="020B0604030504040204" pitchFamily="50" charset="-128"/>
                        </a:rPr>
                        <a:t>万円</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marL="36000" marR="36000" marT="45739" marB="45739" anchor="ctr">
                    <a:solidFill>
                      <a:schemeClr val="accent5">
                        <a:lumMod val="20000"/>
                        <a:lumOff val="80000"/>
                      </a:schemeClr>
                    </a:solidFill>
                  </a:tcPr>
                </a:tc>
                <a:tc>
                  <a:txBody>
                    <a:bodyPr/>
                    <a:lstStyle/>
                    <a:p>
                      <a:pPr algn="ctr"/>
                      <a:r>
                        <a:rPr kumimoji="1" lang="en-US" altLang="ja-JP" sz="2000" dirty="0">
                          <a:solidFill>
                            <a:schemeClr val="tx1"/>
                          </a:solidFill>
                          <a:latin typeface="Meiryo UI" panose="020B0604030504040204" pitchFamily="50" charset="-128"/>
                          <a:ea typeface="Meiryo UI" panose="020B0604030504040204" pitchFamily="50" charset="-128"/>
                        </a:rPr>
                        <a:t>1,067</a:t>
                      </a:r>
                      <a:r>
                        <a:rPr kumimoji="1" lang="ja-JP" altLang="en-US" sz="1600" dirty="0">
                          <a:solidFill>
                            <a:schemeClr val="tx1"/>
                          </a:solidFill>
                          <a:latin typeface="Meiryo UI" panose="020B0604030504040204" pitchFamily="50" charset="-128"/>
                          <a:ea typeface="Meiryo UI" panose="020B0604030504040204" pitchFamily="50" charset="-128"/>
                        </a:rPr>
                        <a:t>万円</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marL="36000" marR="36000" marT="45739" marB="45739" anchor="ctr">
                    <a:solidFill>
                      <a:schemeClr val="accent2">
                        <a:lumMod val="20000"/>
                        <a:lumOff val="80000"/>
                      </a:schemeClr>
                    </a:solidFill>
                  </a:tcPr>
                </a:tc>
                <a:tc>
                  <a:txBody>
                    <a:bodyPr/>
                    <a:lstStyle/>
                    <a:p>
                      <a:pPr algn="ctr"/>
                      <a:r>
                        <a:rPr kumimoji="1" lang="en-US" altLang="ja-JP" sz="2000" dirty="0">
                          <a:solidFill>
                            <a:schemeClr val="tx1"/>
                          </a:solidFill>
                          <a:latin typeface="Meiryo UI" panose="020B0604030504040204" pitchFamily="50" charset="-128"/>
                          <a:ea typeface="Meiryo UI" panose="020B0604030504040204" pitchFamily="50" charset="-128"/>
                        </a:rPr>
                        <a:t>996</a:t>
                      </a:r>
                      <a:r>
                        <a:rPr kumimoji="1" lang="ja-JP" altLang="en-US" sz="1600" dirty="0">
                          <a:solidFill>
                            <a:schemeClr val="tx1"/>
                          </a:solidFill>
                          <a:latin typeface="Meiryo UI" panose="020B0604030504040204" pitchFamily="50" charset="-128"/>
                          <a:ea typeface="Meiryo UI" panose="020B0604030504040204" pitchFamily="50" charset="-128"/>
                        </a:rPr>
                        <a:t>万円</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marL="36000" marR="36000" marT="45739" marB="45739" anchor="c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a:solidFill>
                            <a:schemeClr val="tx1"/>
                          </a:solidFill>
                          <a:latin typeface="Meiryo UI" panose="020B0604030504040204" pitchFamily="50" charset="-128"/>
                          <a:ea typeface="Meiryo UI" panose="020B0604030504040204" pitchFamily="50" charset="-128"/>
                        </a:rPr>
                        <a:t>969</a:t>
                      </a:r>
                      <a:r>
                        <a:rPr kumimoji="1" lang="ja-JP" altLang="en-US" sz="1600" dirty="0">
                          <a:solidFill>
                            <a:schemeClr val="tx1"/>
                          </a:solidFill>
                          <a:latin typeface="Meiryo UI" panose="020B0604030504040204" pitchFamily="50" charset="-128"/>
                          <a:ea typeface="Meiryo UI" panose="020B0604030504040204" pitchFamily="50" charset="-128"/>
                        </a:rPr>
                        <a:t>万円</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marL="36000" marR="36000" marT="45739" marB="45739" anchor="ctr">
                    <a:solidFill>
                      <a:schemeClr val="accent2">
                        <a:lumMod val="20000"/>
                        <a:lumOff val="80000"/>
                      </a:schemeClr>
                    </a:solidFill>
                  </a:tcPr>
                </a:tc>
                <a:extLst>
                  <a:ext uri="{0D108BD9-81ED-4DB2-BD59-A6C34878D82A}">
                    <a16:rowId xmlns:a16="http://schemas.microsoft.com/office/drawing/2014/main" val="10003"/>
                  </a:ext>
                </a:extLst>
              </a:tr>
              <a:tr h="762316">
                <a:tc>
                  <a:txBody>
                    <a:bodyPr/>
                    <a:lstStyle/>
                    <a:p>
                      <a:pPr algn="ctr"/>
                      <a:r>
                        <a:rPr kumimoji="1" lang="en-US" altLang="ja-JP" sz="1800" dirty="0">
                          <a:solidFill>
                            <a:schemeClr val="tx1"/>
                          </a:solidFill>
                          <a:latin typeface="Meiryo UI" panose="020B0604030504040204" pitchFamily="50" charset="-128"/>
                          <a:ea typeface="Meiryo UI" panose="020B0604030504040204" pitchFamily="50" charset="-128"/>
                        </a:rPr>
                        <a:t>60</a:t>
                      </a:r>
                      <a:r>
                        <a:rPr kumimoji="1" lang="ja-JP" altLang="en-US" sz="1800" dirty="0">
                          <a:solidFill>
                            <a:schemeClr val="tx1"/>
                          </a:solidFill>
                          <a:latin typeface="Meiryo UI" panose="020B0604030504040204" pitchFamily="50" charset="-128"/>
                          <a:ea typeface="Meiryo UI" panose="020B0604030504040204" pitchFamily="50" charset="-128"/>
                        </a:rPr>
                        <a:t>歳時の受取り</a:t>
                      </a:r>
                      <a:endParaRPr kumimoji="1" lang="ja-JP" altLang="en-US" sz="1800" b="0" dirty="0">
                        <a:solidFill>
                          <a:schemeClr val="tx1"/>
                        </a:solidFill>
                        <a:latin typeface="Meiryo UI" panose="020B0604030504040204" pitchFamily="50" charset="-128"/>
                        <a:ea typeface="Meiryo UI" panose="020B0604030504040204" pitchFamily="50" charset="-128"/>
                      </a:endParaRPr>
                    </a:p>
                  </a:txBody>
                  <a:tcPr marL="91441" marR="91441" marT="45739" marB="45739" anchor="ctr"/>
                </a:tc>
                <a:tc>
                  <a:txBody>
                    <a:bodyPr/>
                    <a:lstStyle/>
                    <a:p>
                      <a:pPr algn="ctr"/>
                      <a:endParaRPr kumimoji="1" lang="en-US" altLang="ja-JP" sz="2000" dirty="0">
                        <a:solidFill>
                          <a:schemeClr val="tx1"/>
                        </a:solidFill>
                        <a:latin typeface="Meiryo UI" panose="020B0604030504040204" pitchFamily="50" charset="-128"/>
                        <a:ea typeface="Meiryo UI" panose="020B0604030504040204" pitchFamily="50" charset="-128"/>
                      </a:endParaRPr>
                    </a:p>
                    <a:p>
                      <a:pPr algn="ctr"/>
                      <a:r>
                        <a:rPr kumimoji="1" lang="en-US" altLang="ja-JP" sz="2000" dirty="0">
                          <a:solidFill>
                            <a:schemeClr val="tx1"/>
                          </a:solidFill>
                          <a:latin typeface="Meiryo UI" panose="020B0604030504040204" pitchFamily="50" charset="-128"/>
                          <a:ea typeface="Meiryo UI" panose="020B0604030504040204" pitchFamily="50" charset="-128"/>
                        </a:rPr>
                        <a:t>0</a:t>
                      </a:r>
                      <a:r>
                        <a:rPr kumimoji="1" lang="ja-JP" altLang="en-US" sz="1400" dirty="0">
                          <a:solidFill>
                            <a:schemeClr val="tx1"/>
                          </a:solidFill>
                          <a:latin typeface="Meiryo UI" panose="020B0604030504040204" pitchFamily="50" charset="-128"/>
                          <a:ea typeface="Meiryo UI" panose="020B0604030504040204" pitchFamily="50" charset="-128"/>
                        </a:rPr>
                        <a:t>万円</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36000" marR="36000" marT="45739" marB="45739" anchor="b">
                    <a:solidFill>
                      <a:schemeClr val="accent5">
                        <a:lumMod val="20000"/>
                        <a:lumOff val="80000"/>
                      </a:schemeClr>
                    </a:solidFill>
                  </a:tcPr>
                </a:tc>
                <a:tc>
                  <a:txBody>
                    <a:bodyPr/>
                    <a:lstStyle/>
                    <a:p>
                      <a:pPr algn="ctr"/>
                      <a:endParaRPr kumimoji="1" lang="en-US" altLang="ja-JP" sz="2000" dirty="0">
                        <a:solidFill>
                          <a:schemeClr val="tx1"/>
                        </a:solidFill>
                        <a:latin typeface="Meiryo UI" panose="020B0604030504040204" pitchFamily="50" charset="-128"/>
                        <a:ea typeface="Meiryo UI" panose="020B0604030504040204" pitchFamily="50" charset="-128"/>
                      </a:endParaRPr>
                    </a:p>
                    <a:p>
                      <a:pPr algn="ctr"/>
                      <a:r>
                        <a:rPr kumimoji="1" lang="en-US" altLang="ja-JP" sz="2000" dirty="0">
                          <a:solidFill>
                            <a:schemeClr val="tx1"/>
                          </a:solidFill>
                          <a:latin typeface="Meiryo UI" panose="020B0604030504040204" pitchFamily="50" charset="-128"/>
                          <a:ea typeface="Meiryo UI" panose="020B0604030504040204" pitchFamily="50" charset="-128"/>
                        </a:rPr>
                        <a:t>0</a:t>
                      </a:r>
                      <a:r>
                        <a:rPr kumimoji="1" lang="ja-JP" altLang="en-US" sz="1600" dirty="0">
                          <a:solidFill>
                            <a:schemeClr val="tx1"/>
                          </a:solidFill>
                          <a:latin typeface="Meiryo UI" panose="020B0604030504040204" pitchFamily="50" charset="-128"/>
                          <a:ea typeface="Meiryo UI" panose="020B0604030504040204" pitchFamily="50" charset="-128"/>
                        </a:rPr>
                        <a:t>万円</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marL="36000" marR="36000" marT="45739" marB="45739" anchor="b">
                    <a:solidFill>
                      <a:schemeClr val="accent2">
                        <a:lumMod val="20000"/>
                        <a:lumOff val="80000"/>
                      </a:schemeClr>
                    </a:solidFill>
                  </a:tcPr>
                </a:tc>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満期保険金</a:t>
                      </a:r>
                      <a:endParaRPr kumimoji="1" lang="en-US" altLang="ja-JP" sz="1200" dirty="0">
                        <a:solidFill>
                          <a:schemeClr val="tx1"/>
                        </a:solidFill>
                        <a:latin typeface="Meiryo UI" panose="020B0604030504040204" pitchFamily="50" charset="-128"/>
                        <a:ea typeface="Meiryo UI" panose="020B0604030504040204" pitchFamily="50" charset="-128"/>
                      </a:endParaRPr>
                    </a:p>
                    <a:p>
                      <a:pPr algn="ctr"/>
                      <a:r>
                        <a:rPr kumimoji="1" lang="en-US" altLang="ja-JP" sz="2000" dirty="0">
                          <a:solidFill>
                            <a:schemeClr val="tx1"/>
                          </a:solidFill>
                          <a:latin typeface="Meiryo UI" panose="020B0604030504040204" pitchFamily="50" charset="-128"/>
                          <a:ea typeface="Meiryo UI" panose="020B0604030504040204" pitchFamily="50" charset="-128"/>
                        </a:rPr>
                        <a:t>1,000</a:t>
                      </a:r>
                      <a:r>
                        <a:rPr kumimoji="1" lang="ja-JP" altLang="en-US" sz="1600" dirty="0">
                          <a:solidFill>
                            <a:schemeClr val="tx1"/>
                          </a:solidFill>
                          <a:latin typeface="Meiryo UI" panose="020B0604030504040204" pitchFamily="50" charset="-128"/>
                          <a:ea typeface="Meiryo UI" panose="020B0604030504040204" pitchFamily="50" charset="-128"/>
                        </a:rPr>
                        <a:t>万円</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marL="36000" marR="36000" marT="45739" marB="45739" anchor="b">
                    <a:solidFill>
                      <a:schemeClr val="accent5">
                        <a:lumMod val="20000"/>
                        <a:lumOff val="80000"/>
                      </a:schemeClr>
                    </a:solidFill>
                  </a:tcPr>
                </a:tc>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満期保険金</a:t>
                      </a:r>
                      <a:endParaRPr kumimoji="1" lang="en-US" altLang="ja-JP" sz="1200" dirty="0">
                        <a:solidFill>
                          <a:schemeClr val="tx1"/>
                        </a:solidFill>
                        <a:latin typeface="Meiryo UI" panose="020B0604030504040204" pitchFamily="50" charset="-128"/>
                        <a:ea typeface="Meiryo UI" panose="020B0604030504040204" pitchFamily="50" charset="-128"/>
                      </a:endParaRPr>
                    </a:p>
                    <a:p>
                      <a:pPr algn="ctr"/>
                      <a:r>
                        <a:rPr kumimoji="1" lang="en-US" altLang="ja-JP" sz="2000" dirty="0">
                          <a:solidFill>
                            <a:schemeClr val="tx1"/>
                          </a:solidFill>
                          <a:latin typeface="Meiryo UI" panose="020B0604030504040204" pitchFamily="50" charset="-128"/>
                          <a:ea typeface="Meiryo UI" panose="020B0604030504040204" pitchFamily="50" charset="-128"/>
                        </a:rPr>
                        <a:t>1,000</a:t>
                      </a:r>
                      <a:r>
                        <a:rPr kumimoji="1" lang="ja-JP" altLang="en-US" sz="1600" dirty="0">
                          <a:solidFill>
                            <a:schemeClr val="tx1"/>
                          </a:solidFill>
                          <a:latin typeface="Meiryo UI" panose="020B0604030504040204" pitchFamily="50" charset="-128"/>
                          <a:ea typeface="Meiryo UI" panose="020B0604030504040204" pitchFamily="50" charset="-128"/>
                        </a:rPr>
                        <a:t>万円</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marL="36000" marR="36000" marT="45739" marB="45739" anchor="b">
                    <a:solidFill>
                      <a:schemeClr val="accent2">
                        <a:lumMod val="20000"/>
                        <a:lumOff val="80000"/>
                      </a:schemeClr>
                    </a:solidFill>
                  </a:tcPr>
                </a:tc>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解約した場合の</a:t>
                      </a:r>
                      <a:endParaRPr kumimoji="1" lang="en-US" altLang="ja-JP" sz="1200" dirty="0">
                        <a:solidFill>
                          <a:schemeClr val="tx1"/>
                        </a:solidFill>
                        <a:latin typeface="Meiryo UI" panose="020B0604030504040204" pitchFamily="50" charset="-128"/>
                        <a:ea typeface="Meiryo UI" panose="020B0604030504040204" pitchFamily="50" charset="-128"/>
                      </a:endParaRPr>
                    </a:p>
                    <a:p>
                      <a:pPr algn="ctr"/>
                      <a:r>
                        <a:rPr kumimoji="1" lang="ja-JP" altLang="en-US" sz="1200" dirty="0">
                          <a:solidFill>
                            <a:schemeClr val="tx1"/>
                          </a:solidFill>
                          <a:latin typeface="Meiryo UI" panose="020B0604030504040204" pitchFamily="50" charset="-128"/>
                          <a:ea typeface="Meiryo UI" panose="020B0604030504040204" pitchFamily="50" charset="-128"/>
                        </a:rPr>
                        <a:t>解約返戻金</a:t>
                      </a:r>
                      <a:endParaRPr kumimoji="1" lang="en-US" altLang="ja-JP" sz="1200" dirty="0">
                        <a:solidFill>
                          <a:schemeClr val="tx1"/>
                        </a:solidFill>
                        <a:latin typeface="Meiryo UI" panose="020B0604030504040204" pitchFamily="50" charset="-128"/>
                        <a:ea typeface="Meiryo UI" panose="020B0604030504040204" pitchFamily="50" charset="-128"/>
                      </a:endParaRPr>
                    </a:p>
                    <a:p>
                      <a:pPr algn="ctr"/>
                      <a:r>
                        <a:rPr kumimoji="1" lang="en-US" altLang="ja-JP" sz="2000" dirty="0">
                          <a:solidFill>
                            <a:schemeClr val="tx1"/>
                          </a:solidFill>
                          <a:latin typeface="Meiryo UI" panose="020B0604030504040204" pitchFamily="50" charset="-128"/>
                          <a:ea typeface="Meiryo UI" panose="020B0604030504040204" pitchFamily="50" charset="-128"/>
                        </a:rPr>
                        <a:t>904</a:t>
                      </a:r>
                      <a:r>
                        <a:rPr kumimoji="1" lang="ja-JP" altLang="en-US" sz="1600" dirty="0">
                          <a:solidFill>
                            <a:schemeClr val="tx1"/>
                          </a:solidFill>
                          <a:latin typeface="Meiryo UI" panose="020B0604030504040204" pitchFamily="50" charset="-128"/>
                          <a:ea typeface="Meiryo UI" panose="020B0604030504040204" pitchFamily="50" charset="-128"/>
                        </a:rPr>
                        <a:t>万円</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marL="36000" marR="36000" marT="45739" marB="45739" anchor="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解約した場合の</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解約返戻金</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a:solidFill>
                            <a:schemeClr val="tx1"/>
                          </a:solidFill>
                          <a:latin typeface="Meiryo UI" panose="020B0604030504040204" pitchFamily="50" charset="-128"/>
                          <a:ea typeface="Meiryo UI" panose="020B0604030504040204" pitchFamily="50" charset="-128"/>
                        </a:rPr>
                        <a:t>885</a:t>
                      </a:r>
                      <a:r>
                        <a:rPr kumimoji="1" lang="ja-JP" altLang="en-US" sz="1600" dirty="0">
                          <a:solidFill>
                            <a:schemeClr val="tx1"/>
                          </a:solidFill>
                          <a:latin typeface="Meiryo UI" panose="020B0604030504040204" pitchFamily="50" charset="-128"/>
                          <a:ea typeface="Meiryo UI" panose="020B0604030504040204" pitchFamily="50" charset="-128"/>
                        </a:rPr>
                        <a:t>万円</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marL="36000" marR="36000" marT="45739" marB="45739" anchor="b">
                    <a:solidFill>
                      <a:schemeClr val="accent2">
                        <a:lumMod val="20000"/>
                        <a:lumOff val="80000"/>
                      </a:schemeClr>
                    </a:solidFill>
                  </a:tcPr>
                </a:tc>
                <a:extLst>
                  <a:ext uri="{0D108BD9-81ED-4DB2-BD59-A6C34878D82A}">
                    <a16:rowId xmlns:a16="http://schemas.microsoft.com/office/drawing/2014/main" val="10004"/>
                  </a:ext>
                </a:extLst>
              </a:tr>
            </a:tbl>
          </a:graphicData>
        </a:graphic>
      </p:graphicFrame>
      <p:sp>
        <p:nvSpPr>
          <p:cNvPr id="10" name="テキスト ボックス 9"/>
          <p:cNvSpPr txBox="1"/>
          <p:nvPr/>
        </p:nvSpPr>
        <p:spPr>
          <a:xfrm>
            <a:off x="71437" y="4920424"/>
            <a:ext cx="4958409" cy="430887"/>
          </a:xfrm>
          <a:prstGeom prst="rect">
            <a:avLst/>
          </a:prstGeom>
          <a:noFill/>
        </p:spPr>
        <p:txBody>
          <a:bodyPr wrap="none">
            <a:spAutoFit/>
          </a:bodyPr>
          <a:lstStyle/>
          <a:p>
            <a:pPr>
              <a:defRPr/>
            </a:pPr>
            <a:r>
              <a:rPr lang="en-US" altLang="ja-JP" sz="1100" dirty="0">
                <a:solidFill>
                  <a:schemeClr val="tx1">
                    <a:lumMod val="65000"/>
                    <a:lumOff val="35000"/>
                  </a:schemeClr>
                </a:solidFill>
                <a:latin typeface="Meiryo UI" panose="020B0604030504040204" pitchFamily="50" charset="-128"/>
                <a:ea typeface="Meiryo UI" panose="020B0604030504040204" pitchFamily="50" charset="-128"/>
              </a:rPr>
              <a:t>※</a:t>
            </a:r>
            <a:r>
              <a:rPr lang="ja-JP" altLang="en-US" sz="1100" dirty="0">
                <a:solidFill>
                  <a:schemeClr val="tx1">
                    <a:lumMod val="65000"/>
                    <a:lumOff val="35000"/>
                  </a:schemeClr>
                </a:solidFill>
                <a:latin typeface="Meiryo UI" panose="020B0604030504040204" pitchFamily="50" charset="-128"/>
                <a:ea typeface="Meiryo UI" panose="020B0604030504040204" pitchFamily="50" charset="-128"/>
              </a:rPr>
              <a:t>保険料は月払で、生命保険会社または契約の内容によって異なります。</a:t>
            </a:r>
            <a:endParaRPr lang="en-US" altLang="ja-JP" sz="1100" dirty="0">
              <a:solidFill>
                <a:schemeClr val="tx1">
                  <a:lumMod val="65000"/>
                  <a:lumOff val="35000"/>
                </a:schemeClr>
              </a:solidFill>
              <a:latin typeface="Meiryo UI" panose="020B0604030504040204" pitchFamily="50" charset="-128"/>
              <a:ea typeface="Meiryo UI" panose="020B0604030504040204" pitchFamily="50" charset="-128"/>
            </a:endParaRPr>
          </a:p>
          <a:p>
            <a:pPr>
              <a:defRPr/>
            </a:pPr>
            <a:r>
              <a:rPr lang="en-US" altLang="ja-JP" sz="1100" dirty="0">
                <a:solidFill>
                  <a:schemeClr val="tx1">
                    <a:lumMod val="65000"/>
                    <a:lumOff val="35000"/>
                  </a:schemeClr>
                </a:solidFill>
                <a:latin typeface="Meiryo UI" panose="020B0604030504040204" pitchFamily="50" charset="-128"/>
                <a:ea typeface="Meiryo UI" panose="020B0604030504040204" pitchFamily="50" charset="-128"/>
              </a:rPr>
              <a:t>※</a:t>
            </a:r>
            <a:r>
              <a:rPr lang="ja-JP" altLang="en-US" sz="1100" dirty="0">
                <a:solidFill>
                  <a:schemeClr val="tx1">
                    <a:lumMod val="65000"/>
                    <a:lumOff val="35000"/>
                  </a:schemeClr>
                </a:solidFill>
                <a:latin typeface="Meiryo UI" panose="020B0604030504040204" pitchFamily="50" charset="-128"/>
                <a:ea typeface="Meiryo UI" panose="020B0604030504040204" pitchFamily="50" charset="-128"/>
              </a:rPr>
              <a:t>生命保険文化センター「遺族保障ガイド」（</a:t>
            </a:r>
            <a:r>
              <a:rPr lang="en-US" altLang="ja-JP" sz="1100" dirty="0">
                <a:solidFill>
                  <a:schemeClr val="tx1">
                    <a:lumMod val="65000"/>
                    <a:lumOff val="35000"/>
                  </a:schemeClr>
                </a:solidFill>
                <a:latin typeface="Meiryo UI" panose="020B0604030504040204" pitchFamily="50" charset="-128"/>
                <a:ea typeface="Meiryo UI" panose="020B0604030504040204" pitchFamily="50" charset="-128"/>
              </a:rPr>
              <a:t>2023</a:t>
            </a:r>
            <a:r>
              <a:rPr lang="ja-JP" altLang="en-US" sz="1100" dirty="0">
                <a:solidFill>
                  <a:schemeClr val="tx1">
                    <a:lumMod val="65000"/>
                    <a:lumOff val="35000"/>
                  </a:schemeClr>
                </a:solidFill>
                <a:latin typeface="Meiryo UI" panose="020B0604030504040204" pitchFamily="50" charset="-128"/>
                <a:ea typeface="Meiryo UI" panose="020B0604030504040204" pitchFamily="50" charset="-128"/>
              </a:rPr>
              <a:t>年</a:t>
            </a:r>
            <a:r>
              <a:rPr lang="en-US" altLang="ja-JP" sz="1100" dirty="0">
                <a:solidFill>
                  <a:schemeClr val="tx1">
                    <a:lumMod val="65000"/>
                    <a:lumOff val="35000"/>
                  </a:schemeClr>
                </a:solidFill>
                <a:latin typeface="Meiryo UI" panose="020B0604030504040204" pitchFamily="50" charset="-128"/>
                <a:ea typeface="Meiryo UI" panose="020B0604030504040204" pitchFamily="50" charset="-128"/>
              </a:rPr>
              <a:t>11</a:t>
            </a:r>
            <a:r>
              <a:rPr lang="ja-JP" altLang="en-US" sz="1100" dirty="0">
                <a:solidFill>
                  <a:schemeClr val="tx1">
                    <a:lumMod val="65000"/>
                    <a:lumOff val="35000"/>
                  </a:schemeClr>
                </a:solidFill>
                <a:latin typeface="Meiryo UI" panose="020B0604030504040204" pitchFamily="50" charset="-128"/>
                <a:ea typeface="Meiryo UI" panose="020B0604030504040204" pitchFamily="50" charset="-128"/>
              </a:rPr>
              <a:t>月改訂版）をもとに作成</a:t>
            </a:r>
          </a:p>
        </p:txBody>
      </p:sp>
      <p:sp>
        <p:nvSpPr>
          <p:cNvPr id="11" name="正方形/長方形 10"/>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 name="正方形/長方形 11"/>
          <p:cNvSpPr/>
          <p:nvPr/>
        </p:nvSpPr>
        <p:spPr>
          <a:xfrm>
            <a:off x="445031" y="30760"/>
            <a:ext cx="8098894"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万一</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死亡</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に備える生命保険②</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 name="角丸四角形 3"/>
          <p:cNvSpPr/>
          <p:nvPr/>
        </p:nvSpPr>
        <p:spPr>
          <a:xfrm>
            <a:off x="71437" y="3340027"/>
            <a:ext cx="9001125" cy="394789"/>
          </a:xfrm>
          <a:prstGeom prst="roundRect">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314325" y="896297"/>
            <a:ext cx="7774013" cy="523220"/>
          </a:xfrm>
          <a:prstGeom prst="rect">
            <a:avLst/>
          </a:prstGeom>
          <a:noFill/>
        </p:spPr>
        <p:txBody>
          <a:bodyPr wrap="square" rtlCol="0">
            <a:spAutoFit/>
          </a:bodyPr>
          <a:lstStyle/>
          <a:p>
            <a:r>
              <a:rPr lang="ja-JP" altLang="en-US" sz="2800" b="1" dirty="0">
                <a:latin typeface="Meiryo UI" panose="020B0604030504040204" pitchFamily="50" charset="-128"/>
                <a:ea typeface="Meiryo UI" panose="020B0604030504040204" pitchFamily="50" charset="-128"/>
              </a:rPr>
              <a:t>保険料の違い</a:t>
            </a:r>
            <a:endParaRPr lang="en-US" altLang="ja-JP" sz="2800" b="1"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257526" y="5615146"/>
            <a:ext cx="8647998" cy="830997"/>
          </a:xfrm>
          <a:prstGeom prst="rect">
            <a:avLst/>
          </a:prstGeom>
          <a:noFill/>
        </p:spPr>
        <p:txBody>
          <a:bodyPr wrap="square" rtlCol="0">
            <a:spAutoFit/>
          </a:bodyPr>
          <a:lstStyle/>
          <a:p>
            <a:pPr algn="ctr"/>
            <a:r>
              <a:rPr lang="ja-JP" altLang="en-US" sz="2400" b="1" dirty="0">
                <a:latin typeface="Meiryo UI" panose="020B0604030504040204" pitchFamily="50" charset="-128"/>
                <a:ea typeface="Meiryo UI" panose="020B0604030504040204" pitchFamily="50" charset="-128"/>
              </a:rPr>
              <a:t>保険料や受け取れる金額など、保険の種類によって特徴があります。</a:t>
            </a:r>
            <a:endParaRPr lang="en-US" altLang="ja-JP" sz="2400" b="1" dirty="0">
              <a:latin typeface="Meiryo UI" panose="020B0604030504040204" pitchFamily="50" charset="-128"/>
              <a:ea typeface="Meiryo UI" panose="020B0604030504040204" pitchFamily="50" charset="-128"/>
            </a:endParaRPr>
          </a:p>
          <a:p>
            <a:pPr algn="ctr"/>
            <a:r>
              <a:rPr lang="ja-JP" altLang="en-US" sz="2400" b="1" dirty="0">
                <a:latin typeface="Meiryo UI" panose="020B0604030504040204" pitchFamily="50" charset="-128"/>
                <a:ea typeface="Meiryo UI" panose="020B0604030504040204" pitchFamily="50" charset="-128"/>
              </a:rPr>
              <a:t>しっかりと理解して契約しましょう。</a:t>
            </a:r>
          </a:p>
        </p:txBody>
      </p:sp>
      <p:sp>
        <p:nvSpPr>
          <p:cNvPr id="14" name="角丸四角形 13"/>
          <p:cNvSpPr/>
          <p:nvPr/>
        </p:nvSpPr>
        <p:spPr>
          <a:xfrm>
            <a:off x="71438" y="4127913"/>
            <a:ext cx="9001124" cy="770108"/>
          </a:xfrm>
          <a:prstGeom prst="roundRect">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5EAC1678-4082-7C70-7479-365A799E5364}"/>
              </a:ext>
            </a:extLst>
          </p:cNvPr>
          <p:cNvSpPr>
            <a:spLocks noGrp="1"/>
          </p:cNvSpPr>
          <p:nvPr>
            <p:ph type="sldNum" sz="quarter" idx="12"/>
          </p:nvPr>
        </p:nvSpPr>
        <p:spPr>
          <a:xfrm>
            <a:off x="6771924" y="6446143"/>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1" lang="ja-JP" altLang="en-US"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339172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a:xfrm>
            <a:off x="445031" y="30760"/>
            <a:ext cx="8098894"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病気やケガなどに備える生命保険</a:t>
            </a:r>
            <a:endPar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endParaRPr>
          </a:p>
        </p:txBody>
      </p:sp>
      <p:sp>
        <p:nvSpPr>
          <p:cNvPr id="48" name="テキスト ボックス 47"/>
          <p:cNvSpPr txBox="1"/>
          <p:nvPr/>
        </p:nvSpPr>
        <p:spPr>
          <a:xfrm>
            <a:off x="215405" y="782745"/>
            <a:ext cx="4975356" cy="523220"/>
          </a:xfrm>
          <a:prstGeom prst="rect">
            <a:avLst/>
          </a:prstGeom>
          <a:noFill/>
        </p:spPr>
        <p:txBody>
          <a:bodyPr wrap="square" rtlCol="0">
            <a:spAutoFit/>
          </a:bodyPr>
          <a:lstStyle/>
          <a:p>
            <a:r>
              <a:rPr lang="ja-JP" altLang="en-US" sz="2800" b="1" dirty="0">
                <a:latin typeface="Meiryo UI" panose="020B0604030504040204" pitchFamily="50" charset="-128"/>
                <a:ea typeface="Meiryo UI" panose="020B0604030504040204" pitchFamily="50" charset="-128"/>
              </a:rPr>
              <a:t>「医療保険」</a:t>
            </a:r>
            <a:endParaRPr lang="en-US" altLang="ja-JP" sz="2800" b="1" dirty="0">
              <a:latin typeface="Meiryo UI" panose="020B0604030504040204" pitchFamily="50" charset="-128"/>
              <a:ea typeface="Meiryo UI" panose="020B0604030504040204" pitchFamily="50" charset="-128"/>
            </a:endParaRPr>
          </a:p>
        </p:txBody>
      </p:sp>
      <p:grpSp>
        <p:nvGrpSpPr>
          <p:cNvPr id="5" name="グループ化 4"/>
          <p:cNvGrpSpPr/>
          <p:nvPr/>
        </p:nvGrpSpPr>
        <p:grpSpPr>
          <a:xfrm>
            <a:off x="445029" y="1354302"/>
            <a:ext cx="8484962" cy="2190740"/>
            <a:chOff x="445029" y="1354302"/>
            <a:chExt cx="8484962" cy="2190740"/>
          </a:xfrm>
        </p:grpSpPr>
        <p:grpSp>
          <p:nvGrpSpPr>
            <p:cNvPr id="3" name="グループ化 2"/>
            <p:cNvGrpSpPr/>
            <p:nvPr/>
          </p:nvGrpSpPr>
          <p:grpSpPr>
            <a:xfrm>
              <a:off x="445029" y="1354302"/>
              <a:ext cx="8484962" cy="2190740"/>
              <a:chOff x="445029" y="2011467"/>
              <a:chExt cx="8484962" cy="2190740"/>
            </a:xfrm>
          </p:grpSpPr>
          <p:sp>
            <p:nvSpPr>
              <p:cNvPr id="8" name="正方形/長方形 7"/>
              <p:cNvSpPr/>
              <p:nvPr/>
            </p:nvSpPr>
            <p:spPr>
              <a:xfrm>
                <a:off x="445029" y="2011467"/>
                <a:ext cx="8484962" cy="790575"/>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445029" y="2926102"/>
                <a:ext cx="8484961" cy="919715"/>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533399" y="2037422"/>
                <a:ext cx="3667125" cy="738664"/>
              </a:xfrm>
              <a:prstGeom prst="rect">
                <a:avLst/>
              </a:prstGeom>
              <a:noFill/>
            </p:spPr>
            <p:txBody>
              <a:bodyPr wrap="square" rtlCol="0">
                <a:spAutoFit/>
              </a:bodyPr>
              <a:lstStyle/>
              <a:p>
                <a:r>
                  <a:rPr kumimoji="1" lang="ja-JP" altLang="en-US" sz="2400" dirty="0">
                    <a:solidFill>
                      <a:schemeClr val="bg1"/>
                    </a:solidFill>
                    <a:latin typeface="Meiryo UI" panose="020B0604030504040204" pitchFamily="50" charset="-128"/>
                    <a:ea typeface="Meiryo UI" panose="020B0604030504040204" pitchFamily="50" charset="-128"/>
                  </a:rPr>
                  <a:t>①入院給付金                 </a:t>
                </a:r>
                <a:r>
                  <a:rPr kumimoji="1" lang="en-US" altLang="ja-JP" dirty="0">
                    <a:solidFill>
                      <a:schemeClr val="bg1"/>
                    </a:solidFill>
                    <a:latin typeface="Meiryo UI" panose="020B0604030504040204" pitchFamily="50" charset="-128"/>
                    <a:ea typeface="Meiryo UI" panose="020B0604030504040204" pitchFamily="50" charset="-128"/>
                  </a:rPr>
                  <a:t>(</a:t>
                </a:r>
                <a:r>
                  <a:rPr kumimoji="1" lang="ja-JP" altLang="en-US" dirty="0">
                    <a:solidFill>
                      <a:schemeClr val="bg1"/>
                    </a:solidFill>
                    <a:latin typeface="Meiryo UI" panose="020B0604030504040204" pitchFamily="50" charset="-128"/>
                    <a:ea typeface="Meiryo UI" panose="020B0604030504040204" pitchFamily="50" charset="-128"/>
                  </a:rPr>
                  <a:t>入院した場合に受け取れるお金</a:t>
                </a:r>
                <a:r>
                  <a:rPr kumimoji="1" lang="en-US" altLang="ja-JP" dirty="0">
                    <a:solidFill>
                      <a:schemeClr val="bg1"/>
                    </a:solidFill>
                    <a:latin typeface="Meiryo UI" panose="020B0604030504040204" pitchFamily="50" charset="-128"/>
                    <a:ea typeface="Meiryo UI" panose="020B0604030504040204" pitchFamily="50" charset="-128"/>
                  </a:rPr>
                  <a:t>)</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41" name="テキスト ボックス 40"/>
              <p:cNvSpPr txBox="1"/>
              <p:nvPr/>
            </p:nvSpPr>
            <p:spPr>
              <a:xfrm>
                <a:off x="533398" y="3063434"/>
                <a:ext cx="3667125" cy="1138773"/>
              </a:xfrm>
              <a:prstGeom prst="rect">
                <a:avLst/>
              </a:prstGeom>
              <a:noFill/>
            </p:spPr>
            <p:txBody>
              <a:bodyPr wrap="square" rtlCol="0">
                <a:spAutoFit/>
              </a:bodyPr>
              <a:lstStyle/>
              <a:p>
                <a:r>
                  <a:rPr kumimoji="1" lang="ja-JP" altLang="en-US" sz="2400" dirty="0">
                    <a:solidFill>
                      <a:schemeClr val="bg1"/>
                    </a:solidFill>
                    <a:latin typeface="Meiryo UI" panose="020B0604030504040204" pitchFamily="50" charset="-128"/>
                    <a:ea typeface="Meiryo UI" panose="020B0604030504040204" pitchFamily="50" charset="-128"/>
                  </a:rPr>
                  <a:t>②手術</a:t>
                </a:r>
                <a:r>
                  <a:rPr lang="ja-JP" altLang="en-US" sz="2400" dirty="0">
                    <a:solidFill>
                      <a:schemeClr val="bg1"/>
                    </a:solidFill>
                    <a:latin typeface="Meiryo UI" panose="020B0604030504040204" pitchFamily="50" charset="-128"/>
                    <a:ea typeface="Meiryo UI" panose="020B0604030504040204" pitchFamily="50" charset="-128"/>
                  </a:rPr>
                  <a:t>給付金　　　　　　　　　　　　</a:t>
                </a:r>
                <a:r>
                  <a:rPr lang="en-US" altLang="ja-JP" dirty="0">
                    <a:solidFill>
                      <a:schemeClr val="bg1"/>
                    </a:solidFill>
                    <a:latin typeface="Meiryo UI" panose="020B0604030504040204" pitchFamily="50" charset="-128"/>
                    <a:ea typeface="Meiryo UI" panose="020B0604030504040204" pitchFamily="50" charset="-128"/>
                  </a:rPr>
                  <a:t>(</a:t>
                </a:r>
                <a:r>
                  <a:rPr lang="ja-JP" altLang="en-US" dirty="0">
                    <a:solidFill>
                      <a:schemeClr val="bg1"/>
                    </a:solidFill>
                    <a:latin typeface="Meiryo UI" panose="020B0604030504040204" pitchFamily="50" charset="-128"/>
                    <a:ea typeface="Meiryo UI" panose="020B0604030504040204" pitchFamily="50" charset="-128"/>
                  </a:rPr>
                  <a:t>手術した場合に受け取れるお金</a:t>
                </a:r>
                <a:r>
                  <a:rPr lang="en-US" altLang="ja-JP" dirty="0">
                    <a:solidFill>
                      <a:schemeClr val="bg1"/>
                    </a:solidFill>
                    <a:latin typeface="Meiryo UI" panose="020B0604030504040204" pitchFamily="50" charset="-128"/>
                    <a:ea typeface="Meiryo UI" panose="020B0604030504040204" pitchFamily="50" charset="-128"/>
                  </a:rPr>
                  <a:t>)</a:t>
                </a:r>
                <a:endParaRPr lang="ja-JP" altLang="en-US" dirty="0">
                  <a:solidFill>
                    <a:schemeClr val="bg1"/>
                  </a:solidFill>
                  <a:latin typeface="Meiryo UI" panose="020B0604030504040204" pitchFamily="50" charset="-128"/>
                  <a:ea typeface="Meiryo UI" panose="020B0604030504040204" pitchFamily="50" charset="-128"/>
                </a:endParaRPr>
              </a:p>
              <a:p>
                <a:endParaRPr kumimoji="1" lang="ja-JP" altLang="en-US" sz="2400" dirty="0">
                  <a:solidFill>
                    <a:schemeClr val="bg1"/>
                  </a:solidFill>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4288894" y="2187126"/>
                <a:ext cx="4219575" cy="461665"/>
              </a:xfrm>
              <a:prstGeom prst="rect">
                <a:avLst/>
              </a:prstGeom>
              <a:noFill/>
            </p:spPr>
            <p:txBody>
              <a:bodyPr wrap="square" rtlCol="0">
                <a:spAutoFit/>
              </a:bodyPr>
              <a:lstStyle/>
              <a:p>
                <a:r>
                  <a:rPr kumimoji="1" lang="ja-JP" altLang="en-US" sz="2400" dirty="0">
                    <a:solidFill>
                      <a:schemeClr val="bg1"/>
                    </a:solidFill>
                    <a:latin typeface="Meiryo UI" panose="020B0604030504040204" pitchFamily="50" charset="-128"/>
                    <a:ea typeface="Meiryo UI" panose="020B0604030504040204" pitchFamily="50" charset="-128"/>
                  </a:rPr>
                  <a:t>日額●●円　</a:t>
                </a:r>
                <a:r>
                  <a:rPr kumimoji="1" lang="en-US" altLang="ja-JP" sz="2400" dirty="0">
                    <a:solidFill>
                      <a:schemeClr val="bg1"/>
                    </a:solidFill>
                    <a:latin typeface="Meiryo UI" panose="020B0604030504040204" pitchFamily="50" charset="-128"/>
                    <a:ea typeface="Meiryo UI" panose="020B0604030504040204" pitchFamily="50" charset="-128"/>
                  </a:rPr>
                  <a:t>×</a:t>
                </a:r>
                <a:r>
                  <a:rPr kumimoji="1" lang="ja-JP" altLang="en-US" sz="2400" dirty="0">
                    <a:solidFill>
                      <a:schemeClr val="bg1"/>
                    </a:solidFill>
                    <a:latin typeface="Meiryo UI" panose="020B0604030504040204" pitchFamily="50" charset="-128"/>
                    <a:ea typeface="Meiryo UI" panose="020B0604030504040204" pitchFamily="50" charset="-128"/>
                  </a:rPr>
                  <a:t>　入院した日数</a:t>
                </a:r>
              </a:p>
            </p:txBody>
          </p:sp>
          <p:sp>
            <p:nvSpPr>
              <p:cNvPr id="44" name="テキスト ボックス 43"/>
              <p:cNvSpPr txBox="1"/>
              <p:nvPr/>
            </p:nvSpPr>
            <p:spPr>
              <a:xfrm>
                <a:off x="4288894" y="3171156"/>
                <a:ext cx="2416706" cy="461665"/>
              </a:xfrm>
              <a:prstGeom prst="rect">
                <a:avLst/>
              </a:prstGeom>
              <a:noFill/>
            </p:spPr>
            <p:txBody>
              <a:bodyPr wrap="square" rtlCol="0">
                <a:spAutoFit/>
              </a:bodyPr>
              <a:lstStyle/>
              <a:p>
                <a:r>
                  <a:rPr lang="ja-JP" altLang="en-US" sz="2400" dirty="0">
                    <a:solidFill>
                      <a:schemeClr val="bg1"/>
                    </a:solidFill>
                    <a:latin typeface="Meiryo UI" panose="020B0604030504040204" pitchFamily="50" charset="-128"/>
                    <a:ea typeface="Meiryo UI" panose="020B0604030504040204" pitchFamily="50" charset="-128"/>
                  </a:rPr>
                  <a:t>日額●</a:t>
                </a:r>
                <a:r>
                  <a:rPr kumimoji="1" lang="ja-JP" altLang="en-US" sz="2400" dirty="0">
                    <a:solidFill>
                      <a:schemeClr val="bg1"/>
                    </a:solidFill>
                    <a:latin typeface="Meiryo UI" panose="020B0604030504040204" pitchFamily="50" charset="-128"/>
                    <a:ea typeface="Meiryo UI" panose="020B0604030504040204" pitchFamily="50" charset="-128"/>
                  </a:rPr>
                  <a:t>●円　</a:t>
                </a:r>
                <a:r>
                  <a:rPr kumimoji="1" lang="en-US" altLang="ja-JP" sz="2400" dirty="0">
                    <a:solidFill>
                      <a:schemeClr val="bg1"/>
                    </a:solidFill>
                    <a:latin typeface="Meiryo UI" panose="020B0604030504040204" pitchFamily="50" charset="-128"/>
                    <a:ea typeface="Meiryo UI" panose="020B0604030504040204" pitchFamily="50" charset="-128"/>
                  </a:rPr>
                  <a:t>×</a:t>
                </a:r>
                <a:r>
                  <a:rPr kumimoji="1" lang="ja-JP" altLang="en-US" sz="2400" dirty="0">
                    <a:solidFill>
                      <a:schemeClr val="bg1"/>
                    </a:solidFill>
                    <a:latin typeface="Meiryo UI" panose="020B0604030504040204" pitchFamily="50" charset="-128"/>
                    <a:ea typeface="Meiryo UI" panose="020B0604030504040204" pitchFamily="50" charset="-128"/>
                  </a:rPr>
                  <a:t>　</a:t>
                </a:r>
              </a:p>
            </p:txBody>
          </p:sp>
        </p:grpSp>
        <p:sp>
          <p:nvSpPr>
            <p:cNvPr id="47" name="テキスト ボックス 46"/>
            <p:cNvSpPr txBox="1"/>
            <p:nvPr/>
          </p:nvSpPr>
          <p:spPr>
            <a:xfrm>
              <a:off x="6450511" y="2343545"/>
              <a:ext cx="2416706" cy="707886"/>
            </a:xfrm>
            <a:prstGeom prst="rect">
              <a:avLst/>
            </a:prstGeom>
            <a:noFill/>
          </p:spPr>
          <p:txBody>
            <a:bodyPr wrap="square" rtlCol="0">
              <a:spAutoFit/>
            </a:bodyPr>
            <a:lstStyle/>
            <a:p>
              <a:r>
                <a:rPr kumimoji="1" lang="ja-JP" altLang="en-US" sz="2000" dirty="0">
                  <a:solidFill>
                    <a:schemeClr val="bg1"/>
                  </a:solidFill>
                  <a:latin typeface="Meiryo UI" panose="020B0604030504040204" pitchFamily="50" charset="-128"/>
                  <a:ea typeface="Meiryo UI" panose="020B0604030504040204" pitchFamily="50" charset="-128"/>
                </a:rPr>
                <a:t>手術の種類に応じた倍率</a:t>
              </a:r>
              <a:r>
                <a:rPr kumimoji="1" lang="en-US" altLang="ja-JP" sz="2000" dirty="0">
                  <a:solidFill>
                    <a:schemeClr val="bg1"/>
                  </a:solidFill>
                  <a:latin typeface="Meiryo UI" panose="020B0604030504040204" pitchFamily="50" charset="-128"/>
                  <a:ea typeface="Meiryo UI" panose="020B0604030504040204" pitchFamily="50" charset="-128"/>
                </a:rPr>
                <a:t>(10</a:t>
              </a:r>
              <a:r>
                <a:rPr kumimoji="1" lang="ja-JP" altLang="en-US" sz="2000" dirty="0">
                  <a:solidFill>
                    <a:schemeClr val="bg1"/>
                  </a:solidFill>
                  <a:latin typeface="Meiryo UI" panose="020B0604030504040204" pitchFamily="50" charset="-128"/>
                  <a:ea typeface="Meiryo UI" panose="020B0604030504040204" pitchFamily="50" charset="-128"/>
                </a:rPr>
                <a:t>・</a:t>
              </a:r>
              <a:r>
                <a:rPr kumimoji="1" lang="en-US" altLang="ja-JP" sz="2000" dirty="0">
                  <a:solidFill>
                    <a:schemeClr val="bg1"/>
                  </a:solidFill>
                  <a:latin typeface="Meiryo UI" panose="020B0604030504040204" pitchFamily="50" charset="-128"/>
                  <a:ea typeface="Meiryo UI" panose="020B0604030504040204" pitchFamily="50" charset="-128"/>
                </a:rPr>
                <a:t>20</a:t>
              </a:r>
              <a:r>
                <a:rPr kumimoji="1" lang="ja-JP" altLang="en-US" sz="2000" dirty="0">
                  <a:solidFill>
                    <a:schemeClr val="bg1"/>
                  </a:solidFill>
                  <a:latin typeface="Meiryo UI" panose="020B0604030504040204" pitchFamily="50" charset="-128"/>
                  <a:ea typeface="Meiryo UI" panose="020B0604030504040204" pitchFamily="50" charset="-128"/>
                </a:rPr>
                <a:t>・</a:t>
              </a:r>
              <a:r>
                <a:rPr kumimoji="1" lang="en-US" altLang="ja-JP" sz="2000" dirty="0">
                  <a:solidFill>
                    <a:schemeClr val="bg1"/>
                  </a:solidFill>
                  <a:latin typeface="Meiryo UI" panose="020B0604030504040204" pitchFamily="50" charset="-128"/>
                  <a:ea typeface="Meiryo UI" panose="020B0604030504040204" pitchFamily="50" charset="-128"/>
                </a:rPr>
                <a:t>40</a:t>
              </a:r>
              <a:r>
                <a:rPr kumimoji="1" lang="ja-JP" altLang="en-US" sz="2000" dirty="0">
                  <a:solidFill>
                    <a:schemeClr val="bg1"/>
                  </a:solidFill>
                  <a:latin typeface="Meiryo UI" panose="020B0604030504040204" pitchFamily="50" charset="-128"/>
                  <a:ea typeface="Meiryo UI" panose="020B0604030504040204" pitchFamily="50" charset="-128"/>
                </a:rPr>
                <a:t>倍</a:t>
              </a:r>
              <a:r>
                <a:rPr kumimoji="1" lang="en-US" altLang="ja-JP" sz="2000" dirty="0">
                  <a:solidFill>
                    <a:schemeClr val="bg1"/>
                  </a:solidFill>
                  <a:latin typeface="Meiryo UI" panose="020B0604030504040204" pitchFamily="50" charset="-128"/>
                  <a:ea typeface="Meiryo UI" panose="020B0604030504040204" pitchFamily="50" charset="-128"/>
                </a:rPr>
                <a:t>)</a:t>
              </a:r>
              <a:endParaRPr kumimoji="1" lang="ja-JP" altLang="en-US" sz="2000" baseline="30000" dirty="0">
                <a:solidFill>
                  <a:schemeClr val="bg1"/>
                </a:solidFill>
                <a:latin typeface="Meiryo UI" panose="020B0604030504040204" pitchFamily="50" charset="-128"/>
                <a:ea typeface="Meiryo UI" panose="020B0604030504040204" pitchFamily="50" charset="-128"/>
              </a:endParaRPr>
            </a:p>
          </p:txBody>
        </p:sp>
      </p:grpSp>
      <p:sp>
        <p:nvSpPr>
          <p:cNvPr id="50" name="テキスト ボックス 49"/>
          <p:cNvSpPr txBox="1"/>
          <p:nvPr/>
        </p:nvSpPr>
        <p:spPr>
          <a:xfrm>
            <a:off x="445029" y="5776182"/>
            <a:ext cx="8182604" cy="954107"/>
          </a:xfrm>
          <a:prstGeom prst="rect">
            <a:avLst/>
          </a:prstGeom>
          <a:noFill/>
        </p:spPr>
        <p:txBody>
          <a:bodyPr wrap="square" rtlCol="0">
            <a:spAutoFit/>
          </a:bodyPr>
          <a:lstStyle/>
          <a:p>
            <a:pPr algn="ctr"/>
            <a:r>
              <a:rPr lang="ja-JP" altLang="en-US" sz="2800" b="1" dirty="0">
                <a:latin typeface="Meiryo UI" panose="020B0604030504040204" pitchFamily="50" charset="-128"/>
                <a:ea typeface="Meiryo UI" panose="020B0604030504040204" pitchFamily="50" charset="-128"/>
              </a:rPr>
              <a:t>「がん」で入院した場合など、特定の病気に特化した</a:t>
            </a:r>
          </a:p>
          <a:p>
            <a:pPr algn="ctr"/>
            <a:r>
              <a:rPr lang="ja-JP" altLang="en-US" sz="2800" b="1" dirty="0">
                <a:latin typeface="Meiryo UI" panose="020B0604030504040204" pitchFamily="50" charset="-128"/>
                <a:ea typeface="Meiryo UI" panose="020B0604030504040204" pitchFamily="50" charset="-128"/>
              </a:rPr>
              <a:t>「医療保険」もあります。</a:t>
            </a:r>
            <a:endParaRPr lang="en-US" altLang="ja-JP" sz="2800" b="1" dirty="0">
              <a:latin typeface="Meiryo UI" panose="020B0604030504040204" pitchFamily="50" charset="-128"/>
              <a:ea typeface="Meiryo UI" panose="020B0604030504040204" pitchFamily="50" charset="-128"/>
            </a:endParaRPr>
          </a:p>
        </p:txBody>
      </p:sp>
      <p:sp>
        <p:nvSpPr>
          <p:cNvPr id="4" name="正方形/長方形 3"/>
          <p:cNvSpPr/>
          <p:nvPr/>
        </p:nvSpPr>
        <p:spPr>
          <a:xfrm>
            <a:off x="445030" y="3326646"/>
            <a:ext cx="8484960" cy="2227848"/>
          </a:xfrm>
          <a:prstGeom prst="rect">
            <a:avLst/>
          </a:prstGeom>
          <a:solidFill>
            <a:srgbClr val="CCFFCC"/>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445029" y="3259711"/>
            <a:ext cx="1169760" cy="369332"/>
          </a:xfrm>
          <a:prstGeom prst="rect">
            <a:avLst/>
          </a:prstGeom>
          <a:solidFill>
            <a:schemeClr val="accent3">
              <a:lumMod val="75000"/>
            </a:schemeClr>
          </a:solidFill>
        </p:spPr>
        <p:txBody>
          <a:bodyPr wrap="square" rtlCol="0">
            <a:spAutoFit/>
          </a:bodyPr>
          <a:lstStyle/>
          <a:p>
            <a:pPr algn="ctr"/>
            <a:r>
              <a:rPr kumimoji="1" lang="ja-JP" altLang="en-US" dirty="0">
                <a:solidFill>
                  <a:schemeClr val="bg1"/>
                </a:solidFill>
                <a:latin typeface="Meiryo UI" panose="020B0604030504040204" pitchFamily="50" charset="-128"/>
                <a:ea typeface="Meiryo UI" panose="020B0604030504040204" pitchFamily="50" charset="-128"/>
              </a:rPr>
              <a:t>事例</a:t>
            </a:r>
          </a:p>
        </p:txBody>
      </p:sp>
      <p:sp>
        <p:nvSpPr>
          <p:cNvPr id="7" name="テキスト ボックス 6"/>
          <p:cNvSpPr txBox="1"/>
          <p:nvPr/>
        </p:nvSpPr>
        <p:spPr>
          <a:xfrm>
            <a:off x="533398" y="3684932"/>
            <a:ext cx="8396592" cy="1908215"/>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rPr>
              <a:t>22</a:t>
            </a:r>
            <a:r>
              <a:rPr lang="ja-JP" altLang="en-US" dirty="0">
                <a:latin typeface="Meiryo UI" panose="020B0604030504040204" pitchFamily="50" charset="-128"/>
                <a:ea typeface="Meiryo UI" panose="020B0604030504040204" pitchFamily="50" charset="-128"/>
              </a:rPr>
              <a:t>日間、入院した場合に</a:t>
            </a:r>
            <a:r>
              <a:rPr lang="ja-JP" altLang="en-US" b="1" u="sng" dirty="0">
                <a:latin typeface="Meiryo UI" panose="020B0604030504040204" pitchFamily="50" charset="-128"/>
                <a:ea typeface="Meiryo UI" panose="020B0604030504040204" pitchFamily="50" charset="-128"/>
              </a:rPr>
              <a:t>１日「</a:t>
            </a:r>
            <a:r>
              <a:rPr lang="en-US" altLang="ja-JP" b="1" u="sng" dirty="0">
                <a:latin typeface="Meiryo UI" panose="020B0604030504040204" pitchFamily="50" charset="-128"/>
                <a:ea typeface="Meiryo UI" panose="020B0604030504040204" pitchFamily="50" charset="-128"/>
              </a:rPr>
              <a:t>7,000</a:t>
            </a:r>
            <a:r>
              <a:rPr lang="ja-JP" altLang="en-US" b="1" u="sng" dirty="0">
                <a:latin typeface="Meiryo UI" panose="020B0604030504040204" pitchFamily="50" charset="-128"/>
                <a:ea typeface="Meiryo UI" panose="020B0604030504040204" pitchFamily="50" charset="-128"/>
              </a:rPr>
              <a:t>円」</a:t>
            </a:r>
            <a:r>
              <a:rPr lang="ja-JP" altLang="en-US" dirty="0">
                <a:latin typeface="Meiryo UI" panose="020B0604030504040204" pitchFamily="50" charset="-128"/>
                <a:ea typeface="Meiryo UI" panose="020B0604030504040204" pitchFamily="50" charset="-128"/>
              </a:rPr>
              <a:t>が受け取れる「医療保険」に入っていたら</a:t>
            </a:r>
            <a:r>
              <a:rPr lang="en-US" altLang="ja-JP" dirty="0">
                <a:latin typeface="Meiryo UI" panose="020B0604030504040204" pitchFamily="50" charset="-128"/>
                <a:ea typeface="Meiryo UI" panose="020B0604030504040204" pitchFamily="50" charset="-128"/>
              </a:rPr>
              <a:t>…</a:t>
            </a:r>
          </a:p>
          <a:p>
            <a:r>
              <a:rPr kumimoji="1" lang="ja-JP" altLang="en-US" dirty="0">
                <a:latin typeface="Meiryo UI" panose="020B0604030504040204" pitchFamily="50" charset="-128"/>
                <a:ea typeface="Meiryo UI" panose="020B0604030504040204" pitchFamily="50" charset="-128"/>
              </a:rPr>
              <a:t>　①</a:t>
            </a:r>
            <a:r>
              <a:rPr lang="ja-JP" altLang="en-US" dirty="0">
                <a:latin typeface="Meiryo UI" panose="020B0604030504040204" pitchFamily="50" charset="-128"/>
                <a:ea typeface="Meiryo UI" panose="020B0604030504040204" pitchFamily="50" charset="-128"/>
              </a:rPr>
              <a:t>入院給付金</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入院した場合に受け取れるお金</a:t>
            </a:r>
            <a:r>
              <a:rPr lang="en-US" altLang="ja-JP" dirty="0">
                <a:latin typeface="Meiryo UI" panose="020B0604030504040204" pitchFamily="50" charset="-128"/>
                <a:ea typeface="Meiryo UI" panose="020B0604030504040204" pitchFamily="50" charset="-128"/>
              </a:rPr>
              <a:t>)</a:t>
            </a:r>
            <a:endParaRPr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7,000</a:t>
            </a:r>
            <a:r>
              <a:rPr kumimoji="1" lang="ja-JP" altLang="en-US" dirty="0">
                <a:latin typeface="Meiryo UI" panose="020B0604030504040204" pitchFamily="50" charset="-128"/>
                <a:ea typeface="Meiryo UI" panose="020B0604030504040204" pitchFamily="50" charset="-128"/>
              </a:rPr>
              <a:t>円」　</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22</a:t>
            </a:r>
            <a:r>
              <a:rPr kumimoji="1" lang="ja-JP" altLang="en-US" dirty="0">
                <a:latin typeface="Meiryo UI" panose="020B0604030504040204" pitchFamily="50" charset="-128"/>
                <a:ea typeface="Meiryo UI" panose="020B0604030504040204" pitchFamily="50" charset="-128"/>
              </a:rPr>
              <a:t>日　＝　</a:t>
            </a:r>
            <a:r>
              <a:rPr lang="en-US" altLang="ja-JP" b="1" u="sng" dirty="0">
                <a:latin typeface="Meiryo UI" panose="020B0604030504040204" pitchFamily="50" charset="-128"/>
                <a:ea typeface="Meiryo UI" panose="020B0604030504040204" pitchFamily="50" charset="-128"/>
              </a:rPr>
              <a:t>15.4</a:t>
            </a:r>
            <a:r>
              <a:rPr kumimoji="1" lang="ja-JP" altLang="en-US" b="1" u="sng" dirty="0">
                <a:latin typeface="Meiryo UI" panose="020B0604030504040204" pitchFamily="50" charset="-128"/>
                <a:ea typeface="Meiryo UI" panose="020B0604030504040204" pitchFamily="50" charset="-128"/>
              </a:rPr>
              <a:t>万円</a:t>
            </a:r>
            <a:endParaRPr kumimoji="1" lang="en-US" altLang="ja-JP" b="1" u="sng"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②手術給付金</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手術した場合に受け取れるお金</a:t>
            </a:r>
            <a:r>
              <a:rPr lang="en-US" altLang="ja-JP" dirty="0">
                <a:latin typeface="Meiryo UI" panose="020B0604030504040204" pitchFamily="50" charset="-128"/>
                <a:ea typeface="Meiryo UI" panose="020B0604030504040204" pitchFamily="50" charset="-128"/>
              </a:rPr>
              <a:t>)</a:t>
            </a:r>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7,000</a:t>
            </a:r>
            <a:r>
              <a:rPr lang="ja-JP" altLang="en-US" dirty="0">
                <a:latin typeface="Meiryo UI" panose="020B0604030504040204" pitchFamily="50" charset="-128"/>
                <a:ea typeface="Meiryo UI" panose="020B0604030504040204" pitchFamily="50" charset="-128"/>
              </a:rPr>
              <a:t>円」　</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10</a:t>
            </a:r>
            <a:r>
              <a:rPr lang="ja-JP" altLang="en-US" dirty="0">
                <a:latin typeface="Meiryo UI" panose="020B0604030504040204" pitchFamily="50" charset="-128"/>
                <a:ea typeface="Meiryo UI" panose="020B0604030504040204" pitchFamily="50" charset="-128"/>
              </a:rPr>
              <a:t>倍の場合＝　</a:t>
            </a:r>
            <a:r>
              <a:rPr lang="en-US" altLang="ja-JP" b="1" u="sng" dirty="0">
                <a:latin typeface="Meiryo UI" panose="020B0604030504040204" pitchFamily="50" charset="-128"/>
                <a:ea typeface="Meiryo UI" panose="020B0604030504040204" pitchFamily="50" charset="-128"/>
              </a:rPr>
              <a:t>7</a:t>
            </a:r>
            <a:r>
              <a:rPr lang="ja-JP" altLang="en-US" b="1" u="sng" dirty="0">
                <a:latin typeface="Meiryo UI" panose="020B0604030504040204" pitchFamily="50" charset="-128"/>
                <a:ea typeface="Meiryo UI" panose="020B0604030504040204" pitchFamily="50" charset="-128"/>
              </a:rPr>
              <a:t>万円</a:t>
            </a:r>
            <a:endParaRPr lang="en-US" altLang="ja-JP" b="1" u="sng" dirty="0">
              <a:latin typeface="Meiryo UI" panose="020B0604030504040204" pitchFamily="50" charset="-128"/>
              <a:ea typeface="Meiryo UI" panose="020B0604030504040204" pitchFamily="50" charset="-128"/>
            </a:endParaRPr>
          </a:p>
          <a:p>
            <a:pPr>
              <a:lnSpc>
                <a:spcPts val="1200"/>
              </a:lnSpc>
            </a:pPr>
            <a:endParaRPr lang="en-US" altLang="ja-JP" dirty="0">
              <a:latin typeface="Meiryo UI" panose="020B0604030504040204" pitchFamily="50" charset="-128"/>
              <a:ea typeface="Meiryo UI" panose="020B0604030504040204" pitchFamily="50" charset="-128"/>
            </a:endParaRPr>
          </a:p>
          <a:p>
            <a:pPr algn="ctr"/>
            <a:r>
              <a:rPr lang="ja-JP" altLang="en-US" dirty="0">
                <a:solidFill>
                  <a:srgbClr val="FF0000"/>
                </a:solidFill>
                <a:latin typeface="Meiryo UI" panose="020B0604030504040204" pitchFamily="50" charset="-128"/>
                <a:ea typeface="Meiryo UI" panose="020B0604030504040204" pitchFamily="50" charset="-128"/>
              </a:rPr>
              <a:t>　</a:t>
            </a:r>
            <a:endParaRPr lang="en-US" altLang="ja-JP" b="1" dirty="0">
              <a:solidFill>
                <a:srgbClr val="FF0000"/>
              </a:solidFill>
              <a:latin typeface="Meiryo UI" panose="020B0604030504040204" pitchFamily="50" charset="-128"/>
              <a:ea typeface="Meiryo UI" panose="020B0604030504040204" pitchFamily="50" charset="-128"/>
            </a:endParaRPr>
          </a:p>
        </p:txBody>
      </p:sp>
      <p:sp>
        <p:nvSpPr>
          <p:cNvPr id="12" name="右矢印 11"/>
          <p:cNvSpPr/>
          <p:nvPr/>
        </p:nvSpPr>
        <p:spPr>
          <a:xfrm>
            <a:off x="5877633" y="4501797"/>
            <a:ext cx="521048" cy="757500"/>
          </a:xfrm>
          <a:prstGeom prst="rightArrow">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6513285" y="4244048"/>
            <a:ext cx="2291158" cy="1138773"/>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2400" dirty="0">
                <a:latin typeface="Meiryo UI" panose="020B0604030504040204" pitchFamily="50" charset="-128"/>
                <a:ea typeface="Meiryo UI" panose="020B0604030504040204" pitchFamily="50" charset="-128"/>
              </a:rPr>
              <a:t>①＋②＝</a:t>
            </a:r>
          </a:p>
          <a:p>
            <a:r>
              <a:rPr lang="ja-JP" altLang="en-US" sz="2400" dirty="0">
                <a:latin typeface="Meiryo UI" panose="020B0604030504040204" pitchFamily="50" charset="-128"/>
                <a:ea typeface="Meiryo UI" panose="020B0604030504040204" pitchFamily="50" charset="-128"/>
              </a:rPr>
              <a:t>　</a:t>
            </a:r>
            <a:r>
              <a:rPr lang="ja-JP" altLang="en-US" sz="2400" b="1" dirty="0">
                <a:solidFill>
                  <a:srgbClr val="FF0000"/>
                </a:solidFill>
                <a:latin typeface="Meiryo UI" panose="020B0604030504040204" pitchFamily="50" charset="-128"/>
                <a:ea typeface="Meiryo UI" panose="020B0604030504040204" pitchFamily="50" charset="-128"/>
              </a:rPr>
              <a:t>　</a:t>
            </a:r>
            <a:r>
              <a:rPr kumimoji="1" lang="en-US" altLang="ja-JP" sz="2400" b="1" u="sng" dirty="0">
                <a:solidFill>
                  <a:srgbClr val="FF0000"/>
                </a:solidFill>
                <a:latin typeface="Meiryo UI" panose="020B0604030504040204" pitchFamily="50" charset="-128"/>
                <a:ea typeface="Meiryo UI" panose="020B0604030504040204" pitchFamily="50" charset="-128"/>
              </a:rPr>
              <a:t>22.4</a:t>
            </a:r>
            <a:r>
              <a:rPr kumimoji="1" lang="ja-JP" altLang="en-US" sz="2400" b="1" u="sng" dirty="0">
                <a:solidFill>
                  <a:srgbClr val="FF0000"/>
                </a:solidFill>
                <a:latin typeface="Meiryo UI" panose="020B0604030504040204" pitchFamily="50" charset="-128"/>
                <a:ea typeface="Meiryo UI" panose="020B0604030504040204" pitchFamily="50" charset="-128"/>
              </a:rPr>
              <a:t>万円</a:t>
            </a:r>
          </a:p>
          <a:p>
            <a:r>
              <a:rPr kumimoji="1" lang="ja-JP" altLang="en-US" sz="2000" dirty="0">
                <a:latin typeface="Meiryo UI" panose="020B0604030504040204" pitchFamily="50" charset="-128"/>
                <a:ea typeface="Meiryo UI" panose="020B0604030504040204" pitchFamily="50" charset="-128"/>
              </a:rPr>
              <a:t>　　が受け取れる</a:t>
            </a:r>
            <a:endParaRPr kumimoji="1" lang="ja-JP" altLang="en-US" sz="1600" dirty="0">
              <a:latin typeface="Meiryo UI" panose="020B0604030504040204" pitchFamily="50" charset="-128"/>
              <a:ea typeface="Meiryo UI" panose="020B0604030504040204" pitchFamily="50" charset="-128"/>
            </a:endParaRPr>
          </a:p>
        </p:txBody>
      </p:sp>
      <p:sp>
        <p:nvSpPr>
          <p:cNvPr id="11" name="スライド番号プレースホルダー 10">
            <a:extLst>
              <a:ext uri="{FF2B5EF4-FFF2-40B4-BE49-F238E27FC236}">
                <a16:creationId xmlns:a16="http://schemas.microsoft.com/office/drawing/2014/main" id="{9ED4E959-6546-0361-FC25-6C16347ED5B3}"/>
              </a:ext>
            </a:extLst>
          </p:cNvPr>
          <p:cNvSpPr>
            <a:spLocks noGrp="1"/>
          </p:cNvSpPr>
          <p:nvPr>
            <p:ph type="sldNum" sz="quarter" idx="12"/>
          </p:nvPr>
        </p:nvSpPr>
        <p:spPr>
          <a:xfrm>
            <a:off x="6733617" y="6365164"/>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1" lang="ja-JP" altLang="en-US"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8223067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a:xfrm>
            <a:off x="445031" y="30760"/>
            <a:ext cx="8098894"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介護に備える生命保険</a:t>
            </a:r>
            <a:endPar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endParaRPr>
          </a:p>
        </p:txBody>
      </p:sp>
      <p:sp>
        <p:nvSpPr>
          <p:cNvPr id="48" name="テキスト ボックス 47"/>
          <p:cNvSpPr txBox="1"/>
          <p:nvPr/>
        </p:nvSpPr>
        <p:spPr>
          <a:xfrm>
            <a:off x="361320" y="853971"/>
            <a:ext cx="4975356" cy="523220"/>
          </a:xfrm>
          <a:prstGeom prst="rect">
            <a:avLst/>
          </a:prstGeom>
          <a:noFill/>
        </p:spPr>
        <p:txBody>
          <a:bodyPr wrap="square" rtlCol="0">
            <a:spAutoFit/>
          </a:bodyPr>
          <a:lstStyle/>
          <a:p>
            <a:r>
              <a:rPr lang="ja-JP" altLang="en-US" sz="2800" b="1" dirty="0">
                <a:latin typeface="Meiryo UI" panose="020B0604030504040204" pitchFamily="50" charset="-128"/>
                <a:ea typeface="Meiryo UI" panose="020B0604030504040204" pitchFamily="50" charset="-128"/>
              </a:rPr>
              <a:t>「介護保険」</a:t>
            </a:r>
            <a:endParaRPr lang="en-US" altLang="ja-JP" sz="2800" b="1" dirty="0">
              <a:latin typeface="Meiryo UI" panose="020B0604030504040204" pitchFamily="50" charset="-128"/>
              <a:ea typeface="Meiryo UI" panose="020B0604030504040204" pitchFamily="50" charset="-128"/>
            </a:endParaRPr>
          </a:p>
        </p:txBody>
      </p:sp>
      <p:sp>
        <p:nvSpPr>
          <p:cNvPr id="50" name="テキスト ボックス 49"/>
          <p:cNvSpPr txBox="1"/>
          <p:nvPr/>
        </p:nvSpPr>
        <p:spPr>
          <a:xfrm>
            <a:off x="156671" y="5065000"/>
            <a:ext cx="8830658" cy="1446550"/>
          </a:xfrm>
          <a:prstGeom prst="rect">
            <a:avLst/>
          </a:prstGeom>
          <a:solidFill>
            <a:srgbClr val="CCFFCC"/>
          </a:solidFill>
        </p:spPr>
        <p:txBody>
          <a:bodyPr wrap="square" rtlCol="0">
            <a:spAutoFit/>
          </a:bodyPr>
          <a:lstStyle/>
          <a:p>
            <a:endParaRPr lang="en-US" altLang="ja-JP" sz="2800" dirty="0">
              <a:latin typeface="Meiryo UI" panose="020B0604030504040204" pitchFamily="50" charset="-128"/>
              <a:ea typeface="Meiryo UI" panose="020B0604030504040204" pitchFamily="50" charset="-128"/>
            </a:endParaRPr>
          </a:p>
          <a:p>
            <a:pPr>
              <a:lnSpc>
                <a:spcPct val="150000"/>
              </a:lnSpc>
            </a:pPr>
            <a:r>
              <a:rPr lang="ja-JP" altLang="en-US" sz="2000" dirty="0">
                <a:latin typeface="Meiryo UI" panose="020B0604030504040204" pitchFamily="50" charset="-128"/>
                <a:ea typeface="Meiryo UI" panose="020B0604030504040204" pitchFamily="50" charset="-128"/>
              </a:rPr>
              <a:t>　一時金・・・介護のための家の大規模リフォーム費用、老人ホームの入居費用など</a:t>
            </a:r>
            <a:endParaRPr lang="en-US" altLang="ja-JP" sz="2000" dirty="0">
              <a:latin typeface="Meiryo UI" panose="020B0604030504040204" pitchFamily="50" charset="-128"/>
              <a:ea typeface="Meiryo UI" panose="020B0604030504040204" pitchFamily="50" charset="-128"/>
            </a:endParaRPr>
          </a:p>
          <a:p>
            <a:pPr>
              <a:lnSpc>
                <a:spcPct val="150000"/>
              </a:lnSpc>
            </a:pPr>
            <a:r>
              <a:rPr lang="ja-JP" altLang="en-US" sz="2000" dirty="0">
                <a:latin typeface="Meiryo UI" panose="020B0604030504040204" pitchFamily="50" charset="-128"/>
                <a:ea typeface="Meiryo UI" panose="020B0604030504040204" pitchFamily="50" charset="-128"/>
              </a:rPr>
              <a:t>　年金・・・公的介護保険の自己負担や介護による収入の減少の補てんなど</a:t>
            </a:r>
            <a:endParaRPr lang="en-US" altLang="ja-JP" sz="2000" dirty="0">
              <a:latin typeface="Meiryo UI" panose="020B0604030504040204" pitchFamily="50" charset="-128"/>
              <a:ea typeface="Meiryo UI" panose="020B0604030504040204" pitchFamily="50" charset="-128"/>
            </a:endParaRPr>
          </a:p>
        </p:txBody>
      </p:sp>
      <p:sp>
        <p:nvSpPr>
          <p:cNvPr id="4" name="正方形/長方形 3"/>
          <p:cNvSpPr/>
          <p:nvPr/>
        </p:nvSpPr>
        <p:spPr>
          <a:xfrm>
            <a:off x="219074" y="1714499"/>
            <a:ext cx="3853305" cy="2238376"/>
          </a:xfrm>
          <a:prstGeom prst="rect">
            <a:avLst/>
          </a:prstGeom>
          <a:noFill/>
          <a:ln w="19050">
            <a:solidFill>
              <a:srgbClr val="339966"/>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endParaRPr lang="ja-JP" altLang="en-US" sz="3200" dirty="0">
              <a:solidFill>
                <a:schemeClr val="tx1">
                  <a:lumMod val="85000"/>
                  <a:lumOff val="15000"/>
                </a:schemeClr>
              </a:solidFill>
            </a:endParaRPr>
          </a:p>
          <a:p>
            <a:r>
              <a:rPr lang="ja-JP" altLang="en-US" sz="2800" dirty="0">
                <a:solidFill>
                  <a:schemeClr val="tx1">
                    <a:lumMod val="85000"/>
                    <a:lumOff val="15000"/>
                  </a:schemeClr>
                </a:solidFill>
              </a:rPr>
              <a:t>介護が必要な状態になったときに</a:t>
            </a:r>
            <a:r>
              <a:rPr lang="ja-JP" altLang="en-US" sz="2800" b="1" u="sng" dirty="0">
                <a:solidFill>
                  <a:srgbClr val="FF0000"/>
                </a:solidFill>
              </a:rPr>
              <a:t>まとまったお金</a:t>
            </a:r>
            <a:r>
              <a:rPr lang="ja-JP" altLang="en-US" sz="2800" dirty="0">
                <a:solidFill>
                  <a:schemeClr val="tx1">
                    <a:lumMod val="85000"/>
                    <a:lumOff val="15000"/>
                  </a:schemeClr>
                </a:solidFill>
              </a:rPr>
              <a:t>が受け取れる。</a:t>
            </a:r>
          </a:p>
          <a:p>
            <a:pPr algn="ctr"/>
            <a:endParaRPr kumimoji="1" lang="ja-JP" altLang="en-US" dirty="0"/>
          </a:p>
        </p:txBody>
      </p:sp>
      <p:sp>
        <p:nvSpPr>
          <p:cNvPr id="32" name="正方形/長方形 31"/>
          <p:cNvSpPr/>
          <p:nvPr/>
        </p:nvSpPr>
        <p:spPr>
          <a:xfrm>
            <a:off x="4181473" y="1714500"/>
            <a:ext cx="4781551" cy="2238375"/>
          </a:xfrm>
          <a:prstGeom prst="rect">
            <a:avLst/>
          </a:prstGeom>
          <a:noFill/>
          <a:ln w="19050">
            <a:solidFill>
              <a:srgbClr val="339966"/>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endParaRPr lang="ja-JP" altLang="en-US" sz="2800" dirty="0">
              <a:solidFill>
                <a:schemeClr val="tx1">
                  <a:lumMod val="85000"/>
                  <a:lumOff val="15000"/>
                </a:schemeClr>
              </a:solidFill>
            </a:endParaRPr>
          </a:p>
          <a:p>
            <a:r>
              <a:rPr lang="ja-JP" altLang="en-US" sz="2800" dirty="0">
                <a:solidFill>
                  <a:schemeClr val="tx1">
                    <a:lumMod val="85000"/>
                    <a:lumOff val="15000"/>
                  </a:schemeClr>
                </a:solidFill>
              </a:rPr>
              <a:t>介護が必要な状態になったときに</a:t>
            </a:r>
            <a:r>
              <a:rPr lang="ja-JP" altLang="en-US" sz="2800" b="1" u="sng" dirty="0">
                <a:solidFill>
                  <a:srgbClr val="FF0000"/>
                </a:solidFill>
              </a:rPr>
              <a:t>年金として毎年お金</a:t>
            </a:r>
            <a:r>
              <a:rPr lang="ja-JP" altLang="en-US" sz="2800" dirty="0">
                <a:solidFill>
                  <a:schemeClr val="tx1">
                    <a:lumMod val="85000"/>
                    <a:lumOff val="15000"/>
                  </a:schemeClr>
                </a:solidFill>
              </a:rPr>
              <a:t>が受け取れる。</a:t>
            </a:r>
          </a:p>
          <a:p>
            <a:pPr algn="ctr"/>
            <a:endParaRPr kumimoji="1" lang="ja-JP" altLang="en-US" sz="1600" dirty="0"/>
          </a:p>
        </p:txBody>
      </p:sp>
      <p:sp>
        <p:nvSpPr>
          <p:cNvPr id="3" name="テキスト ボックス 2"/>
          <p:cNvSpPr txBox="1"/>
          <p:nvPr/>
        </p:nvSpPr>
        <p:spPr>
          <a:xfrm>
            <a:off x="219075" y="1514214"/>
            <a:ext cx="3853304" cy="400110"/>
          </a:xfrm>
          <a:prstGeom prst="rect">
            <a:avLst/>
          </a:prstGeom>
          <a:solidFill>
            <a:srgbClr val="339966"/>
          </a:solidFill>
          <a:ln w="19050">
            <a:solidFill>
              <a:srgbClr val="339966"/>
            </a:solidFill>
          </a:ln>
        </p:spPr>
        <p:txBody>
          <a:bodyPr wrap="square" rtlCol="0">
            <a:spAutoFit/>
          </a:bodyPr>
          <a:lstStyle/>
          <a:p>
            <a:pPr algn="ctr"/>
            <a:r>
              <a:rPr kumimoji="1" lang="ja-JP" altLang="en-US" sz="2000" dirty="0">
                <a:solidFill>
                  <a:schemeClr val="bg1"/>
                </a:solidFill>
                <a:latin typeface="Meiryo UI" panose="020B0604030504040204" pitchFamily="50" charset="-128"/>
                <a:ea typeface="Meiryo UI" panose="020B0604030504040204" pitchFamily="50" charset="-128"/>
              </a:rPr>
              <a:t>①「一時金」でお金が受け取れる</a:t>
            </a:r>
          </a:p>
        </p:txBody>
      </p:sp>
      <p:sp>
        <p:nvSpPr>
          <p:cNvPr id="31" name="テキスト ボックス 30"/>
          <p:cNvSpPr txBox="1"/>
          <p:nvPr/>
        </p:nvSpPr>
        <p:spPr>
          <a:xfrm>
            <a:off x="4181473" y="1514214"/>
            <a:ext cx="4781551" cy="400110"/>
          </a:xfrm>
          <a:prstGeom prst="rect">
            <a:avLst/>
          </a:prstGeom>
          <a:solidFill>
            <a:srgbClr val="339966"/>
          </a:solidFill>
          <a:ln w="19050">
            <a:solidFill>
              <a:srgbClr val="339966"/>
            </a:solidFill>
          </a:ln>
        </p:spPr>
        <p:txBody>
          <a:bodyPr wrap="square" rtlCol="0">
            <a:spAutoFit/>
          </a:bodyPr>
          <a:lstStyle/>
          <a:p>
            <a:pPr algn="ctr"/>
            <a:r>
              <a:rPr kumimoji="1" lang="ja-JP" altLang="en-US" sz="2000" dirty="0">
                <a:solidFill>
                  <a:schemeClr val="bg1"/>
                </a:solidFill>
                <a:latin typeface="Meiryo UI" panose="020B0604030504040204" pitchFamily="50" charset="-128"/>
                <a:ea typeface="Meiryo UI" panose="020B0604030504040204" pitchFamily="50" charset="-128"/>
              </a:rPr>
              <a:t>②「年金形式」で毎年お金が受け取れる</a:t>
            </a:r>
          </a:p>
        </p:txBody>
      </p:sp>
      <p:sp>
        <p:nvSpPr>
          <p:cNvPr id="5" name="テキスト ボックス 4"/>
          <p:cNvSpPr txBox="1"/>
          <p:nvPr/>
        </p:nvSpPr>
        <p:spPr>
          <a:xfrm>
            <a:off x="1010152" y="4047272"/>
            <a:ext cx="7123695" cy="954107"/>
          </a:xfrm>
          <a:prstGeom prst="rect">
            <a:avLst/>
          </a:prstGeom>
          <a:noFill/>
        </p:spPr>
        <p:txBody>
          <a:bodyPr wrap="square" rtlCol="0">
            <a:spAutoFit/>
          </a:bodyPr>
          <a:lstStyle/>
          <a:p>
            <a:pPr algn="ctr"/>
            <a:r>
              <a:rPr kumimoji="1" lang="ja-JP" altLang="en-US" sz="2800" b="1" dirty="0">
                <a:latin typeface="Meiryo UI" panose="020B0604030504040204" pitchFamily="50" charset="-128"/>
                <a:ea typeface="Meiryo UI" panose="020B0604030504040204" pitchFamily="50" charset="-128"/>
              </a:rPr>
              <a:t>公的介護保険による自己負担や保障されない支出、収入の減少に備える役割があります</a:t>
            </a:r>
            <a:r>
              <a:rPr kumimoji="1" lang="ja-JP" altLang="en-US" sz="2800" b="1" dirty="0">
                <a:solidFill>
                  <a:schemeClr val="tx2">
                    <a:lumMod val="75000"/>
                  </a:schemeClr>
                </a:solidFill>
                <a:latin typeface="Meiryo UI" panose="020B0604030504040204" pitchFamily="50" charset="-128"/>
                <a:ea typeface="Meiryo UI" panose="020B0604030504040204" pitchFamily="50" charset="-128"/>
              </a:rPr>
              <a:t>。</a:t>
            </a:r>
          </a:p>
        </p:txBody>
      </p:sp>
      <p:sp>
        <p:nvSpPr>
          <p:cNvPr id="11" name="テキスト ボックス 10"/>
          <p:cNvSpPr txBox="1"/>
          <p:nvPr/>
        </p:nvSpPr>
        <p:spPr>
          <a:xfrm>
            <a:off x="156671" y="5065000"/>
            <a:ext cx="3367474" cy="369332"/>
          </a:xfrm>
          <a:prstGeom prst="rect">
            <a:avLst/>
          </a:prstGeom>
          <a:solidFill>
            <a:schemeClr val="accent3">
              <a:lumMod val="75000"/>
            </a:schemeClr>
          </a:solidFill>
        </p:spPr>
        <p:txBody>
          <a:bodyPr wrap="square" rtlCol="0">
            <a:spAutoFit/>
          </a:bodyPr>
          <a:lstStyle/>
          <a:p>
            <a:pPr algn="ctr"/>
            <a:r>
              <a:rPr kumimoji="1" lang="ja-JP" altLang="en-US" dirty="0">
                <a:solidFill>
                  <a:schemeClr val="bg1"/>
                </a:solidFill>
                <a:latin typeface="Meiryo UI" panose="020B0604030504040204" pitchFamily="50" charset="-128"/>
                <a:ea typeface="Meiryo UI" panose="020B0604030504040204" pitchFamily="50" charset="-128"/>
              </a:rPr>
              <a:t>一時金・年金の活用例</a:t>
            </a:r>
          </a:p>
        </p:txBody>
      </p:sp>
      <p:sp>
        <p:nvSpPr>
          <p:cNvPr id="6" name="スライド番号プレースホルダー 5">
            <a:extLst>
              <a:ext uri="{FF2B5EF4-FFF2-40B4-BE49-F238E27FC236}">
                <a16:creationId xmlns:a16="http://schemas.microsoft.com/office/drawing/2014/main" id="{12A7468C-9EF6-4FD3-3BF6-18FA8DE8F6E4}"/>
              </a:ext>
            </a:extLst>
          </p:cNvPr>
          <p:cNvSpPr>
            <a:spLocks noGrp="1"/>
          </p:cNvSpPr>
          <p:nvPr>
            <p:ph type="sldNum" sz="quarter" idx="12"/>
          </p:nvPr>
        </p:nvSpPr>
        <p:spPr>
          <a:xfrm>
            <a:off x="7010400" y="6569337"/>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1" lang="ja-JP" altLang="en-US"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7046248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a:xfrm>
            <a:off x="445031" y="30760"/>
            <a:ext cx="8098894"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老後の生活に備える生命保険</a:t>
            </a:r>
            <a:endPar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endParaRPr>
          </a:p>
        </p:txBody>
      </p:sp>
      <p:sp>
        <p:nvSpPr>
          <p:cNvPr id="48" name="テキスト ボックス 47"/>
          <p:cNvSpPr txBox="1"/>
          <p:nvPr/>
        </p:nvSpPr>
        <p:spPr>
          <a:xfrm>
            <a:off x="445031" y="772119"/>
            <a:ext cx="4975356" cy="523220"/>
          </a:xfrm>
          <a:prstGeom prst="rect">
            <a:avLst/>
          </a:prstGeom>
          <a:noFill/>
        </p:spPr>
        <p:txBody>
          <a:bodyPr wrap="square" rtlCol="0">
            <a:spAutoFit/>
          </a:bodyPr>
          <a:lstStyle/>
          <a:p>
            <a:r>
              <a:rPr lang="ja-JP" altLang="en-US" sz="2800" b="1" dirty="0">
                <a:latin typeface="Meiryo UI" panose="020B0604030504040204" pitchFamily="50" charset="-128"/>
                <a:ea typeface="Meiryo UI" panose="020B0604030504040204" pitchFamily="50" charset="-128"/>
              </a:rPr>
              <a:t>「個人年金保険」</a:t>
            </a:r>
            <a:endParaRPr lang="en-US" altLang="ja-JP" sz="2800" b="1" dirty="0">
              <a:latin typeface="Meiryo UI" panose="020B0604030504040204" pitchFamily="50" charset="-128"/>
              <a:ea typeface="Meiryo UI" panose="020B0604030504040204" pitchFamily="50" charset="-128"/>
            </a:endParaRPr>
          </a:p>
        </p:txBody>
      </p:sp>
      <p:grpSp>
        <p:nvGrpSpPr>
          <p:cNvPr id="17" name="グループ化 16"/>
          <p:cNvGrpSpPr/>
          <p:nvPr/>
        </p:nvGrpSpPr>
        <p:grpSpPr>
          <a:xfrm>
            <a:off x="107759" y="1295339"/>
            <a:ext cx="8773438" cy="3818842"/>
            <a:chOff x="216147" y="1448157"/>
            <a:chExt cx="8773438" cy="3818842"/>
          </a:xfrm>
        </p:grpSpPr>
        <p:pic>
          <p:nvPicPr>
            <p:cNvPr id="11" name="図 10"/>
            <p:cNvPicPr>
              <a:picLocks noChangeAspect="1"/>
            </p:cNvPicPr>
            <p:nvPr/>
          </p:nvPicPr>
          <p:blipFill>
            <a:blip r:embed="rId3"/>
            <a:stretch>
              <a:fillRect/>
            </a:stretch>
          </p:blipFill>
          <p:spPr>
            <a:xfrm>
              <a:off x="508116" y="1495392"/>
              <a:ext cx="8481469" cy="3771607"/>
            </a:xfrm>
            <a:prstGeom prst="rect">
              <a:avLst/>
            </a:prstGeom>
          </p:spPr>
        </p:pic>
        <p:sp>
          <p:nvSpPr>
            <p:cNvPr id="12" name="正方形/長方形 11"/>
            <p:cNvSpPr/>
            <p:nvPr/>
          </p:nvSpPr>
          <p:spPr>
            <a:xfrm>
              <a:off x="216147" y="1448157"/>
              <a:ext cx="3162300" cy="650673"/>
            </a:xfrm>
            <a:prstGeom prst="rect">
              <a:avLst/>
            </a:prstGeom>
            <a:solidFill>
              <a:schemeClr val="bg1"/>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6086474" y="2206889"/>
              <a:ext cx="1704975" cy="400110"/>
            </a:xfrm>
            <a:prstGeom prst="rect">
              <a:avLst/>
            </a:prstGeom>
            <a:solidFill>
              <a:schemeClr val="bg1"/>
            </a:solidFill>
            <a:ln>
              <a:noFill/>
            </a:ln>
          </p:spPr>
          <p:txBody>
            <a:bodyPr wrap="square" rtlCol="0">
              <a:spAutoFit/>
            </a:bodyPr>
            <a:lstStyle/>
            <a:p>
              <a:pPr algn="ctr"/>
              <a:r>
                <a:rPr kumimoji="1" lang="ja-JP" altLang="en-US" sz="2000" dirty="0">
                  <a:latin typeface="HG丸ｺﾞｼｯｸM-PRO" panose="020F0600000000000000" pitchFamily="50" charset="-128"/>
                  <a:ea typeface="HG丸ｺﾞｼｯｸM-PRO" panose="020F0600000000000000" pitchFamily="50" charset="-128"/>
                </a:rPr>
                <a:t>受取期間</a:t>
              </a:r>
            </a:p>
          </p:txBody>
        </p:sp>
      </p:grpSp>
      <p:sp>
        <p:nvSpPr>
          <p:cNvPr id="14" name="テキスト ボックス 13"/>
          <p:cNvSpPr txBox="1"/>
          <p:nvPr/>
        </p:nvSpPr>
        <p:spPr>
          <a:xfrm>
            <a:off x="302075" y="4972019"/>
            <a:ext cx="8539849" cy="584775"/>
          </a:xfrm>
          <a:prstGeom prst="rect">
            <a:avLst/>
          </a:prstGeom>
          <a:noFill/>
        </p:spPr>
        <p:txBody>
          <a:bodyPr wrap="square" rtlCol="0">
            <a:spAutoFit/>
          </a:bodyPr>
          <a:lstStyle/>
          <a:p>
            <a:r>
              <a:rPr kumimoji="1" lang="ja-JP" altLang="en-US" sz="1600" dirty="0">
                <a:solidFill>
                  <a:schemeClr val="tx1">
                    <a:lumMod val="75000"/>
                    <a:lumOff val="25000"/>
                  </a:schemeClr>
                </a:solidFill>
                <a:latin typeface="Meiryo UI" panose="020B0604030504040204" pitchFamily="50" charset="-128"/>
                <a:ea typeface="Meiryo UI" panose="020B0604030504040204" pitchFamily="50" charset="-128"/>
              </a:rPr>
              <a:t>・契約した時に決めた年齢から</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年金を受け取ることができる。</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・年金を受け取れる期間は</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rPr>
              <a:t>10</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年、</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rPr>
              <a:t> 20</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年など決まっているものから 一生涯のものなど、様々。</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265711" y="5739807"/>
            <a:ext cx="8457534" cy="830997"/>
          </a:xfrm>
          <a:prstGeom prst="rect">
            <a:avLst/>
          </a:prstGeom>
          <a:noFill/>
        </p:spPr>
        <p:txBody>
          <a:bodyPr wrap="square" rtlCol="0">
            <a:spAutoFit/>
          </a:bodyPr>
          <a:lstStyle/>
          <a:p>
            <a:r>
              <a:rPr lang="ja-JP" altLang="en-US" sz="2400" b="1" dirty="0">
                <a:latin typeface="Meiryo UI" panose="020B0604030504040204" pitchFamily="50" charset="-128"/>
                <a:ea typeface="Meiryo UI" panose="020B0604030504040204" pitchFamily="50" charset="-128"/>
              </a:rPr>
              <a:t>退職から公的年金が支給されるまでの「つなぎ資金」や、ゆとりある老後のための「上乗せ資金」に活用されています。</a:t>
            </a:r>
            <a:endParaRPr lang="en-US" altLang="ja-JP" sz="2400" b="1" dirty="0">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92305D47-A509-5EDF-CC65-902434CCF4AA}"/>
              </a:ext>
            </a:extLst>
          </p:cNvPr>
          <p:cNvSpPr>
            <a:spLocks noGrp="1"/>
          </p:cNvSpPr>
          <p:nvPr>
            <p:ph type="sldNum" sz="quarter" idx="12"/>
          </p:nvPr>
        </p:nvSpPr>
        <p:spPr>
          <a:xfrm>
            <a:off x="6687089" y="6388241"/>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1" lang="ja-JP" altLang="en-US"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605371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0" y="1"/>
            <a:ext cx="9144000" cy="6874074"/>
          </a:xfrm>
          <a:prstGeom prst="frame">
            <a:avLst>
              <a:gd name="adj1" fmla="val 13704"/>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 name="角丸四角形 7"/>
          <p:cNvSpPr/>
          <p:nvPr/>
        </p:nvSpPr>
        <p:spPr bwMode="white">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ヒラギノ丸ゴ Pro W4"/>
              <a:ea typeface="ヒラギノ丸ゴ Pro W4"/>
              <a:cs typeface="ヒラギノ丸ゴ Pro W4"/>
            </a:endParaRPr>
          </a:p>
        </p:txBody>
      </p:sp>
      <p:sp>
        <p:nvSpPr>
          <p:cNvPr id="6" name="テキスト ボックス 5"/>
          <p:cNvSpPr txBox="1"/>
          <p:nvPr/>
        </p:nvSpPr>
        <p:spPr bwMode="gray">
          <a:xfrm>
            <a:off x="304800" y="2589537"/>
            <a:ext cx="8547100"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ヒラギノ角ゴ Std W8"/>
              </a:rPr>
              <a:t>①生命保険スライド集</a:t>
            </a:r>
            <a:endParaRPr kumimoji="1" lang="en-US" altLang="ja-JP" sz="4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ヒラギノ角ゴ Std W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4800" b="1" dirty="0">
                <a:latin typeface="Meiryo UI" panose="020B0604030504040204" pitchFamily="50" charset="-128"/>
                <a:ea typeface="Meiryo UI" panose="020B0604030504040204" pitchFamily="50" charset="-128"/>
                <a:cs typeface="ヒラギノ角ゴ Std W8"/>
              </a:rPr>
              <a:t>（クイズ 編）</a:t>
            </a:r>
            <a:endParaRPr kumimoji="1" lang="en-US" altLang="ja-JP" sz="4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a:extLst>
              <a:ext uri="{FF2B5EF4-FFF2-40B4-BE49-F238E27FC236}">
                <a16:creationId xmlns:a16="http://schemas.microsoft.com/office/drawing/2014/main" id="{A31F9E85-9C8C-C336-EA55-682363BF3EBB}"/>
              </a:ext>
            </a:extLst>
          </p:cNvPr>
          <p:cNvSpPr>
            <a:spLocks noGrp="1"/>
          </p:cNvSpPr>
          <p:nvPr>
            <p:ph type="sldNum" sz="quarter" idx="12"/>
          </p:nvPr>
        </p:nvSpPr>
        <p:spPr>
          <a:xfrm>
            <a:off x="6781800" y="6468532"/>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4816323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B49B91-E3E8-3D2D-ECB7-5B52547991DB}"/>
            </a:ext>
          </a:extLst>
        </p:cNvPr>
        <p:cNvGrpSpPr/>
        <p:nvPr/>
      </p:nvGrpSpPr>
      <p:grpSpPr>
        <a:xfrm>
          <a:off x="0" y="0"/>
          <a:ext cx="0" cy="0"/>
          <a:chOff x="0" y="0"/>
          <a:chExt cx="0" cy="0"/>
        </a:xfrm>
      </p:grpSpPr>
      <p:sp>
        <p:nvSpPr>
          <p:cNvPr id="5" name="フレーム 4">
            <a:extLst>
              <a:ext uri="{FF2B5EF4-FFF2-40B4-BE49-F238E27FC236}">
                <a16:creationId xmlns:a16="http://schemas.microsoft.com/office/drawing/2014/main" id="{B5D6340E-0FB8-D89E-2222-0BA8814C45C9}"/>
              </a:ext>
            </a:extLst>
          </p:cNvPr>
          <p:cNvSpPr/>
          <p:nvPr/>
        </p:nvSpPr>
        <p:spPr>
          <a:xfrm>
            <a:off x="0" y="1"/>
            <a:ext cx="9144000" cy="6874074"/>
          </a:xfrm>
          <a:prstGeom prst="frame">
            <a:avLst>
              <a:gd name="adj1" fmla="val 13704"/>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 name="角丸四角形 7">
            <a:extLst>
              <a:ext uri="{FF2B5EF4-FFF2-40B4-BE49-F238E27FC236}">
                <a16:creationId xmlns:a16="http://schemas.microsoft.com/office/drawing/2014/main" id="{28DA556B-085B-7B3D-1787-14343CA2BC94}"/>
              </a:ext>
            </a:extLst>
          </p:cNvPr>
          <p:cNvSpPr/>
          <p:nvPr/>
        </p:nvSpPr>
        <p:spPr bwMode="white">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ヒラギノ丸ゴ Pro W4"/>
              <a:ea typeface="ヒラギノ丸ゴ Pro W4"/>
              <a:cs typeface="ヒラギノ丸ゴ Pro W4"/>
            </a:endParaRPr>
          </a:p>
        </p:txBody>
      </p:sp>
      <p:sp>
        <p:nvSpPr>
          <p:cNvPr id="6" name="テキスト ボックス 5">
            <a:extLst>
              <a:ext uri="{FF2B5EF4-FFF2-40B4-BE49-F238E27FC236}">
                <a16:creationId xmlns:a16="http://schemas.microsoft.com/office/drawing/2014/main" id="{B00FC991-69E5-6CFF-0844-2C274C46C251}"/>
              </a:ext>
            </a:extLst>
          </p:cNvPr>
          <p:cNvSpPr txBox="1"/>
          <p:nvPr/>
        </p:nvSpPr>
        <p:spPr bwMode="gray">
          <a:xfrm>
            <a:off x="304800" y="2589537"/>
            <a:ext cx="8547100"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ヒラギノ角ゴ Std W8"/>
              </a:rPr>
              <a:t>④生命保険スライド集</a:t>
            </a:r>
            <a:endParaRPr kumimoji="1" lang="en-US" altLang="ja-JP" sz="4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ヒラギノ角ゴ Std W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4800" b="1" dirty="0">
                <a:latin typeface="Meiryo UI" panose="020B0604030504040204" pitchFamily="50" charset="-128"/>
                <a:ea typeface="Meiryo UI" panose="020B0604030504040204" pitchFamily="50" charset="-128"/>
                <a:cs typeface="ヒラギノ角ゴ Std W8"/>
              </a:rPr>
              <a:t>（事例 編）</a:t>
            </a:r>
            <a:endParaRPr kumimoji="1" lang="ja-JP" altLang="en-US" sz="2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a:extLst>
              <a:ext uri="{FF2B5EF4-FFF2-40B4-BE49-F238E27FC236}">
                <a16:creationId xmlns:a16="http://schemas.microsoft.com/office/drawing/2014/main" id="{334B6CF6-9F90-744B-F80D-A062BC940724}"/>
              </a:ext>
            </a:extLst>
          </p:cNvPr>
          <p:cNvSpPr>
            <a:spLocks noGrp="1"/>
          </p:cNvSpPr>
          <p:nvPr>
            <p:ph type="sldNum" sz="quarter" idx="12"/>
          </p:nvPr>
        </p:nvSpPr>
        <p:spPr>
          <a:xfrm>
            <a:off x="6781800" y="6468532"/>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1" lang="ja-JP" altLang="en-US"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414423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B1617-4C19-2425-F8F4-7B4DE59B3406}"/>
            </a:ext>
          </a:extLst>
        </p:cNvPr>
        <p:cNvGrpSpPr/>
        <p:nvPr/>
      </p:nvGrpSpPr>
      <p:grpSpPr>
        <a:xfrm>
          <a:off x="0" y="0"/>
          <a:ext cx="0" cy="0"/>
          <a:chOff x="0" y="0"/>
          <a:chExt cx="0" cy="0"/>
        </a:xfrm>
      </p:grpSpPr>
      <p:sp>
        <p:nvSpPr>
          <p:cNvPr id="10" name="正方形/長方形 9">
            <a:extLst>
              <a:ext uri="{FF2B5EF4-FFF2-40B4-BE49-F238E27FC236}">
                <a16:creationId xmlns:a16="http://schemas.microsoft.com/office/drawing/2014/main" id="{DE478CAE-7135-3A0F-0F23-362FBE87BF4A}"/>
              </a:ext>
            </a:extLst>
          </p:cNvPr>
          <p:cNvSpPr/>
          <p:nvPr/>
        </p:nvSpPr>
        <p:spPr bwMode="white">
          <a:xfrm>
            <a:off x="0" y="-3651"/>
            <a:ext cx="9144000" cy="725182"/>
          </a:xfrm>
          <a:prstGeom prst="rect">
            <a:avLst/>
          </a:prstGeom>
          <a:solidFill>
            <a:schemeClr val="accent6"/>
          </a:solid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000" b="1" dirty="0">
                <a:solidFill>
                  <a:srgbClr val="FFFFFF"/>
                </a:solidFill>
                <a:latin typeface="Meiryo UI" panose="020B0604030504040204" pitchFamily="50" charset="-128"/>
                <a:ea typeface="Meiryo UI" panose="020B0604030504040204" pitchFamily="50" charset="-128"/>
                <a:cs typeface="ヒラギノ角ゴ ProN W6"/>
              </a:rPr>
              <a:t>　</a:t>
            </a:r>
            <a:r>
              <a:rPr lang="en-US" altLang="ja-JP" sz="30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000" b="1" dirty="0">
                <a:solidFill>
                  <a:srgbClr val="FFFFFF"/>
                </a:solidFill>
                <a:latin typeface="Meiryo UI" panose="020B0604030504040204" pitchFamily="50" charset="-128"/>
                <a:ea typeface="Meiryo UI" panose="020B0604030504040204" pitchFamily="50" charset="-128"/>
                <a:cs typeface="ヒラギノ角ゴ ProN W6"/>
              </a:rPr>
              <a:t>事例①</a:t>
            </a:r>
            <a:r>
              <a:rPr lang="en-US" altLang="ja-JP" sz="30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000" b="1" dirty="0">
                <a:solidFill>
                  <a:srgbClr val="FFFFFF"/>
                </a:solidFill>
                <a:latin typeface="Meiryo UI" panose="020B0604030504040204" pitchFamily="50" charset="-128"/>
                <a:ea typeface="Meiryo UI" panose="020B0604030504040204" pitchFamily="50" charset="-128"/>
                <a:cs typeface="ヒラギノ角ゴ ProN W6"/>
              </a:rPr>
              <a:t>足の骨折で入院したら</a:t>
            </a:r>
            <a:r>
              <a:rPr lang="ja-JP" altLang="en-US" sz="2000" b="1" dirty="0">
                <a:solidFill>
                  <a:srgbClr val="FFFFFF"/>
                </a:solidFill>
                <a:latin typeface="Meiryo UI" panose="020B0604030504040204" pitchFamily="50" charset="-128"/>
                <a:ea typeface="Meiryo UI" panose="020B0604030504040204" pitchFamily="50" charset="-128"/>
                <a:cs typeface="ヒラギノ角ゴ ProN W6"/>
              </a:rPr>
              <a:t>（入院・手術が伴う骨折の場合）</a:t>
            </a:r>
            <a:endParaRPr lang="en-US" altLang="ja-JP" sz="3000" b="1" dirty="0">
              <a:solidFill>
                <a:srgbClr val="FFFFFF"/>
              </a:solidFill>
              <a:latin typeface="Meiryo UI" panose="020B0604030504040204" pitchFamily="50" charset="-128"/>
              <a:ea typeface="Meiryo UI" panose="020B0604030504040204" pitchFamily="50" charset="-128"/>
              <a:cs typeface="ヒラギノ角ゴ ProN W6"/>
            </a:endParaRPr>
          </a:p>
        </p:txBody>
      </p:sp>
      <p:pic>
        <p:nvPicPr>
          <p:cNvPr id="2" name="図 1">
            <a:extLst>
              <a:ext uri="{FF2B5EF4-FFF2-40B4-BE49-F238E27FC236}">
                <a16:creationId xmlns:a16="http://schemas.microsoft.com/office/drawing/2014/main" id="{4150CA87-4ECD-EB70-1550-764A7D124E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78256" y="1353166"/>
            <a:ext cx="4265744" cy="1606065"/>
          </a:xfrm>
          <a:prstGeom prst="rect">
            <a:avLst/>
          </a:prstGeom>
        </p:spPr>
      </p:pic>
      <p:sp>
        <p:nvSpPr>
          <p:cNvPr id="5" name="正方形/長方形 4">
            <a:extLst>
              <a:ext uri="{FF2B5EF4-FFF2-40B4-BE49-F238E27FC236}">
                <a16:creationId xmlns:a16="http://schemas.microsoft.com/office/drawing/2014/main" id="{EAD1BEB9-6EB0-88AF-017E-1E07EB30DAB1}"/>
              </a:ext>
            </a:extLst>
          </p:cNvPr>
          <p:cNvSpPr/>
          <p:nvPr/>
        </p:nvSpPr>
        <p:spPr>
          <a:xfrm>
            <a:off x="138546" y="873922"/>
            <a:ext cx="8408190" cy="258278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640"/>
              </a:lnSpc>
            </a:pPr>
            <a:r>
              <a:rPr lang="en-US" altLang="ja-JP" dirty="0">
                <a:solidFill>
                  <a:schemeClr val="tx1"/>
                </a:solidFill>
                <a:latin typeface="Meiryo UI" panose="020B0604030504040204" pitchFamily="50" charset="-128"/>
                <a:ea typeface="Meiryo UI" panose="020B0604030504040204" pitchFamily="50" charset="-128"/>
                <a:cs typeface="ヒラギノ丸ゴ Pro W4"/>
              </a:rPr>
              <a:t>A</a:t>
            </a:r>
            <a:r>
              <a:rPr lang="ja-JP" altLang="en-US" dirty="0">
                <a:solidFill>
                  <a:schemeClr val="tx1"/>
                </a:solidFill>
                <a:latin typeface="Meiryo UI" panose="020B0604030504040204" pitchFamily="50" charset="-128"/>
                <a:ea typeface="Meiryo UI" panose="020B0604030504040204" pitchFamily="50" charset="-128"/>
                <a:cs typeface="ヒラギノ丸ゴ Pro W4"/>
              </a:rPr>
              <a:t>さん（</a:t>
            </a:r>
            <a:r>
              <a:rPr lang="en-US" altLang="ja-JP" dirty="0">
                <a:solidFill>
                  <a:schemeClr val="tx1"/>
                </a:solidFill>
                <a:latin typeface="Meiryo UI" panose="020B0604030504040204" pitchFamily="50" charset="-128"/>
                <a:ea typeface="Meiryo UI" panose="020B0604030504040204" pitchFamily="50" charset="-128"/>
                <a:cs typeface="ヒラギノ丸ゴ Pro W4"/>
              </a:rPr>
              <a:t>23</a:t>
            </a:r>
            <a:r>
              <a:rPr lang="ja-JP" altLang="en-US" dirty="0">
                <a:solidFill>
                  <a:schemeClr val="tx1"/>
                </a:solidFill>
                <a:latin typeface="Meiryo UI" panose="020B0604030504040204" pitchFamily="50" charset="-128"/>
                <a:ea typeface="Meiryo UI" panose="020B0604030504040204" pitchFamily="50" charset="-128"/>
                <a:cs typeface="ヒラギノ丸ゴ Pro W4"/>
              </a:rPr>
              <a:t>歳）は、友人とスノーボードをしている</a:t>
            </a:r>
            <a:br>
              <a:rPr lang="en-US" altLang="ja-JP" dirty="0">
                <a:solidFill>
                  <a:schemeClr val="tx1"/>
                </a:solidFill>
                <a:latin typeface="Meiryo UI" panose="020B0604030504040204" pitchFamily="50" charset="-128"/>
                <a:ea typeface="Meiryo UI" panose="020B0604030504040204" pitchFamily="50" charset="-128"/>
                <a:cs typeface="ヒラギノ丸ゴ Pro W4"/>
              </a:rPr>
            </a:br>
            <a:r>
              <a:rPr lang="ja-JP" altLang="en-US" dirty="0">
                <a:solidFill>
                  <a:schemeClr val="tx1"/>
                </a:solidFill>
                <a:latin typeface="Meiryo UI" panose="020B0604030504040204" pitchFamily="50" charset="-128"/>
                <a:ea typeface="Meiryo UI" panose="020B0604030504040204" pitchFamily="50" charset="-128"/>
                <a:cs typeface="ヒラギノ丸ゴ Pro W4"/>
              </a:rPr>
              <a:t>ときに、足をひねる状態で転倒し、大ケガを負いま</a:t>
            </a:r>
            <a:br>
              <a:rPr lang="en-US" altLang="ja-JP" dirty="0">
                <a:solidFill>
                  <a:schemeClr val="tx1"/>
                </a:solidFill>
                <a:latin typeface="Meiryo UI" panose="020B0604030504040204" pitchFamily="50" charset="-128"/>
                <a:ea typeface="Meiryo UI" panose="020B0604030504040204" pitchFamily="50" charset="-128"/>
                <a:cs typeface="ヒラギノ丸ゴ Pro W4"/>
              </a:rPr>
            </a:br>
            <a:r>
              <a:rPr lang="ja-JP" altLang="en-US" dirty="0">
                <a:solidFill>
                  <a:schemeClr val="tx1"/>
                </a:solidFill>
                <a:latin typeface="Meiryo UI" panose="020B0604030504040204" pitchFamily="50" charset="-128"/>
                <a:ea typeface="Meiryo UI" panose="020B0604030504040204" pitchFamily="50" charset="-128"/>
                <a:cs typeface="ヒラギノ丸ゴ Pro W4"/>
              </a:rPr>
              <a:t>した。レントゲン検査の結果、ねじったように骨折し</a:t>
            </a:r>
            <a:br>
              <a:rPr lang="en-US" altLang="ja-JP" dirty="0">
                <a:solidFill>
                  <a:schemeClr val="tx1"/>
                </a:solidFill>
                <a:latin typeface="Meiryo UI" panose="020B0604030504040204" pitchFamily="50" charset="-128"/>
                <a:ea typeface="Meiryo UI" panose="020B0604030504040204" pitchFamily="50" charset="-128"/>
                <a:cs typeface="ヒラギノ丸ゴ Pro W4"/>
              </a:rPr>
            </a:br>
            <a:r>
              <a:rPr lang="ja-JP" altLang="en-US" dirty="0">
                <a:solidFill>
                  <a:schemeClr val="tx1"/>
                </a:solidFill>
                <a:latin typeface="Meiryo UI" panose="020B0604030504040204" pitchFamily="50" charset="-128"/>
                <a:ea typeface="Meiryo UI" panose="020B0604030504040204" pitchFamily="50" charset="-128"/>
                <a:cs typeface="ヒラギノ丸ゴ Pro W4"/>
              </a:rPr>
              <a:t>ており、翌日手術を行いました。そして</a:t>
            </a:r>
            <a:r>
              <a:rPr lang="en-US" altLang="ja-JP" dirty="0">
                <a:solidFill>
                  <a:schemeClr val="tx1"/>
                </a:solidFill>
                <a:latin typeface="Meiryo UI" panose="020B0604030504040204" pitchFamily="50" charset="-128"/>
                <a:ea typeface="Meiryo UI" panose="020B0604030504040204" pitchFamily="50" charset="-128"/>
                <a:cs typeface="ヒラギノ丸ゴ Pro W4"/>
              </a:rPr>
              <a:t>9</a:t>
            </a:r>
            <a:r>
              <a:rPr lang="ja-JP" altLang="en-US" dirty="0">
                <a:solidFill>
                  <a:schemeClr val="tx1"/>
                </a:solidFill>
                <a:latin typeface="Meiryo UI" panose="020B0604030504040204" pitchFamily="50" charset="-128"/>
                <a:ea typeface="Meiryo UI" panose="020B0604030504040204" pitchFamily="50" charset="-128"/>
                <a:cs typeface="ヒラギノ丸ゴ Pro W4"/>
              </a:rPr>
              <a:t>日目には</a:t>
            </a:r>
            <a:br>
              <a:rPr lang="en-US" altLang="ja-JP" dirty="0">
                <a:solidFill>
                  <a:schemeClr val="tx1"/>
                </a:solidFill>
                <a:latin typeface="Meiryo UI" panose="020B0604030504040204" pitchFamily="50" charset="-128"/>
                <a:ea typeface="Meiryo UI" panose="020B0604030504040204" pitchFamily="50" charset="-128"/>
                <a:cs typeface="ヒラギノ丸ゴ Pro W4"/>
              </a:rPr>
            </a:br>
            <a:r>
              <a:rPr lang="ja-JP" altLang="en-US" dirty="0">
                <a:solidFill>
                  <a:schemeClr val="tx1"/>
                </a:solidFill>
                <a:latin typeface="Meiryo UI" panose="020B0604030504040204" pitchFamily="50" charset="-128"/>
                <a:ea typeface="Meiryo UI" panose="020B0604030504040204" pitchFamily="50" charset="-128"/>
                <a:cs typeface="ヒラギノ丸ゴ Pro W4"/>
              </a:rPr>
              <a:t>無事退院をすることができました。このとき、医療</a:t>
            </a:r>
            <a:br>
              <a:rPr lang="en-US" altLang="ja-JP" dirty="0">
                <a:solidFill>
                  <a:schemeClr val="tx1"/>
                </a:solidFill>
                <a:latin typeface="Meiryo UI" panose="020B0604030504040204" pitchFamily="50" charset="-128"/>
                <a:ea typeface="Meiryo UI" panose="020B0604030504040204" pitchFamily="50" charset="-128"/>
                <a:cs typeface="ヒラギノ丸ゴ Pro W4"/>
              </a:rPr>
            </a:br>
            <a:r>
              <a:rPr lang="ja-JP" altLang="en-US" dirty="0">
                <a:solidFill>
                  <a:schemeClr val="tx1"/>
                </a:solidFill>
                <a:latin typeface="Meiryo UI" panose="020B0604030504040204" pitchFamily="50" charset="-128"/>
                <a:ea typeface="Meiryo UI" panose="020B0604030504040204" pitchFamily="50" charset="-128"/>
                <a:cs typeface="ヒラギノ丸ゴ Pro W4"/>
              </a:rPr>
              <a:t>費などはいくらかかったでしょうか。</a:t>
            </a:r>
            <a:endParaRPr lang="en-US" altLang="ja-JP" dirty="0">
              <a:solidFill>
                <a:schemeClr val="tx1"/>
              </a:solidFill>
              <a:latin typeface="Meiryo UI" panose="020B0604030504040204" pitchFamily="50" charset="-128"/>
              <a:ea typeface="Meiryo UI" panose="020B0604030504040204" pitchFamily="50" charset="-128"/>
              <a:cs typeface="ヒラギノ丸ゴ Pro W4"/>
            </a:endParaRPr>
          </a:p>
          <a:p>
            <a:pPr>
              <a:lnSpc>
                <a:spcPts val="2640"/>
              </a:lnSpc>
            </a:pPr>
            <a:endParaRPr lang="ja-JP" altLang="en-US" sz="2200"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sp>
        <p:nvSpPr>
          <p:cNvPr id="3" name="スライド番号プレースホルダー 2">
            <a:extLst>
              <a:ext uri="{FF2B5EF4-FFF2-40B4-BE49-F238E27FC236}">
                <a16:creationId xmlns:a16="http://schemas.microsoft.com/office/drawing/2014/main" id="{08F30FC0-573C-C880-7448-6672F14610BD}"/>
              </a:ext>
            </a:extLst>
          </p:cNvPr>
          <p:cNvSpPr>
            <a:spLocks noGrp="1"/>
          </p:cNvSpPr>
          <p:nvPr>
            <p:ph type="sldNum" sz="quarter" idx="12"/>
          </p:nvPr>
        </p:nvSpPr>
        <p:spPr>
          <a:xfrm>
            <a:off x="6812269" y="6418407"/>
            <a:ext cx="2133600" cy="365125"/>
          </a:xfrm>
        </p:spPr>
        <p:txBody>
          <a:bodyPr/>
          <a:lstStyle/>
          <a:p>
            <a:fld id="{7B76553B-32E2-D644-9CD0-56FDA882EB90}" type="slidenum">
              <a:rPr kumimoji="1" lang="ja-JP" altLang="en-US" sz="1800" smtClean="0"/>
              <a:t>31</a:t>
            </a:fld>
            <a:endParaRPr kumimoji="1" lang="ja-JP" altLang="en-US" sz="1800" dirty="0"/>
          </a:p>
        </p:txBody>
      </p:sp>
      <p:sp>
        <p:nvSpPr>
          <p:cNvPr id="7" name="テキスト ボックス 6">
            <a:extLst>
              <a:ext uri="{FF2B5EF4-FFF2-40B4-BE49-F238E27FC236}">
                <a16:creationId xmlns:a16="http://schemas.microsoft.com/office/drawing/2014/main" id="{73842DDA-2C9F-D842-E5C0-9261508B706A}"/>
              </a:ext>
            </a:extLst>
          </p:cNvPr>
          <p:cNvSpPr txBox="1"/>
          <p:nvPr/>
        </p:nvSpPr>
        <p:spPr>
          <a:xfrm>
            <a:off x="5368629" y="5439031"/>
            <a:ext cx="188595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（公的医療保険）</a:t>
            </a:r>
          </a:p>
        </p:txBody>
      </p:sp>
      <p:grpSp>
        <p:nvGrpSpPr>
          <p:cNvPr id="4" name="グループ化 3">
            <a:extLst>
              <a:ext uri="{FF2B5EF4-FFF2-40B4-BE49-F238E27FC236}">
                <a16:creationId xmlns:a16="http://schemas.microsoft.com/office/drawing/2014/main" id="{90C47646-EB29-EA3F-48AE-5FB111E099C8}"/>
              </a:ext>
            </a:extLst>
          </p:cNvPr>
          <p:cNvGrpSpPr/>
          <p:nvPr/>
        </p:nvGrpSpPr>
        <p:grpSpPr>
          <a:xfrm>
            <a:off x="399923" y="2959231"/>
            <a:ext cx="8084983" cy="3805572"/>
            <a:chOff x="537739" y="2866405"/>
            <a:chExt cx="8084983" cy="3805572"/>
          </a:xfrm>
        </p:grpSpPr>
        <p:pic>
          <p:nvPicPr>
            <p:cNvPr id="6" name="図 5">
              <a:extLst>
                <a:ext uri="{FF2B5EF4-FFF2-40B4-BE49-F238E27FC236}">
                  <a16:creationId xmlns:a16="http://schemas.microsoft.com/office/drawing/2014/main" id="{20ABEABC-B414-AC85-752C-BE61EEBA5AFD}"/>
                </a:ext>
              </a:extLst>
            </p:cNvPr>
            <p:cNvPicPr>
              <a:picLocks noChangeAspect="1"/>
            </p:cNvPicPr>
            <p:nvPr/>
          </p:nvPicPr>
          <p:blipFill>
            <a:blip r:embed="rId4"/>
            <a:stretch>
              <a:fillRect/>
            </a:stretch>
          </p:blipFill>
          <p:spPr>
            <a:xfrm>
              <a:off x="537739" y="2866405"/>
              <a:ext cx="3886074" cy="3487057"/>
            </a:xfrm>
            <a:prstGeom prst="rect">
              <a:avLst/>
            </a:prstGeom>
          </p:spPr>
        </p:pic>
        <p:pic>
          <p:nvPicPr>
            <p:cNvPr id="9" name="図 8">
              <a:extLst>
                <a:ext uri="{FF2B5EF4-FFF2-40B4-BE49-F238E27FC236}">
                  <a16:creationId xmlns:a16="http://schemas.microsoft.com/office/drawing/2014/main" id="{992F2213-495C-F209-D33C-4C9C49796F85}"/>
                </a:ext>
              </a:extLst>
            </p:cNvPr>
            <p:cNvPicPr>
              <a:picLocks noChangeAspect="1"/>
            </p:cNvPicPr>
            <p:nvPr/>
          </p:nvPicPr>
          <p:blipFill>
            <a:blip r:embed="rId5"/>
            <a:stretch>
              <a:fillRect/>
            </a:stretch>
          </p:blipFill>
          <p:spPr>
            <a:xfrm>
              <a:off x="4736648" y="2878315"/>
              <a:ext cx="3886074" cy="3487057"/>
            </a:xfrm>
            <a:prstGeom prst="rect">
              <a:avLst/>
            </a:prstGeom>
          </p:spPr>
        </p:pic>
        <p:sp>
          <p:nvSpPr>
            <p:cNvPr id="11" name="正方形/長方形 10">
              <a:extLst>
                <a:ext uri="{FF2B5EF4-FFF2-40B4-BE49-F238E27FC236}">
                  <a16:creationId xmlns:a16="http://schemas.microsoft.com/office/drawing/2014/main" id="{79A29B1F-5537-C94C-13EC-A027DF297156}"/>
                </a:ext>
              </a:extLst>
            </p:cNvPr>
            <p:cNvSpPr/>
            <p:nvPr/>
          </p:nvSpPr>
          <p:spPr>
            <a:xfrm>
              <a:off x="975923" y="3707107"/>
              <a:ext cx="3257177" cy="944283"/>
            </a:xfrm>
            <a:prstGeom prst="rect">
              <a:avLst/>
            </a:prstGeom>
            <a:solidFill>
              <a:srgbClr val="FDEDE6"/>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1B389A1A-3116-9DEA-6A07-C964AB0D6D48}"/>
                </a:ext>
              </a:extLst>
            </p:cNvPr>
            <p:cNvSpPr/>
            <p:nvPr/>
          </p:nvSpPr>
          <p:spPr>
            <a:xfrm>
              <a:off x="5187576" y="3717913"/>
              <a:ext cx="3257177" cy="944283"/>
            </a:xfrm>
            <a:prstGeom prst="rect">
              <a:avLst/>
            </a:prstGeom>
            <a:solidFill>
              <a:srgbClr val="E2E9F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C2D44363-F0F1-1824-AFA9-D3B75B70FCD1}"/>
                </a:ext>
              </a:extLst>
            </p:cNvPr>
            <p:cNvSpPr txBox="1"/>
            <p:nvPr/>
          </p:nvSpPr>
          <p:spPr>
            <a:xfrm>
              <a:off x="952018" y="3670830"/>
              <a:ext cx="3281081" cy="993605"/>
            </a:xfrm>
            <a:prstGeom prst="rect">
              <a:avLst/>
            </a:prstGeom>
            <a:noFill/>
          </p:spPr>
          <p:txBody>
            <a:bodyPr wrap="square" rtlCol="0">
              <a:spAutoFit/>
            </a:bodyPr>
            <a:lstStyle/>
            <a:p>
              <a:pPr>
                <a:lnSpc>
                  <a:spcPts val="1800"/>
                </a:lnSpc>
              </a:pPr>
              <a:r>
                <a:rPr kumimoji="1" lang="ja-JP" altLang="en-US" sz="1400" dirty="0">
                  <a:latin typeface="Meiryo UI" panose="020B0604030504040204" pitchFamily="50" charset="-128"/>
                  <a:ea typeface="Meiryo UI" panose="020B0604030504040204" pitchFamily="50" charset="-128"/>
                </a:rPr>
                <a:t>初診料、諸治療、入院諸費用などの合計約</a:t>
              </a:r>
              <a:r>
                <a:rPr kumimoji="1" lang="en-US" altLang="ja-JP" sz="1400" dirty="0">
                  <a:latin typeface="Meiryo UI" panose="020B0604030504040204" pitchFamily="50" charset="-128"/>
                  <a:ea typeface="Meiryo UI" panose="020B0604030504040204" pitchFamily="50" charset="-128"/>
                </a:rPr>
                <a:t>140</a:t>
              </a:r>
              <a:r>
                <a:rPr lang="ja-JP" altLang="en-US" sz="1400" dirty="0">
                  <a:latin typeface="Meiryo UI" panose="020B0604030504040204" pitchFamily="50" charset="-128"/>
                  <a:ea typeface="Meiryo UI" panose="020B0604030504040204" pitchFamily="50" charset="-128"/>
                </a:rPr>
                <a:t>万円に加え、家族の交通費やその他雑費で約</a:t>
              </a: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万円、全部合わせると約</a:t>
              </a:r>
              <a:r>
                <a:rPr lang="en-US" altLang="ja-JP" sz="1400" dirty="0">
                  <a:latin typeface="Meiryo UI" panose="020B0604030504040204" pitchFamily="50" charset="-128"/>
                  <a:ea typeface="Meiryo UI" panose="020B0604030504040204" pitchFamily="50" charset="-128"/>
                </a:rPr>
                <a:t>143</a:t>
              </a:r>
              <a:r>
                <a:rPr lang="ja-JP" altLang="en-US" sz="1400" dirty="0">
                  <a:latin typeface="Meiryo UI" panose="020B0604030504040204" pitchFamily="50" charset="-128"/>
                  <a:ea typeface="Meiryo UI" panose="020B0604030504040204" pitchFamily="50" charset="-128"/>
                </a:rPr>
                <a:t>万円になりました。</a:t>
              </a:r>
              <a:endParaRPr kumimoji="1" lang="ja-JP" altLang="en-US" sz="140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1930FA22-13EC-40A0-99CD-4F2FDC2A9AB5}"/>
                </a:ext>
              </a:extLst>
            </p:cNvPr>
            <p:cNvSpPr txBox="1"/>
            <p:nvPr/>
          </p:nvSpPr>
          <p:spPr>
            <a:xfrm>
              <a:off x="5187576" y="3670830"/>
              <a:ext cx="3212352" cy="993605"/>
            </a:xfrm>
            <a:prstGeom prst="rect">
              <a:avLst/>
            </a:prstGeom>
            <a:noFill/>
          </p:spPr>
          <p:txBody>
            <a:bodyPr wrap="square" rtlCol="0">
              <a:spAutoFit/>
            </a:bodyPr>
            <a:lstStyle/>
            <a:p>
              <a:pPr>
                <a:lnSpc>
                  <a:spcPts val="1800"/>
                </a:lnSpc>
              </a:pPr>
              <a:r>
                <a:rPr lang="ja-JP" altLang="en-US" sz="1400" dirty="0">
                  <a:latin typeface="Meiryo UI" panose="020B0604030504040204" pitchFamily="50" charset="-128"/>
                  <a:ea typeface="Meiryo UI" panose="020B0604030504040204" pitchFamily="50" charset="-128"/>
                </a:rPr>
                <a:t>公的医療保険から医療費の</a:t>
              </a:r>
              <a:r>
                <a:rPr lang="en-US" altLang="ja-JP" sz="1400" dirty="0">
                  <a:latin typeface="Meiryo UI" panose="020B0604030504040204" pitchFamily="50" charset="-128"/>
                  <a:ea typeface="Meiryo UI" panose="020B0604030504040204" pitchFamily="50" charset="-128"/>
                </a:rPr>
                <a:t>7</a:t>
              </a:r>
              <a:r>
                <a:rPr lang="ja-JP" altLang="en-US" sz="1400" dirty="0">
                  <a:latin typeface="Meiryo UI" panose="020B0604030504040204" pitchFamily="50" charset="-128"/>
                  <a:ea typeface="Meiryo UI" panose="020B0604030504040204" pitchFamily="50" charset="-128"/>
                </a:rPr>
                <a:t>割が支払われ、さらに高額療養費の払い戻しを考慮すると、公的保障として総額約</a:t>
              </a:r>
              <a:r>
                <a:rPr lang="en-US" altLang="ja-JP" sz="1400" dirty="0">
                  <a:latin typeface="Meiryo UI" panose="020B0604030504040204" pitchFamily="50" charset="-128"/>
                  <a:ea typeface="Meiryo UI" panose="020B0604030504040204" pitchFamily="50" charset="-128"/>
                </a:rPr>
                <a:t>129</a:t>
              </a:r>
              <a:r>
                <a:rPr lang="ja-JP" altLang="en-US" sz="1400" dirty="0">
                  <a:latin typeface="Meiryo UI" panose="020B0604030504040204" pitchFamily="50" charset="-128"/>
                  <a:ea typeface="Meiryo UI" panose="020B0604030504040204" pitchFamily="50" charset="-128"/>
                </a:rPr>
                <a:t>万円が支払われました。</a:t>
              </a:r>
              <a:endParaRPr kumimoji="1" lang="ja-JP" altLang="en-US" sz="140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A4520C93-1C3F-A815-F771-10C577BACC9C}"/>
                </a:ext>
              </a:extLst>
            </p:cNvPr>
            <p:cNvSpPr txBox="1"/>
            <p:nvPr/>
          </p:nvSpPr>
          <p:spPr>
            <a:xfrm>
              <a:off x="614971" y="6425756"/>
              <a:ext cx="4509496" cy="246221"/>
            </a:xfrm>
            <a:prstGeom prst="rect">
              <a:avLst/>
            </a:prstGeom>
            <a:noFill/>
          </p:spPr>
          <p:txBody>
            <a:bodyPr wrap="square" rtlCol="0">
              <a:spAutoFit/>
            </a:bodyPr>
            <a:lstStyle/>
            <a:p>
              <a:pPr>
                <a:defRPr/>
              </a:pPr>
              <a:r>
                <a:rPr lang="ja-JP" altLang="en-US" sz="1000" dirty="0">
                  <a:latin typeface="Meiryo UI" panose="020B0604030504040204" pitchFamily="50" charset="-128"/>
                  <a:ea typeface="Meiryo UI" panose="020B0604030504040204" pitchFamily="50" charset="-128"/>
                  <a:cs typeface="ヒラギノ角ゴ Pro W3"/>
                </a:rPr>
                <a:t>＊生命保険文化センター</a:t>
              </a:r>
              <a:r>
                <a:rPr lang="en-US" altLang="ja-JP" sz="1000" dirty="0">
                  <a:latin typeface="Meiryo UI" panose="020B0604030504040204" pitchFamily="50" charset="-128"/>
                  <a:ea typeface="Meiryo UI" panose="020B0604030504040204" pitchFamily="50" charset="-128"/>
                  <a:cs typeface="ヒラギノ角ゴ Pro W3"/>
                </a:rPr>
                <a:t>｢</a:t>
              </a:r>
              <a:r>
                <a:rPr lang="ja-JP" altLang="en-US" sz="1000" dirty="0">
                  <a:latin typeface="Meiryo UI" panose="020B0604030504040204" pitchFamily="50" charset="-128"/>
                  <a:ea typeface="Meiryo UI" panose="020B0604030504040204" pitchFamily="50" charset="-128"/>
                  <a:cs typeface="ヒラギノ角ゴ Pro W3"/>
                </a:rPr>
                <a:t>医療保障ガイド</a:t>
              </a:r>
              <a:r>
                <a:rPr lang="en-US" altLang="ja-JP" sz="1000" dirty="0">
                  <a:latin typeface="Meiryo UI" panose="020B0604030504040204" pitchFamily="50" charset="-128"/>
                  <a:ea typeface="Meiryo UI" panose="020B0604030504040204" pitchFamily="50" charset="-128"/>
                  <a:cs typeface="ヒラギノ角ゴ Pro W3"/>
                </a:rPr>
                <a:t>｣(2025</a:t>
              </a:r>
              <a:r>
                <a:rPr lang="ja-JP" altLang="en-US" sz="1000" dirty="0">
                  <a:latin typeface="Meiryo UI" panose="020B0604030504040204" pitchFamily="50" charset="-128"/>
                  <a:ea typeface="Meiryo UI" panose="020B0604030504040204" pitchFamily="50" charset="-128"/>
                  <a:cs typeface="ヒラギノ角ゴ Pro W3"/>
                </a:rPr>
                <a:t>年</a:t>
              </a:r>
              <a:r>
                <a:rPr lang="en-US" altLang="ja-JP" sz="1000" dirty="0">
                  <a:latin typeface="Meiryo UI" panose="020B0604030504040204" pitchFamily="50" charset="-128"/>
                  <a:ea typeface="Meiryo UI" panose="020B0604030504040204" pitchFamily="50" charset="-128"/>
                  <a:cs typeface="ヒラギノ角ゴ Pro W3"/>
                </a:rPr>
                <a:t>10</a:t>
              </a:r>
              <a:r>
                <a:rPr lang="ja-JP" altLang="en-US" sz="1000" dirty="0">
                  <a:latin typeface="Meiryo UI" panose="020B0604030504040204" pitchFamily="50" charset="-128"/>
                  <a:ea typeface="Meiryo UI" panose="020B0604030504040204" pitchFamily="50" charset="-128"/>
                  <a:cs typeface="ヒラギノ角ゴ Pro W3"/>
                </a:rPr>
                <a:t>月改訂版</a:t>
              </a:r>
              <a:r>
                <a:rPr lang="en-US" altLang="ja-JP" sz="1000" dirty="0">
                  <a:latin typeface="Meiryo UI" panose="020B0604030504040204" pitchFamily="50" charset="-128"/>
                  <a:ea typeface="Meiryo UI" panose="020B0604030504040204" pitchFamily="50" charset="-128"/>
                  <a:cs typeface="ヒラギノ角ゴ Pro W3"/>
                </a:rPr>
                <a:t>)</a:t>
              </a:r>
              <a:r>
                <a:rPr lang="ja-JP" altLang="en-US" sz="1000" dirty="0">
                  <a:latin typeface="Meiryo UI" panose="020B0604030504040204" pitchFamily="50" charset="-128"/>
                  <a:ea typeface="Meiryo UI" panose="020B0604030504040204" pitchFamily="50" charset="-128"/>
                  <a:cs typeface="ヒラギノ角ゴ Pro W3"/>
                </a:rPr>
                <a:t>をもとに作成</a:t>
              </a:r>
            </a:p>
          </p:txBody>
        </p:sp>
        <p:sp>
          <p:nvSpPr>
            <p:cNvPr id="17" name="正方形/長方形 16">
              <a:extLst>
                <a:ext uri="{FF2B5EF4-FFF2-40B4-BE49-F238E27FC236}">
                  <a16:creationId xmlns:a16="http://schemas.microsoft.com/office/drawing/2014/main" id="{A271EF04-0416-BBA7-B63A-43B901238D5A}"/>
                </a:ext>
              </a:extLst>
            </p:cNvPr>
            <p:cNvSpPr/>
            <p:nvPr/>
          </p:nvSpPr>
          <p:spPr>
            <a:xfrm>
              <a:off x="1186774" y="4863829"/>
              <a:ext cx="2714017" cy="1149427"/>
            </a:xfrm>
            <a:prstGeom prst="rect">
              <a:avLst/>
            </a:prstGeom>
            <a:solidFill>
              <a:srgbClr val="EA8C78"/>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2EE3E9D1-A97E-6733-EE9D-66D0F1B87E89}"/>
                </a:ext>
              </a:extLst>
            </p:cNvPr>
            <p:cNvSpPr txBox="1"/>
            <p:nvPr/>
          </p:nvSpPr>
          <p:spPr>
            <a:xfrm>
              <a:off x="1169673" y="4861285"/>
              <a:ext cx="1310880" cy="746358"/>
            </a:xfrm>
            <a:prstGeom prst="rect">
              <a:avLst/>
            </a:prstGeom>
            <a:noFill/>
          </p:spPr>
          <p:txBody>
            <a:bodyPr wrap="square" rtlCol="0">
              <a:spAutoFit/>
            </a:bodyPr>
            <a:lstStyle/>
            <a:p>
              <a:pPr>
                <a:lnSpc>
                  <a:spcPts val="1700"/>
                </a:lnSpc>
              </a:pPr>
              <a:r>
                <a:rPr lang="ja-JP" altLang="en-US" dirty="0">
                  <a:solidFill>
                    <a:schemeClr val="bg1"/>
                  </a:solidFill>
                  <a:latin typeface="Meiryo UI" panose="020B0604030504040204" pitchFamily="50" charset="-128"/>
                  <a:ea typeface="Meiryo UI" panose="020B0604030504040204" pitchFamily="50" charset="-128"/>
                </a:rPr>
                <a:t>医療費</a:t>
              </a:r>
              <a:r>
                <a:rPr kumimoji="1" lang="ja-JP" altLang="en-US" dirty="0">
                  <a:solidFill>
                    <a:schemeClr val="bg1"/>
                  </a:solidFill>
                  <a:latin typeface="Meiryo UI" panose="020B0604030504040204" pitchFamily="50" charset="-128"/>
                  <a:ea typeface="Meiryo UI" panose="020B0604030504040204" pitchFamily="50" charset="-128"/>
                </a:rPr>
                <a:t>　　　</a:t>
              </a:r>
              <a:endParaRPr kumimoji="1" lang="en-US" altLang="ja-JP" dirty="0">
                <a:solidFill>
                  <a:schemeClr val="bg1"/>
                </a:solidFill>
                <a:latin typeface="Meiryo UI" panose="020B0604030504040204" pitchFamily="50" charset="-128"/>
                <a:ea typeface="Meiryo UI" panose="020B0604030504040204" pitchFamily="50" charset="-128"/>
              </a:endParaRPr>
            </a:p>
            <a:p>
              <a:pPr>
                <a:lnSpc>
                  <a:spcPts val="1700"/>
                </a:lnSpc>
              </a:pPr>
              <a:endParaRPr lang="en-US" altLang="ja-JP" dirty="0">
                <a:solidFill>
                  <a:schemeClr val="bg1"/>
                </a:solidFill>
                <a:latin typeface="Meiryo UI" panose="020B0604030504040204" pitchFamily="50" charset="-128"/>
                <a:ea typeface="Meiryo UI" panose="020B0604030504040204" pitchFamily="50" charset="-128"/>
              </a:endParaRPr>
            </a:p>
            <a:p>
              <a:pPr>
                <a:lnSpc>
                  <a:spcPts val="1700"/>
                </a:lnSpc>
              </a:pPr>
              <a:r>
                <a:rPr kumimoji="1" lang="ja-JP" altLang="en-US" dirty="0">
                  <a:solidFill>
                    <a:schemeClr val="bg1"/>
                  </a:solidFill>
                  <a:latin typeface="Meiryo UI" panose="020B0604030504040204" pitchFamily="50" charset="-128"/>
                  <a:ea typeface="Meiryo UI" panose="020B0604030504040204" pitchFamily="50" charset="-128"/>
                </a:rPr>
                <a:t>その他</a:t>
              </a:r>
            </a:p>
          </p:txBody>
        </p:sp>
        <p:sp>
          <p:nvSpPr>
            <p:cNvPr id="19" name="テキスト ボックス 18">
              <a:extLst>
                <a:ext uri="{FF2B5EF4-FFF2-40B4-BE49-F238E27FC236}">
                  <a16:creationId xmlns:a16="http://schemas.microsoft.com/office/drawing/2014/main" id="{BC0C7EED-EB38-A031-97CF-77DA455E4234}"/>
                </a:ext>
              </a:extLst>
            </p:cNvPr>
            <p:cNvSpPr txBox="1"/>
            <p:nvPr/>
          </p:nvSpPr>
          <p:spPr>
            <a:xfrm>
              <a:off x="1201385" y="5750594"/>
              <a:ext cx="774279" cy="310341"/>
            </a:xfrm>
            <a:prstGeom prst="rect">
              <a:avLst/>
            </a:prstGeom>
            <a:noFill/>
          </p:spPr>
          <p:txBody>
            <a:bodyPr wrap="square" rtlCol="0">
              <a:spAutoFit/>
            </a:bodyPr>
            <a:lstStyle/>
            <a:p>
              <a:pPr>
                <a:lnSpc>
                  <a:spcPts val="1700"/>
                </a:lnSpc>
              </a:pPr>
              <a:r>
                <a:rPr kumimoji="1" lang="ja-JP" altLang="en-US" dirty="0">
                  <a:solidFill>
                    <a:schemeClr val="bg1"/>
                  </a:solidFill>
                  <a:latin typeface="Meiryo UI" panose="020B0604030504040204" pitchFamily="50" charset="-128"/>
                  <a:ea typeface="Meiryo UI" panose="020B0604030504040204" pitchFamily="50" charset="-128"/>
                </a:rPr>
                <a:t>合計</a:t>
              </a:r>
            </a:p>
          </p:txBody>
        </p:sp>
        <p:sp>
          <p:nvSpPr>
            <p:cNvPr id="20" name="正方形/長方形 19">
              <a:extLst>
                <a:ext uri="{FF2B5EF4-FFF2-40B4-BE49-F238E27FC236}">
                  <a16:creationId xmlns:a16="http://schemas.microsoft.com/office/drawing/2014/main" id="{5AFAB87B-A597-8F1B-65FA-20C6217467E4}"/>
                </a:ext>
              </a:extLst>
            </p:cNvPr>
            <p:cNvSpPr/>
            <p:nvPr/>
          </p:nvSpPr>
          <p:spPr>
            <a:xfrm>
              <a:off x="5384887" y="4813708"/>
              <a:ext cx="2859334" cy="1149427"/>
            </a:xfrm>
            <a:prstGeom prst="rect">
              <a:avLst/>
            </a:prstGeom>
            <a:solidFill>
              <a:srgbClr val="5381B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8A9A937F-0389-01E7-3279-C000AFF633BD}"/>
                </a:ext>
              </a:extLst>
            </p:cNvPr>
            <p:cNvSpPr txBox="1"/>
            <p:nvPr/>
          </p:nvSpPr>
          <p:spPr>
            <a:xfrm>
              <a:off x="5440819" y="5103441"/>
              <a:ext cx="1250675" cy="310341"/>
            </a:xfrm>
            <a:prstGeom prst="rect">
              <a:avLst/>
            </a:prstGeom>
            <a:noFill/>
          </p:spPr>
          <p:txBody>
            <a:bodyPr wrap="square" rtlCol="0">
              <a:spAutoFit/>
            </a:bodyPr>
            <a:lstStyle/>
            <a:p>
              <a:pPr>
                <a:lnSpc>
                  <a:spcPts val="1700"/>
                </a:lnSpc>
              </a:pPr>
              <a:r>
                <a:rPr kumimoji="1" lang="ja-JP" altLang="en-US" dirty="0">
                  <a:solidFill>
                    <a:schemeClr val="bg1"/>
                  </a:solidFill>
                  <a:latin typeface="Meiryo UI" panose="020B0604030504040204" pitchFamily="50" charset="-128"/>
                  <a:ea typeface="Meiryo UI" panose="020B0604030504040204" pitchFamily="50" charset="-128"/>
                </a:rPr>
                <a:t>公的保障</a:t>
              </a:r>
              <a:endParaRPr kumimoji="1" lang="en-US" altLang="ja-JP" dirty="0">
                <a:solidFill>
                  <a:schemeClr val="bg1"/>
                </a:solidFill>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01B430F1-00BD-E54B-18F8-BD937B6B80DE}"/>
                </a:ext>
              </a:extLst>
            </p:cNvPr>
            <p:cNvSpPr txBox="1"/>
            <p:nvPr/>
          </p:nvSpPr>
          <p:spPr>
            <a:xfrm>
              <a:off x="5654539" y="5736081"/>
              <a:ext cx="665363" cy="310341"/>
            </a:xfrm>
            <a:prstGeom prst="rect">
              <a:avLst/>
            </a:prstGeom>
            <a:noFill/>
          </p:spPr>
          <p:txBody>
            <a:bodyPr wrap="square" rtlCol="0">
              <a:spAutoFit/>
            </a:bodyPr>
            <a:lstStyle/>
            <a:p>
              <a:pPr>
                <a:lnSpc>
                  <a:spcPts val="1700"/>
                </a:lnSpc>
              </a:pPr>
              <a:r>
                <a:rPr kumimoji="1" lang="ja-JP" altLang="en-US" dirty="0">
                  <a:solidFill>
                    <a:schemeClr val="bg1"/>
                  </a:solidFill>
                  <a:latin typeface="Meiryo UI" panose="020B0604030504040204" pitchFamily="50" charset="-128"/>
                  <a:ea typeface="Meiryo UI" panose="020B0604030504040204" pitchFamily="50" charset="-128"/>
                </a:rPr>
                <a:t>合計</a:t>
              </a:r>
            </a:p>
          </p:txBody>
        </p:sp>
        <p:cxnSp>
          <p:nvCxnSpPr>
            <p:cNvPr id="23" name="直線コネクタ 22">
              <a:extLst>
                <a:ext uri="{FF2B5EF4-FFF2-40B4-BE49-F238E27FC236}">
                  <a16:creationId xmlns:a16="http://schemas.microsoft.com/office/drawing/2014/main" id="{A48AE214-5721-4423-7A39-CAC58DD42ADA}"/>
                </a:ext>
              </a:extLst>
            </p:cNvPr>
            <p:cNvCxnSpPr/>
            <p:nvPr/>
          </p:nvCxnSpPr>
          <p:spPr>
            <a:xfrm>
              <a:off x="5462394" y="5680255"/>
              <a:ext cx="2705350"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直線コネクタ 23">
              <a:extLst>
                <a:ext uri="{FF2B5EF4-FFF2-40B4-BE49-F238E27FC236}">
                  <a16:creationId xmlns:a16="http://schemas.microsoft.com/office/drawing/2014/main" id="{3FE196C3-17B5-F75D-2E2D-59BEA10C4864}"/>
                </a:ext>
              </a:extLst>
            </p:cNvPr>
            <p:cNvCxnSpPr/>
            <p:nvPr/>
          </p:nvCxnSpPr>
          <p:spPr>
            <a:xfrm>
              <a:off x="1195441" y="5680255"/>
              <a:ext cx="2705350"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テキスト ボックス 24">
              <a:extLst>
                <a:ext uri="{FF2B5EF4-FFF2-40B4-BE49-F238E27FC236}">
                  <a16:creationId xmlns:a16="http://schemas.microsoft.com/office/drawing/2014/main" id="{ACFA0254-7354-D7C8-BCA2-18DECDF192FE}"/>
                </a:ext>
              </a:extLst>
            </p:cNvPr>
            <p:cNvSpPr txBox="1"/>
            <p:nvPr/>
          </p:nvSpPr>
          <p:spPr>
            <a:xfrm>
              <a:off x="2626354" y="4861285"/>
              <a:ext cx="1320608" cy="746358"/>
            </a:xfrm>
            <a:prstGeom prst="rect">
              <a:avLst/>
            </a:prstGeom>
            <a:noFill/>
          </p:spPr>
          <p:txBody>
            <a:bodyPr wrap="square" rtlCol="0">
              <a:spAutoFit/>
            </a:bodyPr>
            <a:lstStyle/>
            <a:p>
              <a:pPr algn="r">
                <a:lnSpc>
                  <a:spcPts val="1700"/>
                </a:lnSpc>
              </a:pPr>
              <a:r>
                <a:rPr kumimoji="1" lang="ja-JP" altLang="en-US" dirty="0">
                  <a:solidFill>
                    <a:schemeClr val="bg1"/>
                  </a:solidFill>
                  <a:latin typeface="Meiryo UI" panose="020B0604030504040204" pitchFamily="50" charset="-128"/>
                  <a:ea typeface="Meiryo UI" panose="020B0604030504040204" pitchFamily="50" charset="-128"/>
                </a:rPr>
                <a:t>約</a:t>
              </a:r>
              <a:r>
                <a:rPr kumimoji="1" lang="en-US" altLang="ja-JP" dirty="0">
                  <a:solidFill>
                    <a:schemeClr val="bg1"/>
                  </a:solidFill>
                  <a:latin typeface="Meiryo UI" panose="020B0604030504040204" pitchFamily="50" charset="-128"/>
                  <a:ea typeface="Meiryo UI" panose="020B0604030504040204" pitchFamily="50" charset="-128"/>
                </a:rPr>
                <a:t>140</a:t>
              </a:r>
              <a:r>
                <a:rPr kumimoji="1" lang="ja-JP" altLang="en-US" dirty="0">
                  <a:solidFill>
                    <a:schemeClr val="bg1"/>
                  </a:solidFill>
                  <a:latin typeface="Meiryo UI" panose="020B0604030504040204" pitchFamily="50" charset="-128"/>
                  <a:ea typeface="Meiryo UI" panose="020B0604030504040204" pitchFamily="50" charset="-128"/>
                </a:rPr>
                <a:t>万円</a:t>
              </a:r>
              <a:endParaRPr kumimoji="1" lang="en-US" altLang="ja-JP" dirty="0">
                <a:solidFill>
                  <a:schemeClr val="bg1"/>
                </a:solidFill>
                <a:latin typeface="Meiryo UI" panose="020B0604030504040204" pitchFamily="50" charset="-128"/>
                <a:ea typeface="Meiryo UI" panose="020B0604030504040204" pitchFamily="50" charset="-128"/>
              </a:endParaRPr>
            </a:p>
            <a:p>
              <a:pPr algn="r">
                <a:lnSpc>
                  <a:spcPts val="1700"/>
                </a:lnSpc>
              </a:pPr>
              <a:endParaRPr kumimoji="1" lang="en-US" altLang="ja-JP" dirty="0">
                <a:solidFill>
                  <a:schemeClr val="bg1"/>
                </a:solidFill>
                <a:latin typeface="Meiryo UI" panose="020B0604030504040204" pitchFamily="50" charset="-128"/>
                <a:ea typeface="Meiryo UI" panose="020B0604030504040204" pitchFamily="50" charset="-128"/>
              </a:endParaRPr>
            </a:p>
            <a:p>
              <a:pPr algn="r">
                <a:lnSpc>
                  <a:spcPts val="1700"/>
                </a:lnSpc>
              </a:pPr>
              <a:r>
                <a:rPr kumimoji="1" lang="ja-JP" altLang="en-US" dirty="0">
                  <a:solidFill>
                    <a:schemeClr val="bg1"/>
                  </a:solidFill>
                  <a:latin typeface="Meiryo UI" panose="020B0604030504040204" pitchFamily="50" charset="-128"/>
                  <a:ea typeface="Meiryo UI" panose="020B0604030504040204" pitchFamily="50" charset="-128"/>
                </a:rPr>
                <a:t>約</a:t>
              </a:r>
              <a:r>
                <a:rPr lang="en-US" altLang="ja-JP" dirty="0">
                  <a:solidFill>
                    <a:schemeClr val="bg1"/>
                  </a:solidFill>
                  <a:latin typeface="Meiryo UI" panose="020B0604030504040204" pitchFamily="50" charset="-128"/>
                  <a:ea typeface="Meiryo UI" panose="020B0604030504040204" pitchFamily="50" charset="-128"/>
                </a:rPr>
                <a:t>3</a:t>
              </a:r>
              <a:r>
                <a:rPr kumimoji="1" lang="ja-JP" altLang="en-US" dirty="0">
                  <a:solidFill>
                    <a:schemeClr val="bg1"/>
                  </a:solidFill>
                  <a:latin typeface="Meiryo UI" panose="020B0604030504040204" pitchFamily="50" charset="-128"/>
                  <a:ea typeface="Meiryo UI" panose="020B0604030504040204" pitchFamily="50" charset="-128"/>
                </a:rPr>
                <a:t>万円</a:t>
              </a:r>
            </a:p>
          </p:txBody>
        </p:sp>
        <p:sp>
          <p:nvSpPr>
            <p:cNvPr id="26" name="テキスト ボックス 25">
              <a:extLst>
                <a:ext uri="{FF2B5EF4-FFF2-40B4-BE49-F238E27FC236}">
                  <a16:creationId xmlns:a16="http://schemas.microsoft.com/office/drawing/2014/main" id="{16A8383E-4C9E-B45D-4AC2-C01108500A1E}"/>
                </a:ext>
              </a:extLst>
            </p:cNvPr>
            <p:cNvSpPr txBox="1"/>
            <p:nvPr/>
          </p:nvSpPr>
          <p:spPr>
            <a:xfrm>
              <a:off x="6833195" y="5122847"/>
              <a:ext cx="1299314" cy="310341"/>
            </a:xfrm>
            <a:prstGeom prst="rect">
              <a:avLst/>
            </a:prstGeom>
            <a:noFill/>
          </p:spPr>
          <p:txBody>
            <a:bodyPr wrap="square" rtlCol="0">
              <a:spAutoFit/>
            </a:bodyPr>
            <a:lstStyle/>
            <a:p>
              <a:pPr algn="r">
                <a:lnSpc>
                  <a:spcPts val="1700"/>
                </a:lnSpc>
              </a:pPr>
              <a:r>
                <a:rPr kumimoji="1" lang="ja-JP" altLang="en-US" dirty="0">
                  <a:solidFill>
                    <a:schemeClr val="bg1"/>
                  </a:solidFill>
                  <a:latin typeface="Meiryo UI" panose="020B0604030504040204" pitchFamily="50" charset="-128"/>
                  <a:ea typeface="Meiryo UI" panose="020B0604030504040204" pitchFamily="50" charset="-128"/>
                </a:rPr>
                <a:t>約</a:t>
              </a:r>
              <a:r>
                <a:rPr kumimoji="1" lang="en-US" altLang="ja-JP" dirty="0">
                  <a:solidFill>
                    <a:schemeClr val="bg1"/>
                  </a:solidFill>
                  <a:latin typeface="Meiryo UI" panose="020B0604030504040204" pitchFamily="50" charset="-128"/>
                  <a:ea typeface="Meiryo UI" panose="020B0604030504040204" pitchFamily="50" charset="-128"/>
                </a:rPr>
                <a:t>129</a:t>
              </a:r>
              <a:r>
                <a:rPr kumimoji="1" lang="ja-JP" altLang="en-US" dirty="0">
                  <a:solidFill>
                    <a:schemeClr val="bg1"/>
                  </a:solidFill>
                  <a:latin typeface="Meiryo UI" panose="020B0604030504040204" pitchFamily="50" charset="-128"/>
                  <a:ea typeface="Meiryo UI" panose="020B0604030504040204" pitchFamily="50" charset="-128"/>
                </a:rPr>
                <a:t>万円</a:t>
              </a:r>
              <a:endParaRPr kumimoji="1" lang="en-US" altLang="ja-JP" dirty="0">
                <a:solidFill>
                  <a:schemeClr val="bg1"/>
                </a:solidFill>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EA97216B-BF3F-0C3A-F4F8-87C36195943E}"/>
                </a:ext>
              </a:extLst>
            </p:cNvPr>
            <p:cNvSpPr txBox="1"/>
            <p:nvPr/>
          </p:nvSpPr>
          <p:spPr>
            <a:xfrm>
              <a:off x="2021835" y="5763299"/>
              <a:ext cx="1932826" cy="310341"/>
            </a:xfrm>
            <a:prstGeom prst="rect">
              <a:avLst/>
            </a:prstGeom>
            <a:noFill/>
          </p:spPr>
          <p:txBody>
            <a:bodyPr wrap="square" rtlCol="0">
              <a:spAutoFit/>
            </a:bodyPr>
            <a:lstStyle/>
            <a:p>
              <a:pPr algn="r">
                <a:lnSpc>
                  <a:spcPts val="1700"/>
                </a:lnSpc>
              </a:pPr>
              <a:r>
                <a:rPr kumimoji="1" lang="ja-JP" altLang="en-US" dirty="0">
                  <a:solidFill>
                    <a:schemeClr val="bg1"/>
                  </a:solidFill>
                  <a:latin typeface="Meiryo UI" panose="020B0604030504040204" pitchFamily="50" charset="-128"/>
                  <a:ea typeface="Meiryo UI" panose="020B0604030504040204" pitchFamily="50" charset="-128"/>
                </a:rPr>
                <a:t>約</a:t>
              </a:r>
              <a:r>
                <a:rPr kumimoji="1" lang="en-US" altLang="ja-JP" dirty="0">
                  <a:solidFill>
                    <a:schemeClr val="bg1"/>
                  </a:solidFill>
                  <a:latin typeface="Meiryo UI" panose="020B0604030504040204" pitchFamily="50" charset="-128"/>
                  <a:ea typeface="Meiryo UI" panose="020B0604030504040204" pitchFamily="50" charset="-128"/>
                </a:rPr>
                <a:t>143</a:t>
              </a:r>
              <a:r>
                <a:rPr kumimoji="1" lang="ja-JP" altLang="en-US" dirty="0">
                  <a:solidFill>
                    <a:schemeClr val="bg1"/>
                  </a:solidFill>
                  <a:latin typeface="Meiryo UI" panose="020B0604030504040204" pitchFamily="50" charset="-128"/>
                  <a:ea typeface="Meiryo UI" panose="020B0604030504040204" pitchFamily="50" charset="-128"/>
                </a:rPr>
                <a:t>万円</a:t>
              </a:r>
            </a:p>
          </p:txBody>
        </p:sp>
        <p:sp>
          <p:nvSpPr>
            <p:cNvPr id="28" name="テキスト ボックス 27">
              <a:extLst>
                <a:ext uri="{FF2B5EF4-FFF2-40B4-BE49-F238E27FC236}">
                  <a16:creationId xmlns:a16="http://schemas.microsoft.com/office/drawing/2014/main" id="{41E02B96-B648-F25A-83E2-F003DBA23DE0}"/>
                </a:ext>
              </a:extLst>
            </p:cNvPr>
            <p:cNvSpPr txBox="1"/>
            <p:nvPr/>
          </p:nvSpPr>
          <p:spPr>
            <a:xfrm>
              <a:off x="6632737" y="5718283"/>
              <a:ext cx="1452824" cy="310341"/>
            </a:xfrm>
            <a:prstGeom prst="rect">
              <a:avLst/>
            </a:prstGeom>
            <a:noFill/>
          </p:spPr>
          <p:txBody>
            <a:bodyPr wrap="square" rtlCol="0">
              <a:spAutoFit/>
            </a:bodyPr>
            <a:lstStyle/>
            <a:p>
              <a:pPr algn="r">
                <a:lnSpc>
                  <a:spcPts val="1700"/>
                </a:lnSpc>
              </a:pPr>
              <a:r>
                <a:rPr kumimoji="1" lang="ja-JP" altLang="en-US" dirty="0">
                  <a:solidFill>
                    <a:schemeClr val="bg1"/>
                  </a:solidFill>
                  <a:latin typeface="Meiryo UI" panose="020B0604030504040204" pitchFamily="50" charset="-128"/>
                  <a:ea typeface="Meiryo UI" panose="020B0604030504040204" pitchFamily="50" charset="-128"/>
                </a:rPr>
                <a:t>約</a:t>
              </a:r>
              <a:r>
                <a:rPr kumimoji="1" lang="en-US" altLang="ja-JP" dirty="0">
                  <a:solidFill>
                    <a:schemeClr val="bg1"/>
                  </a:solidFill>
                  <a:latin typeface="Meiryo UI" panose="020B0604030504040204" pitchFamily="50" charset="-128"/>
                  <a:ea typeface="Meiryo UI" panose="020B0604030504040204" pitchFamily="50" charset="-128"/>
                </a:rPr>
                <a:t>129</a:t>
              </a:r>
              <a:r>
                <a:rPr kumimoji="1" lang="ja-JP" altLang="en-US" dirty="0">
                  <a:solidFill>
                    <a:schemeClr val="bg1"/>
                  </a:solidFill>
                  <a:latin typeface="Meiryo UI" panose="020B0604030504040204" pitchFamily="50" charset="-128"/>
                  <a:ea typeface="Meiryo UI" panose="020B0604030504040204" pitchFamily="50" charset="-128"/>
                </a:rPr>
                <a:t>万円</a:t>
              </a:r>
            </a:p>
          </p:txBody>
        </p:sp>
      </p:grpSp>
    </p:spTree>
    <p:extLst>
      <p:ext uri="{BB962C8B-B14F-4D97-AF65-F5344CB8AC3E}">
        <p14:creationId xmlns:p14="http://schemas.microsoft.com/office/powerpoint/2010/main" val="23205997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8F277A-13AC-3B2A-ACF6-963479DFD887}"/>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20395E80-ADC8-C324-8B9B-1FFE2673B02B}"/>
              </a:ext>
            </a:extLst>
          </p:cNvPr>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a:extLst>
              <a:ext uri="{FF2B5EF4-FFF2-40B4-BE49-F238E27FC236}">
                <a16:creationId xmlns:a16="http://schemas.microsoft.com/office/drawing/2014/main" id="{F647975D-86A0-30AF-09B5-BABCE0FFDB82}"/>
              </a:ext>
            </a:extLst>
          </p:cNvPr>
          <p:cNvSpPr/>
          <p:nvPr/>
        </p:nvSpPr>
        <p:spPr>
          <a:xfrm>
            <a:off x="445031" y="30760"/>
            <a:ext cx="8556094"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事例①</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r>
              <a:rPr kumimoji="1" lang="ja-JP" altLang="en-US"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必要となるお金</a:t>
            </a:r>
            <a:endPar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endParaRPr>
          </a:p>
        </p:txBody>
      </p:sp>
      <p:graphicFrame>
        <p:nvGraphicFramePr>
          <p:cNvPr id="5" name="表 4">
            <a:extLst>
              <a:ext uri="{FF2B5EF4-FFF2-40B4-BE49-F238E27FC236}">
                <a16:creationId xmlns:a16="http://schemas.microsoft.com/office/drawing/2014/main" id="{49D5FD61-14E0-7052-C1A0-5C4EE20FA48F}"/>
              </a:ext>
            </a:extLst>
          </p:cNvPr>
          <p:cNvGraphicFramePr>
            <a:graphicFrameLocks noGrp="1"/>
          </p:cNvGraphicFramePr>
          <p:nvPr>
            <p:extLst>
              <p:ext uri="{D42A27DB-BD31-4B8C-83A1-F6EECF244321}">
                <p14:modId xmlns:p14="http://schemas.microsoft.com/office/powerpoint/2010/main" val="3317131767"/>
              </p:ext>
            </p:extLst>
          </p:nvPr>
        </p:nvGraphicFramePr>
        <p:xfrm>
          <a:off x="1447800" y="1219989"/>
          <a:ext cx="6096000" cy="2072640"/>
        </p:xfrm>
        <a:graphic>
          <a:graphicData uri="http://schemas.openxmlformats.org/drawingml/2006/table">
            <a:tbl>
              <a:tblPr firstRow="1" bandRow="1">
                <a:tableStyleId>{16D9F66E-5EB9-4882-86FB-DCBF35E3C3E4}</a:tableStyleId>
              </a:tblPr>
              <a:tblGrid>
                <a:gridCol w="3048000">
                  <a:extLst>
                    <a:ext uri="{9D8B030D-6E8A-4147-A177-3AD203B41FA5}">
                      <a16:colId xmlns:a16="http://schemas.microsoft.com/office/drawing/2014/main" val="3941013562"/>
                    </a:ext>
                  </a:extLst>
                </a:gridCol>
                <a:gridCol w="3048000">
                  <a:extLst>
                    <a:ext uri="{9D8B030D-6E8A-4147-A177-3AD203B41FA5}">
                      <a16:colId xmlns:a16="http://schemas.microsoft.com/office/drawing/2014/main" val="3372703205"/>
                    </a:ext>
                  </a:extLst>
                </a:gridCol>
              </a:tblGrid>
              <a:tr h="370840">
                <a:tc>
                  <a:txBody>
                    <a:bodyPr/>
                    <a:lstStyle/>
                    <a:p>
                      <a:pPr algn="ctr"/>
                      <a:r>
                        <a:rPr kumimoji="1" lang="ja-JP" altLang="en-US" sz="2800" b="0" dirty="0">
                          <a:latin typeface="Meiryo UI" panose="020B0604030504040204" pitchFamily="50" charset="-128"/>
                          <a:ea typeface="Meiryo UI" panose="020B0604030504040204" pitchFamily="50" charset="-128"/>
                        </a:rPr>
                        <a:t>入院料</a:t>
                      </a:r>
                      <a:endParaRPr kumimoji="1" lang="ja-JP" altLang="en-US" sz="2800" b="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ja-JP" altLang="en-US" sz="2800" b="0" dirty="0">
                          <a:latin typeface="Meiryo UI" panose="020B0604030504040204" pitchFamily="50" charset="-128"/>
                          <a:ea typeface="Meiryo UI" panose="020B0604030504040204" pitchFamily="50" charset="-128"/>
                        </a:rPr>
                        <a:t>約</a:t>
                      </a:r>
                      <a:r>
                        <a:rPr kumimoji="1" lang="en-US" altLang="ja-JP" sz="2800" b="0" dirty="0">
                          <a:latin typeface="Meiryo UI" panose="020B0604030504040204" pitchFamily="50" charset="-128"/>
                          <a:ea typeface="Meiryo UI" panose="020B0604030504040204" pitchFamily="50" charset="-128"/>
                        </a:rPr>
                        <a:t>34</a:t>
                      </a:r>
                      <a:r>
                        <a:rPr kumimoji="1" lang="ja-JP" altLang="en-US" sz="2800" b="0" dirty="0">
                          <a:latin typeface="Meiryo UI" panose="020B0604030504040204" pitchFamily="50" charset="-128"/>
                          <a:ea typeface="Meiryo UI" panose="020B0604030504040204" pitchFamily="50" charset="-128"/>
                        </a:rPr>
                        <a:t>万円</a:t>
                      </a:r>
                      <a:endParaRPr kumimoji="1" lang="ja-JP" altLang="en-US" sz="2800" b="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199551948"/>
                  </a:ext>
                </a:extLst>
              </a:tr>
              <a:tr h="370840">
                <a:tc>
                  <a:txBody>
                    <a:bodyPr/>
                    <a:lstStyle/>
                    <a:p>
                      <a:pPr algn="ctr"/>
                      <a:r>
                        <a:rPr kumimoji="1" lang="ja-JP" altLang="en-US" sz="2800" b="0" dirty="0">
                          <a:latin typeface="Meiryo UI" panose="020B0604030504040204" pitchFamily="50" charset="-128"/>
                          <a:ea typeface="Meiryo UI" panose="020B0604030504040204" pitchFamily="50" charset="-128"/>
                        </a:rPr>
                        <a:t>手術料</a:t>
                      </a:r>
                      <a:endParaRPr kumimoji="1" lang="ja-JP" altLang="en-US" sz="2800" b="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ja-JP" altLang="en-US" sz="2800" b="0" dirty="0">
                          <a:latin typeface="Meiryo UI" panose="020B0604030504040204" pitchFamily="50" charset="-128"/>
                          <a:ea typeface="Meiryo UI" panose="020B0604030504040204" pitchFamily="50" charset="-128"/>
                        </a:rPr>
                        <a:t>約</a:t>
                      </a:r>
                      <a:r>
                        <a:rPr kumimoji="1" lang="en-US" altLang="ja-JP" sz="2800" b="0" dirty="0">
                          <a:latin typeface="Meiryo UI" panose="020B0604030504040204" pitchFamily="50" charset="-128"/>
                          <a:ea typeface="Meiryo UI" panose="020B0604030504040204" pitchFamily="50" charset="-128"/>
                        </a:rPr>
                        <a:t>72</a:t>
                      </a:r>
                      <a:r>
                        <a:rPr kumimoji="1" lang="ja-JP" altLang="en-US" sz="2800" b="0" dirty="0">
                          <a:latin typeface="Meiryo UI" panose="020B0604030504040204" pitchFamily="50" charset="-128"/>
                          <a:ea typeface="Meiryo UI" panose="020B0604030504040204" pitchFamily="50" charset="-128"/>
                        </a:rPr>
                        <a:t>万円</a:t>
                      </a:r>
                      <a:endParaRPr kumimoji="1" lang="ja-JP" altLang="en-US" sz="2800" b="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950697395"/>
                  </a:ext>
                </a:extLst>
              </a:tr>
              <a:tr h="370840">
                <a:tc>
                  <a:txBody>
                    <a:bodyPr/>
                    <a:lstStyle/>
                    <a:p>
                      <a:pPr algn="ctr"/>
                      <a:r>
                        <a:rPr kumimoji="1" lang="ja-JP" altLang="en-US" sz="2800" b="0" dirty="0">
                          <a:latin typeface="Meiryo UI" panose="020B0604030504040204" pitchFamily="50" charset="-128"/>
                          <a:ea typeface="Meiryo UI" panose="020B0604030504040204" pitchFamily="50" charset="-128"/>
                        </a:rPr>
                        <a:t>リハビリテーション料</a:t>
                      </a:r>
                      <a:endParaRPr kumimoji="1" lang="ja-JP" altLang="en-US" sz="2800" b="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ja-JP" altLang="en-US" sz="2800" b="0" dirty="0">
                          <a:latin typeface="Meiryo UI" panose="020B0604030504040204" pitchFamily="50" charset="-128"/>
                          <a:ea typeface="Meiryo UI" panose="020B0604030504040204" pitchFamily="50" charset="-128"/>
                        </a:rPr>
                        <a:t>約</a:t>
                      </a:r>
                      <a:r>
                        <a:rPr kumimoji="1" lang="en-US" altLang="ja-JP" sz="2800" b="0" dirty="0">
                          <a:latin typeface="Meiryo UI" panose="020B0604030504040204" pitchFamily="50" charset="-128"/>
                          <a:ea typeface="Meiryo UI" panose="020B0604030504040204" pitchFamily="50" charset="-128"/>
                        </a:rPr>
                        <a:t>8</a:t>
                      </a:r>
                      <a:r>
                        <a:rPr kumimoji="1" lang="ja-JP" altLang="en-US" sz="2800" b="0" dirty="0">
                          <a:latin typeface="Meiryo UI" panose="020B0604030504040204" pitchFamily="50" charset="-128"/>
                          <a:ea typeface="Meiryo UI" panose="020B0604030504040204" pitchFamily="50" charset="-128"/>
                        </a:rPr>
                        <a:t>万円</a:t>
                      </a:r>
                      <a:endParaRPr kumimoji="1" lang="ja-JP" altLang="en-US" sz="2800" b="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411202130"/>
                  </a:ext>
                </a:extLst>
              </a:tr>
              <a:tr h="370840">
                <a:tc>
                  <a:txBody>
                    <a:bodyPr/>
                    <a:lstStyle/>
                    <a:p>
                      <a:pPr algn="ctr"/>
                      <a:r>
                        <a:rPr kumimoji="1" lang="ja-JP" altLang="en-US" sz="2800" b="0" dirty="0">
                          <a:latin typeface="Meiryo UI" panose="020B0604030504040204" pitchFamily="50" charset="-128"/>
                          <a:ea typeface="Meiryo UI" panose="020B0604030504040204" pitchFamily="50" charset="-128"/>
                        </a:rPr>
                        <a:t>その他（</a:t>
                      </a:r>
                      <a:r>
                        <a:rPr kumimoji="1" lang="en-US" altLang="ja-JP" sz="2800" b="0" dirty="0">
                          <a:latin typeface="Meiryo UI" panose="020B0604030504040204" pitchFamily="50" charset="-128"/>
                          <a:ea typeface="Meiryo UI" panose="020B0604030504040204" pitchFamily="50" charset="-128"/>
                        </a:rPr>
                        <a:t>※</a:t>
                      </a:r>
                      <a:r>
                        <a:rPr kumimoji="1" lang="ja-JP" altLang="en-US" sz="2800" b="0" dirty="0">
                          <a:latin typeface="Meiryo UI" panose="020B0604030504040204" pitchFamily="50" charset="-128"/>
                          <a:ea typeface="Meiryo UI" panose="020B0604030504040204" pitchFamily="50" charset="-128"/>
                        </a:rPr>
                        <a:t>）</a:t>
                      </a:r>
                    </a:p>
                  </a:txBody>
                  <a:tcPr/>
                </a:tc>
                <a:tc>
                  <a:txBody>
                    <a:bodyPr/>
                    <a:lstStyle/>
                    <a:p>
                      <a:pPr algn="ctr"/>
                      <a:r>
                        <a:rPr kumimoji="1" lang="ja-JP" altLang="en-US" sz="2800" b="0" dirty="0">
                          <a:latin typeface="Meiryo UI" panose="020B0604030504040204" pitchFamily="50" charset="-128"/>
                          <a:ea typeface="Meiryo UI" panose="020B0604030504040204" pitchFamily="50" charset="-128"/>
                        </a:rPr>
                        <a:t>約</a:t>
                      </a:r>
                      <a:r>
                        <a:rPr kumimoji="1" lang="en-US" altLang="ja-JP" sz="2800" b="0" dirty="0">
                          <a:latin typeface="Meiryo UI" panose="020B0604030504040204" pitchFamily="50" charset="-128"/>
                          <a:ea typeface="Meiryo UI" panose="020B0604030504040204" pitchFamily="50" charset="-128"/>
                        </a:rPr>
                        <a:t>26</a:t>
                      </a:r>
                      <a:r>
                        <a:rPr kumimoji="1" lang="ja-JP" altLang="en-US" sz="2800" b="0" dirty="0">
                          <a:latin typeface="Meiryo UI" panose="020B0604030504040204" pitchFamily="50" charset="-128"/>
                          <a:ea typeface="Meiryo UI" panose="020B0604030504040204" pitchFamily="50" charset="-128"/>
                        </a:rPr>
                        <a:t>万円</a:t>
                      </a:r>
                    </a:p>
                  </a:txBody>
                  <a:tcPr/>
                </a:tc>
                <a:extLst>
                  <a:ext uri="{0D108BD9-81ED-4DB2-BD59-A6C34878D82A}">
                    <a16:rowId xmlns:a16="http://schemas.microsoft.com/office/drawing/2014/main" val="3077644577"/>
                  </a:ext>
                </a:extLst>
              </a:tr>
            </a:tbl>
          </a:graphicData>
        </a:graphic>
      </p:graphicFrame>
      <p:sp>
        <p:nvSpPr>
          <p:cNvPr id="9" name="テキスト ボックス 8">
            <a:extLst>
              <a:ext uri="{FF2B5EF4-FFF2-40B4-BE49-F238E27FC236}">
                <a16:creationId xmlns:a16="http://schemas.microsoft.com/office/drawing/2014/main" id="{25AC66EE-F136-EEBE-9E86-9AE9946A0203}"/>
              </a:ext>
            </a:extLst>
          </p:cNvPr>
          <p:cNvSpPr txBox="1"/>
          <p:nvPr/>
        </p:nvSpPr>
        <p:spPr>
          <a:xfrm>
            <a:off x="685800" y="686393"/>
            <a:ext cx="320384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●かかった医療費</a:t>
            </a:r>
          </a:p>
        </p:txBody>
      </p:sp>
      <p:sp>
        <p:nvSpPr>
          <p:cNvPr id="11" name="テキスト ボックス 10">
            <a:extLst>
              <a:ext uri="{FF2B5EF4-FFF2-40B4-BE49-F238E27FC236}">
                <a16:creationId xmlns:a16="http://schemas.microsoft.com/office/drawing/2014/main" id="{BEE19F81-1498-BD70-D75A-44B6B39F0493}"/>
              </a:ext>
            </a:extLst>
          </p:cNvPr>
          <p:cNvSpPr txBox="1"/>
          <p:nvPr/>
        </p:nvSpPr>
        <p:spPr>
          <a:xfrm>
            <a:off x="685800" y="3635723"/>
            <a:ext cx="320384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●その他</a:t>
            </a:r>
          </a:p>
        </p:txBody>
      </p:sp>
      <p:graphicFrame>
        <p:nvGraphicFramePr>
          <p:cNvPr id="12" name="表 11">
            <a:extLst>
              <a:ext uri="{FF2B5EF4-FFF2-40B4-BE49-F238E27FC236}">
                <a16:creationId xmlns:a16="http://schemas.microsoft.com/office/drawing/2014/main" id="{C2C7A202-B9B2-617E-97D4-A971D0CDE960}"/>
              </a:ext>
            </a:extLst>
          </p:cNvPr>
          <p:cNvGraphicFramePr>
            <a:graphicFrameLocks noGrp="1"/>
          </p:cNvGraphicFramePr>
          <p:nvPr>
            <p:extLst>
              <p:ext uri="{D42A27DB-BD31-4B8C-83A1-F6EECF244321}">
                <p14:modId xmlns:p14="http://schemas.microsoft.com/office/powerpoint/2010/main" val="3989959298"/>
              </p:ext>
            </p:extLst>
          </p:nvPr>
        </p:nvGraphicFramePr>
        <p:xfrm>
          <a:off x="1447800" y="4198556"/>
          <a:ext cx="6096000" cy="1889760"/>
        </p:xfrm>
        <a:graphic>
          <a:graphicData uri="http://schemas.openxmlformats.org/drawingml/2006/table">
            <a:tbl>
              <a:tblPr firstRow="1" bandRow="1">
                <a:tableStyleId>{16D9F66E-5EB9-4882-86FB-DCBF35E3C3E4}</a:tableStyleId>
              </a:tblPr>
              <a:tblGrid>
                <a:gridCol w="3048000">
                  <a:extLst>
                    <a:ext uri="{9D8B030D-6E8A-4147-A177-3AD203B41FA5}">
                      <a16:colId xmlns:a16="http://schemas.microsoft.com/office/drawing/2014/main" val="3941013562"/>
                    </a:ext>
                  </a:extLst>
                </a:gridCol>
                <a:gridCol w="3048000">
                  <a:extLst>
                    <a:ext uri="{9D8B030D-6E8A-4147-A177-3AD203B41FA5}">
                      <a16:colId xmlns:a16="http://schemas.microsoft.com/office/drawing/2014/main" val="3372703205"/>
                    </a:ext>
                  </a:extLst>
                </a:gridCol>
              </a:tblGrid>
              <a:tr h="370840">
                <a:tc>
                  <a:txBody>
                    <a:bodyPr/>
                    <a:lstStyle/>
                    <a:p>
                      <a:pPr algn="ctr"/>
                      <a:r>
                        <a:rPr kumimoji="1" lang="ja-JP" altLang="en-US" sz="2800" b="0" dirty="0">
                          <a:latin typeface="Meiryo UI" panose="020B0604030504040204" pitchFamily="50" charset="-128"/>
                          <a:ea typeface="Meiryo UI" panose="020B0604030504040204" pitchFamily="50" charset="-128"/>
                        </a:rPr>
                        <a:t>見舞時の家族の</a:t>
                      </a:r>
                      <a:endParaRPr kumimoji="1" lang="en-US" altLang="ja-JP" sz="2800" b="0" dirty="0">
                        <a:latin typeface="Meiryo UI" panose="020B0604030504040204" pitchFamily="50" charset="-128"/>
                        <a:ea typeface="Meiryo UI" panose="020B0604030504040204" pitchFamily="50" charset="-128"/>
                      </a:endParaRPr>
                    </a:p>
                    <a:p>
                      <a:pPr algn="ctr"/>
                      <a:r>
                        <a:rPr kumimoji="1" lang="ja-JP" altLang="en-US" sz="2800" b="0" dirty="0">
                          <a:latin typeface="Meiryo UI" panose="020B0604030504040204" pitchFamily="50" charset="-128"/>
                          <a:ea typeface="Meiryo UI" panose="020B0604030504040204" pitchFamily="50" charset="-128"/>
                        </a:rPr>
                        <a:t>交通費・食費など</a:t>
                      </a:r>
                      <a:endParaRPr kumimoji="1" lang="ja-JP" altLang="en-US" sz="2800" b="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ja-JP" altLang="en-US" sz="2800" b="0" dirty="0">
                          <a:latin typeface="Meiryo UI" panose="020B0604030504040204" pitchFamily="50" charset="-128"/>
                          <a:ea typeface="Meiryo UI" panose="020B0604030504040204" pitchFamily="50" charset="-128"/>
                        </a:rPr>
                        <a:t>約</a:t>
                      </a:r>
                      <a:r>
                        <a:rPr kumimoji="1" lang="en-US" altLang="ja-JP" sz="2800" b="0" dirty="0">
                          <a:latin typeface="Meiryo UI" panose="020B0604030504040204" pitchFamily="50" charset="-128"/>
                          <a:ea typeface="Meiryo UI" panose="020B0604030504040204" pitchFamily="50" charset="-128"/>
                        </a:rPr>
                        <a:t>1</a:t>
                      </a:r>
                      <a:r>
                        <a:rPr kumimoji="1" lang="ja-JP" altLang="en-US" sz="2800" b="0" dirty="0">
                          <a:latin typeface="Meiryo UI" panose="020B0604030504040204" pitchFamily="50" charset="-128"/>
                          <a:ea typeface="Meiryo UI" panose="020B0604030504040204" pitchFamily="50" charset="-128"/>
                        </a:rPr>
                        <a:t>万円</a:t>
                      </a:r>
                      <a:endParaRPr kumimoji="1" lang="ja-JP" altLang="en-US" sz="2800" b="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199551948"/>
                  </a:ext>
                </a:extLst>
              </a:tr>
              <a:tr h="370840">
                <a:tc>
                  <a:txBody>
                    <a:bodyPr/>
                    <a:lstStyle/>
                    <a:p>
                      <a:pPr algn="ctr"/>
                      <a:r>
                        <a:rPr kumimoji="1" lang="ja-JP" altLang="en-US" sz="2800" b="0" dirty="0">
                          <a:solidFill>
                            <a:schemeClr val="tx1"/>
                          </a:solidFill>
                          <a:latin typeface="Meiryo UI" panose="020B0604030504040204" pitchFamily="50" charset="-128"/>
                          <a:ea typeface="Meiryo UI" panose="020B0604030504040204" pitchFamily="50" charset="-128"/>
                        </a:rPr>
                        <a:t>衣類、日用品など</a:t>
                      </a:r>
                      <a:endParaRPr kumimoji="1" lang="en-US" altLang="ja-JP" sz="2800" b="0" dirty="0">
                        <a:solidFill>
                          <a:schemeClr val="tx1"/>
                        </a:solidFill>
                        <a:latin typeface="Meiryo UI" panose="020B0604030504040204" pitchFamily="50" charset="-128"/>
                        <a:ea typeface="Meiryo UI" panose="020B0604030504040204" pitchFamily="50" charset="-128"/>
                      </a:endParaRPr>
                    </a:p>
                    <a:p>
                      <a:pPr algn="ctr"/>
                      <a:r>
                        <a:rPr kumimoji="1" lang="ja-JP" altLang="en-US" sz="2800" b="0" dirty="0">
                          <a:solidFill>
                            <a:schemeClr val="tx1"/>
                          </a:solidFill>
                          <a:latin typeface="Meiryo UI" panose="020B0604030504040204" pitchFamily="50" charset="-128"/>
                          <a:ea typeface="Meiryo UI" panose="020B0604030504040204" pitchFamily="50" charset="-128"/>
                        </a:rPr>
                        <a:t>雑費</a:t>
                      </a:r>
                    </a:p>
                  </a:txBody>
                  <a:tcPr/>
                </a:tc>
                <a:tc>
                  <a:txBody>
                    <a:bodyPr/>
                    <a:lstStyle/>
                    <a:p>
                      <a:pPr algn="ctr"/>
                      <a:r>
                        <a:rPr kumimoji="1" lang="ja-JP" altLang="en-US" sz="2800" b="0" dirty="0">
                          <a:latin typeface="Meiryo UI" panose="020B0604030504040204" pitchFamily="50" charset="-128"/>
                          <a:ea typeface="Meiryo UI" panose="020B0604030504040204" pitchFamily="50" charset="-128"/>
                        </a:rPr>
                        <a:t>約</a:t>
                      </a:r>
                      <a:r>
                        <a:rPr kumimoji="1" lang="en-US" altLang="ja-JP" sz="2800" b="0" dirty="0">
                          <a:latin typeface="Meiryo UI" panose="020B0604030504040204" pitchFamily="50" charset="-128"/>
                          <a:ea typeface="Meiryo UI" panose="020B0604030504040204" pitchFamily="50" charset="-128"/>
                        </a:rPr>
                        <a:t>2</a:t>
                      </a:r>
                      <a:r>
                        <a:rPr kumimoji="1" lang="ja-JP" altLang="en-US" sz="2800" b="0" dirty="0">
                          <a:latin typeface="Meiryo UI" panose="020B0604030504040204" pitchFamily="50" charset="-128"/>
                          <a:ea typeface="Meiryo UI" panose="020B0604030504040204" pitchFamily="50" charset="-128"/>
                        </a:rPr>
                        <a:t>万円</a:t>
                      </a:r>
                      <a:endParaRPr kumimoji="1" lang="ja-JP" altLang="en-US" sz="2800" b="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950697395"/>
                  </a:ext>
                </a:extLst>
              </a:tr>
            </a:tbl>
          </a:graphicData>
        </a:graphic>
      </p:graphicFrame>
      <p:sp>
        <p:nvSpPr>
          <p:cNvPr id="13" name="テキスト ボックス 12">
            <a:extLst>
              <a:ext uri="{FF2B5EF4-FFF2-40B4-BE49-F238E27FC236}">
                <a16:creationId xmlns:a16="http://schemas.microsoft.com/office/drawing/2014/main" id="{71EB78CD-C2AC-2708-064B-FC781D6A33D7}"/>
              </a:ext>
            </a:extLst>
          </p:cNvPr>
          <p:cNvSpPr txBox="1"/>
          <p:nvPr/>
        </p:nvSpPr>
        <p:spPr>
          <a:xfrm>
            <a:off x="723900" y="6012463"/>
            <a:ext cx="76962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sng"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費用を合計すると</a:t>
            </a:r>
            <a:r>
              <a:rPr kumimoji="1" lang="ja-JP" altLang="en-US" sz="32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約</a:t>
            </a:r>
            <a:r>
              <a:rPr kumimoji="1" lang="en-US" altLang="ja-JP" sz="40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143</a:t>
            </a:r>
            <a:r>
              <a:rPr kumimoji="1" lang="ja-JP" altLang="en-US" sz="32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万円</a:t>
            </a:r>
          </a:p>
        </p:txBody>
      </p:sp>
      <p:sp>
        <p:nvSpPr>
          <p:cNvPr id="14" name="テキスト ボックス 13">
            <a:extLst>
              <a:ext uri="{FF2B5EF4-FFF2-40B4-BE49-F238E27FC236}">
                <a16:creationId xmlns:a16="http://schemas.microsoft.com/office/drawing/2014/main" id="{AF344BAD-510A-81F4-3F94-FEC08D16E4B8}"/>
              </a:ext>
            </a:extLst>
          </p:cNvPr>
          <p:cNvSpPr txBox="1"/>
          <p:nvPr/>
        </p:nvSpPr>
        <p:spPr>
          <a:xfrm>
            <a:off x="1447800" y="3297169"/>
            <a:ext cx="501652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麻酔料・画像診断料など</a:t>
            </a:r>
            <a:endParaRPr kumimoji="1" lang="ja-JP" altLang="en-US" sz="16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A413033C-0DB7-6C5E-E05F-B12A38356F8F}"/>
              </a:ext>
            </a:extLst>
          </p:cNvPr>
          <p:cNvSpPr txBox="1"/>
          <p:nvPr/>
        </p:nvSpPr>
        <p:spPr>
          <a:xfrm>
            <a:off x="0" y="6606938"/>
            <a:ext cx="514991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生命保険文化センター「医療保障ガイド」</a:t>
            </a:r>
            <a:r>
              <a:rPr lang="en-US" altLang="ja-JP" sz="1000" dirty="0">
                <a:latin typeface="Meiryo UI" panose="020B0604030504040204" pitchFamily="50" charset="-128"/>
                <a:ea typeface="Meiryo UI" panose="020B0604030504040204" pitchFamily="50" charset="-128"/>
              </a:rPr>
              <a:t>(2025</a:t>
            </a:r>
            <a:r>
              <a:rPr lang="ja-JP" altLang="en-US" sz="1000" dirty="0">
                <a:latin typeface="Meiryo UI" panose="020B0604030504040204" pitchFamily="50" charset="-128"/>
                <a:ea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rPr>
              <a:t>4</a:t>
            </a:r>
            <a:r>
              <a:rPr lang="ja-JP" altLang="en-US" sz="1000" dirty="0">
                <a:latin typeface="Meiryo UI" panose="020B0604030504040204" pitchFamily="50" charset="-128"/>
                <a:ea typeface="Meiryo UI" panose="020B0604030504040204" pitchFamily="50" charset="-128"/>
              </a:rPr>
              <a:t>月改訂版</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をもとに作成</a:t>
            </a:r>
            <a:endParaRPr lang="en-US" altLang="ja-JP" sz="1000" dirty="0">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B12A2C4D-BC9A-DB72-F393-0A92ACA3818B}"/>
              </a:ext>
            </a:extLst>
          </p:cNvPr>
          <p:cNvSpPr>
            <a:spLocks noGrp="1"/>
          </p:cNvSpPr>
          <p:nvPr>
            <p:ph type="sldNum" sz="quarter" idx="12"/>
          </p:nvPr>
        </p:nvSpPr>
        <p:spPr>
          <a:xfrm>
            <a:off x="6867525" y="6405400"/>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1" lang="ja-JP" altLang="en-US"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0798951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794B2-AA22-382A-671E-39FDB6172D76}"/>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34F8A71A-F901-29C2-33A3-66482AD20EA6}"/>
              </a:ext>
            </a:extLst>
          </p:cNvPr>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5" name="正方形/長方形 14">
            <a:extLst>
              <a:ext uri="{FF2B5EF4-FFF2-40B4-BE49-F238E27FC236}">
                <a16:creationId xmlns:a16="http://schemas.microsoft.com/office/drawing/2014/main" id="{BCC931C9-2C84-3E07-D763-0C4ABDAE2524}"/>
              </a:ext>
            </a:extLst>
          </p:cNvPr>
          <p:cNvSpPr/>
          <p:nvPr/>
        </p:nvSpPr>
        <p:spPr>
          <a:xfrm>
            <a:off x="445031" y="30760"/>
            <a:ext cx="807031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a:t>
            </a:r>
            <a:r>
              <a:rPr kumimoji="1" lang="ja-JP" altLang="en-US"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事例①</a:t>
            </a:r>
            <a:r>
              <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a:t>
            </a:r>
            <a:r>
              <a:rPr kumimoji="1" lang="ja-JP" altLang="en-US"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入ってくるお金</a:t>
            </a:r>
            <a:endPar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endParaRPr>
          </a:p>
        </p:txBody>
      </p:sp>
      <p:sp>
        <p:nvSpPr>
          <p:cNvPr id="16" name="角丸四角形 15">
            <a:extLst>
              <a:ext uri="{FF2B5EF4-FFF2-40B4-BE49-F238E27FC236}">
                <a16:creationId xmlns:a16="http://schemas.microsoft.com/office/drawing/2014/main" id="{CFA0EA69-2E0E-D2E9-D94A-FA08961044E3}"/>
              </a:ext>
            </a:extLst>
          </p:cNvPr>
          <p:cNvSpPr/>
          <p:nvPr/>
        </p:nvSpPr>
        <p:spPr>
          <a:xfrm>
            <a:off x="201240" y="954159"/>
            <a:ext cx="8741517" cy="5398934"/>
          </a:xfrm>
          <a:prstGeom prst="roundRect">
            <a:avLst>
              <a:gd name="adj" fmla="val 5227"/>
            </a:avLst>
          </a:prstGeom>
          <a:solidFill>
            <a:schemeClr val="accent6">
              <a:lumMod val="20000"/>
              <a:lumOff val="80000"/>
            </a:schemeClr>
          </a:solidFill>
          <a:ln w="317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7" name="角丸四角形 16">
            <a:extLst>
              <a:ext uri="{FF2B5EF4-FFF2-40B4-BE49-F238E27FC236}">
                <a16:creationId xmlns:a16="http://schemas.microsoft.com/office/drawing/2014/main" id="{84E2AE42-DF7F-9A41-095A-143C35683C89}"/>
              </a:ext>
            </a:extLst>
          </p:cNvPr>
          <p:cNvSpPr/>
          <p:nvPr/>
        </p:nvSpPr>
        <p:spPr>
          <a:xfrm>
            <a:off x="201240" y="954158"/>
            <a:ext cx="4695437" cy="676857"/>
          </a:xfrm>
          <a:prstGeom prst="roundRect">
            <a:avLst>
              <a:gd name="adj" fmla="val 30708"/>
            </a:avLst>
          </a:prstGeom>
          <a:solidFill>
            <a:schemeClr val="accent6"/>
          </a:solidFill>
          <a:ln w="317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高額療養費制度とは</a:t>
            </a:r>
          </a:p>
        </p:txBody>
      </p:sp>
      <p:sp>
        <p:nvSpPr>
          <p:cNvPr id="18" name="テキスト ボックス 17">
            <a:extLst>
              <a:ext uri="{FF2B5EF4-FFF2-40B4-BE49-F238E27FC236}">
                <a16:creationId xmlns:a16="http://schemas.microsoft.com/office/drawing/2014/main" id="{67D5DAF5-E679-1CB5-3B6D-CD20A3AA1172}"/>
              </a:ext>
            </a:extLst>
          </p:cNvPr>
          <p:cNvSpPr txBox="1"/>
          <p:nvPr/>
        </p:nvSpPr>
        <p:spPr>
          <a:xfrm>
            <a:off x="327576" y="1755265"/>
            <a:ext cx="8488844"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rPr>
              <a:t>医療費の</a:t>
            </a:r>
            <a:r>
              <a:rPr kumimoji="1" lang="en-US" altLang="ja-JP" sz="32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rPr>
              <a:t>3</a:t>
            </a:r>
            <a:r>
              <a:rPr kumimoji="1" lang="ja-JP" altLang="en-US" sz="32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rPr>
              <a:t>割を負担すればよいといっても、長期間入院した場合</a:t>
            </a:r>
            <a:r>
              <a:rPr lang="ja-JP" altLang="en-US" sz="3200" b="1" dirty="0">
                <a:solidFill>
                  <a:prstClr val="black">
                    <a:lumMod val="75000"/>
                    <a:lumOff val="25000"/>
                  </a:prstClr>
                </a:solidFill>
                <a:latin typeface="Meiryo UI" panose="020B0604030504040204" pitchFamily="50" charset="-128"/>
                <a:ea typeface="Meiryo UI" panose="020B0604030504040204" pitchFamily="50" charset="-128"/>
              </a:rPr>
              <a:t>など</a:t>
            </a:r>
            <a:r>
              <a:rPr kumimoji="1" lang="ja-JP" altLang="en-US" sz="32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rPr>
              <a:t>、自己負担する金額が高額になることがあります。</a:t>
            </a:r>
            <a:endParaRPr kumimoji="1" lang="en-US" altLang="ja-JP" sz="32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2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200" b="1" dirty="0">
                <a:solidFill>
                  <a:prstClr val="black">
                    <a:lumMod val="75000"/>
                    <a:lumOff val="25000"/>
                  </a:prstClr>
                </a:solidFill>
                <a:latin typeface="Meiryo UI" panose="020B0604030504040204" pitchFamily="50" charset="-128"/>
                <a:ea typeface="Meiryo UI" panose="020B0604030504040204" pitchFamily="50" charset="-128"/>
              </a:rPr>
              <a:t>このような場合、</a:t>
            </a:r>
            <a:r>
              <a:rPr kumimoji="1" lang="ja-JP" altLang="en-US" sz="32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負担が軽くなるように「高額療養費制度」</a:t>
            </a:r>
            <a:r>
              <a:rPr kumimoji="1" lang="ja-JP" altLang="en-US" sz="32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rPr>
              <a:t>があります。</a:t>
            </a:r>
            <a:endParaRPr kumimoji="1" lang="en-US" altLang="ja-JP" sz="32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47C1C4B7-0E7F-84F9-4921-D26930509E60}"/>
              </a:ext>
            </a:extLst>
          </p:cNvPr>
          <p:cNvSpPr txBox="1"/>
          <p:nvPr/>
        </p:nvSpPr>
        <p:spPr>
          <a:xfrm>
            <a:off x="264407" y="5039464"/>
            <a:ext cx="861518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800" b="1" dirty="0">
                <a:solidFill>
                  <a:prstClr val="black">
                    <a:lumMod val="75000"/>
                    <a:lumOff val="25000"/>
                  </a:prstClr>
                </a:solidFill>
                <a:latin typeface="Meiryo UI" panose="020B0604030504040204" pitchFamily="50" charset="-128"/>
                <a:ea typeface="Meiryo UI" panose="020B0604030504040204" pitchFamily="50" charset="-128"/>
              </a:rPr>
              <a:t>年代や所得によっても異なりますが、</a:t>
            </a:r>
            <a:r>
              <a:rPr lang="en-US" altLang="ja-JP" sz="1800" b="1" dirty="0">
                <a:solidFill>
                  <a:prstClr val="black">
                    <a:lumMod val="75000"/>
                    <a:lumOff val="25000"/>
                  </a:prstClr>
                </a:solidFill>
                <a:latin typeface="Meiryo UI" panose="020B0604030504040204" pitchFamily="50" charset="-128"/>
                <a:ea typeface="Meiryo UI" panose="020B0604030504040204" pitchFamily="50" charset="-128"/>
              </a:rPr>
              <a:t>70</a:t>
            </a:r>
            <a:r>
              <a:rPr lang="ja-JP" altLang="en-US" sz="1800" b="1" dirty="0">
                <a:solidFill>
                  <a:prstClr val="black">
                    <a:lumMod val="75000"/>
                    <a:lumOff val="25000"/>
                  </a:prstClr>
                </a:solidFill>
                <a:latin typeface="Meiryo UI" panose="020B0604030504040204" pitchFamily="50" charset="-128"/>
                <a:ea typeface="Meiryo UI" panose="020B0604030504040204" pitchFamily="50" charset="-128"/>
              </a:rPr>
              <a:t>歳未満の人（月収</a:t>
            </a:r>
            <a:r>
              <a:rPr lang="en-US" altLang="ja-JP" sz="1800" b="1" dirty="0">
                <a:solidFill>
                  <a:prstClr val="black">
                    <a:lumMod val="75000"/>
                    <a:lumOff val="25000"/>
                  </a:prstClr>
                </a:solidFill>
                <a:latin typeface="Meiryo UI" panose="020B0604030504040204" pitchFamily="50" charset="-128"/>
                <a:ea typeface="Meiryo UI" panose="020B0604030504040204" pitchFamily="50" charset="-128"/>
              </a:rPr>
              <a:t>27</a:t>
            </a:r>
            <a:r>
              <a:rPr lang="ja-JP" altLang="en-US" sz="1800" b="1" dirty="0">
                <a:solidFill>
                  <a:prstClr val="black">
                    <a:lumMod val="75000"/>
                    <a:lumOff val="25000"/>
                  </a:prstClr>
                </a:solidFill>
                <a:latin typeface="Meiryo UI" panose="020B0604030504040204" pitchFamily="50" charset="-128"/>
                <a:ea typeface="Meiryo UI" panose="020B0604030504040204" pitchFamily="50" charset="-128"/>
              </a:rPr>
              <a:t>万円以上</a:t>
            </a:r>
            <a:r>
              <a:rPr lang="en-US" altLang="ja-JP" sz="1800" b="1" dirty="0">
                <a:solidFill>
                  <a:prstClr val="black">
                    <a:lumMod val="75000"/>
                    <a:lumOff val="25000"/>
                  </a:prstClr>
                </a:solidFill>
                <a:latin typeface="Meiryo UI" panose="020B0604030504040204" pitchFamily="50" charset="-128"/>
                <a:ea typeface="Meiryo UI" panose="020B0604030504040204" pitchFamily="50" charset="-128"/>
              </a:rPr>
              <a:t>51.5</a:t>
            </a:r>
            <a:r>
              <a:rPr lang="ja-JP" altLang="en-US" sz="1800" b="1" dirty="0">
                <a:solidFill>
                  <a:prstClr val="black">
                    <a:lumMod val="75000"/>
                    <a:lumOff val="25000"/>
                  </a:prstClr>
                </a:solidFill>
                <a:latin typeface="Meiryo UI" panose="020B0604030504040204" pitchFamily="50" charset="-128"/>
                <a:ea typeface="Meiryo UI" panose="020B0604030504040204" pitchFamily="50" charset="-128"/>
              </a:rPr>
              <a:t>万円未満）であれば</a:t>
            </a:r>
            <a:r>
              <a:rPr lang="en-US" altLang="ja-JP" sz="1800" b="1" dirty="0">
                <a:solidFill>
                  <a:prstClr val="black">
                    <a:lumMod val="75000"/>
                    <a:lumOff val="25000"/>
                  </a:prstClr>
                </a:solidFill>
                <a:latin typeface="Meiryo UI" panose="020B0604030504040204" pitchFamily="50" charset="-128"/>
                <a:ea typeface="Meiryo UI" panose="020B0604030504040204" pitchFamily="50" charset="-128"/>
              </a:rPr>
              <a:t>1</a:t>
            </a:r>
            <a:r>
              <a:rPr lang="ja-JP" altLang="en-US" sz="1800" b="1" dirty="0">
                <a:solidFill>
                  <a:prstClr val="black">
                    <a:lumMod val="75000"/>
                    <a:lumOff val="25000"/>
                  </a:prstClr>
                </a:solidFill>
                <a:latin typeface="Meiryo UI" panose="020B0604030504040204" pitchFamily="50" charset="-128"/>
                <a:ea typeface="Meiryo UI" panose="020B0604030504040204" pitchFamily="50" charset="-128"/>
              </a:rPr>
              <a:t>か月</a:t>
            </a:r>
            <a:r>
              <a:rPr lang="en-US" altLang="ja-JP" sz="1800" b="1" dirty="0">
                <a:solidFill>
                  <a:prstClr val="black">
                    <a:lumMod val="75000"/>
                    <a:lumOff val="25000"/>
                  </a:prstClr>
                </a:solidFill>
                <a:latin typeface="Meiryo UI" panose="020B0604030504040204" pitchFamily="50" charset="-128"/>
                <a:ea typeface="Meiryo UI" panose="020B0604030504040204" pitchFamily="50" charset="-128"/>
              </a:rPr>
              <a:t>100</a:t>
            </a:r>
            <a:r>
              <a:rPr lang="ja-JP" altLang="en-US" sz="1800" b="1" dirty="0">
                <a:solidFill>
                  <a:prstClr val="black">
                    <a:lumMod val="75000"/>
                    <a:lumOff val="25000"/>
                  </a:prstClr>
                </a:solidFill>
                <a:latin typeface="Meiryo UI" panose="020B0604030504040204" pitchFamily="50" charset="-128"/>
                <a:ea typeface="Meiryo UI" panose="020B0604030504040204" pitchFamily="50" charset="-128"/>
              </a:rPr>
              <a:t>万円の</a:t>
            </a:r>
            <a:r>
              <a:rPr lang="ja-JP" altLang="en-US" b="1" dirty="0">
                <a:solidFill>
                  <a:prstClr val="black">
                    <a:lumMod val="75000"/>
                    <a:lumOff val="25000"/>
                  </a:prstClr>
                </a:solidFill>
                <a:latin typeface="Meiryo UI" panose="020B0604030504040204" pitchFamily="50" charset="-128"/>
                <a:ea typeface="Meiryo UI" panose="020B0604030504040204" pitchFamily="50" charset="-128"/>
              </a:rPr>
              <a:t>治療を受けても</a:t>
            </a:r>
            <a:r>
              <a:rPr lang="ja-JP" altLang="en-US" sz="1800" b="1" dirty="0">
                <a:solidFill>
                  <a:prstClr val="black">
                    <a:lumMod val="75000"/>
                    <a:lumOff val="25000"/>
                  </a:prstClr>
                </a:solidFill>
                <a:latin typeface="Meiryo UI" panose="020B0604030504040204" pitchFamily="50" charset="-128"/>
                <a:ea typeface="Meiryo UI" panose="020B0604030504040204" pitchFamily="50" charset="-128"/>
              </a:rPr>
              <a:t>負担は約</a:t>
            </a:r>
            <a:r>
              <a:rPr lang="en-US" altLang="ja-JP" sz="1800" b="1" dirty="0">
                <a:solidFill>
                  <a:prstClr val="black">
                    <a:lumMod val="75000"/>
                    <a:lumOff val="25000"/>
                  </a:prstClr>
                </a:solidFill>
                <a:latin typeface="Meiryo UI" panose="020B0604030504040204" pitchFamily="50" charset="-128"/>
                <a:ea typeface="Meiryo UI" panose="020B0604030504040204" pitchFamily="50" charset="-128"/>
              </a:rPr>
              <a:t>9</a:t>
            </a:r>
            <a:r>
              <a:rPr lang="ja-JP" altLang="en-US" sz="1800" b="1" dirty="0">
                <a:solidFill>
                  <a:prstClr val="black">
                    <a:lumMod val="75000"/>
                    <a:lumOff val="25000"/>
                  </a:prstClr>
                </a:solidFill>
                <a:latin typeface="Meiryo UI" panose="020B0604030504040204" pitchFamily="50" charset="-128"/>
                <a:ea typeface="Meiryo UI" panose="020B0604030504040204" pitchFamily="50" charset="-128"/>
              </a:rPr>
              <a:t>万円</a:t>
            </a:r>
            <a:r>
              <a:rPr lang="ja-JP" altLang="en-US" b="1" dirty="0">
                <a:solidFill>
                  <a:prstClr val="black">
                    <a:lumMod val="75000"/>
                    <a:lumOff val="25000"/>
                  </a:prstClr>
                </a:solidFill>
                <a:latin typeface="Meiryo UI" panose="020B0604030504040204" pitchFamily="50" charset="-128"/>
                <a:ea typeface="Meiryo UI" panose="020B0604030504040204" pitchFamily="50" charset="-128"/>
              </a:rPr>
              <a:t>です</a:t>
            </a:r>
            <a:r>
              <a:rPr lang="ja-JP" altLang="en-US" sz="1800" b="1" dirty="0">
                <a:solidFill>
                  <a:prstClr val="black">
                    <a:lumMod val="75000"/>
                    <a:lumOff val="25000"/>
                  </a:prstClr>
                </a:solidFill>
                <a:latin typeface="Meiryo UI" panose="020B0604030504040204" pitchFamily="50" charset="-128"/>
                <a:ea typeface="Meiryo UI" panose="020B0604030504040204" pitchFamily="50" charset="-128"/>
              </a:rPr>
              <a:t>。</a:t>
            </a:r>
            <a:endParaRPr kumimoji="1" lang="ja-JP" altLang="en-US" sz="18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11CF67D5-967E-B9BC-A043-4799164BDB8F}"/>
              </a:ext>
            </a:extLst>
          </p:cNvPr>
          <p:cNvSpPr>
            <a:spLocks noGrp="1"/>
          </p:cNvSpPr>
          <p:nvPr>
            <p:ph type="sldNum" sz="quarter" idx="12"/>
          </p:nvPr>
        </p:nvSpPr>
        <p:spPr>
          <a:xfrm>
            <a:off x="6682820" y="6407741"/>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1" lang="ja-JP" altLang="en-US"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1691978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E6776-F62B-7F43-33B2-FFCF00DD51C6}"/>
            </a:ext>
          </a:extLst>
        </p:cNvPr>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3EB636FD-568C-4A48-8DF0-8F7085CC346A}"/>
              </a:ext>
            </a:extLst>
          </p:cNvPr>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99873372-6145-637A-CAB9-CFC1507812FC}"/>
              </a:ext>
            </a:extLst>
          </p:cNvPr>
          <p:cNvSpPr/>
          <p:nvPr/>
        </p:nvSpPr>
        <p:spPr bwMode="white">
          <a:xfrm>
            <a:off x="31225" y="21235"/>
            <a:ext cx="85804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000" b="1" dirty="0">
                <a:solidFill>
                  <a:srgbClr val="FFFFFF"/>
                </a:solidFill>
                <a:latin typeface="Meiryo UI" panose="020B0604030504040204" pitchFamily="50" charset="-128"/>
                <a:ea typeface="Meiryo UI" panose="020B0604030504040204" pitchFamily="50" charset="-128"/>
                <a:cs typeface="ヒラギノ角ゴ ProN W6"/>
              </a:rPr>
              <a:t>　</a:t>
            </a:r>
            <a:r>
              <a:rPr lang="en-US" altLang="ja-JP" sz="30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000" b="1" dirty="0">
                <a:solidFill>
                  <a:srgbClr val="FFFFFF"/>
                </a:solidFill>
                <a:latin typeface="Meiryo UI" panose="020B0604030504040204" pitchFamily="50" charset="-128"/>
                <a:ea typeface="Meiryo UI" panose="020B0604030504040204" pitchFamily="50" charset="-128"/>
                <a:cs typeface="ヒラギノ角ゴ ProN W6"/>
              </a:rPr>
              <a:t>事例②</a:t>
            </a:r>
            <a:r>
              <a:rPr lang="en-US" altLang="ja-JP" sz="3000" b="1" dirty="0">
                <a:solidFill>
                  <a:srgbClr val="FFFFFF"/>
                </a:solidFill>
                <a:latin typeface="Meiryo UI" panose="020B0604030504040204" pitchFamily="50" charset="-128"/>
                <a:ea typeface="Meiryo UI" panose="020B0604030504040204" pitchFamily="50" charset="-128"/>
                <a:cs typeface="ヒラギノ角ゴ ProN W6"/>
              </a:rPr>
              <a:t>-1】</a:t>
            </a:r>
            <a:r>
              <a:rPr lang="ja-JP" altLang="en-US" sz="3000" b="1" dirty="0">
                <a:solidFill>
                  <a:srgbClr val="FFFFFF"/>
                </a:solidFill>
                <a:latin typeface="Meiryo UI" panose="020B0604030504040204" pitchFamily="50" charset="-128"/>
                <a:ea typeface="Meiryo UI" panose="020B0604030504040204" pitchFamily="50" charset="-128"/>
                <a:cs typeface="ヒラギノ角ゴ ProN W6"/>
              </a:rPr>
              <a:t>もしも</a:t>
            </a:r>
            <a:r>
              <a:rPr lang="en-US" altLang="ja-JP" sz="30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000" b="1" dirty="0">
                <a:solidFill>
                  <a:srgbClr val="FFFFFF"/>
                </a:solidFill>
                <a:latin typeface="Meiryo UI" panose="020B0604030504040204" pitchFamily="50" charset="-128"/>
                <a:ea typeface="Meiryo UI" panose="020B0604030504040204" pitchFamily="50" charset="-128"/>
                <a:cs typeface="ヒラギノ角ゴ ProN W6"/>
              </a:rPr>
              <a:t>亡くなってしまったら①</a:t>
            </a:r>
            <a:endParaRPr lang="en-US" altLang="ja-JP" sz="30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3" name="正方形/長方形 12">
            <a:extLst>
              <a:ext uri="{FF2B5EF4-FFF2-40B4-BE49-F238E27FC236}">
                <a16:creationId xmlns:a16="http://schemas.microsoft.com/office/drawing/2014/main" id="{082B10D9-9207-7877-0B5D-EA28DD0639A7}"/>
              </a:ext>
            </a:extLst>
          </p:cNvPr>
          <p:cNvSpPr/>
          <p:nvPr/>
        </p:nvSpPr>
        <p:spPr>
          <a:xfrm>
            <a:off x="138546" y="900000"/>
            <a:ext cx="8408190" cy="175019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640"/>
              </a:lnSpc>
            </a:pPr>
            <a:r>
              <a:rPr lang="en-US" altLang="ja-JP" sz="2200" dirty="0">
                <a:solidFill>
                  <a:schemeClr val="tx1"/>
                </a:solidFill>
                <a:latin typeface="Meiryo UI" panose="020B0604030504040204" pitchFamily="50" charset="-128"/>
                <a:ea typeface="Meiryo UI" panose="020B0604030504040204" pitchFamily="50" charset="-128"/>
                <a:cs typeface="ヒラギノ丸ゴ Pro W4"/>
              </a:rPr>
              <a:t>B</a:t>
            </a:r>
            <a:r>
              <a:rPr lang="ja-JP" altLang="en-US" sz="2200" dirty="0">
                <a:solidFill>
                  <a:schemeClr val="tx1"/>
                </a:solidFill>
                <a:latin typeface="Meiryo UI" panose="020B0604030504040204" pitchFamily="50" charset="-128"/>
                <a:ea typeface="Meiryo UI" panose="020B0604030504040204" pitchFamily="50" charset="-128"/>
                <a:cs typeface="ヒラギノ丸ゴ Pro W4"/>
              </a:rPr>
              <a:t>さんは今年</a:t>
            </a:r>
            <a:r>
              <a:rPr lang="en-US" altLang="ja-JP" sz="2200" dirty="0">
                <a:solidFill>
                  <a:schemeClr val="tx1"/>
                </a:solidFill>
                <a:latin typeface="Meiryo UI" panose="020B0604030504040204" pitchFamily="50" charset="-128"/>
                <a:ea typeface="Meiryo UI" panose="020B0604030504040204" pitchFamily="50" charset="-128"/>
                <a:cs typeface="ヒラギノ丸ゴ Pro W4"/>
              </a:rPr>
              <a:t>45</a:t>
            </a:r>
            <a:r>
              <a:rPr lang="ja-JP" altLang="en-US" sz="2200" dirty="0">
                <a:solidFill>
                  <a:schemeClr val="tx1"/>
                </a:solidFill>
                <a:latin typeface="Meiryo UI" panose="020B0604030504040204" pitchFamily="50" charset="-128"/>
                <a:ea typeface="Meiryo UI" panose="020B0604030504040204" pitchFamily="50" charset="-128"/>
                <a:cs typeface="ヒラギノ丸ゴ Pro W4"/>
              </a:rPr>
              <a:t>歳。妻</a:t>
            </a:r>
            <a:r>
              <a:rPr lang="en-US" altLang="ja-JP" sz="2200" dirty="0">
                <a:solidFill>
                  <a:schemeClr val="tx1"/>
                </a:solidFill>
                <a:latin typeface="Meiryo UI" panose="020B0604030504040204" pitchFamily="50" charset="-128"/>
                <a:ea typeface="Meiryo UI" panose="020B0604030504040204" pitchFamily="50" charset="-128"/>
                <a:cs typeface="ヒラギノ丸ゴ Pro W4"/>
              </a:rPr>
              <a:t>(42</a:t>
            </a:r>
            <a:r>
              <a:rPr lang="ja-JP" altLang="en-US" sz="2200" dirty="0">
                <a:solidFill>
                  <a:schemeClr val="tx1"/>
                </a:solidFill>
                <a:latin typeface="Meiryo UI" panose="020B0604030504040204" pitchFamily="50" charset="-128"/>
                <a:ea typeface="Meiryo UI" panose="020B0604030504040204" pitchFamily="50" charset="-128"/>
                <a:cs typeface="ヒラギノ丸ゴ Pro W4"/>
              </a:rPr>
              <a:t>歳</a:t>
            </a:r>
            <a:r>
              <a:rPr lang="en-US" altLang="ja-JP" sz="2200" dirty="0">
                <a:solidFill>
                  <a:schemeClr val="tx1"/>
                </a:solidFill>
                <a:latin typeface="Meiryo UI" panose="020B0604030504040204" pitchFamily="50" charset="-128"/>
                <a:ea typeface="Meiryo UI" panose="020B0604030504040204" pitchFamily="50" charset="-128"/>
                <a:cs typeface="ヒラギノ丸ゴ Pro W4"/>
              </a:rPr>
              <a:t>)</a:t>
            </a:r>
            <a:r>
              <a:rPr lang="ja-JP" altLang="en-US" sz="2200" dirty="0">
                <a:solidFill>
                  <a:schemeClr val="tx1"/>
                </a:solidFill>
                <a:latin typeface="Meiryo UI" panose="020B0604030504040204" pitchFamily="50" charset="-128"/>
                <a:ea typeface="Meiryo UI" panose="020B0604030504040204" pitchFamily="50" charset="-128"/>
                <a:cs typeface="ヒラギノ丸ゴ Pro W4"/>
              </a:rPr>
              <a:t>はパート</a:t>
            </a:r>
          </a:p>
          <a:p>
            <a:pPr>
              <a:lnSpc>
                <a:spcPts val="2640"/>
              </a:lnSpc>
            </a:pPr>
            <a:r>
              <a:rPr lang="ja-JP" altLang="en-US" sz="2200" dirty="0">
                <a:solidFill>
                  <a:schemeClr val="tx1"/>
                </a:solidFill>
                <a:latin typeface="Meiryo UI" panose="020B0604030504040204" pitchFamily="50" charset="-128"/>
                <a:ea typeface="Meiryo UI" panose="020B0604030504040204" pitchFamily="50" charset="-128"/>
                <a:cs typeface="ヒラギノ丸ゴ Pro W4"/>
              </a:rPr>
              <a:t>勤務で、長女</a:t>
            </a:r>
            <a:r>
              <a:rPr lang="en-US" altLang="ja-JP" sz="2200" dirty="0">
                <a:solidFill>
                  <a:schemeClr val="tx1"/>
                </a:solidFill>
                <a:latin typeface="Meiryo UI" panose="020B0604030504040204" pitchFamily="50" charset="-128"/>
                <a:ea typeface="Meiryo UI" panose="020B0604030504040204" pitchFamily="50" charset="-128"/>
                <a:cs typeface="ヒラギノ丸ゴ Pro W4"/>
              </a:rPr>
              <a:t>(10</a:t>
            </a:r>
            <a:r>
              <a:rPr lang="ja-JP" altLang="en-US" sz="2200" dirty="0">
                <a:solidFill>
                  <a:schemeClr val="tx1"/>
                </a:solidFill>
                <a:latin typeface="Meiryo UI" panose="020B0604030504040204" pitchFamily="50" charset="-128"/>
                <a:ea typeface="Meiryo UI" panose="020B0604030504040204" pitchFamily="50" charset="-128"/>
                <a:cs typeface="ヒラギノ丸ゴ Pro W4"/>
              </a:rPr>
              <a:t>歳</a:t>
            </a:r>
            <a:r>
              <a:rPr lang="en-US" altLang="ja-JP" sz="2200" dirty="0">
                <a:solidFill>
                  <a:schemeClr val="tx1"/>
                </a:solidFill>
                <a:latin typeface="Meiryo UI" panose="020B0604030504040204" pitchFamily="50" charset="-128"/>
                <a:ea typeface="Meiryo UI" panose="020B0604030504040204" pitchFamily="50" charset="-128"/>
                <a:cs typeface="ヒラギノ丸ゴ Pro W4"/>
              </a:rPr>
              <a:t>)</a:t>
            </a:r>
            <a:r>
              <a:rPr lang="ja-JP" altLang="en-US" sz="2200" dirty="0">
                <a:solidFill>
                  <a:schemeClr val="tx1"/>
                </a:solidFill>
                <a:latin typeface="Meiryo UI" panose="020B0604030504040204" pitchFamily="50" charset="-128"/>
                <a:ea typeface="Meiryo UI" panose="020B0604030504040204" pitchFamily="50" charset="-128"/>
                <a:cs typeface="ヒラギノ丸ゴ Pro W4"/>
              </a:rPr>
              <a:t>・長男</a:t>
            </a:r>
            <a:r>
              <a:rPr lang="en-US" altLang="ja-JP" sz="2200" dirty="0">
                <a:solidFill>
                  <a:schemeClr val="tx1"/>
                </a:solidFill>
                <a:latin typeface="Meiryo UI" panose="020B0604030504040204" pitchFamily="50" charset="-128"/>
                <a:ea typeface="Meiryo UI" panose="020B0604030504040204" pitchFamily="50" charset="-128"/>
                <a:cs typeface="ヒラギノ丸ゴ Pro W4"/>
              </a:rPr>
              <a:t>(8</a:t>
            </a:r>
            <a:r>
              <a:rPr lang="ja-JP" altLang="en-US" sz="2200" dirty="0">
                <a:solidFill>
                  <a:schemeClr val="tx1"/>
                </a:solidFill>
                <a:latin typeface="Meiryo UI" panose="020B0604030504040204" pitchFamily="50" charset="-128"/>
                <a:ea typeface="Meiryo UI" panose="020B0604030504040204" pitchFamily="50" charset="-128"/>
                <a:cs typeface="ヒラギノ丸ゴ Pro W4"/>
              </a:rPr>
              <a:t>歳</a:t>
            </a:r>
            <a:r>
              <a:rPr lang="en-US" altLang="ja-JP" sz="2200" dirty="0">
                <a:solidFill>
                  <a:schemeClr val="tx1"/>
                </a:solidFill>
                <a:latin typeface="Meiryo UI" panose="020B0604030504040204" pitchFamily="50" charset="-128"/>
                <a:ea typeface="Meiryo UI" panose="020B0604030504040204" pitchFamily="50" charset="-128"/>
                <a:cs typeface="ヒラギノ丸ゴ Pro W4"/>
              </a:rPr>
              <a:t>)</a:t>
            </a:r>
            <a:r>
              <a:rPr lang="ja-JP" altLang="en-US" sz="2200" dirty="0">
                <a:solidFill>
                  <a:schemeClr val="tx1"/>
                </a:solidFill>
                <a:latin typeface="Meiryo UI" panose="020B0604030504040204" pitchFamily="50" charset="-128"/>
                <a:ea typeface="Meiryo UI" panose="020B0604030504040204" pitchFamily="50" charset="-128"/>
                <a:cs typeface="ヒラギノ丸ゴ Pro W4"/>
              </a:rPr>
              <a:t>がいます。</a:t>
            </a:r>
            <a:endParaRPr lang="en-US" altLang="ja-JP" sz="2200" dirty="0">
              <a:solidFill>
                <a:schemeClr val="tx1"/>
              </a:solidFill>
              <a:latin typeface="Meiryo UI" panose="020B0604030504040204" pitchFamily="50" charset="-128"/>
              <a:ea typeface="Meiryo UI" panose="020B0604030504040204" pitchFamily="50" charset="-128"/>
              <a:cs typeface="ヒラギノ丸ゴ Pro W4"/>
            </a:endParaRPr>
          </a:p>
          <a:p>
            <a:pPr>
              <a:lnSpc>
                <a:spcPts val="2640"/>
              </a:lnSpc>
            </a:pPr>
            <a:r>
              <a:rPr lang="ja-JP" altLang="en-US" sz="2200" dirty="0">
                <a:solidFill>
                  <a:schemeClr val="tx1"/>
                </a:solidFill>
                <a:latin typeface="Meiryo UI" panose="020B0604030504040204" pitchFamily="50" charset="-128"/>
                <a:ea typeface="Meiryo UI" panose="020B0604030504040204" pitchFamily="50" charset="-128"/>
                <a:cs typeface="ヒラギノ丸ゴ Pro W4"/>
              </a:rPr>
              <a:t>もし</a:t>
            </a:r>
            <a:r>
              <a:rPr lang="en-US" altLang="ja-JP" sz="2200" dirty="0">
                <a:solidFill>
                  <a:schemeClr val="tx1"/>
                </a:solidFill>
                <a:latin typeface="Meiryo UI" panose="020B0604030504040204" pitchFamily="50" charset="-128"/>
                <a:ea typeface="Meiryo UI" panose="020B0604030504040204" pitchFamily="50" charset="-128"/>
                <a:cs typeface="ヒラギノ丸ゴ Pro W4"/>
              </a:rPr>
              <a:t>B</a:t>
            </a:r>
            <a:r>
              <a:rPr lang="ja-JP" altLang="en-US" sz="2200" dirty="0">
                <a:solidFill>
                  <a:schemeClr val="tx1"/>
                </a:solidFill>
                <a:latin typeface="Meiryo UI" panose="020B0604030504040204" pitchFamily="50" charset="-128"/>
                <a:ea typeface="Meiryo UI" panose="020B0604030504040204" pitchFamily="50" charset="-128"/>
                <a:cs typeface="ヒラギノ丸ゴ Pro W4"/>
              </a:rPr>
              <a:t>さんが亡くなってしまった場合、遺族の</a:t>
            </a:r>
          </a:p>
          <a:p>
            <a:pPr>
              <a:lnSpc>
                <a:spcPts val="2640"/>
              </a:lnSpc>
            </a:pPr>
            <a:r>
              <a:rPr lang="ja-JP" altLang="en-US" sz="2200" dirty="0">
                <a:solidFill>
                  <a:schemeClr val="tx1"/>
                </a:solidFill>
                <a:latin typeface="Meiryo UI" panose="020B0604030504040204" pitchFamily="50" charset="-128"/>
                <a:ea typeface="Meiryo UI" panose="020B0604030504040204" pitchFamily="50" charset="-128"/>
                <a:cs typeface="ヒラギノ丸ゴ Pro W4"/>
              </a:rPr>
              <a:t>生活費や教育費などこれから必要になる</a:t>
            </a:r>
          </a:p>
          <a:p>
            <a:pPr>
              <a:lnSpc>
                <a:spcPts val="2640"/>
              </a:lnSpc>
            </a:pPr>
            <a:r>
              <a:rPr lang="ja-JP" altLang="en-US" sz="2200" dirty="0">
                <a:solidFill>
                  <a:schemeClr val="tx1"/>
                </a:solidFill>
                <a:latin typeface="Meiryo UI" panose="020B0604030504040204" pitchFamily="50" charset="-128"/>
                <a:ea typeface="Meiryo UI" panose="020B0604030504040204" pitchFamily="50" charset="-128"/>
                <a:cs typeface="ヒラギノ丸ゴ Pro W4"/>
              </a:rPr>
              <a:t>お金はいくらになるでしょうか。</a:t>
            </a:r>
            <a:endParaRPr lang="en-US" altLang="ja-JP" sz="2200" dirty="0">
              <a:solidFill>
                <a:schemeClr val="tx1"/>
              </a:solidFill>
              <a:latin typeface="Meiryo UI" panose="020B0604030504040204" pitchFamily="50" charset="-128"/>
              <a:ea typeface="Meiryo UI" panose="020B0604030504040204" pitchFamily="50" charset="-128"/>
              <a:cs typeface="ヒラギノ丸ゴ Pro W4"/>
            </a:endParaRPr>
          </a:p>
        </p:txBody>
      </p:sp>
      <p:pic>
        <p:nvPicPr>
          <p:cNvPr id="5" name="図 4">
            <a:extLst>
              <a:ext uri="{FF2B5EF4-FFF2-40B4-BE49-F238E27FC236}">
                <a16:creationId xmlns:a16="http://schemas.microsoft.com/office/drawing/2014/main" id="{18D026B6-FA79-3D6B-10F5-8E2E54F6D50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18567" y="944076"/>
            <a:ext cx="4145419" cy="1753198"/>
          </a:xfrm>
          <a:prstGeom prst="rect">
            <a:avLst/>
          </a:prstGeom>
        </p:spPr>
      </p:pic>
      <p:grpSp>
        <p:nvGrpSpPr>
          <p:cNvPr id="3" name="グループ化 2">
            <a:extLst>
              <a:ext uri="{FF2B5EF4-FFF2-40B4-BE49-F238E27FC236}">
                <a16:creationId xmlns:a16="http://schemas.microsoft.com/office/drawing/2014/main" id="{6C0955FF-1AF7-B59C-45BC-A5D3A492C8F3}"/>
              </a:ext>
            </a:extLst>
          </p:cNvPr>
          <p:cNvGrpSpPr/>
          <p:nvPr/>
        </p:nvGrpSpPr>
        <p:grpSpPr>
          <a:xfrm>
            <a:off x="537739" y="3008392"/>
            <a:ext cx="8084983" cy="3710873"/>
            <a:chOff x="537739" y="2866405"/>
            <a:chExt cx="8084983" cy="3710873"/>
          </a:xfrm>
        </p:grpSpPr>
        <p:pic>
          <p:nvPicPr>
            <p:cNvPr id="9" name="図 8">
              <a:extLst>
                <a:ext uri="{FF2B5EF4-FFF2-40B4-BE49-F238E27FC236}">
                  <a16:creationId xmlns:a16="http://schemas.microsoft.com/office/drawing/2014/main" id="{F29994F5-AD30-907D-2935-10CE829DDAF9}"/>
                </a:ext>
              </a:extLst>
            </p:cNvPr>
            <p:cNvPicPr>
              <a:picLocks noChangeAspect="1"/>
            </p:cNvPicPr>
            <p:nvPr/>
          </p:nvPicPr>
          <p:blipFill>
            <a:blip r:embed="rId4"/>
            <a:stretch>
              <a:fillRect/>
            </a:stretch>
          </p:blipFill>
          <p:spPr>
            <a:xfrm>
              <a:off x="537739" y="2866405"/>
              <a:ext cx="3886074" cy="3487057"/>
            </a:xfrm>
            <a:prstGeom prst="rect">
              <a:avLst/>
            </a:prstGeom>
          </p:spPr>
        </p:pic>
        <p:pic>
          <p:nvPicPr>
            <p:cNvPr id="12" name="図 11">
              <a:extLst>
                <a:ext uri="{FF2B5EF4-FFF2-40B4-BE49-F238E27FC236}">
                  <a16:creationId xmlns:a16="http://schemas.microsoft.com/office/drawing/2014/main" id="{1A301294-F0B3-C7E2-2077-8CA085C8F5D3}"/>
                </a:ext>
              </a:extLst>
            </p:cNvPr>
            <p:cNvPicPr>
              <a:picLocks noChangeAspect="1"/>
            </p:cNvPicPr>
            <p:nvPr/>
          </p:nvPicPr>
          <p:blipFill>
            <a:blip r:embed="rId5"/>
            <a:stretch>
              <a:fillRect/>
            </a:stretch>
          </p:blipFill>
          <p:spPr>
            <a:xfrm>
              <a:off x="4736648" y="2878315"/>
              <a:ext cx="3886074" cy="3487057"/>
            </a:xfrm>
            <a:prstGeom prst="rect">
              <a:avLst/>
            </a:prstGeom>
          </p:spPr>
        </p:pic>
        <p:sp>
          <p:nvSpPr>
            <p:cNvPr id="14" name="正方形/長方形 13">
              <a:extLst>
                <a:ext uri="{FF2B5EF4-FFF2-40B4-BE49-F238E27FC236}">
                  <a16:creationId xmlns:a16="http://schemas.microsoft.com/office/drawing/2014/main" id="{54C6DCBD-7832-BD08-1E5B-EF444D7A74AA}"/>
                </a:ext>
              </a:extLst>
            </p:cNvPr>
            <p:cNvSpPr/>
            <p:nvPr/>
          </p:nvSpPr>
          <p:spPr>
            <a:xfrm>
              <a:off x="975923" y="3707107"/>
              <a:ext cx="3257177" cy="944283"/>
            </a:xfrm>
            <a:prstGeom prst="rect">
              <a:avLst/>
            </a:prstGeom>
            <a:solidFill>
              <a:srgbClr val="FDEDE6"/>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EA6EB56F-2A3B-742A-C1DF-4FED8AE9D619}"/>
                </a:ext>
              </a:extLst>
            </p:cNvPr>
            <p:cNvSpPr/>
            <p:nvPr/>
          </p:nvSpPr>
          <p:spPr>
            <a:xfrm>
              <a:off x="5187576" y="3717913"/>
              <a:ext cx="3257177" cy="944283"/>
            </a:xfrm>
            <a:prstGeom prst="rect">
              <a:avLst/>
            </a:prstGeom>
            <a:solidFill>
              <a:srgbClr val="E2E9F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B32C69A4-E570-3B4B-5DAF-8FEF841C6EF1}"/>
                </a:ext>
              </a:extLst>
            </p:cNvPr>
            <p:cNvSpPr txBox="1"/>
            <p:nvPr/>
          </p:nvSpPr>
          <p:spPr>
            <a:xfrm>
              <a:off x="952018" y="3670830"/>
              <a:ext cx="3281081" cy="987193"/>
            </a:xfrm>
            <a:prstGeom prst="rect">
              <a:avLst/>
            </a:prstGeom>
            <a:noFill/>
          </p:spPr>
          <p:txBody>
            <a:bodyPr wrap="square" rtlCol="0">
              <a:spAutoFit/>
            </a:bodyPr>
            <a:lstStyle/>
            <a:p>
              <a:pPr>
                <a:lnSpc>
                  <a:spcPts val="1800"/>
                </a:lnSpc>
              </a:pPr>
              <a:r>
                <a:rPr kumimoji="1" lang="ja-JP" altLang="en-US" sz="1150" dirty="0">
                  <a:latin typeface="Meiryo UI" panose="020B0604030504040204" pitchFamily="50" charset="-128"/>
                  <a:ea typeface="Meiryo UI" panose="020B0604030504040204" pitchFamily="50" charset="-128"/>
                </a:rPr>
                <a:t>遺族の生活費の合計</a:t>
              </a:r>
              <a:r>
                <a:rPr kumimoji="1" lang="en-US" altLang="ja-JP" sz="1150" dirty="0">
                  <a:latin typeface="Meiryo UI" panose="020B0604030504040204" pitchFamily="50" charset="-128"/>
                  <a:ea typeface="Meiryo UI" panose="020B0604030504040204" pitchFamily="50" charset="-128"/>
                </a:rPr>
                <a:t>(</a:t>
              </a:r>
              <a:r>
                <a:rPr lang="en-US" altLang="ja-JP" sz="1150" dirty="0">
                  <a:latin typeface="Meiryo UI" panose="020B0604030504040204" pitchFamily="50" charset="-128"/>
                  <a:ea typeface="Meiryo UI" panose="020B0604030504040204" pitchFamily="50" charset="-128"/>
                </a:rPr>
                <a:t>47</a:t>
              </a:r>
              <a:r>
                <a:rPr lang="ja-JP" altLang="en-US" sz="1150" dirty="0">
                  <a:latin typeface="Meiryo UI" panose="020B0604030504040204" pitchFamily="50" charset="-128"/>
                  <a:ea typeface="Meiryo UI" panose="020B0604030504040204" pitchFamily="50" charset="-128"/>
                </a:rPr>
                <a:t>年間</a:t>
              </a:r>
              <a:r>
                <a:rPr kumimoji="1" lang="en-US" altLang="ja-JP" sz="1150" dirty="0">
                  <a:latin typeface="Meiryo UI" panose="020B0604030504040204" pitchFamily="50" charset="-128"/>
                  <a:ea typeface="Meiryo UI" panose="020B0604030504040204" pitchFamily="50" charset="-128"/>
                </a:rPr>
                <a:t>)</a:t>
              </a:r>
              <a:r>
                <a:rPr kumimoji="1" lang="ja-JP" altLang="en-US" sz="1150" dirty="0">
                  <a:latin typeface="Meiryo UI" panose="020B0604030504040204" pitchFamily="50" charset="-128"/>
                  <a:ea typeface="Meiryo UI" panose="020B0604030504040204" pitchFamily="50" charset="-128"/>
                </a:rPr>
                <a:t> 約</a:t>
              </a:r>
              <a:r>
                <a:rPr kumimoji="1" lang="en-US" altLang="ja-JP" sz="1150" dirty="0">
                  <a:latin typeface="Meiryo UI" panose="020B0604030504040204" pitchFamily="50" charset="-128"/>
                  <a:ea typeface="Meiryo UI" panose="020B0604030504040204" pitchFamily="50" charset="-128"/>
                </a:rPr>
                <a:t>9,320</a:t>
              </a:r>
              <a:r>
                <a:rPr kumimoji="1" lang="ja-JP" altLang="en-US" sz="1150" dirty="0">
                  <a:latin typeface="Meiryo UI" panose="020B0604030504040204" pitchFamily="50" charset="-128"/>
                  <a:ea typeface="Meiryo UI" panose="020B0604030504040204" pitchFamily="50" charset="-128"/>
                </a:rPr>
                <a:t>万円、子どもの教育費</a:t>
              </a:r>
              <a:r>
                <a:rPr kumimoji="1" lang="en-US" altLang="ja-JP" sz="1150" dirty="0">
                  <a:latin typeface="Meiryo UI" panose="020B0604030504040204" pitchFamily="50" charset="-128"/>
                  <a:ea typeface="Meiryo UI" panose="020B0604030504040204" pitchFamily="50" charset="-128"/>
                </a:rPr>
                <a:t>(</a:t>
              </a:r>
              <a:r>
                <a:rPr lang="en-US" altLang="ja-JP" sz="1150" dirty="0">
                  <a:latin typeface="Meiryo UI" panose="020B0604030504040204" pitchFamily="50" charset="-128"/>
                  <a:ea typeface="Meiryo UI" panose="020B0604030504040204" pitchFamily="50" charset="-128"/>
                </a:rPr>
                <a:t>2</a:t>
              </a:r>
              <a:r>
                <a:rPr lang="ja-JP" altLang="en-US" sz="1150" dirty="0">
                  <a:latin typeface="Meiryo UI" panose="020B0604030504040204" pitchFamily="50" charset="-128"/>
                  <a:ea typeface="Meiryo UI" panose="020B0604030504040204" pitchFamily="50" charset="-128"/>
                </a:rPr>
                <a:t>人分</a:t>
              </a:r>
              <a:r>
                <a:rPr kumimoji="1" lang="en-US" altLang="ja-JP" sz="1150" dirty="0">
                  <a:latin typeface="Meiryo UI" panose="020B0604030504040204" pitchFamily="50" charset="-128"/>
                  <a:ea typeface="Meiryo UI" panose="020B0604030504040204" pitchFamily="50" charset="-128"/>
                </a:rPr>
                <a:t>)</a:t>
              </a:r>
              <a:r>
                <a:rPr kumimoji="1" lang="ja-JP" altLang="en-US" sz="1150" dirty="0">
                  <a:latin typeface="Meiryo UI" panose="020B0604030504040204" pitchFamily="50" charset="-128"/>
                  <a:ea typeface="Meiryo UI" panose="020B0604030504040204" pitchFamily="50" charset="-128"/>
                </a:rPr>
                <a:t>約</a:t>
              </a:r>
              <a:r>
                <a:rPr kumimoji="1" lang="en-US" altLang="ja-JP" sz="1150" dirty="0">
                  <a:latin typeface="Meiryo UI" panose="020B0604030504040204" pitchFamily="50" charset="-128"/>
                  <a:ea typeface="Meiryo UI" panose="020B0604030504040204" pitchFamily="50" charset="-128"/>
                </a:rPr>
                <a:t>2,250</a:t>
              </a:r>
              <a:r>
                <a:rPr kumimoji="1" lang="ja-JP" altLang="en-US" sz="1150" dirty="0">
                  <a:latin typeface="Meiryo UI" panose="020B0604030504040204" pitchFamily="50" charset="-128"/>
                  <a:ea typeface="Meiryo UI" panose="020B0604030504040204" pitchFamily="50" charset="-128"/>
                </a:rPr>
                <a:t>万円に加え、住居費や葬儀費用といったその他の費用約</a:t>
              </a:r>
              <a:r>
                <a:rPr kumimoji="1" lang="en-US" altLang="ja-JP" sz="1150" dirty="0">
                  <a:latin typeface="Meiryo UI" panose="020B0604030504040204" pitchFamily="50" charset="-128"/>
                  <a:ea typeface="Meiryo UI" panose="020B0604030504040204" pitchFamily="50" charset="-128"/>
                </a:rPr>
                <a:t>1,590</a:t>
              </a:r>
              <a:r>
                <a:rPr lang="ja-JP" altLang="en-US" sz="1150" dirty="0">
                  <a:latin typeface="Meiryo UI" panose="020B0604030504040204" pitchFamily="50" charset="-128"/>
                  <a:ea typeface="Meiryo UI" panose="020B0604030504040204" pitchFamily="50" charset="-128"/>
                </a:rPr>
                <a:t>万円を合計すると、約</a:t>
              </a:r>
              <a:r>
                <a:rPr lang="en-US" altLang="ja-JP" sz="1150" dirty="0">
                  <a:latin typeface="Meiryo UI" panose="020B0604030504040204" pitchFamily="50" charset="-128"/>
                  <a:ea typeface="Meiryo UI" panose="020B0604030504040204" pitchFamily="50" charset="-128"/>
                </a:rPr>
                <a:t>1</a:t>
              </a:r>
              <a:r>
                <a:rPr lang="ja-JP" altLang="en-US" sz="1150" dirty="0">
                  <a:latin typeface="Meiryo UI" panose="020B0604030504040204" pitchFamily="50" charset="-128"/>
                  <a:ea typeface="Meiryo UI" panose="020B0604030504040204" pitchFamily="50" charset="-128"/>
                </a:rPr>
                <a:t>億</a:t>
              </a:r>
              <a:r>
                <a:rPr lang="en-US" altLang="ja-JP" sz="1150" dirty="0">
                  <a:latin typeface="Meiryo UI" panose="020B0604030504040204" pitchFamily="50" charset="-128"/>
                  <a:ea typeface="Meiryo UI" panose="020B0604030504040204" pitchFamily="50" charset="-128"/>
                </a:rPr>
                <a:t>3,160</a:t>
              </a:r>
              <a:r>
                <a:rPr lang="ja-JP" altLang="en-US" sz="1150" dirty="0">
                  <a:latin typeface="Meiryo UI" panose="020B0604030504040204" pitchFamily="50" charset="-128"/>
                  <a:ea typeface="Meiryo UI" panose="020B0604030504040204" pitchFamily="50" charset="-128"/>
                </a:rPr>
                <a:t>円になりました。</a:t>
              </a:r>
              <a:endParaRPr kumimoji="1" lang="ja-JP" altLang="en-US" sz="1150"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D7A43FE8-CE38-259E-0C3C-CBE2802B846F}"/>
                </a:ext>
              </a:extLst>
            </p:cNvPr>
            <p:cNvSpPr txBox="1"/>
            <p:nvPr/>
          </p:nvSpPr>
          <p:spPr>
            <a:xfrm>
              <a:off x="5187576" y="3670830"/>
              <a:ext cx="3212352" cy="987193"/>
            </a:xfrm>
            <a:prstGeom prst="rect">
              <a:avLst/>
            </a:prstGeom>
            <a:noFill/>
          </p:spPr>
          <p:txBody>
            <a:bodyPr wrap="square" rtlCol="0">
              <a:spAutoFit/>
            </a:bodyPr>
            <a:lstStyle/>
            <a:p>
              <a:pPr>
                <a:lnSpc>
                  <a:spcPts val="1800"/>
                </a:lnSpc>
              </a:pPr>
              <a:r>
                <a:rPr kumimoji="1" lang="ja-JP" altLang="en-US" sz="1150" dirty="0">
                  <a:latin typeface="Meiryo UI" panose="020B0604030504040204" pitchFamily="50" charset="-128"/>
                  <a:ea typeface="Meiryo UI" panose="020B0604030504040204" pitchFamily="50" charset="-128"/>
                </a:rPr>
                <a:t>公的保障として、遺族年金や妻の老齢年金から合計</a:t>
              </a:r>
              <a:r>
                <a:rPr kumimoji="1" lang="en-US" altLang="ja-JP" sz="1150" dirty="0">
                  <a:latin typeface="Meiryo UI" panose="020B0604030504040204" pitchFamily="50" charset="-128"/>
                  <a:ea typeface="Meiryo UI" panose="020B0604030504040204" pitchFamily="50" charset="-128"/>
                </a:rPr>
                <a:t>(47</a:t>
              </a:r>
              <a:r>
                <a:rPr kumimoji="1" lang="ja-JP" altLang="en-US" sz="1150" dirty="0">
                  <a:latin typeface="Meiryo UI" panose="020B0604030504040204" pitchFamily="50" charset="-128"/>
                  <a:ea typeface="Meiryo UI" panose="020B0604030504040204" pitchFamily="50" charset="-128"/>
                </a:rPr>
                <a:t>年間</a:t>
              </a:r>
              <a:r>
                <a:rPr kumimoji="1" lang="en-US" altLang="ja-JP" sz="1150" dirty="0">
                  <a:latin typeface="Meiryo UI" panose="020B0604030504040204" pitchFamily="50" charset="-128"/>
                  <a:ea typeface="Meiryo UI" panose="020B0604030504040204" pitchFamily="50" charset="-128"/>
                </a:rPr>
                <a:t>)</a:t>
              </a:r>
              <a:r>
                <a:rPr kumimoji="1" lang="ja-JP" altLang="en-US" sz="1150" dirty="0">
                  <a:latin typeface="Meiryo UI" panose="020B0604030504040204" pitchFamily="50" charset="-128"/>
                  <a:ea typeface="Meiryo UI" panose="020B0604030504040204" pitchFamily="50" charset="-128"/>
                </a:rPr>
                <a:t>で約</a:t>
              </a:r>
              <a:r>
                <a:rPr kumimoji="1" lang="en-US" altLang="ja-JP" sz="1150" dirty="0">
                  <a:latin typeface="Meiryo UI" panose="020B0604030504040204" pitchFamily="50" charset="-128"/>
                  <a:ea typeface="Meiryo UI" panose="020B0604030504040204" pitchFamily="50" charset="-128"/>
                </a:rPr>
                <a:t>6,260</a:t>
              </a:r>
              <a:r>
                <a:rPr kumimoji="1" lang="ja-JP" altLang="en-US" sz="1150" dirty="0">
                  <a:latin typeface="Meiryo UI" panose="020B0604030504040204" pitchFamily="50" charset="-128"/>
                  <a:ea typeface="Meiryo UI" panose="020B0604030504040204" pitchFamily="50" charset="-128"/>
                </a:rPr>
                <a:t>万円の支払いが見込まれ</a:t>
              </a:r>
              <a:endParaRPr kumimoji="1" lang="en-US" altLang="ja-JP" sz="1150" dirty="0">
                <a:latin typeface="Meiryo UI" panose="020B0604030504040204" pitchFamily="50" charset="-128"/>
                <a:ea typeface="Meiryo UI" panose="020B0604030504040204" pitchFamily="50" charset="-128"/>
              </a:endParaRPr>
            </a:p>
            <a:p>
              <a:pPr>
                <a:lnSpc>
                  <a:spcPts val="1800"/>
                </a:lnSpc>
              </a:pPr>
              <a:r>
                <a:rPr kumimoji="1" lang="ja-JP" altLang="en-US" sz="1150" dirty="0">
                  <a:latin typeface="Meiryo UI" panose="020B0604030504040204" pitchFamily="50" charset="-128"/>
                  <a:ea typeface="Meiryo UI" panose="020B0604030504040204" pitchFamily="50" charset="-128"/>
                </a:rPr>
                <a:t>ます。企業保障として、死亡退職金約</a:t>
              </a:r>
              <a:r>
                <a:rPr kumimoji="1" lang="en-US" altLang="ja-JP" sz="1150" dirty="0">
                  <a:latin typeface="Meiryo UI" panose="020B0604030504040204" pitchFamily="50" charset="-128"/>
                  <a:ea typeface="Meiryo UI" panose="020B0604030504040204" pitchFamily="50" charset="-128"/>
                </a:rPr>
                <a:t>400</a:t>
              </a:r>
              <a:r>
                <a:rPr lang="ja-JP" altLang="en-US" sz="1150" dirty="0">
                  <a:latin typeface="Meiryo UI" panose="020B0604030504040204" pitchFamily="50" charset="-128"/>
                  <a:ea typeface="Meiryo UI" panose="020B0604030504040204" pitchFamily="50" charset="-128"/>
                </a:rPr>
                <a:t>万円が</a:t>
              </a:r>
              <a:endParaRPr lang="en-US" altLang="ja-JP" sz="1150" dirty="0">
                <a:latin typeface="Meiryo UI" panose="020B0604030504040204" pitchFamily="50" charset="-128"/>
                <a:ea typeface="Meiryo UI" panose="020B0604030504040204" pitchFamily="50" charset="-128"/>
              </a:endParaRPr>
            </a:p>
            <a:p>
              <a:pPr>
                <a:lnSpc>
                  <a:spcPts val="1800"/>
                </a:lnSpc>
              </a:pPr>
              <a:r>
                <a:rPr lang="ja-JP" altLang="en-US" sz="1150" dirty="0">
                  <a:latin typeface="Meiryo UI" panose="020B0604030504040204" pitchFamily="50" charset="-128"/>
                  <a:ea typeface="Meiryo UI" panose="020B0604030504040204" pitchFamily="50" charset="-128"/>
                </a:rPr>
                <a:t>支払われました。</a:t>
              </a:r>
              <a:endParaRPr kumimoji="1" lang="ja-JP" altLang="en-US" sz="1150"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88BAF669-145F-FB05-F50D-8DD0F117070F}"/>
                </a:ext>
              </a:extLst>
            </p:cNvPr>
            <p:cNvSpPr txBox="1"/>
            <p:nvPr/>
          </p:nvSpPr>
          <p:spPr>
            <a:xfrm>
              <a:off x="859133" y="6331057"/>
              <a:ext cx="4509496" cy="246221"/>
            </a:xfrm>
            <a:prstGeom prst="rect">
              <a:avLst/>
            </a:prstGeom>
            <a:noFill/>
          </p:spPr>
          <p:txBody>
            <a:bodyPr wrap="square" rtlCol="0">
              <a:spAutoFit/>
            </a:bodyPr>
            <a:lstStyle/>
            <a:p>
              <a:pPr>
                <a:defRPr/>
              </a:pPr>
              <a:r>
                <a:rPr lang="ja-JP" altLang="en-US" sz="1000" dirty="0">
                  <a:latin typeface="Meiryo UI" panose="020B0604030504040204" pitchFamily="50" charset="-128"/>
                  <a:ea typeface="Meiryo UI" panose="020B0604030504040204" pitchFamily="50" charset="-128"/>
                  <a:cs typeface="ヒラギノ角ゴ Pro W3"/>
                </a:rPr>
                <a:t>＊生命保険文化センター</a:t>
              </a:r>
              <a:r>
                <a:rPr lang="en-US" altLang="ja-JP" sz="1000" dirty="0">
                  <a:latin typeface="Meiryo UI" panose="020B0604030504040204" pitchFamily="50" charset="-128"/>
                  <a:ea typeface="Meiryo UI" panose="020B0604030504040204" pitchFamily="50" charset="-128"/>
                  <a:cs typeface="ヒラギノ角ゴ Pro W3"/>
                </a:rPr>
                <a:t>｢</a:t>
              </a:r>
              <a:r>
                <a:rPr lang="ja-JP" altLang="en-US" sz="1000" dirty="0">
                  <a:latin typeface="Meiryo UI" panose="020B0604030504040204" pitchFamily="50" charset="-128"/>
                  <a:ea typeface="Meiryo UI" panose="020B0604030504040204" pitchFamily="50" charset="-128"/>
                  <a:cs typeface="ヒラギノ角ゴ Pro W3"/>
                </a:rPr>
                <a:t>遺族保障ガイド</a:t>
              </a:r>
              <a:r>
                <a:rPr lang="en-US" altLang="ja-JP" sz="1000" dirty="0">
                  <a:latin typeface="Meiryo UI" panose="020B0604030504040204" pitchFamily="50" charset="-128"/>
                  <a:ea typeface="Meiryo UI" panose="020B0604030504040204" pitchFamily="50" charset="-128"/>
                  <a:cs typeface="ヒラギノ角ゴ Pro W3"/>
                </a:rPr>
                <a:t>｣(2023</a:t>
              </a:r>
              <a:r>
                <a:rPr lang="ja-JP" altLang="en-US" sz="1000" dirty="0">
                  <a:latin typeface="Meiryo UI" panose="020B0604030504040204" pitchFamily="50" charset="-128"/>
                  <a:ea typeface="Meiryo UI" panose="020B0604030504040204" pitchFamily="50" charset="-128"/>
                  <a:cs typeface="ヒラギノ角ゴ Pro W3"/>
                </a:rPr>
                <a:t>年</a:t>
              </a:r>
              <a:r>
                <a:rPr lang="en-US" altLang="ja-JP" sz="1000" dirty="0">
                  <a:latin typeface="Meiryo UI" panose="020B0604030504040204" pitchFamily="50" charset="-128"/>
                  <a:ea typeface="Meiryo UI" panose="020B0604030504040204" pitchFamily="50" charset="-128"/>
                  <a:cs typeface="ヒラギノ角ゴ Pro W3"/>
                </a:rPr>
                <a:t>11</a:t>
              </a:r>
              <a:r>
                <a:rPr lang="ja-JP" altLang="en-US" sz="1000" dirty="0">
                  <a:latin typeface="Meiryo UI" panose="020B0604030504040204" pitchFamily="50" charset="-128"/>
                  <a:ea typeface="Meiryo UI" panose="020B0604030504040204" pitchFamily="50" charset="-128"/>
                  <a:cs typeface="ヒラギノ角ゴ Pro W3"/>
                </a:rPr>
                <a:t>月改訂版</a:t>
              </a:r>
              <a:r>
                <a:rPr lang="en-US" altLang="ja-JP" sz="1000" dirty="0">
                  <a:latin typeface="Meiryo UI" panose="020B0604030504040204" pitchFamily="50" charset="-128"/>
                  <a:ea typeface="Meiryo UI" panose="020B0604030504040204" pitchFamily="50" charset="-128"/>
                  <a:cs typeface="ヒラギノ角ゴ Pro W3"/>
                </a:rPr>
                <a:t>)</a:t>
              </a:r>
              <a:r>
                <a:rPr lang="ja-JP" altLang="en-US" sz="1000" dirty="0">
                  <a:latin typeface="Meiryo UI" panose="020B0604030504040204" pitchFamily="50" charset="-128"/>
                  <a:ea typeface="Meiryo UI" panose="020B0604030504040204" pitchFamily="50" charset="-128"/>
                  <a:cs typeface="ヒラギノ角ゴ Pro W3"/>
                </a:rPr>
                <a:t>をもとに作成</a:t>
              </a:r>
              <a:endParaRPr lang="en-US" altLang="ja-JP" sz="1000" dirty="0">
                <a:latin typeface="Meiryo UI" panose="020B0604030504040204" pitchFamily="50" charset="-128"/>
                <a:ea typeface="Meiryo UI" panose="020B0604030504040204" pitchFamily="50" charset="-128"/>
                <a:cs typeface="ヒラギノ角ゴ Pro W3"/>
              </a:endParaRPr>
            </a:p>
          </p:txBody>
        </p:sp>
        <p:sp>
          <p:nvSpPr>
            <p:cNvPr id="19" name="正方形/長方形 18">
              <a:extLst>
                <a:ext uri="{FF2B5EF4-FFF2-40B4-BE49-F238E27FC236}">
                  <a16:creationId xmlns:a16="http://schemas.microsoft.com/office/drawing/2014/main" id="{F3556492-55E2-138E-DE88-AC9B5C3B292C}"/>
                </a:ext>
              </a:extLst>
            </p:cNvPr>
            <p:cNvSpPr/>
            <p:nvPr/>
          </p:nvSpPr>
          <p:spPr>
            <a:xfrm>
              <a:off x="1186774" y="4863829"/>
              <a:ext cx="2714017" cy="1149427"/>
            </a:xfrm>
            <a:prstGeom prst="rect">
              <a:avLst/>
            </a:prstGeom>
            <a:solidFill>
              <a:srgbClr val="EA8C78"/>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E850A6AB-B9D7-1570-1381-736366035547}"/>
                </a:ext>
              </a:extLst>
            </p:cNvPr>
            <p:cNvSpPr txBox="1"/>
            <p:nvPr/>
          </p:nvSpPr>
          <p:spPr>
            <a:xfrm>
              <a:off x="1169673" y="4861285"/>
              <a:ext cx="1310880" cy="724942"/>
            </a:xfrm>
            <a:prstGeom prst="rect">
              <a:avLst/>
            </a:prstGeom>
            <a:noFill/>
          </p:spPr>
          <p:txBody>
            <a:bodyPr wrap="square" rtlCol="0">
              <a:spAutoFit/>
            </a:bodyPr>
            <a:lstStyle/>
            <a:p>
              <a:pPr>
                <a:lnSpc>
                  <a:spcPts val="1700"/>
                </a:lnSpc>
              </a:pPr>
              <a:r>
                <a:rPr kumimoji="1" lang="ja-JP" altLang="en-US" sz="1300" dirty="0">
                  <a:solidFill>
                    <a:schemeClr val="bg1"/>
                  </a:solidFill>
                  <a:latin typeface="Meiryo UI" panose="020B0604030504040204" pitchFamily="50" charset="-128"/>
                  <a:ea typeface="Meiryo UI" panose="020B0604030504040204" pitchFamily="50" charset="-128"/>
                </a:rPr>
                <a:t>生活費　　　　</a:t>
              </a:r>
              <a:endParaRPr kumimoji="1" lang="en-US" altLang="ja-JP" sz="1300" dirty="0">
                <a:solidFill>
                  <a:schemeClr val="bg1"/>
                </a:solidFill>
                <a:latin typeface="Meiryo UI" panose="020B0604030504040204" pitchFamily="50" charset="-128"/>
                <a:ea typeface="Meiryo UI" panose="020B0604030504040204" pitchFamily="50" charset="-128"/>
              </a:endParaRPr>
            </a:p>
            <a:p>
              <a:pPr>
                <a:lnSpc>
                  <a:spcPts val="1700"/>
                </a:lnSpc>
              </a:pPr>
              <a:r>
                <a:rPr lang="ja-JP" altLang="en-US" sz="1300" dirty="0">
                  <a:solidFill>
                    <a:schemeClr val="bg1"/>
                  </a:solidFill>
                  <a:latin typeface="Meiryo UI" panose="020B0604030504040204" pitchFamily="50" charset="-128"/>
                  <a:ea typeface="Meiryo UI" panose="020B0604030504040204" pitchFamily="50" charset="-128"/>
                </a:rPr>
                <a:t>子どもの教育費</a:t>
              </a:r>
              <a:endParaRPr lang="en-US" altLang="ja-JP" sz="1300" dirty="0">
                <a:solidFill>
                  <a:schemeClr val="bg1"/>
                </a:solidFill>
                <a:latin typeface="Meiryo UI" panose="020B0604030504040204" pitchFamily="50" charset="-128"/>
                <a:ea typeface="Meiryo UI" panose="020B0604030504040204" pitchFamily="50" charset="-128"/>
              </a:endParaRPr>
            </a:p>
            <a:p>
              <a:pPr>
                <a:lnSpc>
                  <a:spcPts val="1700"/>
                </a:lnSpc>
              </a:pPr>
              <a:r>
                <a:rPr kumimoji="1" lang="ja-JP" altLang="en-US" sz="1300" dirty="0">
                  <a:solidFill>
                    <a:schemeClr val="bg1"/>
                  </a:solidFill>
                  <a:latin typeface="Meiryo UI" panose="020B0604030504040204" pitchFamily="50" charset="-128"/>
                  <a:ea typeface="Meiryo UI" panose="020B0604030504040204" pitchFamily="50" charset="-128"/>
                </a:rPr>
                <a:t>その他</a:t>
              </a:r>
            </a:p>
          </p:txBody>
        </p:sp>
        <p:sp>
          <p:nvSpPr>
            <p:cNvPr id="21" name="テキスト ボックス 20">
              <a:extLst>
                <a:ext uri="{FF2B5EF4-FFF2-40B4-BE49-F238E27FC236}">
                  <a16:creationId xmlns:a16="http://schemas.microsoft.com/office/drawing/2014/main" id="{49036534-6099-222F-FD7D-81AD21671690}"/>
                </a:ext>
              </a:extLst>
            </p:cNvPr>
            <p:cNvSpPr txBox="1"/>
            <p:nvPr/>
          </p:nvSpPr>
          <p:spPr>
            <a:xfrm>
              <a:off x="1169673" y="5697547"/>
              <a:ext cx="774279" cy="288925"/>
            </a:xfrm>
            <a:prstGeom prst="rect">
              <a:avLst/>
            </a:prstGeom>
            <a:noFill/>
          </p:spPr>
          <p:txBody>
            <a:bodyPr wrap="square" rtlCol="0">
              <a:spAutoFit/>
            </a:bodyPr>
            <a:lstStyle/>
            <a:p>
              <a:pPr>
                <a:lnSpc>
                  <a:spcPts val="1700"/>
                </a:lnSpc>
              </a:pPr>
              <a:r>
                <a:rPr kumimoji="1" lang="ja-JP" altLang="en-US" sz="1300" dirty="0">
                  <a:solidFill>
                    <a:schemeClr val="bg1"/>
                  </a:solidFill>
                  <a:latin typeface="Meiryo UI" panose="020B0604030504040204" pitchFamily="50" charset="-128"/>
                  <a:ea typeface="Meiryo UI" panose="020B0604030504040204" pitchFamily="50" charset="-128"/>
                </a:rPr>
                <a:t>合計</a:t>
              </a:r>
            </a:p>
          </p:txBody>
        </p:sp>
        <p:sp>
          <p:nvSpPr>
            <p:cNvPr id="22" name="正方形/長方形 21">
              <a:extLst>
                <a:ext uri="{FF2B5EF4-FFF2-40B4-BE49-F238E27FC236}">
                  <a16:creationId xmlns:a16="http://schemas.microsoft.com/office/drawing/2014/main" id="{64781A9F-D67C-DB98-6098-434A2AF3486E}"/>
                </a:ext>
              </a:extLst>
            </p:cNvPr>
            <p:cNvSpPr/>
            <p:nvPr/>
          </p:nvSpPr>
          <p:spPr>
            <a:xfrm>
              <a:off x="5368629" y="4863829"/>
              <a:ext cx="2859334" cy="1149427"/>
            </a:xfrm>
            <a:prstGeom prst="rect">
              <a:avLst/>
            </a:prstGeom>
            <a:solidFill>
              <a:srgbClr val="5381B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9306AF26-A4B7-3A1A-588D-5CF15E7F9A53}"/>
                </a:ext>
              </a:extLst>
            </p:cNvPr>
            <p:cNvSpPr txBox="1"/>
            <p:nvPr/>
          </p:nvSpPr>
          <p:spPr>
            <a:xfrm>
              <a:off x="5422499" y="4897396"/>
              <a:ext cx="1250675" cy="724942"/>
            </a:xfrm>
            <a:prstGeom prst="rect">
              <a:avLst/>
            </a:prstGeom>
            <a:noFill/>
          </p:spPr>
          <p:txBody>
            <a:bodyPr wrap="square" rtlCol="0">
              <a:spAutoFit/>
            </a:bodyPr>
            <a:lstStyle/>
            <a:p>
              <a:pPr>
                <a:lnSpc>
                  <a:spcPts val="1700"/>
                </a:lnSpc>
              </a:pPr>
              <a:r>
                <a:rPr kumimoji="1" lang="ja-JP" altLang="en-US" sz="1300" dirty="0">
                  <a:solidFill>
                    <a:schemeClr val="bg1"/>
                  </a:solidFill>
                  <a:latin typeface="Meiryo UI" panose="020B0604030504040204" pitchFamily="50" charset="-128"/>
                  <a:ea typeface="Meiryo UI" panose="020B0604030504040204" pitchFamily="50" charset="-128"/>
                </a:rPr>
                <a:t>公的保障</a:t>
              </a:r>
              <a:endParaRPr kumimoji="1" lang="en-US" altLang="ja-JP" sz="1300" dirty="0">
                <a:solidFill>
                  <a:schemeClr val="bg1"/>
                </a:solidFill>
                <a:latin typeface="Meiryo UI" panose="020B0604030504040204" pitchFamily="50" charset="-128"/>
                <a:ea typeface="Meiryo UI" panose="020B0604030504040204" pitchFamily="50" charset="-128"/>
              </a:endParaRPr>
            </a:p>
            <a:p>
              <a:pPr>
                <a:lnSpc>
                  <a:spcPts val="1700"/>
                </a:lnSpc>
              </a:pPr>
              <a:r>
                <a:rPr lang="ja-JP" altLang="en-US" sz="1300" dirty="0">
                  <a:solidFill>
                    <a:schemeClr val="bg1"/>
                  </a:solidFill>
                  <a:latin typeface="Meiryo UI" panose="020B0604030504040204" pitchFamily="50" charset="-128"/>
                  <a:ea typeface="Meiryo UI" panose="020B0604030504040204" pitchFamily="50" charset="-128"/>
                </a:rPr>
                <a:t>企業保障</a:t>
              </a:r>
              <a:endParaRPr lang="en-US" altLang="ja-JP" sz="1300" dirty="0">
                <a:solidFill>
                  <a:schemeClr val="bg1"/>
                </a:solidFill>
                <a:latin typeface="Meiryo UI" panose="020B0604030504040204" pitchFamily="50" charset="-128"/>
                <a:ea typeface="Meiryo UI" panose="020B0604030504040204" pitchFamily="50" charset="-128"/>
              </a:endParaRPr>
            </a:p>
            <a:p>
              <a:pPr>
                <a:lnSpc>
                  <a:spcPts val="1700"/>
                </a:lnSpc>
              </a:pPr>
              <a:r>
                <a:rPr kumimoji="1" lang="ja-JP" altLang="en-US" sz="1300" dirty="0">
                  <a:solidFill>
                    <a:schemeClr val="bg1"/>
                  </a:solidFill>
                  <a:latin typeface="Meiryo UI" panose="020B0604030504040204" pitchFamily="50" charset="-128"/>
                  <a:ea typeface="Meiryo UI" panose="020B0604030504040204" pitchFamily="50" charset="-128"/>
                </a:rPr>
                <a:t>妻の就労収入</a:t>
              </a:r>
              <a:endParaRPr kumimoji="1" lang="en-US" altLang="ja-JP" sz="1300" dirty="0">
                <a:solidFill>
                  <a:schemeClr val="bg1"/>
                </a:solidFill>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B26D4351-C17D-C987-0550-8BCEEADF0093}"/>
                </a:ext>
              </a:extLst>
            </p:cNvPr>
            <p:cNvSpPr txBox="1"/>
            <p:nvPr/>
          </p:nvSpPr>
          <p:spPr>
            <a:xfrm>
              <a:off x="5422499" y="5731494"/>
              <a:ext cx="665363" cy="288925"/>
            </a:xfrm>
            <a:prstGeom prst="rect">
              <a:avLst/>
            </a:prstGeom>
            <a:noFill/>
          </p:spPr>
          <p:txBody>
            <a:bodyPr wrap="square" rtlCol="0">
              <a:spAutoFit/>
            </a:bodyPr>
            <a:lstStyle/>
            <a:p>
              <a:pPr>
                <a:lnSpc>
                  <a:spcPts val="1700"/>
                </a:lnSpc>
              </a:pPr>
              <a:r>
                <a:rPr kumimoji="1" lang="ja-JP" altLang="en-US" sz="1300" dirty="0">
                  <a:solidFill>
                    <a:schemeClr val="bg1"/>
                  </a:solidFill>
                  <a:latin typeface="Meiryo UI" panose="020B0604030504040204" pitchFamily="50" charset="-128"/>
                  <a:ea typeface="Meiryo UI" panose="020B0604030504040204" pitchFamily="50" charset="-128"/>
                </a:rPr>
                <a:t>合計</a:t>
              </a:r>
            </a:p>
          </p:txBody>
        </p:sp>
        <p:cxnSp>
          <p:nvCxnSpPr>
            <p:cNvPr id="25" name="直線コネクタ 24">
              <a:extLst>
                <a:ext uri="{FF2B5EF4-FFF2-40B4-BE49-F238E27FC236}">
                  <a16:creationId xmlns:a16="http://schemas.microsoft.com/office/drawing/2014/main" id="{1CCA9E83-CA38-5C0A-F9D0-F70632F5EBAF}"/>
                </a:ext>
              </a:extLst>
            </p:cNvPr>
            <p:cNvCxnSpPr/>
            <p:nvPr/>
          </p:nvCxnSpPr>
          <p:spPr>
            <a:xfrm>
              <a:off x="5462394" y="5680255"/>
              <a:ext cx="2705350"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 name="直線コネクタ 25">
              <a:extLst>
                <a:ext uri="{FF2B5EF4-FFF2-40B4-BE49-F238E27FC236}">
                  <a16:creationId xmlns:a16="http://schemas.microsoft.com/office/drawing/2014/main" id="{3612A16C-6C54-7BF2-A3F5-AA907DEA6337}"/>
                </a:ext>
              </a:extLst>
            </p:cNvPr>
            <p:cNvCxnSpPr/>
            <p:nvPr/>
          </p:nvCxnSpPr>
          <p:spPr>
            <a:xfrm>
              <a:off x="1195441" y="5680255"/>
              <a:ext cx="2705350"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7" name="テキスト ボックス 26">
              <a:extLst>
                <a:ext uri="{FF2B5EF4-FFF2-40B4-BE49-F238E27FC236}">
                  <a16:creationId xmlns:a16="http://schemas.microsoft.com/office/drawing/2014/main" id="{7DFDA253-A00A-6E81-85AD-FF7B7E356067}"/>
                </a:ext>
              </a:extLst>
            </p:cNvPr>
            <p:cNvSpPr txBox="1"/>
            <p:nvPr/>
          </p:nvSpPr>
          <p:spPr>
            <a:xfrm>
              <a:off x="2626354" y="4861285"/>
              <a:ext cx="1320608" cy="724942"/>
            </a:xfrm>
            <a:prstGeom prst="rect">
              <a:avLst/>
            </a:prstGeom>
            <a:noFill/>
          </p:spPr>
          <p:txBody>
            <a:bodyPr wrap="square" rtlCol="0">
              <a:spAutoFit/>
            </a:bodyPr>
            <a:lstStyle/>
            <a:p>
              <a:pPr algn="r">
                <a:lnSpc>
                  <a:spcPts val="1700"/>
                </a:lnSpc>
              </a:pPr>
              <a:r>
                <a:rPr kumimoji="1" lang="ja-JP" altLang="en-US" sz="1300" dirty="0">
                  <a:solidFill>
                    <a:schemeClr val="bg1"/>
                  </a:solidFill>
                  <a:latin typeface="Meiryo UI" panose="020B0604030504040204" pitchFamily="50" charset="-128"/>
                  <a:ea typeface="Meiryo UI" panose="020B0604030504040204" pitchFamily="50" charset="-128"/>
                </a:rPr>
                <a:t>約</a:t>
              </a:r>
              <a:r>
                <a:rPr kumimoji="1" lang="en-US" altLang="ja-JP" sz="1300" dirty="0">
                  <a:solidFill>
                    <a:schemeClr val="bg1"/>
                  </a:solidFill>
                  <a:latin typeface="Meiryo UI" panose="020B0604030504040204" pitchFamily="50" charset="-128"/>
                  <a:ea typeface="Meiryo UI" panose="020B0604030504040204" pitchFamily="50" charset="-128"/>
                </a:rPr>
                <a:t>9,</a:t>
              </a:r>
              <a:r>
                <a:rPr lang="en-US" altLang="ja-JP" sz="1300" dirty="0">
                  <a:solidFill>
                    <a:schemeClr val="bg1"/>
                  </a:solidFill>
                  <a:latin typeface="Meiryo UI" panose="020B0604030504040204" pitchFamily="50" charset="-128"/>
                  <a:ea typeface="Meiryo UI" panose="020B0604030504040204" pitchFamily="50" charset="-128"/>
                </a:rPr>
                <a:t>32</a:t>
              </a:r>
              <a:r>
                <a:rPr kumimoji="1" lang="en-US" altLang="ja-JP" sz="1300" dirty="0">
                  <a:solidFill>
                    <a:schemeClr val="bg1"/>
                  </a:solidFill>
                  <a:latin typeface="Meiryo UI" panose="020B0604030504040204" pitchFamily="50" charset="-128"/>
                  <a:ea typeface="Meiryo UI" panose="020B0604030504040204" pitchFamily="50" charset="-128"/>
                </a:rPr>
                <a:t>0</a:t>
              </a:r>
              <a:r>
                <a:rPr kumimoji="1" lang="ja-JP" altLang="en-US" sz="1300" dirty="0">
                  <a:solidFill>
                    <a:schemeClr val="bg1"/>
                  </a:solidFill>
                  <a:latin typeface="Meiryo UI" panose="020B0604030504040204" pitchFamily="50" charset="-128"/>
                  <a:ea typeface="Meiryo UI" panose="020B0604030504040204" pitchFamily="50" charset="-128"/>
                </a:rPr>
                <a:t>万円</a:t>
              </a:r>
              <a:endParaRPr kumimoji="1" lang="en-US" altLang="ja-JP" sz="1300" dirty="0">
                <a:solidFill>
                  <a:schemeClr val="bg1"/>
                </a:solidFill>
                <a:latin typeface="Meiryo UI" panose="020B0604030504040204" pitchFamily="50" charset="-128"/>
                <a:ea typeface="Meiryo UI" panose="020B0604030504040204" pitchFamily="50" charset="-128"/>
              </a:endParaRPr>
            </a:p>
            <a:p>
              <a:pPr algn="r">
                <a:lnSpc>
                  <a:spcPts val="1700"/>
                </a:lnSpc>
              </a:pPr>
              <a:r>
                <a:rPr lang="ja-JP" altLang="en-US" sz="1300" dirty="0">
                  <a:solidFill>
                    <a:schemeClr val="bg1"/>
                  </a:solidFill>
                  <a:latin typeface="Meiryo UI" panose="020B0604030504040204" pitchFamily="50" charset="-128"/>
                  <a:ea typeface="Meiryo UI" panose="020B0604030504040204" pitchFamily="50" charset="-128"/>
                </a:rPr>
                <a:t>約</a:t>
              </a:r>
              <a:r>
                <a:rPr lang="en-US" altLang="ja-JP" sz="1300" dirty="0">
                  <a:solidFill>
                    <a:schemeClr val="bg1"/>
                  </a:solidFill>
                  <a:latin typeface="Meiryo UI" panose="020B0604030504040204" pitchFamily="50" charset="-128"/>
                  <a:ea typeface="Meiryo UI" panose="020B0604030504040204" pitchFamily="50" charset="-128"/>
                </a:rPr>
                <a:t>2,250</a:t>
              </a:r>
              <a:r>
                <a:rPr lang="ja-JP" altLang="en-US" sz="1300" dirty="0">
                  <a:solidFill>
                    <a:schemeClr val="bg1"/>
                  </a:solidFill>
                  <a:latin typeface="Meiryo UI" panose="020B0604030504040204" pitchFamily="50" charset="-128"/>
                  <a:ea typeface="Meiryo UI" panose="020B0604030504040204" pitchFamily="50" charset="-128"/>
                </a:rPr>
                <a:t>万円</a:t>
              </a:r>
              <a:endParaRPr lang="en-US" altLang="ja-JP" sz="1300" dirty="0">
                <a:solidFill>
                  <a:schemeClr val="bg1"/>
                </a:solidFill>
                <a:latin typeface="Meiryo UI" panose="020B0604030504040204" pitchFamily="50" charset="-128"/>
                <a:ea typeface="Meiryo UI" panose="020B0604030504040204" pitchFamily="50" charset="-128"/>
              </a:endParaRPr>
            </a:p>
            <a:p>
              <a:pPr algn="r">
                <a:lnSpc>
                  <a:spcPts val="1700"/>
                </a:lnSpc>
              </a:pPr>
              <a:r>
                <a:rPr kumimoji="1" lang="ja-JP" altLang="en-US" sz="1300" dirty="0">
                  <a:solidFill>
                    <a:schemeClr val="bg1"/>
                  </a:solidFill>
                  <a:latin typeface="Meiryo UI" panose="020B0604030504040204" pitchFamily="50" charset="-128"/>
                  <a:ea typeface="Meiryo UI" panose="020B0604030504040204" pitchFamily="50" charset="-128"/>
                </a:rPr>
                <a:t>約</a:t>
              </a:r>
              <a:r>
                <a:rPr kumimoji="1" lang="en-US" altLang="ja-JP" sz="1300" dirty="0">
                  <a:solidFill>
                    <a:schemeClr val="bg1"/>
                  </a:solidFill>
                  <a:latin typeface="Meiryo UI" panose="020B0604030504040204" pitchFamily="50" charset="-128"/>
                  <a:ea typeface="Meiryo UI" panose="020B0604030504040204" pitchFamily="50" charset="-128"/>
                </a:rPr>
                <a:t>1,590</a:t>
              </a:r>
              <a:r>
                <a:rPr kumimoji="1" lang="ja-JP" altLang="en-US" sz="1300" dirty="0">
                  <a:solidFill>
                    <a:schemeClr val="bg1"/>
                  </a:solidFill>
                  <a:latin typeface="Meiryo UI" panose="020B0604030504040204" pitchFamily="50" charset="-128"/>
                  <a:ea typeface="Meiryo UI" panose="020B0604030504040204" pitchFamily="50" charset="-128"/>
                </a:rPr>
                <a:t>万円</a:t>
              </a:r>
            </a:p>
          </p:txBody>
        </p:sp>
        <p:sp>
          <p:nvSpPr>
            <p:cNvPr id="28" name="テキスト ボックス 27">
              <a:extLst>
                <a:ext uri="{FF2B5EF4-FFF2-40B4-BE49-F238E27FC236}">
                  <a16:creationId xmlns:a16="http://schemas.microsoft.com/office/drawing/2014/main" id="{47CD2002-4F0E-6AF4-EEFC-AF509F999471}"/>
                </a:ext>
              </a:extLst>
            </p:cNvPr>
            <p:cNvSpPr txBox="1"/>
            <p:nvPr/>
          </p:nvSpPr>
          <p:spPr>
            <a:xfrm>
              <a:off x="6833195" y="4897396"/>
              <a:ext cx="1299314" cy="724942"/>
            </a:xfrm>
            <a:prstGeom prst="rect">
              <a:avLst/>
            </a:prstGeom>
            <a:noFill/>
          </p:spPr>
          <p:txBody>
            <a:bodyPr wrap="square" rtlCol="0">
              <a:spAutoFit/>
            </a:bodyPr>
            <a:lstStyle/>
            <a:p>
              <a:pPr algn="r">
                <a:lnSpc>
                  <a:spcPts val="1700"/>
                </a:lnSpc>
              </a:pPr>
              <a:r>
                <a:rPr kumimoji="1" lang="ja-JP" altLang="en-US" sz="1300" dirty="0">
                  <a:solidFill>
                    <a:schemeClr val="bg1"/>
                  </a:solidFill>
                  <a:latin typeface="Meiryo UI" panose="020B0604030504040204" pitchFamily="50" charset="-128"/>
                  <a:ea typeface="Meiryo UI" panose="020B0604030504040204" pitchFamily="50" charset="-128"/>
                </a:rPr>
                <a:t>約</a:t>
              </a:r>
              <a:r>
                <a:rPr kumimoji="1" lang="en-US" altLang="ja-JP" sz="1300" dirty="0">
                  <a:solidFill>
                    <a:schemeClr val="bg1"/>
                  </a:solidFill>
                  <a:latin typeface="Meiryo UI" panose="020B0604030504040204" pitchFamily="50" charset="-128"/>
                  <a:ea typeface="Meiryo UI" panose="020B0604030504040204" pitchFamily="50" charset="-128"/>
                </a:rPr>
                <a:t>6,260</a:t>
              </a:r>
              <a:r>
                <a:rPr kumimoji="1" lang="ja-JP" altLang="en-US" sz="1300" dirty="0">
                  <a:solidFill>
                    <a:schemeClr val="bg1"/>
                  </a:solidFill>
                  <a:latin typeface="Meiryo UI" panose="020B0604030504040204" pitchFamily="50" charset="-128"/>
                  <a:ea typeface="Meiryo UI" panose="020B0604030504040204" pitchFamily="50" charset="-128"/>
                </a:rPr>
                <a:t>万円</a:t>
              </a:r>
              <a:endParaRPr kumimoji="1" lang="en-US" altLang="ja-JP" sz="1300" dirty="0">
                <a:solidFill>
                  <a:schemeClr val="bg1"/>
                </a:solidFill>
                <a:latin typeface="Meiryo UI" panose="020B0604030504040204" pitchFamily="50" charset="-128"/>
                <a:ea typeface="Meiryo UI" panose="020B0604030504040204" pitchFamily="50" charset="-128"/>
              </a:endParaRPr>
            </a:p>
            <a:p>
              <a:pPr algn="r">
                <a:lnSpc>
                  <a:spcPts val="1700"/>
                </a:lnSpc>
              </a:pPr>
              <a:r>
                <a:rPr lang="ja-JP" altLang="en-US" sz="1300" dirty="0">
                  <a:solidFill>
                    <a:schemeClr val="bg1"/>
                  </a:solidFill>
                  <a:latin typeface="Meiryo UI" panose="020B0604030504040204" pitchFamily="50" charset="-128"/>
                  <a:ea typeface="Meiryo UI" panose="020B0604030504040204" pitchFamily="50" charset="-128"/>
                </a:rPr>
                <a:t>約</a:t>
              </a:r>
              <a:r>
                <a:rPr lang="en-US" altLang="ja-JP" sz="1300" dirty="0">
                  <a:solidFill>
                    <a:schemeClr val="bg1"/>
                  </a:solidFill>
                  <a:latin typeface="Meiryo UI" panose="020B0604030504040204" pitchFamily="50" charset="-128"/>
                  <a:ea typeface="Meiryo UI" panose="020B0604030504040204" pitchFamily="50" charset="-128"/>
                </a:rPr>
                <a:t>400</a:t>
              </a:r>
              <a:r>
                <a:rPr lang="ja-JP" altLang="en-US" sz="1300" dirty="0">
                  <a:solidFill>
                    <a:schemeClr val="bg1"/>
                  </a:solidFill>
                  <a:latin typeface="Meiryo UI" panose="020B0604030504040204" pitchFamily="50" charset="-128"/>
                  <a:ea typeface="Meiryo UI" panose="020B0604030504040204" pitchFamily="50" charset="-128"/>
                </a:rPr>
                <a:t>万円</a:t>
              </a:r>
              <a:endParaRPr lang="en-US" altLang="ja-JP" sz="1300" dirty="0">
                <a:solidFill>
                  <a:schemeClr val="bg1"/>
                </a:solidFill>
                <a:latin typeface="Meiryo UI" panose="020B0604030504040204" pitchFamily="50" charset="-128"/>
                <a:ea typeface="Meiryo UI" panose="020B0604030504040204" pitchFamily="50" charset="-128"/>
              </a:endParaRPr>
            </a:p>
            <a:p>
              <a:pPr algn="r">
                <a:lnSpc>
                  <a:spcPts val="1700"/>
                </a:lnSpc>
              </a:pPr>
              <a:r>
                <a:rPr kumimoji="1" lang="ja-JP" altLang="en-US" sz="1300" dirty="0">
                  <a:solidFill>
                    <a:schemeClr val="bg1"/>
                  </a:solidFill>
                  <a:latin typeface="Meiryo UI" panose="020B0604030504040204" pitchFamily="50" charset="-128"/>
                  <a:ea typeface="Meiryo UI" panose="020B0604030504040204" pitchFamily="50" charset="-128"/>
                </a:rPr>
                <a:t>約</a:t>
              </a:r>
              <a:r>
                <a:rPr kumimoji="1" lang="en-US" altLang="ja-JP" sz="1300" dirty="0">
                  <a:solidFill>
                    <a:schemeClr val="bg1"/>
                  </a:solidFill>
                  <a:latin typeface="Meiryo UI" panose="020B0604030504040204" pitchFamily="50" charset="-128"/>
                  <a:ea typeface="Meiryo UI" panose="020B0604030504040204" pitchFamily="50" charset="-128"/>
                </a:rPr>
                <a:t>2,340</a:t>
              </a:r>
              <a:r>
                <a:rPr kumimoji="1" lang="ja-JP" altLang="en-US" sz="1300" dirty="0">
                  <a:solidFill>
                    <a:schemeClr val="bg1"/>
                  </a:solidFill>
                  <a:latin typeface="Meiryo UI" panose="020B0604030504040204" pitchFamily="50" charset="-128"/>
                  <a:ea typeface="Meiryo UI" panose="020B0604030504040204" pitchFamily="50" charset="-128"/>
                </a:rPr>
                <a:t>万円</a:t>
              </a:r>
              <a:endParaRPr kumimoji="1" lang="en-US" altLang="ja-JP" sz="1300" dirty="0">
                <a:solidFill>
                  <a:schemeClr val="bg1"/>
                </a:solidFill>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82DA5CB5-A0B2-52E9-45A2-6F1F0CE923CC}"/>
                </a:ext>
              </a:extLst>
            </p:cNvPr>
            <p:cNvSpPr txBox="1"/>
            <p:nvPr/>
          </p:nvSpPr>
          <p:spPr>
            <a:xfrm>
              <a:off x="2124383" y="5717478"/>
              <a:ext cx="1932826" cy="310341"/>
            </a:xfrm>
            <a:prstGeom prst="rect">
              <a:avLst/>
            </a:prstGeom>
            <a:noFill/>
          </p:spPr>
          <p:txBody>
            <a:bodyPr wrap="square" rtlCol="0">
              <a:spAutoFit/>
            </a:bodyPr>
            <a:lstStyle/>
            <a:p>
              <a:pPr algn="r">
                <a:lnSpc>
                  <a:spcPts val="1700"/>
                </a:lnSpc>
              </a:pPr>
              <a:r>
                <a:rPr kumimoji="1" lang="ja-JP" altLang="en-US" sz="1400" dirty="0">
                  <a:solidFill>
                    <a:schemeClr val="bg1"/>
                  </a:solidFill>
                  <a:latin typeface="Meiryo UI" panose="020B0604030504040204" pitchFamily="50" charset="-128"/>
                  <a:ea typeface="Meiryo UI" panose="020B0604030504040204" pitchFamily="50" charset="-128"/>
                </a:rPr>
                <a:t>約</a:t>
              </a:r>
              <a:r>
                <a:rPr kumimoji="1" lang="en-US" altLang="ja-JP" dirty="0">
                  <a:solidFill>
                    <a:schemeClr val="bg1"/>
                  </a:solidFill>
                  <a:latin typeface="Meiryo UI" panose="020B0604030504040204" pitchFamily="50" charset="-128"/>
                  <a:ea typeface="Meiryo UI" panose="020B0604030504040204" pitchFamily="50" charset="-128"/>
                </a:rPr>
                <a:t>1</a:t>
              </a:r>
              <a:r>
                <a:rPr kumimoji="1" lang="ja-JP" altLang="en-US" dirty="0">
                  <a:solidFill>
                    <a:schemeClr val="bg1"/>
                  </a:solidFill>
                  <a:latin typeface="Meiryo UI" panose="020B0604030504040204" pitchFamily="50" charset="-128"/>
                  <a:ea typeface="Meiryo UI" panose="020B0604030504040204" pitchFamily="50" charset="-128"/>
                </a:rPr>
                <a:t>億</a:t>
              </a:r>
              <a:r>
                <a:rPr kumimoji="1" lang="en-US" altLang="ja-JP" dirty="0">
                  <a:solidFill>
                    <a:schemeClr val="bg1"/>
                  </a:solidFill>
                  <a:latin typeface="Meiryo UI" panose="020B0604030504040204" pitchFamily="50" charset="-128"/>
                  <a:ea typeface="Meiryo UI" panose="020B0604030504040204" pitchFamily="50" charset="-128"/>
                </a:rPr>
                <a:t>3,160</a:t>
              </a:r>
              <a:r>
                <a:rPr kumimoji="1" lang="ja-JP" altLang="en-US" sz="1400" dirty="0">
                  <a:solidFill>
                    <a:schemeClr val="bg1"/>
                  </a:solidFill>
                  <a:latin typeface="Meiryo UI" panose="020B0604030504040204" pitchFamily="50" charset="-128"/>
                  <a:ea typeface="Meiryo UI" panose="020B0604030504040204" pitchFamily="50" charset="-128"/>
                </a:rPr>
                <a:t>万円</a:t>
              </a:r>
            </a:p>
          </p:txBody>
        </p:sp>
        <p:sp>
          <p:nvSpPr>
            <p:cNvPr id="30" name="テキスト ボックス 29">
              <a:extLst>
                <a:ext uri="{FF2B5EF4-FFF2-40B4-BE49-F238E27FC236}">
                  <a16:creationId xmlns:a16="http://schemas.microsoft.com/office/drawing/2014/main" id="{95F03451-B394-DAD5-EC0C-40CBD164A949}"/>
                </a:ext>
              </a:extLst>
            </p:cNvPr>
            <p:cNvSpPr txBox="1"/>
            <p:nvPr/>
          </p:nvSpPr>
          <p:spPr>
            <a:xfrm>
              <a:off x="6679685" y="5701143"/>
              <a:ext cx="1452824" cy="310341"/>
            </a:xfrm>
            <a:prstGeom prst="rect">
              <a:avLst/>
            </a:prstGeom>
            <a:noFill/>
          </p:spPr>
          <p:txBody>
            <a:bodyPr wrap="square" rtlCol="0">
              <a:spAutoFit/>
            </a:bodyPr>
            <a:lstStyle/>
            <a:p>
              <a:pPr algn="r">
                <a:lnSpc>
                  <a:spcPts val="1700"/>
                </a:lnSpc>
              </a:pPr>
              <a:r>
                <a:rPr kumimoji="1" lang="ja-JP" altLang="en-US" sz="1400" dirty="0">
                  <a:solidFill>
                    <a:schemeClr val="bg1"/>
                  </a:solidFill>
                  <a:latin typeface="Meiryo UI" panose="020B0604030504040204" pitchFamily="50" charset="-128"/>
                  <a:ea typeface="Meiryo UI" panose="020B0604030504040204" pitchFamily="50" charset="-128"/>
                </a:rPr>
                <a:t>約</a:t>
              </a:r>
              <a:r>
                <a:rPr kumimoji="1" lang="en-US" altLang="ja-JP" dirty="0">
                  <a:solidFill>
                    <a:schemeClr val="bg1"/>
                  </a:solidFill>
                  <a:latin typeface="Meiryo UI" panose="020B0604030504040204" pitchFamily="50" charset="-128"/>
                  <a:ea typeface="Meiryo UI" panose="020B0604030504040204" pitchFamily="50" charset="-128"/>
                </a:rPr>
                <a:t>9,000</a:t>
              </a:r>
              <a:r>
                <a:rPr kumimoji="1" lang="ja-JP" altLang="en-US" sz="1400" dirty="0">
                  <a:solidFill>
                    <a:schemeClr val="bg1"/>
                  </a:solidFill>
                  <a:latin typeface="Meiryo UI" panose="020B0604030504040204" pitchFamily="50" charset="-128"/>
                  <a:ea typeface="Meiryo UI" panose="020B0604030504040204" pitchFamily="50" charset="-128"/>
                </a:rPr>
                <a:t>万円</a:t>
              </a:r>
            </a:p>
          </p:txBody>
        </p:sp>
      </p:grpSp>
      <p:sp>
        <p:nvSpPr>
          <p:cNvPr id="2" name="スライド番号プレースホルダー 1">
            <a:extLst>
              <a:ext uri="{FF2B5EF4-FFF2-40B4-BE49-F238E27FC236}">
                <a16:creationId xmlns:a16="http://schemas.microsoft.com/office/drawing/2014/main" id="{BC3A750D-8C28-90F2-3029-81E615F0CB4A}"/>
              </a:ext>
            </a:extLst>
          </p:cNvPr>
          <p:cNvSpPr>
            <a:spLocks noGrp="1"/>
          </p:cNvSpPr>
          <p:nvPr>
            <p:ph type="sldNum" sz="quarter" idx="12"/>
          </p:nvPr>
        </p:nvSpPr>
        <p:spPr>
          <a:xfrm>
            <a:off x="6805034" y="6425613"/>
            <a:ext cx="2133600" cy="365125"/>
          </a:xfrm>
        </p:spPr>
        <p:txBody>
          <a:bodyPr/>
          <a:lstStyle/>
          <a:p>
            <a:fld id="{7B76553B-32E2-D644-9CD0-56FDA882EB90}" type="slidenum">
              <a:rPr kumimoji="1" lang="ja-JP" altLang="en-US" sz="1800" smtClean="0"/>
              <a:t>34</a:t>
            </a:fld>
            <a:endParaRPr kumimoji="1" lang="ja-JP" altLang="en-US" sz="1800" dirty="0"/>
          </a:p>
        </p:txBody>
      </p:sp>
    </p:spTree>
    <p:extLst>
      <p:ext uri="{BB962C8B-B14F-4D97-AF65-F5344CB8AC3E}">
        <p14:creationId xmlns:p14="http://schemas.microsoft.com/office/powerpoint/2010/main" val="33221852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95F72-C06B-9045-9CAD-B031AE5AB0E4}"/>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D7F2A7D7-00D4-EF48-7DF9-C4033D5F6D74}"/>
              </a:ext>
            </a:extLst>
          </p:cNvPr>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aphicFrame>
        <p:nvGraphicFramePr>
          <p:cNvPr id="5" name="表 4">
            <a:extLst>
              <a:ext uri="{FF2B5EF4-FFF2-40B4-BE49-F238E27FC236}">
                <a16:creationId xmlns:a16="http://schemas.microsoft.com/office/drawing/2014/main" id="{3687F4D8-588C-DC8A-5168-5B29AFC8CC09}"/>
              </a:ext>
            </a:extLst>
          </p:cNvPr>
          <p:cNvGraphicFramePr>
            <a:graphicFrameLocks noGrp="1"/>
          </p:cNvGraphicFramePr>
          <p:nvPr>
            <p:extLst>
              <p:ext uri="{D42A27DB-BD31-4B8C-83A1-F6EECF244321}">
                <p14:modId xmlns:p14="http://schemas.microsoft.com/office/powerpoint/2010/main" val="3100877179"/>
              </p:ext>
            </p:extLst>
          </p:nvPr>
        </p:nvGraphicFramePr>
        <p:xfrm>
          <a:off x="871537" y="761131"/>
          <a:ext cx="7400925" cy="4663440"/>
        </p:xfrm>
        <a:graphic>
          <a:graphicData uri="http://schemas.openxmlformats.org/drawingml/2006/table">
            <a:tbl>
              <a:tblPr firstRow="1" bandRow="1">
                <a:tableStyleId>{16D9F66E-5EB9-4882-86FB-DCBF35E3C3E4}</a:tableStyleId>
              </a:tblPr>
              <a:tblGrid>
                <a:gridCol w="2466975">
                  <a:extLst>
                    <a:ext uri="{9D8B030D-6E8A-4147-A177-3AD203B41FA5}">
                      <a16:colId xmlns:a16="http://schemas.microsoft.com/office/drawing/2014/main" val="3941013562"/>
                    </a:ext>
                  </a:extLst>
                </a:gridCol>
                <a:gridCol w="2466975">
                  <a:extLst>
                    <a:ext uri="{9D8B030D-6E8A-4147-A177-3AD203B41FA5}">
                      <a16:colId xmlns:a16="http://schemas.microsoft.com/office/drawing/2014/main" val="4066082026"/>
                    </a:ext>
                  </a:extLst>
                </a:gridCol>
                <a:gridCol w="2466975">
                  <a:extLst>
                    <a:ext uri="{9D8B030D-6E8A-4147-A177-3AD203B41FA5}">
                      <a16:colId xmlns:a16="http://schemas.microsoft.com/office/drawing/2014/main" val="3372703205"/>
                    </a:ext>
                  </a:extLst>
                </a:gridCol>
              </a:tblGrid>
              <a:tr h="370840">
                <a:tc rowSpan="2">
                  <a:txBody>
                    <a:bodyPr/>
                    <a:lstStyle/>
                    <a:p>
                      <a:pPr algn="ctr"/>
                      <a:r>
                        <a:rPr kumimoji="1" lang="ja-JP" altLang="en-US" sz="2800" b="0" dirty="0">
                          <a:latin typeface="Meiryo UI" panose="020B0604030504040204" pitchFamily="50" charset="-128"/>
                          <a:ea typeface="Meiryo UI" panose="020B0604030504040204" pitchFamily="50" charset="-128"/>
                        </a:rPr>
                        <a:t>遺族の生活費</a:t>
                      </a:r>
                      <a:endParaRPr kumimoji="1" lang="ja-JP" altLang="en-US" sz="2800" b="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2800" b="0" dirty="0">
                          <a:solidFill>
                            <a:schemeClr val="tx1"/>
                          </a:solidFill>
                          <a:latin typeface="Meiryo UI" panose="020B0604030504040204" pitchFamily="50" charset="-128"/>
                          <a:ea typeface="Meiryo UI" panose="020B0604030504040204" pitchFamily="50" charset="-128"/>
                        </a:rPr>
                        <a:t>長男独立まで</a:t>
                      </a:r>
                    </a:p>
                  </a:txBody>
                  <a:tcPr anchor="ctr"/>
                </a:tc>
                <a:tc>
                  <a:txBody>
                    <a:bodyPr/>
                    <a:lstStyle/>
                    <a:p>
                      <a:pPr algn="ctr"/>
                      <a:r>
                        <a:rPr kumimoji="1" lang="ja-JP" altLang="en-US" sz="2800" b="0" dirty="0">
                          <a:latin typeface="Meiryo UI" panose="020B0604030504040204" pitchFamily="50" charset="-128"/>
                          <a:ea typeface="Meiryo UI" panose="020B0604030504040204" pitchFamily="50" charset="-128"/>
                        </a:rPr>
                        <a:t>約</a:t>
                      </a:r>
                      <a:r>
                        <a:rPr kumimoji="1" lang="en-US" altLang="ja-JP" sz="2800" b="0" dirty="0">
                          <a:latin typeface="Meiryo UI" panose="020B0604030504040204" pitchFamily="50" charset="-128"/>
                          <a:ea typeface="Meiryo UI" panose="020B0604030504040204" pitchFamily="50" charset="-128"/>
                        </a:rPr>
                        <a:t>3,690</a:t>
                      </a:r>
                      <a:r>
                        <a:rPr kumimoji="1" lang="ja-JP" altLang="en-US" sz="2800" b="0" dirty="0">
                          <a:latin typeface="Meiryo UI" panose="020B0604030504040204" pitchFamily="50" charset="-128"/>
                          <a:ea typeface="Meiryo UI" panose="020B0604030504040204" pitchFamily="50" charset="-128"/>
                        </a:rPr>
                        <a:t>万円</a:t>
                      </a:r>
                      <a:endParaRPr kumimoji="1" lang="ja-JP" altLang="en-US" sz="2800" b="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199551948"/>
                  </a:ext>
                </a:extLst>
              </a:tr>
              <a:tr h="370840">
                <a:tc vMerge="1">
                  <a:txBody>
                    <a:bodyPr/>
                    <a:lstStyle/>
                    <a:p>
                      <a:pPr algn="ctr"/>
                      <a:endParaRPr kumimoji="1" lang="ja-JP" altLang="en-US" sz="2400" b="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ja-JP" altLang="en-US" sz="2800" b="0" dirty="0">
                          <a:solidFill>
                            <a:schemeClr val="tx1"/>
                          </a:solidFill>
                          <a:latin typeface="Meiryo UI" panose="020B0604030504040204" pitchFamily="50" charset="-128"/>
                          <a:ea typeface="Meiryo UI" panose="020B0604030504040204" pitchFamily="50" charset="-128"/>
                        </a:rPr>
                        <a:t>長男独立後</a:t>
                      </a:r>
                    </a:p>
                  </a:txBody>
                  <a:tcPr anchor="ctr">
                    <a:solidFill>
                      <a:srgbClr val="FDEFE9"/>
                    </a:solidFill>
                  </a:tcPr>
                </a:tc>
                <a:tc>
                  <a:txBody>
                    <a:bodyPr/>
                    <a:lstStyle/>
                    <a:p>
                      <a:pPr algn="ctr"/>
                      <a:r>
                        <a:rPr kumimoji="1" lang="ja-JP" altLang="en-US" sz="2800" b="0" dirty="0">
                          <a:latin typeface="Meiryo UI" panose="020B0604030504040204" pitchFamily="50" charset="-128"/>
                          <a:ea typeface="Meiryo UI" panose="020B0604030504040204" pitchFamily="50" charset="-128"/>
                        </a:rPr>
                        <a:t>約</a:t>
                      </a:r>
                      <a:r>
                        <a:rPr kumimoji="1" lang="en-US" altLang="ja-JP" sz="2800" b="0" dirty="0">
                          <a:latin typeface="Meiryo UI" panose="020B0604030504040204" pitchFamily="50" charset="-128"/>
                          <a:ea typeface="Meiryo UI" panose="020B0604030504040204" pitchFamily="50" charset="-128"/>
                        </a:rPr>
                        <a:t>5,630</a:t>
                      </a:r>
                      <a:r>
                        <a:rPr kumimoji="1" lang="ja-JP" altLang="en-US" sz="2800" b="0" dirty="0">
                          <a:latin typeface="Meiryo UI" panose="020B0604030504040204" pitchFamily="50" charset="-128"/>
                          <a:ea typeface="Meiryo UI" panose="020B0604030504040204" pitchFamily="50" charset="-128"/>
                        </a:rPr>
                        <a:t>万円</a:t>
                      </a:r>
                      <a:endParaRPr kumimoji="1" lang="ja-JP" altLang="en-US" sz="2800" b="0" dirty="0">
                        <a:solidFill>
                          <a:schemeClr val="tx1"/>
                        </a:solidFill>
                        <a:latin typeface="Meiryo UI" panose="020B0604030504040204" pitchFamily="50" charset="-128"/>
                        <a:ea typeface="Meiryo UI" panose="020B0604030504040204" pitchFamily="50" charset="-128"/>
                      </a:endParaRPr>
                    </a:p>
                  </a:txBody>
                  <a:tcPr>
                    <a:solidFill>
                      <a:srgbClr val="FDEFE9"/>
                    </a:solidFill>
                  </a:tcPr>
                </a:tc>
                <a:extLst>
                  <a:ext uri="{0D108BD9-81ED-4DB2-BD59-A6C34878D82A}">
                    <a16:rowId xmlns:a16="http://schemas.microsoft.com/office/drawing/2014/main" val="3950697395"/>
                  </a:ext>
                </a:extLst>
              </a:tr>
              <a:tr h="370840">
                <a:tc rowSpan="2">
                  <a:txBody>
                    <a:bodyPr/>
                    <a:lstStyle/>
                    <a:p>
                      <a:pPr algn="ctr"/>
                      <a:r>
                        <a:rPr kumimoji="1" lang="ja-JP" altLang="en-US" sz="2800" b="0" dirty="0">
                          <a:solidFill>
                            <a:schemeClr val="tx1"/>
                          </a:solidFill>
                          <a:latin typeface="Meiryo UI" panose="020B0604030504040204" pitchFamily="50" charset="-128"/>
                          <a:ea typeface="Meiryo UI" panose="020B0604030504040204" pitchFamily="50" charset="-128"/>
                        </a:rPr>
                        <a:t>学費</a:t>
                      </a:r>
                    </a:p>
                  </a:txBody>
                  <a:tcPr anchor="ctr">
                    <a:solidFill>
                      <a:srgbClr val="FCDDCF"/>
                    </a:solidFill>
                  </a:tcPr>
                </a:tc>
                <a:tc>
                  <a:txBody>
                    <a:bodyPr/>
                    <a:lstStyle/>
                    <a:p>
                      <a:pPr algn="ctr"/>
                      <a:r>
                        <a:rPr kumimoji="1" lang="ja-JP" altLang="en-US" sz="2800" b="0" dirty="0">
                          <a:solidFill>
                            <a:schemeClr val="tx1"/>
                          </a:solidFill>
                          <a:latin typeface="Meiryo UI" panose="020B0604030504040204" pitchFamily="50" charset="-128"/>
                          <a:ea typeface="Meiryo UI" panose="020B0604030504040204" pitchFamily="50" charset="-128"/>
                        </a:rPr>
                        <a:t>長女</a:t>
                      </a:r>
                    </a:p>
                  </a:txBody>
                  <a:tcPr>
                    <a:solidFill>
                      <a:srgbClr val="FCDDCF"/>
                    </a:solidFill>
                  </a:tcPr>
                </a:tc>
                <a:tc>
                  <a:txBody>
                    <a:bodyPr/>
                    <a:lstStyle/>
                    <a:p>
                      <a:pPr algn="ctr"/>
                      <a:r>
                        <a:rPr kumimoji="1" lang="ja-JP" altLang="en-US" sz="2800" b="0" dirty="0">
                          <a:latin typeface="Meiryo UI" panose="020B0604030504040204" pitchFamily="50" charset="-128"/>
                          <a:ea typeface="Meiryo UI" panose="020B0604030504040204" pitchFamily="50" charset="-128"/>
                        </a:rPr>
                        <a:t>約</a:t>
                      </a:r>
                      <a:r>
                        <a:rPr kumimoji="1" lang="en-US" altLang="ja-JP" sz="2800" b="0" dirty="0">
                          <a:latin typeface="Meiryo UI" panose="020B0604030504040204" pitchFamily="50" charset="-128"/>
                          <a:ea typeface="Meiryo UI" panose="020B0604030504040204" pitchFamily="50" charset="-128"/>
                        </a:rPr>
                        <a:t>1,090</a:t>
                      </a:r>
                      <a:r>
                        <a:rPr kumimoji="1" lang="ja-JP" altLang="en-US" sz="2800" b="0" dirty="0">
                          <a:latin typeface="Meiryo UI" panose="020B0604030504040204" pitchFamily="50" charset="-128"/>
                          <a:ea typeface="Meiryo UI" panose="020B0604030504040204" pitchFamily="50" charset="-128"/>
                        </a:rPr>
                        <a:t>万円</a:t>
                      </a:r>
                      <a:endParaRPr kumimoji="1" lang="ja-JP" altLang="en-US" sz="2800" b="0" dirty="0">
                        <a:solidFill>
                          <a:schemeClr val="tx1"/>
                        </a:solidFill>
                        <a:latin typeface="Meiryo UI" panose="020B0604030504040204" pitchFamily="50" charset="-128"/>
                        <a:ea typeface="Meiryo UI" panose="020B0604030504040204" pitchFamily="50" charset="-128"/>
                      </a:endParaRPr>
                    </a:p>
                  </a:txBody>
                  <a:tcPr>
                    <a:solidFill>
                      <a:srgbClr val="FCDDCF"/>
                    </a:solidFill>
                  </a:tcPr>
                </a:tc>
                <a:extLst>
                  <a:ext uri="{0D108BD9-81ED-4DB2-BD59-A6C34878D82A}">
                    <a16:rowId xmlns:a16="http://schemas.microsoft.com/office/drawing/2014/main" val="2411202130"/>
                  </a:ext>
                </a:extLst>
              </a:tr>
              <a:tr h="370840">
                <a:tc vMerge="1">
                  <a:txBody>
                    <a:bodyPr/>
                    <a:lstStyle/>
                    <a:p>
                      <a:pPr algn="ctr"/>
                      <a:endParaRPr kumimoji="1" lang="ja-JP" altLang="en-US" sz="2400" b="0" dirty="0">
                        <a:latin typeface="Meiryo UI" panose="020B0604030504040204" pitchFamily="50" charset="-128"/>
                        <a:ea typeface="Meiryo UI" panose="020B0604030504040204" pitchFamily="50" charset="-128"/>
                      </a:endParaRPr>
                    </a:p>
                  </a:txBody>
                  <a:tcPr>
                    <a:solidFill>
                      <a:srgbClr val="FDEFE9"/>
                    </a:solidFill>
                  </a:tcPr>
                </a:tc>
                <a:tc>
                  <a:txBody>
                    <a:bodyPr/>
                    <a:lstStyle/>
                    <a:p>
                      <a:pPr algn="ctr"/>
                      <a:r>
                        <a:rPr kumimoji="1" lang="ja-JP" altLang="en-US" sz="2800" b="0" dirty="0">
                          <a:latin typeface="Meiryo UI" panose="020B0604030504040204" pitchFamily="50" charset="-128"/>
                          <a:ea typeface="Meiryo UI" panose="020B0604030504040204" pitchFamily="50" charset="-128"/>
                        </a:rPr>
                        <a:t>長男</a:t>
                      </a:r>
                    </a:p>
                  </a:txBody>
                  <a:tcPr>
                    <a:solidFill>
                      <a:srgbClr val="FCDDCF"/>
                    </a:solidFill>
                  </a:tcPr>
                </a:tc>
                <a:tc>
                  <a:txBody>
                    <a:bodyPr/>
                    <a:lstStyle/>
                    <a:p>
                      <a:pPr algn="ctr"/>
                      <a:r>
                        <a:rPr kumimoji="1" lang="ja-JP" altLang="en-US" sz="2800" b="0" dirty="0">
                          <a:latin typeface="Meiryo UI" panose="020B0604030504040204" pitchFamily="50" charset="-128"/>
                          <a:ea typeface="Meiryo UI" panose="020B0604030504040204" pitchFamily="50" charset="-128"/>
                        </a:rPr>
                        <a:t>約</a:t>
                      </a:r>
                      <a:r>
                        <a:rPr kumimoji="1" lang="en-US" altLang="ja-JP" sz="2800" b="0" dirty="0">
                          <a:latin typeface="Meiryo UI" panose="020B0604030504040204" pitchFamily="50" charset="-128"/>
                          <a:ea typeface="Meiryo UI" panose="020B0604030504040204" pitchFamily="50" charset="-128"/>
                        </a:rPr>
                        <a:t>1,160</a:t>
                      </a:r>
                      <a:r>
                        <a:rPr kumimoji="1" lang="ja-JP" altLang="en-US" sz="2800" b="0" dirty="0">
                          <a:latin typeface="Meiryo UI" panose="020B0604030504040204" pitchFamily="50" charset="-128"/>
                          <a:ea typeface="Meiryo UI" panose="020B0604030504040204" pitchFamily="50" charset="-128"/>
                        </a:rPr>
                        <a:t>万円</a:t>
                      </a:r>
                    </a:p>
                  </a:txBody>
                  <a:tcPr>
                    <a:solidFill>
                      <a:srgbClr val="FCDDCF"/>
                    </a:solidFill>
                  </a:tcPr>
                </a:tc>
                <a:extLst>
                  <a:ext uri="{0D108BD9-81ED-4DB2-BD59-A6C34878D82A}">
                    <a16:rowId xmlns:a16="http://schemas.microsoft.com/office/drawing/2014/main" val="3077644577"/>
                  </a:ext>
                </a:extLst>
              </a:tr>
              <a:tr h="370840">
                <a:tc gridSpan="2">
                  <a:txBody>
                    <a:bodyPr/>
                    <a:lstStyle/>
                    <a:p>
                      <a:pPr algn="ctr"/>
                      <a:r>
                        <a:rPr kumimoji="1" lang="ja-JP" altLang="en-US" sz="2800" b="0" dirty="0">
                          <a:latin typeface="Meiryo UI" panose="020B0604030504040204" pitchFamily="50" charset="-128"/>
                          <a:ea typeface="Meiryo UI" panose="020B0604030504040204" pitchFamily="50" charset="-128"/>
                        </a:rPr>
                        <a:t>結婚資金</a:t>
                      </a:r>
                    </a:p>
                  </a:txBody>
                  <a:tcPr>
                    <a:solidFill>
                      <a:srgbClr val="FDEFE9"/>
                    </a:solidFill>
                  </a:tcPr>
                </a:tc>
                <a:tc hMerge="1">
                  <a:txBody>
                    <a:bodyPr/>
                    <a:lstStyle/>
                    <a:p>
                      <a:pPr algn="ctr"/>
                      <a:endParaRPr kumimoji="1" lang="ja-JP" altLang="en-US" sz="2400" b="0" dirty="0">
                        <a:latin typeface="Meiryo UI" panose="020B0604030504040204" pitchFamily="50" charset="-128"/>
                        <a:ea typeface="Meiryo UI" panose="020B0604030504040204" pitchFamily="50" charset="-128"/>
                      </a:endParaRPr>
                    </a:p>
                  </a:txBody>
                  <a:tcPr>
                    <a:lnL w="12700" cmpd="sng">
                      <a:noFill/>
                    </a:lnL>
                    <a:solidFill>
                      <a:srgbClr val="FDEFE9"/>
                    </a:solidFill>
                  </a:tcPr>
                </a:tc>
                <a:tc>
                  <a:txBody>
                    <a:bodyPr/>
                    <a:lstStyle/>
                    <a:p>
                      <a:pPr algn="ctr"/>
                      <a:r>
                        <a:rPr kumimoji="1" lang="ja-JP" altLang="en-US" sz="2800" b="0" dirty="0">
                          <a:latin typeface="Meiryo UI" panose="020B0604030504040204" pitchFamily="50" charset="-128"/>
                          <a:ea typeface="Meiryo UI" panose="020B0604030504040204" pitchFamily="50" charset="-128"/>
                        </a:rPr>
                        <a:t>約</a:t>
                      </a:r>
                      <a:r>
                        <a:rPr kumimoji="1" lang="en-US" altLang="ja-JP" sz="2800" b="0" dirty="0">
                          <a:latin typeface="Meiryo UI" panose="020B0604030504040204" pitchFamily="50" charset="-128"/>
                          <a:ea typeface="Meiryo UI" panose="020B0604030504040204" pitchFamily="50" charset="-128"/>
                        </a:rPr>
                        <a:t>180</a:t>
                      </a:r>
                      <a:r>
                        <a:rPr kumimoji="1" lang="ja-JP" altLang="en-US" sz="2800" b="0" dirty="0">
                          <a:latin typeface="Meiryo UI" panose="020B0604030504040204" pitchFamily="50" charset="-128"/>
                          <a:ea typeface="Meiryo UI" panose="020B0604030504040204" pitchFamily="50" charset="-128"/>
                        </a:rPr>
                        <a:t>万円</a:t>
                      </a:r>
                    </a:p>
                  </a:txBody>
                  <a:tcPr>
                    <a:solidFill>
                      <a:srgbClr val="FDEFE9"/>
                    </a:solidFill>
                  </a:tcPr>
                </a:tc>
                <a:extLst>
                  <a:ext uri="{0D108BD9-81ED-4DB2-BD59-A6C34878D82A}">
                    <a16:rowId xmlns:a16="http://schemas.microsoft.com/office/drawing/2014/main" val="1120223436"/>
                  </a:ext>
                </a:extLst>
              </a:tr>
              <a:tr h="370840">
                <a:tc gridSpan="2">
                  <a:txBody>
                    <a:bodyPr/>
                    <a:lstStyle/>
                    <a:p>
                      <a:pPr algn="ctr"/>
                      <a:r>
                        <a:rPr kumimoji="1" lang="ja-JP" altLang="en-US" sz="2800" b="0" dirty="0">
                          <a:latin typeface="Meiryo UI" panose="020B0604030504040204" pitchFamily="50" charset="-128"/>
                          <a:ea typeface="Meiryo UI" panose="020B0604030504040204" pitchFamily="50" charset="-128"/>
                        </a:rPr>
                        <a:t>住宅修繕費用</a:t>
                      </a:r>
                    </a:p>
                  </a:txBody>
                  <a:tcPr>
                    <a:solidFill>
                      <a:srgbClr val="FCDDCF"/>
                    </a:solidFill>
                  </a:tcPr>
                </a:tc>
                <a:tc hMerge="1">
                  <a:txBody>
                    <a:bodyPr/>
                    <a:lstStyle/>
                    <a:p>
                      <a:pPr algn="ctr"/>
                      <a:endParaRPr kumimoji="1" lang="ja-JP" altLang="en-US" sz="2400" b="0" dirty="0">
                        <a:latin typeface="Meiryo UI" panose="020B0604030504040204" pitchFamily="50" charset="-128"/>
                        <a:ea typeface="Meiryo UI" panose="020B0604030504040204" pitchFamily="50" charset="-128"/>
                      </a:endParaRPr>
                    </a:p>
                  </a:txBody>
                  <a:tcPr>
                    <a:lnL w="12700" cmpd="sng">
                      <a:noFill/>
                    </a:lnL>
                    <a:solidFill>
                      <a:srgbClr val="FCDDCF"/>
                    </a:solidFill>
                  </a:tcPr>
                </a:tc>
                <a:tc>
                  <a:txBody>
                    <a:bodyPr/>
                    <a:lstStyle/>
                    <a:p>
                      <a:pPr algn="ctr"/>
                      <a:r>
                        <a:rPr kumimoji="1" lang="ja-JP" altLang="en-US" sz="2800" b="0" dirty="0">
                          <a:latin typeface="Meiryo UI" panose="020B0604030504040204" pitchFamily="50" charset="-128"/>
                          <a:ea typeface="Meiryo UI" panose="020B0604030504040204" pitchFamily="50" charset="-128"/>
                        </a:rPr>
                        <a:t>約</a:t>
                      </a:r>
                      <a:r>
                        <a:rPr kumimoji="1" lang="en-US" altLang="ja-JP" sz="2800" b="0" dirty="0">
                          <a:latin typeface="Meiryo UI" panose="020B0604030504040204" pitchFamily="50" charset="-128"/>
                          <a:ea typeface="Meiryo UI" panose="020B0604030504040204" pitchFamily="50" charset="-128"/>
                        </a:rPr>
                        <a:t>610</a:t>
                      </a:r>
                      <a:r>
                        <a:rPr kumimoji="1" lang="ja-JP" altLang="en-US" sz="2800" b="0" dirty="0">
                          <a:latin typeface="Meiryo UI" panose="020B0604030504040204" pitchFamily="50" charset="-128"/>
                          <a:ea typeface="Meiryo UI" panose="020B0604030504040204" pitchFamily="50" charset="-128"/>
                        </a:rPr>
                        <a:t>万円</a:t>
                      </a:r>
                    </a:p>
                  </a:txBody>
                  <a:tcPr>
                    <a:solidFill>
                      <a:srgbClr val="FCDDCF"/>
                    </a:solidFill>
                  </a:tcPr>
                </a:tc>
                <a:extLst>
                  <a:ext uri="{0D108BD9-81ED-4DB2-BD59-A6C34878D82A}">
                    <a16:rowId xmlns:a16="http://schemas.microsoft.com/office/drawing/2014/main" val="3787827714"/>
                  </a:ext>
                </a:extLst>
              </a:tr>
              <a:tr h="370840">
                <a:tc gridSpan="2">
                  <a:txBody>
                    <a:bodyPr/>
                    <a:lstStyle/>
                    <a:p>
                      <a:pPr algn="ctr"/>
                      <a:r>
                        <a:rPr kumimoji="1" lang="ja-JP" altLang="en-US" sz="2800" b="0" dirty="0">
                          <a:latin typeface="Meiryo UI" panose="020B0604030504040204" pitchFamily="50" charset="-128"/>
                          <a:ea typeface="Meiryo UI" panose="020B0604030504040204" pitchFamily="50" charset="-128"/>
                        </a:rPr>
                        <a:t>葬儀費用</a:t>
                      </a:r>
                    </a:p>
                  </a:txBody>
                  <a:tcPr>
                    <a:solidFill>
                      <a:srgbClr val="FDEFE9"/>
                    </a:solidFill>
                  </a:tcPr>
                </a:tc>
                <a:tc hMerge="1">
                  <a:txBody>
                    <a:bodyPr/>
                    <a:lstStyle/>
                    <a:p>
                      <a:pPr algn="ctr"/>
                      <a:endParaRPr kumimoji="1" lang="ja-JP" altLang="en-US" sz="2400" b="0" dirty="0">
                        <a:latin typeface="Meiryo UI" panose="020B0604030504040204" pitchFamily="50" charset="-128"/>
                        <a:ea typeface="Meiryo UI" panose="020B0604030504040204" pitchFamily="50" charset="-128"/>
                      </a:endParaRPr>
                    </a:p>
                  </a:txBody>
                  <a:tcPr>
                    <a:lnL w="12700" cmpd="sng">
                      <a:noFill/>
                    </a:lnL>
                    <a:solidFill>
                      <a:srgbClr val="FDEFE9"/>
                    </a:solidFill>
                  </a:tcPr>
                </a:tc>
                <a:tc>
                  <a:txBody>
                    <a:bodyPr/>
                    <a:lstStyle/>
                    <a:p>
                      <a:pPr algn="ctr"/>
                      <a:r>
                        <a:rPr kumimoji="1" lang="ja-JP" altLang="en-US" sz="2800" b="0" dirty="0">
                          <a:latin typeface="Meiryo UI" panose="020B0604030504040204" pitchFamily="50" charset="-128"/>
                          <a:ea typeface="Meiryo UI" panose="020B0604030504040204" pitchFamily="50" charset="-128"/>
                        </a:rPr>
                        <a:t>約</a:t>
                      </a:r>
                      <a:r>
                        <a:rPr kumimoji="1" lang="en-US" altLang="ja-JP" sz="2800" b="0" dirty="0">
                          <a:latin typeface="Meiryo UI" panose="020B0604030504040204" pitchFamily="50" charset="-128"/>
                          <a:ea typeface="Meiryo UI" panose="020B0604030504040204" pitchFamily="50" charset="-128"/>
                        </a:rPr>
                        <a:t>400</a:t>
                      </a:r>
                      <a:r>
                        <a:rPr kumimoji="1" lang="ja-JP" altLang="en-US" sz="2800" b="0" dirty="0">
                          <a:latin typeface="Meiryo UI" panose="020B0604030504040204" pitchFamily="50" charset="-128"/>
                          <a:ea typeface="Meiryo UI" panose="020B0604030504040204" pitchFamily="50" charset="-128"/>
                        </a:rPr>
                        <a:t>万円</a:t>
                      </a:r>
                    </a:p>
                  </a:txBody>
                  <a:tcPr>
                    <a:solidFill>
                      <a:srgbClr val="FDEFE9"/>
                    </a:solidFill>
                  </a:tcPr>
                </a:tc>
                <a:extLst>
                  <a:ext uri="{0D108BD9-81ED-4DB2-BD59-A6C34878D82A}">
                    <a16:rowId xmlns:a16="http://schemas.microsoft.com/office/drawing/2014/main" val="3167872785"/>
                  </a:ext>
                </a:extLst>
              </a:tr>
              <a:tr h="370840">
                <a:tc gridSpan="2">
                  <a:txBody>
                    <a:bodyPr/>
                    <a:lstStyle/>
                    <a:p>
                      <a:pPr algn="ctr"/>
                      <a:r>
                        <a:rPr kumimoji="1" lang="ja-JP" altLang="en-US" sz="2800" b="0" dirty="0">
                          <a:latin typeface="Meiryo UI" panose="020B0604030504040204" pitchFamily="50" charset="-128"/>
                          <a:ea typeface="Meiryo UI" panose="020B0604030504040204" pitchFamily="50" charset="-128"/>
                        </a:rPr>
                        <a:t>相続費用</a:t>
                      </a:r>
                    </a:p>
                  </a:txBody>
                  <a:tcPr>
                    <a:solidFill>
                      <a:srgbClr val="FCDDCF"/>
                    </a:solidFill>
                  </a:tcPr>
                </a:tc>
                <a:tc hMerge="1">
                  <a:txBody>
                    <a:bodyPr/>
                    <a:lstStyle/>
                    <a:p>
                      <a:pPr algn="ctr"/>
                      <a:endParaRPr kumimoji="1" lang="ja-JP" altLang="en-US" sz="2400" b="0" dirty="0">
                        <a:latin typeface="Meiryo UI" panose="020B0604030504040204" pitchFamily="50" charset="-128"/>
                        <a:ea typeface="Meiryo UI" panose="020B0604030504040204" pitchFamily="50" charset="-128"/>
                      </a:endParaRPr>
                    </a:p>
                  </a:txBody>
                  <a:tcPr>
                    <a:lnL w="12700" cmpd="sng">
                      <a:noFill/>
                    </a:lnL>
                    <a:solidFill>
                      <a:srgbClr val="FCDDCF"/>
                    </a:solidFill>
                  </a:tcPr>
                </a:tc>
                <a:tc>
                  <a:txBody>
                    <a:bodyPr/>
                    <a:lstStyle/>
                    <a:p>
                      <a:pPr algn="ctr"/>
                      <a:r>
                        <a:rPr kumimoji="1" lang="ja-JP" altLang="en-US" sz="2800" b="0" dirty="0">
                          <a:latin typeface="Meiryo UI" panose="020B0604030504040204" pitchFamily="50" charset="-128"/>
                          <a:ea typeface="Meiryo UI" panose="020B0604030504040204" pitchFamily="50" charset="-128"/>
                        </a:rPr>
                        <a:t>約</a:t>
                      </a:r>
                      <a:r>
                        <a:rPr kumimoji="1" lang="en-US" altLang="ja-JP" sz="2800" b="0" dirty="0">
                          <a:latin typeface="Meiryo UI" panose="020B0604030504040204" pitchFamily="50" charset="-128"/>
                          <a:ea typeface="Meiryo UI" panose="020B0604030504040204" pitchFamily="50" charset="-128"/>
                        </a:rPr>
                        <a:t>100</a:t>
                      </a:r>
                      <a:r>
                        <a:rPr kumimoji="1" lang="ja-JP" altLang="en-US" sz="2800" b="0" dirty="0">
                          <a:latin typeface="Meiryo UI" panose="020B0604030504040204" pitchFamily="50" charset="-128"/>
                          <a:ea typeface="Meiryo UI" panose="020B0604030504040204" pitchFamily="50" charset="-128"/>
                        </a:rPr>
                        <a:t>万円</a:t>
                      </a:r>
                    </a:p>
                  </a:txBody>
                  <a:tcPr>
                    <a:solidFill>
                      <a:srgbClr val="FCDDCF"/>
                    </a:solidFill>
                  </a:tcPr>
                </a:tc>
                <a:extLst>
                  <a:ext uri="{0D108BD9-81ED-4DB2-BD59-A6C34878D82A}">
                    <a16:rowId xmlns:a16="http://schemas.microsoft.com/office/drawing/2014/main" val="3249926682"/>
                  </a:ext>
                </a:extLst>
              </a:tr>
              <a:tr h="370840">
                <a:tc gridSpan="2">
                  <a:txBody>
                    <a:bodyPr/>
                    <a:lstStyle/>
                    <a:p>
                      <a:pPr algn="ctr"/>
                      <a:r>
                        <a:rPr kumimoji="1" lang="ja-JP" altLang="en-US" sz="2800" b="0" dirty="0">
                          <a:latin typeface="Meiryo UI" panose="020B0604030504040204" pitchFamily="50" charset="-128"/>
                          <a:ea typeface="Meiryo UI" panose="020B0604030504040204" pitchFamily="50" charset="-128"/>
                        </a:rPr>
                        <a:t>予備費用</a:t>
                      </a:r>
                    </a:p>
                  </a:txBody>
                  <a:tcPr>
                    <a:solidFill>
                      <a:srgbClr val="FDEFE9"/>
                    </a:solidFill>
                  </a:tcPr>
                </a:tc>
                <a:tc hMerge="1">
                  <a:txBody>
                    <a:bodyPr/>
                    <a:lstStyle/>
                    <a:p>
                      <a:pPr algn="ctr"/>
                      <a:endParaRPr kumimoji="1" lang="ja-JP" altLang="en-US" sz="2400" b="0" dirty="0">
                        <a:latin typeface="Meiryo UI" panose="020B0604030504040204" pitchFamily="50" charset="-128"/>
                        <a:ea typeface="Meiryo UI" panose="020B0604030504040204" pitchFamily="50" charset="-128"/>
                      </a:endParaRPr>
                    </a:p>
                  </a:txBody>
                  <a:tcPr>
                    <a:lnL w="12700" cmpd="sng">
                      <a:noFill/>
                    </a:lnL>
                    <a:solidFill>
                      <a:srgbClr val="FDEFE9"/>
                    </a:solidFill>
                  </a:tcPr>
                </a:tc>
                <a:tc>
                  <a:txBody>
                    <a:bodyPr/>
                    <a:lstStyle/>
                    <a:p>
                      <a:pPr algn="ctr"/>
                      <a:r>
                        <a:rPr kumimoji="1" lang="ja-JP" altLang="en-US" sz="2800" b="0" dirty="0">
                          <a:latin typeface="Meiryo UI" panose="020B0604030504040204" pitchFamily="50" charset="-128"/>
                          <a:ea typeface="Meiryo UI" panose="020B0604030504040204" pitchFamily="50" charset="-128"/>
                        </a:rPr>
                        <a:t>約</a:t>
                      </a:r>
                      <a:r>
                        <a:rPr kumimoji="1" lang="en-US" altLang="ja-JP" sz="2800" b="0" dirty="0">
                          <a:latin typeface="Meiryo UI" panose="020B0604030504040204" pitchFamily="50" charset="-128"/>
                          <a:ea typeface="Meiryo UI" panose="020B0604030504040204" pitchFamily="50" charset="-128"/>
                        </a:rPr>
                        <a:t>300</a:t>
                      </a:r>
                      <a:r>
                        <a:rPr kumimoji="1" lang="ja-JP" altLang="en-US" sz="2800" b="0" dirty="0">
                          <a:latin typeface="Meiryo UI" panose="020B0604030504040204" pitchFamily="50" charset="-128"/>
                          <a:ea typeface="Meiryo UI" panose="020B0604030504040204" pitchFamily="50" charset="-128"/>
                        </a:rPr>
                        <a:t>万円</a:t>
                      </a:r>
                    </a:p>
                  </a:txBody>
                  <a:tcPr>
                    <a:solidFill>
                      <a:srgbClr val="FDEFE9"/>
                    </a:solidFill>
                  </a:tcPr>
                </a:tc>
                <a:extLst>
                  <a:ext uri="{0D108BD9-81ED-4DB2-BD59-A6C34878D82A}">
                    <a16:rowId xmlns:a16="http://schemas.microsoft.com/office/drawing/2014/main" val="4154668787"/>
                  </a:ext>
                </a:extLst>
              </a:tr>
            </a:tbl>
          </a:graphicData>
        </a:graphic>
      </p:graphicFrame>
      <p:sp>
        <p:nvSpPr>
          <p:cNvPr id="13" name="テキスト ボックス 12">
            <a:extLst>
              <a:ext uri="{FF2B5EF4-FFF2-40B4-BE49-F238E27FC236}">
                <a16:creationId xmlns:a16="http://schemas.microsoft.com/office/drawing/2014/main" id="{70298345-6F85-7CA3-E396-08594CDCE883}"/>
              </a:ext>
            </a:extLst>
          </p:cNvPr>
          <p:cNvSpPr txBox="1"/>
          <p:nvPr/>
        </p:nvSpPr>
        <p:spPr>
          <a:xfrm>
            <a:off x="723899" y="6128061"/>
            <a:ext cx="76962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sng"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費用を合計すると</a:t>
            </a:r>
            <a:r>
              <a:rPr kumimoji="1" lang="ja-JP" altLang="en-US" sz="32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約</a:t>
            </a:r>
            <a:r>
              <a:rPr kumimoji="1" lang="en-US" altLang="ja-JP" sz="40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1</a:t>
            </a:r>
            <a:r>
              <a:rPr kumimoji="1" lang="ja-JP" altLang="en-US" sz="40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億</a:t>
            </a:r>
            <a:r>
              <a:rPr lang="en-US" altLang="ja-JP" sz="4000" b="1" u="sng" dirty="0">
                <a:solidFill>
                  <a:srgbClr val="FF0000"/>
                </a:solidFill>
                <a:latin typeface="Meiryo UI" panose="020B0604030504040204" pitchFamily="50" charset="-128"/>
                <a:ea typeface="Meiryo UI" panose="020B0604030504040204" pitchFamily="50" charset="-128"/>
              </a:rPr>
              <a:t>3</a:t>
            </a:r>
            <a:r>
              <a:rPr kumimoji="1" lang="en-US" altLang="ja-JP" sz="40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,160</a:t>
            </a:r>
            <a:r>
              <a:rPr kumimoji="1" lang="ja-JP" altLang="en-US" sz="32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万円</a:t>
            </a:r>
          </a:p>
        </p:txBody>
      </p:sp>
      <p:sp>
        <p:nvSpPr>
          <p:cNvPr id="3" name="テキスト ボックス 2">
            <a:extLst>
              <a:ext uri="{FF2B5EF4-FFF2-40B4-BE49-F238E27FC236}">
                <a16:creationId xmlns:a16="http://schemas.microsoft.com/office/drawing/2014/main" id="{398ABA34-5EA5-3059-66E6-4CB5E41A6109}"/>
              </a:ext>
            </a:extLst>
          </p:cNvPr>
          <p:cNvSpPr txBox="1"/>
          <p:nvPr/>
        </p:nvSpPr>
        <p:spPr>
          <a:xfrm>
            <a:off x="800100" y="5584076"/>
            <a:ext cx="7619999" cy="646331"/>
          </a:xfrm>
          <a:prstGeom prst="rect">
            <a:avLst/>
          </a:prstGeom>
          <a:noFill/>
        </p:spPr>
        <p:txBody>
          <a:bodyPr wrap="square" rtlCol="0">
            <a:spAutoFit/>
          </a:bodyPr>
          <a:lstStyle/>
          <a:p>
            <a:pPr marL="0" marR="0" lvl="0" indent="-45720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遺族の生活費は長男独立までは現在の生活費（</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27</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万円）の</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7</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割、長男独立後は</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割で計算。</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1620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妻は長男独立時の年齢の平均余命までとしている。</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学費は高校まで国公立、大学は私立文系に自宅から通った場合の金額。</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正方形/長方形 6">
            <a:extLst>
              <a:ext uri="{FF2B5EF4-FFF2-40B4-BE49-F238E27FC236}">
                <a16:creationId xmlns:a16="http://schemas.microsoft.com/office/drawing/2014/main" id="{1CCE4F23-2B21-9743-45FC-6E8E9BE637A4}"/>
              </a:ext>
            </a:extLst>
          </p:cNvPr>
          <p:cNvSpPr/>
          <p:nvPr/>
        </p:nvSpPr>
        <p:spPr>
          <a:xfrm>
            <a:off x="97277" y="30760"/>
            <a:ext cx="8959174"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a:t>
            </a:r>
            <a:r>
              <a:rPr kumimoji="1" lang="ja-JP" altLang="en-US"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事例②</a:t>
            </a:r>
            <a:r>
              <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-1】</a:t>
            </a:r>
            <a:r>
              <a:rPr kumimoji="1" lang="ja-JP" altLang="en-US"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①必要となるお金</a:t>
            </a:r>
            <a:endPar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endParaRPr>
          </a:p>
        </p:txBody>
      </p:sp>
      <p:sp>
        <p:nvSpPr>
          <p:cNvPr id="8" name="テキスト ボックス 7">
            <a:extLst>
              <a:ext uri="{FF2B5EF4-FFF2-40B4-BE49-F238E27FC236}">
                <a16:creationId xmlns:a16="http://schemas.microsoft.com/office/drawing/2014/main" id="{870445A7-E1C1-BE58-4972-C153936E0EF8}"/>
              </a:ext>
            </a:extLst>
          </p:cNvPr>
          <p:cNvSpPr txBox="1"/>
          <p:nvPr/>
        </p:nvSpPr>
        <p:spPr>
          <a:xfrm>
            <a:off x="800099" y="5378041"/>
            <a:ext cx="525235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生命保険文化センター「遺族保障ガイド」</a:t>
            </a:r>
            <a:r>
              <a:rPr lang="en-US" altLang="ja-JP" sz="1200" dirty="0">
                <a:latin typeface="Meiryo UI" panose="020B0604030504040204" pitchFamily="50" charset="-128"/>
                <a:ea typeface="Meiryo UI" panose="020B0604030504040204" pitchFamily="50" charset="-128"/>
              </a:rPr>
              <a:t>(2023</a:t>
            </a:r>
            <a:r>
              <a:rPr lang="ja-JP" altLang="en-US" sz="1200" dirty="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11</a:t>
            </a:r>
            <a:r>
              <a:rPr lang="ja-JP" altLang="en-US" sz="1200" dirty="0">
                <a:latin typeface="Meiryo UI" panose="020B0604030504040204" pitchFamily="50" charset="-128"/>
                <a:ea typeface="Meiryo UI" panose="020B0604030504040204" pitchFamily="50" charset="-128"/>
              </a:rPr>
              <a:t>月改訂版</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をもとに作成</a:t>
            </a:r>
            <a:endParaRPr lang="en-US" altLang="ja-JP" sz="1200"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45F4AC6E-9EF3-1462-D48C-585D6D06EED0}"/>
              </a:ext>
            </a:extLst>
          </p:cNvPr>
          <p:cNvSpPr>
            <a:spLocks noGrp="1"/>
          </p:cNvSpPr>
          <p:nvPr>
            <p:ph type="sldNum" sz="quarter" idx="12"/>
          </p:nvPr>
        </p:nvSpPr>
        <p:spPr>
          <a:xfrm>
            <a:off x="6737757" y="6389912"/>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1" lang="ja-JP" altLang="en-US" sz="18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758642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752168-FB2F-001B-6732-533CE0D9C318}"/>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C79BA2C5-80C8-AD3B-8EFA-FCA09B23D92E}"/>
              </a:ext>
            </a:extLst>
          </p:cNvPr>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 name="正方形/長方形 6">
            <a:extLst>
              <a:ext uri="{FF2B5EF4-FFF2-40B4-BE49-F238E27FC236}">
                <a16:creationId xmlns:a16="http://schemas.microsoft.com/office/drawing/2014/main" id="{229A184F-47AE-DDA4-BE2B-C4D782C4EB97}"/>
              </a:ext>
            </a:extLst>
          </p:cNvPr>
          <p:cNvSpPr/>
          <p:nvPr/>
        </p:nvSpPr>
        <p:spPr>
          <a:xfrm>
            <a:off x="97277" y="30760"/>
            <a:ext cx="8959174"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事例②</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-1】</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②</a:t>
            </a:r>
            <a:r>
              <a:rPr kumimoji="1" lang="ja-JP" altLang="en-US"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必要となるお金</a:t>
            </a:r>
            <a:endPar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endParaRPr>
          </a:p>
        </p:txBody>
      </p:sp>
      <p:sp>
        <p:nvSpPr>
          <p:cNvPr id="8" name="テキスト ボックス 7">
            <a:extLst>
              <a:ext uri="{FF2B5EF4-FFF2-40B4-BE49-F238E27FC236}">
                <a16:creationId xmlns:a16="http://schemas.microsoft.com/office/drawing/2014/main" id="{FACD1686-EB9B-E053-4D8D-B1B1F3BEF068}"/>
              </a:ext>
            </a:extLst>
          </p:cNvPr>
          <p:cNvSpPr txBox="1"/>
          <p:nvPr/>
        </p:nvSpPr>
        <p:spPr>
          <a:xfrm>
            <a:off x="0" y="813728"/>
            <a:ext cx="889233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世帯主の年齢階級別貯蓄・負債現在高、負債保有世帯の割合（</a:t>
            </a:r>
            <a:r>
              <a:rPr lang="en-US" altLang="ja-JP" sz="2400" b="1" dirty="0">
                <a:latin typeface="Meiryo UI" panose="020B0604030504040204" pitchFamily="50" charset="-128"/>
                <a:ea typeface="Meiryo UI" panose="020B0604030504040204" pitchFamily="50" charset="-128"/>
              </a:rPr>
              <a:t>2</a:t>
            </a:r>
            <a:r>
              <a:rPr lang="ja-JP" altLang="en-US" sz="2400" b="1" dirty="0">
                <a:latin typeface="Meiryo UI" panose="020B0604030504040204" pitchFamily="50" charset="-128"/>
                <a:ea typeface="Meiryo UI" panose="020B0604030504040204" pitchFamily="50" charset="-128"/>
              </a:rPr>
              <a:t>人以上世帯）</a:t>
            </a:r>
            <a:endParaRPr lang="en-US" altLang="ja-JP" sz="2400" b="1" dirty="0">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AFA42E5B-7379-1C61-BB77-8F22305E1391}"/>
              </a:ext>
            </a:extLst>
          </p:cNvPr>
          <p:cNvSpPr>
            <a:spLocks noGrp="1"/>
          </p:cNvSpPr>
          <p:nvPr>
            <p:ph type="sldNum" sz="quarter" idx="12"/>
          </p:nvPr>
        </p:nvSpPr>
        <p:spPr>
          <a:xfrm>
            <a:off x="6758730" y="6392703"/>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1" lang="ja-JP" altLang="en-US"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13" name="テキスト ボックス 12">
            <a:extLst>
              <a:ext uri="{FF2B5EF4-FFF2-40B4-BE49-F238E27FC236}">
                <a16:creationId xmlns:a16="http://schemas.microsoft.com/office/drawing/2014/main" id="{A0271EAD-1FAB-CB58-E2ED-D3FCB72C3129}"/>
              </a:ext>
            </a:extLst>
          </p:cNvPr>
          <p:cNvSpPr txBox="1"/>
          <p:nvPr/>
        </p:nvSpPr>
        <p:spPr>
          <a:xfrm>
            <a:off x="97277" y="6581019"/>
            <a:ext cx="3427993" cy="246221"/>
          </a:xfrm>
          <a:prstGeom prst="rect">
            <a:avLst/>
          </a:prstGeom>
          <a:noFill/>
        </p:spPr>
        <p:txBody>
          <a:bodyPr wrap="square" rtlCol="0">
            <a:spAutoFit/>
          </a:bodyPr>
          <a:lstStyle/>
          <a:p>
            <a:r>
              <a:rPr lang="en-US" altLang="ja-JP" sz="1000" dirty="0">
                <a:solidFill>
                  <a:schemeClr val="bg2">
                    <a:lumMod val="25000"/>
                  </a:schemeClr>
                </a:solidFill>
                <a:latin typeface="Meiryo UI" panose="020B0604030504040204" pitchFamily="50" charset="-128"/>
                <a:ea typeface="Meiryo UI" panose="020B0604030504040204" pitchFamily="50" charset="-128"/>
              </a:rPr>
              <a:t>※</a:t>
            </a:r>
            <a:r>
              <a:rPr lang="ja-JP" altLang="en-US" sz="1000" dirty="0">
                <a:solidFill>
                  <a:schemeClr val="bg2">
                    <a:lumMod val="25000"/>
                  </a:schemeClr>
                </a:solidFill>
                <a:latin typeface="Meiryo UI" panose="020B0604030504040204" pitchFamily="50" charset="-128"/>
                <a:ea typeface="Meiryo UI" panose="020B0604030504040204" pitchFamily="50" charset="-128"/>
              </a:rPr>
              <a:t>総務省「家計調査年報（貯蓄・負債編）」（</a:t>
            </a:r>
            <a:r>
              <a:rPr lang="en-US" altLang="ja-JP" sz="1000" dirty="0">
                <a:solidFill>
                  <a:schemeClr val="bg2">
                    <a:lumMod val="25000"/>
                  </a:schemeClr>
                </a:solidFill>
                <a:latin typeface="Meiryo UI" panose="020B0604030504040204" pitchFamily="50" charset="-128"/>
                <a:ea typeface="Meiryo UI" panose="020B0604030504040204" pitchFamily="50" charset="-128"/>
              </a:rPr>
              <a:t>2024</a:t>
            </a:r>
            <a:r>
              <a:rPr lang="ja-JP" altLang="en-US" sz="1000" dirty="0">
                <a:solidFill>
                  <a:schemeClr val="bg2">
                    <a:lumMod val="25000"/>
                  </a:schemeClr>
                </a:solidFill>
                <a:latin typeface="Meiryo UI" panose="020B0604030504040204" pitchFamily="50" charset="-128"/>
                <a:ea typeface="Meiryo UI" panose="020B0604030504040204" pitchFamily="50" charset="-128"/>
              </a:rPr>
              <a:t>年）</a:t>
            </a:r>
            <a:endParaRPr kumimoji="1" lang="en-US" altLang="ja-JP" sz="1000" dirty="0">
              <a:solidFill>
                <a:schemeClr val="bg2">
                  <a:lumMod val="25000"/>
                </a:schemeClr>
              </a:solidFill>
              <a:latin typeface="Meiryo UI" panose="020B0604030504040204" pitchFamily="50" charset="-128"/>
              <a:ea typeface="Meiryo UI" panose="020B0604030504040204" pitchFamily="50" charset="-128"/>
            </a:endParaRPr>
          </a:p>
        </p:txBody>
      </p:sp>
      <p:pic>
        <p:nvPicPr>
          <p:cNvPr id="10" name="図 9">
            <a:extLst>
              <a:ext uri="{FF2B5EF4-FFF2-40B4-BE49-F238E27FC236}">
                <a16:creationId xmlns:a16="http://schemas.microsoft.com/office/drawing/2014/main" id="{0751261C-F202-86EE-60E5-D7C417D9ECCB}"/>
              </a:ext>
            </a:extLst>
          </p:cNvPr>
          <p:cNvPicPr>
            <a:picLocks noChangeAspect="1"/>
          </p:cNvPicPr>
          <p:nvPr/>
        </p:nvPicPr>
        <p:blipFill>
          <a:blip r:embed="rId3"/>
          <a:stretch>
            <a:fillRect/>
          </a:stretch>
        </p:blipFill>
        <p:spPr>
          <a:xfrm>
            <a:off x="422156" y="1611653"/>
            <a:ext cx="8299687" cy="4781050"/>
          </a:xfrm>
          <a:prstGeom prst="rect">
            <a:avLst/>
          </a:prstGeom>
        </p:spPr>
      </p:pic>
    </p:spTree>
    <p:extLst>
      <p:ext uri="{BB962C8B-B14F-4D97-AF65-F5344CB8AC3E}">
        <p14:creationId xmlns:p14="http://schemas.microsoft.com/office/powerpoint/2010/main" val="8228005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5BD70-A5A8-40A2-D6D9-5BF3B03AFAE6}"/>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51514DFC-5C9F-4841-7F31-2B0701DDDCA1}"/>
              </a:ext>
            </a:extLst>
          </p:cNvPr>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aphicFrame>
        <p:nvGraphicFramePr>
          <p:cNvPr id="11" name="表 10">
            <a:extLst>
              <a:ext uri="{FF2B5EF4-FFF2-40B4-BE49-F238E27FC236}">
                <a16:creationId xmlns:a16="http://schemas.microsoft.com/office/drawing/2014/main" id="{530F41B3-3C07-533B-1540-9BCD31246913}"/>
              </a:ext>
            </a:extLst>
          </p:cNvPr>
          <p:cNvGraphicFramePr>
            <a:graphicFrameLocks noGrp="1"/>
          </p:cNvGraphicFramePr>
          <p:nvPr>
            <p:extLst>
              <p:ext uri="{D42A27DB-BD31-4B8C-83A1-F6EECF244321}">
                <p14:modId xmlns:p14="http://schemas.microsoft.com/office/powerpoint/2010/main" val="2931730913"/>
              </p:ext>
            </p:extLst>
          </p:nvPr>
        </p:nvGraphicFramePr>
        <p:xfrm>
          <a:off x="536944" y="1384151"/>
          <a:ext cx="8013669" cy="2743200"/>
        </p:xfrm>
        <a:graphic>
          <a:graphicData uri="http://schemas.openxmlformats.org/drawingml/2006/table">
            <a:tbl>
              <a:tblPr firstRow="1" bandRow="1">
                <a:tableStyleId>{22838BEF-8BB2-4498-84A7-C5851F593DF1}</a:tableStyleId>
              </a:tblPr>
              <a:tblGrid>
                <a:gridCol w="2671223">
                  <a:extLst>
                    <a:ext uri="{9D8B030D-6E8A-4147-A177-3AD203B41FA5}">
                      <a16:colId xmlns:a16="http://schemas.microsoft.com/office/drawing/2014/main" val="3941013562"/>
                    </a:ext>
                  </a:extLst>
                </a:gridCol>
                <a:gridCol w="2671223">
                  <a:extLst>
                    <a:ext uri="{9D8B030D-6E8A-4147-A177-3AD203B41FA5}">
                      <a16:colId xmlns:a16="http://schemas.microsoft.com/office/drawing/2014/main" val="4066082026"/>
                    </a:ext>
                  </a:extLst>
                </a:gridCol>
                <a:gridCol w="2671223">
                  <a:extLst>
                    <a:ext uri="{9D8B030D-6E8A-4147-A177-3AD203B41FA5}">
                      <a16:colId xmlns:a16="http://schemas.microsoft.com/office/drawing/2014/main" val="3372703205"/>
                    </a:ext>
                  </a:extLst>
                </a:gridCol>
              </a:tblGrid>
              <a:tr h="370840">
                <a:tc rowSpan="4">
                  <a:txBody>
                    <a:bodyPr/>
                    <a:lstStyle/>
                    <a:p>
                      <a:pPr algn="ctr"/>
                      <a:r>
                        <a:rPr kumimoji="1" lang="ja-JP" altLang="en-US" sz="2400" b="0" dirty="0">
                          <a:latin typeface="Meiryo UI" panose="020B0604030504040204" pitchFamily="50" charset="-128"/>
                          <a:ea typeface="Meiryo UI" panose="020B0604030504040204" pitchFamily="50" charset="-128"/>
                        </a:rPr>
                        <a:t>公的保障</a:t>
                      </a:r>
                      <a:endParaRPr kumimoji="1" lang="en-US" altLang="ja-JP" sz="2400" b="0" dirty="0">
                        <a:latin typeface="Meiryo UI" panose="020B0604030504040204" pitchFamily="50" charset="-128"/>
                        <a:ea typeface="Meiryo UI" panose="020B0604030504040204" pitchFamily="50" charset="-128"/>
                      </a:endParaRPr>
                    </a:p>
                    <a:p>
                      <a:pPr algn="ctr"/>
                      <a:r>
                        <a:rPr kumimoji="1" lang="ja-JP" altLang="en-US" sz="2400" b="0" dirty="0">
                          <a:solidFill>
                            <a:schemeClr val="tx1"/>
                          </a:solidFill>
                          <a:latin typeface="Meiryo UI" panose="020B0604030504040204" pitchFamily="50" charset="-128"/>
                          <a:ea typeface="Meiryo UI" panose="020B0604030504040204" pitchFamily="50" charset="-128"/>
                        </a:rPr>
                        <a:t>（遺族年金）</a:t>
                      </a:r>
                    </a:p>
                  </a:txBody>
                  <a:tcPr anchor="ctr"/>
                </a:tc>
                <a:tc>
                  <a:txBody>
                    <a:bodyPr/>
                    <a:lstStyle/>
                    <a:p>
                      <a:pPr algn="l"/>
                      <a:r>
                        <a:rPr kumimoji="1" lang="ja-JP" altLang="en-US" sz="2400" b="0" dirty="0">
                          <a:solidFill>
                            <a:schemeClr val="tx1"/>
                          </a:solidFill>
                          <a:latin typeface="Meiryo UI" panose="020B0604030504040204" pitchFamily="50" charset="-128"/>
                          <a:ea typeface="Meiryo UI" panose="020B0604030504040204" pitchFamily="50" charset="-128"/>
                        </a:rPr>
                        <a:t>長女</a:t>
                      </a:r>
                      <a:r>
                        <a:rPr kumimoji="1" lang="en-US" altLang="ja-JP" sz="2400" b="0" dirty="0">
                          <a:solidFill>
                            <a:schemeClr val="tx1"/>
                          </a:solidFill>
                          <a:latin typeface="Meiryo UI" panose="020B0604030504040204" pitchFamily="50" charset="-128"/>
                          <a:ea typeface="Meiryo UI" panose="020B0604030504040204" pitchFamily="50" charset="-128"/>
                        </a:rPr>
                        <a:t>10</a:t>
                      </a:r>
                      <a:r>
                        <a:rPr kumimoji="1" lang="ja-JP" altLang="en-US" sz="2400" b="0" dirty="0">
                          <a:solidFill>
                            <a:schemeClr val="tx1"/>
                          </a:solidFill>
                          <a:latin typeface="Meiryo UI" panose="020B0604030504040204" pitchFamily="50" charset="-128"/>
                          <a:ea typeface="Meiryo UI" panose="020B0604030504040204" pitchFamily="50" charset="-128"/>
                        </a:rPr>
                        <a:t>～</a:t>
                      </a:r>
                      <a:r>
                        <a:rPr kumimoji="1" lang="en-US" altLang="ja-JP" sz="2400" b="0" dirty="0">
                          <a:solidFill>
                            <a:schemeClr val="tx1"/>
                          </a:solidFill>
                          <a:latin typeface="Meiryo UI" panose="020B0604030504040204" pitchFamily="50" charset="-128"/>
                          <a:ea typeface="Meiryo UI" panose="020B0604030504040204" pitchFamily="50" charset="-128"/>
                        </a:rPr>
                        <a:t>18</a:t>
                      </a:r>
                      <a:r>
                        <a:rPr kumimoji="1" lang="ja-JP" altLang="en-US" sz="2400" b="0" dirty="0">
                          <a:solidFill>
                            <a:schemeClr val="tx1"/>
                          </a:solidFill>
                          <a:latin typeface="Meiryo UI" panose="020B0604030504040204" pitchFamily="50" charset="-128"/>
                          <a:ea typeface="Meiryo UI" panose="020B0604030504040204" pitchFamily="50" charset="-128"/>
                        </a:rPr>
                        <a:t>歳まで</a:t>
                      </a:r>
                    </a:p>
                  </a:txBody>
                  <a:tcPr anchor="ctr"/>
                </a:tc>
                <a:tc>
                  <a:txBody>
                    <a:bodyPr/>
                    <a:lstStyle/>
                    <a:p>
                      <a:pPr algn="r"/>
                      <a:r>
                        <a:rPr kumimoji="1" lang="ja-JP" altLang="en-US" sz="2400" b="0" dirty="0">
                          <a:latin typeface="Meiryo UI" panose="020B0604030504040204" pitchFamily="50" charset="-128"/>
                          <a:ea typeface="Meiryo UI" panose="020B0604030504040204" pitchFamily="50" charset="-128"/>
                        </a:rPr>
                        <a:t>約</a:t>
                      </a:r>
                      <a:r>
                        <a:rPr kumimoji="1" lang="en-US" altLang="ja-JP" sz="2400" b="0" dirty="0">
                          <a:latin typeface="Meiryo UI" panose="020B0604030504040204" pitchFamily="50" charset="-128"/>
                          <a:ea typeface="Meiryo UI" panose="020B0604030504040204" pitchFamily="50" charset="-128"/>
                        </a:rPr>
                        <a:t>1,570</a:t>
                      </a:r>
                      <a:r>
                        <a:rPr kumimoji="1" lang="ja-JP" altLang="en-US" sz="2400" b="0" dirty="0">
                          <a:latin typeface="Meiryo UI" panose="020B0604030504040204" pitchFamily="50" charset="-128"/>
                          <a:ea typeface="Meiryo UI" panose="020B0604030504040204" pitchFamily="50" charset="-128"/>
                        </a:rPr>
                        <a:t>万円</a:t>
                      </a:r>
                      <a:endParaRPr kumimoji="1" lang="ja-JP" altLang="en-US" sz="2400" b="0" dirty="0">
                        <a:solidFill>
                          <a:schemeClr val="tx1"/>
                        </a:solidFill>
                        <a:latin typeface="Meiryo UI" panose="020B0604030504040204" pitchFamily="50" charset="-128"/>
                        <a:ea typeface="Meiryo UI" panose="020B0604030504040204" pitchFamily="50" charset="-128"/>
                      </a:endParaRPr>
                    </a:p>
                  </a:txBody>
                  <a:tcPr>
                    <a:solidFill>
                      <a:srgbClr val="E9F1F5"/>
                    </a:solidFill>
                  </a:tcPr>
                </a:tc>
                <a:extLst>
                  <a:ext uri="{0D108BD9-81ED-4DB2-BD59-A6C34878D82A}">
                    <a16:rowId xmlns:a16="http://schemas.microsoft.com/office/drawing/2014/main" val="3199551948"/>
                  </a:ext>
                </a:extLst>
              </a:tr>
              <a:tr h="370840">
                <a:tc vMerge="1">
                  <a:txBody>
                    <a:bodyPr/>
                    <a:lstStyle/>
                    <a:p>
                      <a:pPr algn="ctr"/>
                      <a:endParaRPr kumimoji="1" lang="ja-JP" altLang="en-US" sz="2400" b="0" dirty="0">
                        <a:solidFill>
                          <a:schemeClr val="tx1"/>
                        </a:solidFill>
                        <a:latin typeface="Meiryo UI" panose="020B0604030504040204" pitchFamily="50" charset="-128"/>
                        <a:ea typeface="Meiryo UI" panose="020B0604030504040204" pitchFamily="50" charset="-128"/>
                      </a:endParaRPr>
                    </a:p>
                  </a:txBody>
                  <a:tcPr/>
                </a:tc>
                <a:tc>
                  <a:txBody>
                    <a:bodyPr/>
                    <a:lstStyle/>
                    <a:p>
                      <a:pPr algn="l"/>
                      <a:r>
                        <a:rPr kumimoji="1" lang="ja-JP" altLang="en-US" sz="2400" b="0" dirty="0">
                          <a:solidFill>
                            <a:schemeClr val="tx1"/>
                          </a:solidFill>
                          <a:latin typeface="Meiryo UI" panose="020B0604030504040204" pitchFamily="50" charset="-128"/>
                          <a:ea typeface="Meiryo UI" panose="020B0604030504040204" pitchFamily="50" charset="-128"/>
                        </a:rPr>
                        <a:t>長男</a:t>
                      </a:r>
                      <a:r>
                        <a:rPr kumimoji="1" lang="en-US" altLang="ja-JP" sz="2400" b="0" dirty="0">
                          <a:solidFill>
                            <a:schemeClr val="tx1"/>
                          </a:solidFill>
                          <a:latin typeface="Meiryo UI" panose="020B0604030504040204" pitchFamily="50" charset="-128"/>
                          <a:ea typeface="Meiryo UI" panose="020B0604030504040204" pitchFamily="50" charset="-128"/>
                        </a:rPr>
                        <a:t>17</a:t>
                      </a:r>
                      <a:r>
                        <a:rPr kumimoji="1" lang="ja-JP" altLang="en-US" sz="2400" b="0" dirty="0">
                          <a:solidFill>
                            <a:schemeClr val="tx1"/>
                          </a:solidFill>
                          <a:latin typeface="Meiryo UI" panose="020B0604030504040204" pitchFamily="50" charset="-128"/>
                          <a:ea typeface="Meiryo UI" panose="020B0604030504040204" pitchFamily="50" charset="-128"/>
                        </a:rPr>
                        <a:t>～</a:t>
                      </a:r>
                      <a:r>
                        <a:rPr kumimoji="1" lang="en-US" altLang="ja-JP" sz="2400" b="0" dirty="0">
                          <a:solidFill>
                            <a:schemeClr val="tx1"/>
                          </a:solidFill>
                          <a:latin typeface="Meiryo UI" panose="020B0604030504040204" pitchFamily="50" charset="-128"/>
                          <a:ea typeface="Meiryo UI" panose="020B0604030504040204" pitchFamily="50" charset="-128"/>
                        </a:rPr>
                        <a:t>18</a:t>
                      </a:r>
                      <a:r>
                        <a:rPr kumimoji="1" lang="ja-JP" altLang="en-US" sz="2400" b="0" dirty="0">
                          <a:solidFill>
                            <a:schemeClr val="tx1"/>
                          </a:solidFill>
                          <a:latin typeface="Meiryo UI" panose="020B0604030504040204" pitchFamily="50" charset="-128"/>
                          <a:ea typeface="Meiryo UI" panose="020B0604030504040204" pitchFamily="50" charset="-128"/>
                        </a:rPr>
                        <a:t>歳まで</a:t>
                      </a:r>
                    </a:p>
                  </a:txBody>
                  <a:tcPr anchor="ctr">
                    <a:solidFill>
                      <a:srgbClr val="E9F1F5"/>
                    </a:solidFill>
                  </a:tcPr>
                </a:tc>
                <a:tc>
                  <a:txBody>
                    <a:bodyPr/>
                    <a:lstStyle/>
                    <a:p>
                      <a:pPr algn="r"/>
                      <a:r>
                        <a:rPr kumimoji="1" lang="ja-JP" altLang="en-US" sz="2400" b="0" dirty="0">
                          <a:latin typeface="Meiryo UI" panose="020B0604030504040204" pitchFamily="50" charset="-128"/>
                          <a:ea typeface="Meiryo UI" panose="020B0604030504040204" pitchFamily="50" charset="-128"/>
                        </a:rPr>
                        <a:t>約</a:t>
                      </a:r>
                      <a:r>
                        <a:rPr kumimoji="1" lang="en-US" altLang="ja-JP" sz="2400" b="0" dirty="0">
                          <a:latin typeface="Meiryo UI" panose="020B0604030504040204" pitchFamily="50" charset="-128"/>
                          <a:ea typeface="Meiryo UI" panose="020B0604030504040204" pitchFamily="50" charset="-128"/>
                        </a:rPr>
                        <a:t>300</a:t>
                      </a:r>
                      <a:r>
                        <a:rPr kumimoji="1" lang="ja-JP" altLang="en-US" sz="2400" b="0" dirty="0">
                          <a:latin typeface="Meiryo UI" panose="020B0604030504040204" pitchFamily="50" charset="-128"/>
                          <a:ea typeface="Meiryo UI" panose="020B0604030504040204" pitchFamily="50" charset="-128"/>
                        </a:rPr>
                        <a:t>万円</a:t>
                      </a:r>
                      <a:endParaRPr kumimoji="1" lang="ja-JP" altLang="en-US" sz="2400" b="0" dirty="0">
                        <a:solidFill>
                          <a:schemeClr val="tx1"/>
                        </a:solidFill>
                        <a:latin typeface="Meiryo UI" panose="020B0604030504040204" pitchFamily="50" charset="-128"/>
                        <a:ea typeface="Meiryo UI" panose="020B0604030504040204" pitchFamily="50" charset="-128"/>
                      </a:endParaRPr>
                    </a:p>
                  </a:txBody>
                  <a:tcPr>
                    <a:solidFill>
                      <a:srgbClr val="E9F1F5"/>
                    </a:solidFill>
                  </a:tcPr>
                </a:tc>
                <a:extLst>
                  <a:ext uri="{0D108BD9-81ED-4DB2-BD59-A6C34878D82A}">
                    <a16:rowId xmlns:a16="http://schemas.microsoft.com/office/drawing/2014/main" val="3950697395"/>
                  </a:ext>
                </a:extLst>
              </a:tr>
              <a:tr h="370840">
                <a:tc vMerge="1">
                  <a:txBody>
                    <a:bodyPr/>
                    <a:lstStyle/>
                    <a:p>
                      <a:pPr algn="ctr"/>
                      <a:endParaRPr kumimoji="1" lang="ja-JP" altLang="en-US" sz="2400" b="0" dirty="0">
                        <a:solidFill>
                          <a:schemeClr val="tx1"/>
                        </a:solidFill>
                        <a:latin typeface="Meiryo UI" panose="020B0604030504040204" pitchFamily="50" charset="-128"/>
                        <a:ea typeface="Meiryo UI" panose="020B0604030504040204" pitchFamily="50" charset="-128"/>
                      </a:endParaRPr>
                    </a:p>
                  </a:txBody>
                  <a:tcPr anchor="ctr">
                    <a:solidFill>
                      <a:srgbClr val="D0E3EA"/>
                    </a:solidFill>
                  </a:tcPr>
                </a:tc>
                <a:tc>
                  <a:txBody>
                    <a:bodyPr/>
                    <a:lstStyle/>
                    <a:p>
                      <a:pPr algn="l"/>
                      <a:r>
                        <a:rPr kumimoji="1" lang="ja-JP" altLang="en-US" sz="2400" b="0" dirty="0">
                          <a:solidFill>
                            <a:schemeClr val="tx1"/>
                          </a:solidFill>
                          <a:latin typeface="Meiryo UI" panose="020B0604030504040204" pitchFamily="50" charset="-128"/>
                          <a:ea typeface="Meiryo UI" panose="020B0604030504040204" pitchFamily="50" charset="-128"/>
                        </a:rPr>
                        <a:t>妻</a:t>
                      </a:r>
                      <a:r>
                        <a:rPr kumimoji="1" lang="en-US" altLang="ja-JP" sz="2400" b="0" dirty="0">
                          <a:solidFill>
                            <a:schemeClr val="tx1"/>
                          </a:solidFill>
                          <a:latin typeface="Meiryo UI" panose="020B0604030504040204" pitchFamily="50" charset="-128"/>
                          <a:ea typeface="Meiryo UI" panose="020B0604030504040204" pitchFamily="50" charset="-128"/>
                        </a:rPr>
                        <a:t>53</a:t>
                      </a:r>
                      <a:r>
                        <a:rPr kumimoji="1" lang="ja-JP" altLang="en-US" sz="2400" b="0" dirty="0">
                          <a:solidFill>
                            <a:schemeClr val="tx1"/>
                          </a:solidFill>
                          <a:latin typeface="Meiryo UI" panose="020B0604030504040204" pitchFamily="50" charset="-128"/>
                          <a:ea typeface="Meiryo UI" panose="020B0604030504040204" pitchFamily="50" charset="-128"/>
                        </a:rPr>
                        <a:t>～</a:t>
                      </a:r>
                      <a:r>
                        <a:rPr kumimoji="1" lang="en-US" altLang="ja-JP" sz="2400" b="0" dirty="0">
                          <a:solidFill>
                            <a:schemeClr val="tx1"/>
                          </a:solidFill>
                          <a:latin typeface="Meiryo UI" panose="020B0604030504040204" pitchFamily="50" charset="-128"/>
                          <a:ea typeface="Meiryo UI" panose="020B0604030504040204" pitchFamily="50" charset="-128"/>
                        </a:rPr>
                        <a:t>64</a:t>
                      </a:r>
                      <a:r>
                        <a:rPr kumimoji="1" lang="ja-JP" altLang="en-US" sz="2400" b="0" dirty="0">
                          <a:solidFill>
                            <a:schemeClr val="tx1"/>
                          </a:solidFill>
                          <a:latin typeface="Meiryo UI" panose="020B0604030504040204" pitchFamily="50" charset="-128"/>
                          <a:ea typeface="Meiryo UI" panose="020B0604030504040204" pitchFamily="50" charset="-128"/>
                        </a:rPr>
                        <a:t>歳まで</a:t>
                      </a:r>
                    </a:p>
                  </a:txBody>
                  <a:tcPr>
                    <a:solidFill>
                      <a:srgbClr val="E9F1F5"/>
                    </a:solidFill>
                  </a:tcPr>
                </a:tc>
                <a:tc>
                  <a:txBody>
                    <a:bodyPr/>
                    <a:lstStyle/>
                    <a:p>
                      <a:pPr algn="r"/>
                      <a:r>
                        <a:rPr kumimoji="1" lang="ja-JP" altLang="en-US" sz="2400" b="0" dirty="0">
                          <a:latin typeface="Meiryo UI" panose="020B0604030504040204" pitchFamily="50" charset="-128"/>
                          <a:ea typeface="Meiryo UI" panose="020B0604030504040204" pitchFamily="50" charset="-128"/>
                        </a:rPr>
                        <a:t>約</a:t>
                      </a:r>
                      <a:r>
                        <a:rPr kumimoji="1" lang="en-US" altLang="ja-JP" sz="2400" b="0" dirty="0">
                          <a:latin typeface="Meiryo UI" panose="020B0604030504040204" pitchFamily="50" charset="-128"/>
                          <a:ea typeface="Meiryo UI" panose="020B0604030504040204" pitchFamily="50" charset="-128"/>
                        </a:rPr>
                        <a:t>1,310</a:t>
                      </a:r>
                      <a:r>
                        <a:rPr kumimoji="1" lang="ja-JP" altLang="en-US" sz="2400" b="0" dirty="0">
                          <a:latin typeface="Meiryo UI" panose="020B0604030504040204" pitchFamily="50" charset="-128"/>
                          <a:ea typeface="Meiryo UI" panose="020B0604030504040204" pitchFamily="50" charset="-128"/>
                        </a:rPr>
                        <a:t>万円</a:t>
                      </a:r>
                      <a:endParaRPr kumimoji="1" lang="ja-JP" altLang="en-US" sz="2400" b="0" dirty="0">
                        <a:solidFill>
                          <a:schemeClr val="tx1"/>
                        </a:solidFill>
                        <a:latin typeface="Meiryo UI" panose="020B0604030504040204" pitchFamily="50" charset="-128"/>
                        <a:ea typeface="Meiryo UI" panose="020B0604030504040204" pitchFamily="50" charset="-128"/>
                      </a:endParaRPr>
                    </a:p>
                  </a:txBody>
                  <a:tcPr>
                    <a:solidFill>
                      <a:srgbClr val="E9F1F5"/>
                    </a:solidFill>
                  </a:tcPr>
                </a:tc>
                <a:extLst>
                  <a:ext uri="{0D108BD9-81ED-4DB2-BD59-A6C34878D82A}">
                    <a16:rowId xmlns:a16="http://schemas.microsoft.com/office/drawing/2014/main" val="2411202130"/>
                  </a:ext>
                </a:extLst>
              </a:tr>
              <a:tr h="370840">
                <a:tc vMerge="1">
                  <a:txBody>
                    <a:bodyPr/>
                    <a:lstStyle/>
                    <a:p>
                      <a:pPr algn="ctr"/>
                      <a:endParaRPr kumimoji="1" lang="ja-JP" altLang="en-US" sz="2400" b="0" dirty="0">
                        <a:latin typeface="Meiryo UI" panose="020B0604030504040204" pitchFamily="50" charset="-128"/>
                        <a:ea typeface="Meiryo UI" panose="020B0604030504040204" pitchFamily="50" charset="-128"/>
                      </a:endParaRPr>
                    </a:p>
                  </a:txBody>
                  <a:tcPr>
                    <a:solidFill>
                      <a:srgbClr val="FDEFE9"/>
                    </a:solidFill>
                  </a:tcPr>
                </a:tc>
                <a:tc>
                  <a:txBody>
                    <a:bodyPr/>
                    <a:lstStyle/>
                    <a:p>
                      <a:pPr algn="l"/>
                      <a:r>
                        <a:rPr kumimoji="1" lang="ja-JP" altLang="en-US" sz="2400" b="0" dirty="0">
                          <a:latin typeface="Meiryo UI" panose="020B0604030504040204" pitchFamily="50" charset="-128"/>
                          <a:ea typeface="Meiryo UI" panose="020B0604030504040204" pitchFamily="50" charset="-128"/>
                        </a:rPr>
                        <a:t>妻</a:t>
                      </a:r>
                      <a:r>
                        <a:rPr kumimoji="1" lang="en-US" altLang="ja-JP" sz="2400" b="0" dirty="0">
                          <a:latin typeface="Meiryo UI" panose="020B0604030504040204" pitchFamily="50" charset="-128"/>
                          <a:ea typeface="Meiryo UI" panose="020B0604030504040204" pitchFamily="50" charset="-128"/>
                        </a:rPr>
                        <a:t>65</a:t>
                      </a:r>
                      <a:r>
                        <a:rPr kumimoji="1" lang="ja-JP" altLang="en-US" sz="2400" b="0" dirty="0">
                          <a:latin typeface="Meiryo UI" panose="020B0604030504040204" pitchFamily="50" charset="-128"/>
                          <a:ea typeface="Meiryo UI" panose="020B0604030504040204" pitchFamily="50" charset="-128"/>
                        </a:rPr>
                        <a:t>～</a:t>
                      </a:r>
                      <a:r>
                        <a:rPr kumimoji="1" lang="en-US" altLang="ja-JP" sz="2400" b="0" dirty="0">
                          <a:latin typeface="Meiryo UI" panose="020B0604030504040204" pitchFamily="50" charset="-128"/>
                          <a:ea typeface="Meiryo UI" panose="020B0604030504040204" pitchFamily="50" charset="-128"/>
                        </a:rPr>
                        <a:t>89</a:t>
                      </a:r>
                      <a:r>
                        <a:rPr kumimoji="1" lang="ja-JP" altLang="en-US" sz="2400" b="0" dirty="0">
                          <a:latin typeface="Meiryo UI" panose="020B0604030504040204" pitchFamily="50" charset="-128"/>
                          <a:ea typeface="Meiryo UI" panose="020B0604030504040204" pitchFamily="50" charset="-128"/>
                        </a:rPr>
                        <a:t>歳まで</a:t>
                      </a:r>
                    </a:p>
                  </a:txBody>
                  <a:tcPr>
                    <a:solidFill>
                      <a:srgbClr val="E9F1F5"/>
                    </a:solidFill>
                  </a:tcPr>
                </a:tc>
                <a:tc>
                  <a:txBody>
                    <a:bodyPr/>
                    <a:lstStyle/>
                    <a:p>
                      <a:pPr algn="r"/>
                      <a:r>
                        <a:rPr kumimoji="1" lang="ja-JP" altLang="en-US" sz="2400" b="0" dirty="0">
                          <a:latin typeface="Meiryo UI" panose="020B0604030504040204" pitchFamily="50" charset="-128"/>
                          <a:ea typeface="Meiryo UI" panose="020B0604030504040204" pitchFamily="50" charset="-128"/>
                        </a:rPr>
                        <a:t>約</a:t>
                      </a:r>
                      <a:r>
                        <a:rPr kumimoji="1" lang="en-US" altLang="ja-JP" sz="2400" b="0" dirty="0">
                          <a:latin typeface="Meiryo UI" panose="020B0604030504040204" pitchFamily="50" charset="-128"/>
                          <a:ea typeface="Meiryo UI" panose="020B0604030504040204" pitchFamily="50" charset="-128"/>
                        </a:rPr>
                        <a:t>3,080</a:t>
                      </a:r>
                      <a:r>
                        <a:rPr kumimoji="1" lang="ja-JP" altLang="en-US" sz="2400" b="0" dirty="0">
                          <a:latin typeface="Meiryo UI" panose="020B0604030504040204" pitchFamily="50" charset="-128"/>
                          <a:ea typeface="Meiryo UI" panose="020B0604030504040204" pitchFamily="50" charset="-128"/>
                        </a:rPr>
                        <a:t>万円</a:t>
                      </a:r>
                    </a:p>
                  </a:txBody>
                  <a:tcPr>
                    <a:solidFill>
                      <a:srgbClr val="E9F1F5"/>
                    </a:solidFill>
                  </a:tcPr>
                </a:tc>
                <a:extLst>
                  <a:ext uri="{0D108BD9-81ED-4DB2-BD59-A6C34878D82A}">
                    <a16:rowId xmlns:a16="http://schemas.microsoft.com/office/drawing/2014/main" val="3077644577"/>
                  </a:ext>
                </a:extLst>
              </a:tr>
              <a:tr h="370840">
                <a:tc gridSpan="2">
                  <a:txBody>
                    <a:bodyPr/>
                    <a:lstStyle/>
                    <a:p>
                      <a:pPr algn="ctr"/>
                      <a:r>
                        <a:rPr kumimoji="1" lang="ja-JP" altLang="en-US" sz="2400" b="0" dirty="0">
                          <a:latin typeface="Meiryo UI" panose="020B0604030504040204" pitchFamily="50" charset="-128"/>
                          <a:ea typeface="Meiryo UI" panose="020B0604030504040204" pitchFamily="50" charset="-128"/>
                        </a:rPr>
                        <a:t>企業保障（死亡退職金など）</a:t>
                      </a:r>
                    </a:p>
                  </a:txBody>
                  <a:tcPr>
                    <a:solidFill>
                      <a:srgbClr val="D0E3EA"/>
                    </a:solidFill>
                  </a:tcPr>
                </a:tc>
                <a:tc hMerge="1">
                  <a:txBody>
                    <a:bodyPr/>
                    <a:lstStyle/>
                    <a:p>
                      <a:pPr algn="ctr"/>
                      <a:endParaRPr kumimoji="1" lang="ja-JP" altLang="en-US" sz="2400" b="0" dirty="0">
                        <a:latin typeface="Meiryo UI" panose="020B0604030504040204" pitchFamily="50" charset="-128"/>
                        <a:ea typeface="Meiryo UI" panose="020B0604030504040204" pitchFamily="50" charset="-128"/>
                      </a:endParaRPr>
                    </a:p>
                  </a:txBody>
                  <a:tcPr>
                    <a:lnL w="12700" cmpd="sng">
                      <a:noFill/>
                    </a:lnL>
                    <a:solidFill>
                      <a:srgbClr val="FDEFE9"/>
                    </a:solidFill>
                  </a:tcPr>
                </a:tc>
                <a:tc>
                  <a:txBody>
                    <a:bodyPr/>
                    <a:lstStyle/>
                    <a:p>
                      <a:pPr algn="r"/>
                      <a:r>
                        <a:rPr kumimoji="1" lang="ja-JP" altLang="en-US" sz="2400" b="0" dirty="0">
                          <a:latin typeface="Meiryo UI" panose="020B0604030504040204" pitchFamily="50" charset="-128"/>
                          <a:ea typeface="Meiryo UI" panose="020B0604030504040204" pitchFamily="50" charset="-128"/>
                        </a:rPr>
                        <a:t>約</a:t>
                      </a:r>
                      <a:r>
                        <a:rPr kumimoji="1" lang="en-US" altLang="ja-JP" sz="2400" b="0" dirty="0">
                          <a:latin typeface="Meiryo UI" panose="020B0604030504040204" pitchFamily="50" charset="-128"/>
                          <a:ea typeface="Meiryo UI" panose="020B0604030504040204" pitchFamily="50" charset="-128"/>
                        </a:rPr>
                        <a:t>400</a:t>
                      </a:r>
                      <a:r>
                        <a:rPr kumimoji="1" lang="ja-JP" altLang="en-US" sz="2400" b="0" dirty="0">
                          <a:latin typeface="Meiryo UI" panose="020B0604030504040204" pitchFamily="50" charset="-128"/>
                          <a:ea typeface="Meiryo UI" panose="020B0604030504040204" pitchFamily="50" charset="-128"/>
                        </a:rPr>
                        <a:t>万円</a:t>
                      </a:r>
                    </a:p>
                  </a:txBody>
                  <a:tcPr anchor="ctr">
                    <a:solidFill>
                      <a:srgbClr val="D0E3EA"/>
                    </a:solidFill>
                  </a:tcPr>
                </a:tc>
                <a:extLst>
                  <a:ext uri="{0D108BD9-81ED-4DB2-BD59-A6C34878D82A}">
                    <a16:rowId xmlns:a16="http://schemas.microsoft.com/office/drawing/2014/main" val="1120223436"/>
                  </a:ext>
                </a:extLst>
              </a:tr>
              <a:tr h="370840">
                <a:tc gridSpan="2">
                  <a:txBody>
                    <a:bodyPr/>
                    <a:lstStyle/>
                    <a:p>
                      <a:pPr algn="ctr"/>
                      <a:r>
                        <a:rPr kumimoji="1" lang="ja-JP" altLang="en-US" sz="2400" b="0" dirty="0">
                          <a:latin typeface="Meiryo UI" panose="020B0604030504040204" pitchFamily="50" charset="-128"/>
                          <a:ea typeface="Meiryo UI" panose="020B0604030504040204" pitchFamily="50" charset="-128"/>
                        </a:rPr>
                        <a:t>妻の収入（</a:t>
                      </a:r>
                      <a:r>
                        <a:rPr kumimoji="1" lang="en-US" altLang="ja-JP" sz="2400" b="0" dirty="0">
                          <a:latin typeface="Meiryo UI" panose="020B0604030504040204" pitchFamily="50" charset="-128"/>
                          <a:ea typeface="Meiryo UI" panose="020B0604030504040204" pitchFamily="50" charset="-128"/>
                        </a:rPr>
                        <a:t>130</a:t>
                      </a:r>
                      <a:r>
                        <a:rPr kumimoji="1" lang="ja-JP" altLang="en-US" sz="2400" b="0" dirty="0">
                          <a:latin typeface="Meiryo UI" panose="020B0604030504040204" pitchFamily="50" charset="-128"/>
                          <a:ea typeface="Meiryo UI" panose="020B0604030504040204" pitchFamily="50" charset="-128"/>
                        </a:rPr>
                        <a:t>万円</a:t>
                      </a:r>
                      <a:r>
                        <a:rPr kumimoji="1" lang="en-US" altLang="ja-JP" sz="2400" b="0" dirty="0">
                          <a:latin typeface="Meiryo UI" panose="020B0604030504040204" pitchFamily="50" charset="-128"/>
                          <a:ea typeface="Meiryo UI" panose="020B0604030504040204" pitchFamily="50" charset="-128"/>
                        </a:rPr>
                        <a:t>×</a:t>
                      </a:r>
                      <a:r>
                        <a:rPr kumimoji="1" lang="ja-JP" altLang="en-US" sz="2400" b="0" dirty="0">
                          <a:latin typeface="Meiryo UI" panose="020B0604030504040204" pitchFamily="50" charset="-128"/>
                          <a:ea typeface="Meiryo UI" panose="020B0604030504040204" pitchFamily="50" charset="-128"/>
                        </a:rPr>
                        <a:t>妻</a:t>
                      </a:r>
                      <a:r>
                        <a:rPr kumimoji="1" lang="en-US" altLang="ja-JP" sz="2400" b="0" dirty="0">
                          <a:latin typeface="Meiryo UI" panose="020B0604030504040204" pitchFamily="50" charset="-128"/>
                          <a:ea typeface="Meiryo UI" panose="020B0604030504040204" pitchFamily="50" charset="-128"/>
                        </a:rPr>
                        <a:t>60</a:t>
                      </a:r>
                      <a:r>
                        <a:rPr kumimoji="1" lang="ja-JP" altLang="en-US" sz="2400" b="0" dirty="0">
                          <a:latin typeface="Meiryo UI" panose="020B0604030504040204" pitchFamily="50" charset="-128"/>
                          <a:ea typeface="Meiryo UI" panose="020B0604030504040204" pitchFamily="50" charset="-128"/>
                        </a:rPr>
                        <a:t>歳まで）</a:t>
                      </a:r>
                    </a:p>
                  </a:txBody>
                  <a:tcPr>
                    <a:solidFill>
                      <a:srgbClr val="D0E3EA"/>
                    </a:solidFill>
                  </a:tcPr>
                </a:tc>
                <a:tc hMerge="1">
                  <a:txBody>
                    <a:bodyPr/>
                    <a:lstStyle/>
                    <a:p>
                      <a:endParaRPr kumimoji="1" lang="ja-JP" altLang="en-US"/>
                    </a:p>
                  </a:txBody>
                  <a:tcPr/>
                </a:tc>
                <a:tc>
                  <a:txBody>
                    <a:bodyPr/>
                    <a:lstStyle/>
                    <a:p>
                      <a:pPr algn="r"/>
                      <a:r>
                        <a:rPr kumimoji="1" lang="ja-JP" altLang="en-US" sz="2400" b="0" dirty="0">
                          <a:latin typeface="Meiryo UI" panose="020B0604030504040204" pitchFamily="50" charset="-128"/>
                          <a:ea typeface="Meiryo UI" panose="020B0604030504040204" pitchFamily="50" charset="-128"/>
                        </a:rPr>
                        <a:t>約</a:t>
                      </a:r>
                      <a:r>
                        <a:rPr kumimoji="1" lang="en-US" altLang="ja-JP" sz="2400" b="0" dirty="0">
                          <a:latin typeface="Meiryo UI" panose="020B0604030504040204" pitchFamily="50" charset="-128"/>
                          <a:ea typeface="Meiryo UI" panose="020B0604030504040204" pitchFamily="50" charset="-128"/>
                        </a:rPr>
                        <a:t>2,340</a:t>
                      </a:r>
                      <a:r>
                        <a:rPr kumimoji="1" lang="ja-JP" altLang="en-US" sz="2400" b="0" dirty="0">
                          <a:latin typeface="Meiryo UI" panose="020B0604030504040204" pitchFamily="50" charset="-128"/>
                          <a:ea typeface="Meiryo UI" panose="020B0604030504040204" pitchFamily="50" charset="-128"/>
                        </a:rPr>
                        <a:t>万円</a:t>
                      </a:r>
                    </a:p>
                  </a:txBody>
                  <a:tcPr anchor="ctr">
                    <a:solidFill>
                      <a:srgbClr val="D0E3EA"/>
                    </a:solidFill>
                  </a:tcPr>
                </a:tc>
                <a:extLst>
                  <a:ext uri="{0D108BD9-81ED-4DB2-BD59-A6C34878D82A}">
                    <a16:rowId xmlns:a16="http://schemas.microsoft.com/office/drawing/2014/main" val="357400568"/>
                  </a:ext>
                </a:extLst>
              </a:tr>
            </a:tbl>
          </a:graphicData>
        </a:graphic>
      </p:graphicFrame>
      <p:sp>
        <p:nvSpPr>
          <p:cNvPr id="12" name="テキスト ボックス 11">
            <a:extLst>
              <a:ext uri="{FF2B5EF4-FFF2-40B4-BE49-F238E27FC236}">
                <a16:creationId xmlns:a16="http://schemas.microsoft.com/office/drawing/2014/main" id="{F7B072B1-6843-D4A7-FD2D-431624696516}"/>
              </a:ext>
            </a:extLst>
          </p:cNvPr>
          <p:cNvSpPr txBox="1"/>
          <p:nvPr/>
        </p:nvSpPr>
        <p:spPr>
          <a:xfrm>
            <a:off x="723900" y="4267456"/>
            <a:ext cx="7696200" cy="707886"/>
          </a:xfrm>
          <a:prstGeom prst="rect">
            <a:avLst/>
          </a:prstGeom>
          <a:noFill/>
        </p:spPr>
        <p:txBody>
          <a:bodyPr wrap="square" rtlCol="0">
            <a:spAutoFit/>
          </a:bodyPr>
          <a:lstStyle/>
          <a:p>
            <a:pPr algn="ctr"/>
            <a:r>
              <a:rPr lang="ja-JP" altLang="en-US" sz="3200" b="1" u="sng" dirty="0">
                <a:latin typeface="Meiryo UI" panose="020B0604030504040204" pitchFamily="50" charset="-128"/>
                <a:ea typeface="Meiryo UI" panose="020B0604030504040204" pitchFamily="50" charset="-128"/>
              </a:rPr>
              <a:t>収入</a:t>
            </a:r>
            <a:r>
              <a:rPr kumimoji="1" lang="ja-JP" altLang="en-US" sz="3200" b="1" u="sng" dirty="0">
                <a:latin typeface="Meiryo UI" panose="020B0604030504040204" pitchFamily="50" charset="-128"/>
                <a:ea typeface="Meiryo UI" panose="020B0604030504040204" pitchFamily="50" charset="-128"/>
              </a:rPr>
              <a:t>を合計すると</a:t>
            </a:r>
            <a:r>
              <a:rPr kumimoji="1" lang="ja-JP" altLang="en-US" sz="3200" b="1" u="sng" dirty="0">
                <a:solidFill>
                  <a:srgbClr val="FF0000"/>
                </a:solidFill>
                <a:latin typeface="Meiryo UI" panose="020B0604030504040204" pitchFamily="50" charset="-128"/>
                <a:ea typeface="Meiryo UI" panose="020B0604030504040204" pitchFamily="50" charset="-128"/>
              </a:rPr>
              <a:t>約</a:t>
            </a:r>
            <a:r>
              <a:rPr kumimoji="1" lang="en-US" altLang="ja-JP" sz="4000" b="1" u="sng" dirty="0">
                <a:solidFill>
                  <a:srgbClr val="FF0000"/>
                </a:solidFill>
                <a:latin typeface="Meiryo UI" panose="020B0604030504040204" pitchFamily="50" charset="-128"/>
                <a:ea typeface="Meiryo UI" panose="020B0604030504040204" pitchFamily="50" charset="-128"/>
              </a:rPr>
              <a:t>9,000</a:t>
            </a:r>
            <a:r>
              <a:rPr kumimoji="1" lang="ja-JP" altLang="en-US" sz="3200" b="1" u="sng" dirty="0">
                <a:solidFill>
                  <a:srgbClr val="FF0000"/>
                </a:solidFill>
                <a:latin typeface="Meiryo UI" panose="020B0604030504040204" pitchFamily="50" charset="-128"/>
                <a:ea typeface="Meiryo UI" panose="020B0604030504040204" pitchFamily="50" charset="-128"/>
              </a:rPr>
              <a:t>万円</a:t>
            </a:r>
          </a:p>
        </p:txBody>
      </p:sp>
      <p:sp>
        <p:nvSpPr>
          <p:cNvPr id="13" name="角丸四角形 12">
            <a:extLst>
              <a:ext uri="{FF2B5EF4-FFF2-40B4-BE49-F238E27FC236}">
                <a16:creationId xmlns:a16="http://schemas.microsoft.com/office/drawing/2014/main" id="{012FFE38-B690-36AB-AE04-0AA176A8ED5A}"/>
              </a:ext>
            </a:extLst>
          </p:cNvPr>
          <p:cNvSpPr/>
          <p:nvPr/>
        </p:nvSpPr>
        <p:spPr>
          <a:xfrm>
            <a:off x="190500" y="5029200"/>
            <a:ext cx="8741517" cy="1619250"/>
          </a:xfrm>
          <a:prstGeom prst="roundRect">
            <a:avLst/>
          </a:prstGeom>
          <a:solidFill>
            <a:schemeClr val="accent6">
              <a:lumMod val="20000"/>
              <a:lumOff val="80000"/>
            </a:schemeClr>
          </a:solidFill>
          <a:ln w="317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角丸四角形 14">
            <a:extLst>
              <a:ext uri="{FF2B5EF4-FFF2-40B4-BE49-F238E27FC236}">
                <a16:creationId xmlns:a16="http://schemas.microsoft.com/office/drawing/2014/main" id="{859C63F0-E580-7A5A-48E6-8F5A496E6687}"/>
              </a:ext>
            </a:extLst>
          </p:cNvPr>
          <p:cNvSpPr/>
          <p:nvPr/>
        </p:nvSpPr>
        <p:spPr>
          <a:xfrm>
            <a:off x="200025" y="5038725"/>
            <a:ext cx="3505200" cy="453810"/>
          </a:xfrm>
          <a:prstGeom prst="roundRect">
            <a:avLst>
              <a:gd name="adj" fmla="val 50000"/>
            </a:avLst>
          </a:prstGeom>
          <a:solidFill>
            <a:schemeClr val="accent6"/>
          </a:solidFill>
          <a:ln w="317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3200" b="1" dirty="0">
                <a:latin typeface="Meiryo UI" panose="020B0604030504040204" pitchFamily="50" charset="-128"/>
                <a:ea typeface="Meiryo UI" panose="020B0604030504040204" pitchFamily="50" charset="-128"/>
              </a:rPr>
              <a:t>遺族年金</a:t>
            </a:r>
          </a:p>
        </p:txBody>
      </p:sp>
      <p:sp>
        <p:nvSpPr>
          <p:cNvPr id="20" name="テキスト ボックス 19">
            <a:extLst>
              <a:ext uri="{FF2B5EF4-FFF2-40B4-BE49-F238E27FC236}">
                <a16:creationId xmlns:a16="http://schemas.microsoft.com/office/drawing/2014/main" id="{C1D43245-A27F-6543-6CA5-A788DF343511}"/>
              </a:ext>
            </a:extLst>
          </p:cNvPr>
          <p:cNvSpPr txBox="1"/>
          <p:nvPr/>
        </p:nvSpPr>
        <p:spPr>
          <a:xfrm>
            <a:off x="200026" y="5470332"/>
            <a:ext cx="8784948" cy="1200329"/>
          </a:xfrm>
          <a:prstGeom prst="rect">
            <a:avLst/>
          </a:prstGeom>
          <a:noFill/>
        </p:spPr>
        <p:txBody>
          <a:bodyPr wrap="square" rtlCol="0">
            <a:spAutoFit/>
          </a:bodyPr>
          <a:lstStyle/>
          <a:p>
            <a:r>
              <a:rPr kumimoji="1" lang="ja-JP" altLang="en-US" sz="2400" b="1" dirty="0">
                <a:solidFill>
                  <a:schemeClr val="tx1">
                    <a:lumMod val="75000"/>
                    <a:lumOff val="25000"/>
                  </a:schemeClr>
                </a:solidFill>
                <a:latin typeface="Meiryo UI" panose="020B0604030504040204" pitchFamily="50" charset="-128"/>
                <a:ea typeface="Meiryo UI" panose="020B0604030504040204" pitchFamily="50" charset="-128"/>
              </a:rPr>
              <a:t>公的年金の給付の１つ。亡くなった人によって生計を維持されていた遺族に支払われる年金です。受け取る金額は子供の人数や妻の年齢、亡くなった方の収入などによって異なります。</a:t>
            </a:r>
          </a:p>
        </p:txBody>
      </p:sp>
      <p:sp>
        <p:nvSpPr>
          <p:cNvPr id="14" name="テキスト ボックス 13">
            <a:extLst>
              <a:ext uri="{FF2B5EF4-FFF2-40B4-BE49-F238E27FC236}">
                <a16:creationId xmlns:a16="http://schemas.microsoft.com/office/drawing/2014/main" id="{954733B5-2330-B2AD-6FA1-D35B5B1A3B94}"/>
              </a:ext>
            </a:extLst>
          </p:cNvPr>
          <p:cNvSpPr txBox="1"/>
          <p:nvPr/>
        </p:nvSpPr>
        <p:spPr>
          <a:xfrm>
            <a:off x="536943" y="726473"/>
            <a:ext cx="6692530" cy="584775"/>
          </a:xfrm>
          <a:prstGeom prst="rect">
            <a:avLst/>
          </a:prstGeom>
          <a:noFill/>
        </p:spPr>
        <p:txBody>
          <a:bodyPr wrap="square" rtlCol="0">
            <a:spAutoFit/>
          </a:bodyPr>
          <a:lstStyle/>
          <a:p>
            <a:r>
              <a:rPr kumimoji="1" lang="ja-JP" altLang="en-US" sz="3200" b="1" u="sng" dirty="0">
                <a:solidFill>
                  <a:schemeClr val="tx2"/>
                </a:solidFill>
                <a:latin typeface="Meiryo UI" panose="020B0604030504040204" pitchFamily="50" charset="-128"/>
                <a:ea typeface="Meiryo UI" panose="020B0604030504040204" pitchFamily="50" charset="-128"/>
              </a:rPr>
              <a:t>●</a:t>
            </a:r>
            <a:r>
              <a:rPr lang="en-US" altLang="ja-JP" sz="3200" b="1" u="sng" dirty="0">
                <a:solidFill>
                  <a:schemeClr val="tx2"/>
                </a:solidFill>
                <a:latin typeface="Meiryo UI" panose="020B0604030504040204" pitchFamily="50" charset="-128"/>
                <a:ea typeface="Meiryo UI" panose="020B0604030504040204" pitchFamily="50" charset="-128"/>
              </a:rPr>
              <a:t>B</a:t>
            </a:r>
            <a:r>
              <a:rPr kumimoji="1" lang="ja-JP" altLang="en-US" sz="3200" b="1" u="sng" dirty="0" err="1">
                <a:solidFill>
                  <a:schemeClr val="tx2"/>
                </a:solidFill>
                <a:latin typeface="Meiryo UI" panose="020B0604030504040204" pitchFamily="50" charset="-128"/>
                <a:ea typeface="Meiryo UI" panose="020B0604030504040204" pitchFamily="50" charset="-128"/>
              </a:rPr>
              <a:t>さんの</a:t>
            </a:r>
            <a:r>
              <a:rPr kumimoji="1" lang="ja-JP" altLang="en-US" sz="3200" b="1" u="sng" dirty="0">
                <a:solidFill>
                  <a:schemeClr val="tx2"/>
                </a:solidFill>
                <a:latin typeface="Meiryo UI" panose="020B0604030504040204" pitchFamily="50" charset="-128"/>
                <a:ea typeface="Meiryo UI" panose="020B0604030504040204" pitchFamily="50" charset="-128"/>
              </a:rPr>
              <a:t>場合</a:t>
            </a:r>
            <a:endParaRPr kumimoji="1" lang="ja-JP" altLang="en-US" sz="3200" b="1" u="sng" dirty="0">
              <a:solidFill>
                <a:srgbClr val="FF0000"/>
              </a:solidFill>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A3308873-D868-8270-0DF6-CDBEE1E00C16}"/>
              </a:ext>
            </a:extLst>
          </p:cNvPr>
          <p:cNvSpPr/>
          <p:nvPr/>
        </p:nvSpPr>
        <p:spPr>
          <a:xfrm>
            <a:off x="116732" y="30760"/>
            <a:ext cx="8433881"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a:t>
            </a:r>
            <a:r>
              <a:rPr kumimoji="1" lang="ja-JP" altLang="en-US"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事例②</a:t>
            </a:r>
            <a:r>
              <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-1】</a:t>
            </a:r>
            <a:r>
              <a:rPr kumimoji="1" lang="ja-JP" altLang="en-US"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入ってくるお金</a:t>
            </a:r>
            <a:endPar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endParaRPr>
          </a:p>
        </p:txBody>
      </p:sp>
      <p:sp>
        <p:nvSpPr>
          <p:cNvPr id="3" name="スライド番号プレースホルダー 2">
            <a:extLst>
              <a:ext uri="{FF2B5EF4-FFF2-40B4-BE49-F238E27FC236}">
                <a16:creationId xmlns:a16="http://schemas.microsoft.com/office/drawing/2014/main" id="{3E868CAC-4903-2FB5-2D0A-3EFADA963D13}"/>
              </a:ext>
            </a:extLst>
          </p:cNvPr>
          <p:cNvSpPr>
            <a:spLocks noGrp="1"/>
          </p:cNvSpPr>
          <p:nvPr>
            <p:ph type="sldNum" sz="quarter" idx="12"/>
          </p:nvPr>
        </p:nvSpPr>
        <p:spPr>
          <a:xfrm>
            <a:off x="7010400" y="6519745"/>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1" lang="ja-JP" altLang="en-US"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テキスト ボックス 4">
            <a:extLst>
              <a:ext uri="{FF2B5EF4-FFF2-40B4-BE49-F238E27FC236}">
                <a16:creationId xmlns:a16="http://schemas.microsoft.com/office/drawing/2014/main" id="{C9FE19E7-E446-1E84-2B16-7EC8C63966AA}"/>
              </a:ext>
            </a:extLst>
          </p:cNvPr>
          <p:cNvSpPr txBox="1"/>
          <p:nvPr/>
        </p:nvSpPr>
        <p:spPr>
          <a:xfrm>
            <a:off x="425630" y="4127351"/>
            <a:ext cx="525235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生命保険文化センター「遺族保障ガイド」</a:t>
            </a:r>
            <a:r>
              <a:rPr lang="en-US" altLang="ja-JP" sz="1200" dirty="0">
                <a:latin typeface="Meiryo UI" panose="020B0604030504040204" pitchFamily="50" charset="-128"/>
                <a:ea typeface="Meiryo UI" panose="020B0604030504040204" pitchFamily="50" charset="-128"/>
              </a:rPr>
              <a:t>(2023</a:t>
            </a:r>
            <a:r>
              <a:rPr lang="ja-JP" altLang="en-US" sz="1200" dirty="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11</a:t>
            </a:r>
            <a:r>
              <a:rPr lang="ja-JP" altLang="en-US" sz="1200" dirty="0">
                <a:latin typeface="Meiryo UI" panose="020B0604030504040204" pitchFamily="50" charset="-128"/>
                <a:ea typeface="Meiryo UI" panose="020B0604030504040204" pitchFamily="50" charset="-128"/>
              </a:rPr>
              <a:t>月改訂版</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をもとに作成</a:t>
            </a:r>
            <a:endParaRPr lang="en-US" altLang="ja-JP"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618336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AFF44C-58FD-2627-0400-A6CB4D797287}"/>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2A6C42F1-8663-7496-DABE-AC7665821A7B}"/>
              </a:ext>
            </a:extLst>
          </p:cNvPr>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FE24BDCC-5CC8-1ECF-EA26-B4EDB16EEC2A}"/>
              </a:ext>
            </a:extLst>
          </p:cNvPr>
          <p:cNvSpPr/>
          <p:nvPr/>
        </p:nvSpPr>
        <p:spPr bwMode="white">
          <a:xfrm>
            <a:off x="31225" y="21235"/>
            <a:ext cx="85804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30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000" b="1" dirty="0">
                <a:solidFill>
                  <a:srgbClr val="FFFFFF"/>
                </a:solidFill>
                <a:latin typeface="Meiryo UI" panose="020B0604030504040204" pitchFamily="50" charset="-128"/>
                <a:ea typeface="Meiryo UI" panose="020B0604030504040204" pitchFamily="50" charset="-128"/>
                <a:cs typeface="ヒラギノ角ゴ ProN W6"/>
              </a:rPr>
              <a:t>事例②</a:t>
            </a:r>
            <a:r>
              <a:rPr lang="en-US" altLang="ja-JP" sz="3000" b="1" dirty="0">
                <a:solidFill>
                  <a:srgbClr val="FFFFFF"/>
                </a:solidFill>
                <a:latin typeface="Meiryo UI" panose="020B0604030504040204" pitchFamily="50" charset="-128"/>
                <a:ea typeface="Meiryo UI" panose="020B0604030504040204" pitchFamily="50" charset="-128"/>
                <a:cs typeface="ヒラギノ角ゴ ProN W6"/>
              </a:rPr>
              <a:t>-2】</a:t>
            </a:r>
            <a:r>
              <a:rPr lang="ja-JP" altLang="en-US" sz="3000" b="1" dirty="0">
                <a:solidFill>
                  <a:srgbClr val="FFFFFF"/>
                </a:solidFill>
                <a:latin typeface="Meiryo UI" panose="020B0604030504040204" pitchFamily="50" charset="-128"/>
                <a:ea typeface="Meiryo UI" panose="020B0604030504040204" pitchFamily="50" charset="-128"/>
                <a:cs typeface="ヒラギノ角ゴ ProN W6"/>
              </a:rPr>
              <a:t>もしも</a:t>
            </a:r>
            <a:r>
              <a:rPr lang="en-US" altLang="ja-JP" sz="30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000" b="1" dirty="0">
                <a:solidFill>
                  <a:srgbClr val="FFFFFF"/>
                </a:solidFill>
                <a:latin typeface="Meiryo UI" panose="020B0604030504040204" pitchFamily="50" charset="-128"/>
                <a:ea typeface="Meiryo UI" panose="020B0604030504040204" pitchFamily="50" charset="-128"/>
                <a:cs typeface="ヒラギノ角ゴ ProN W6"/>
              </a:rPr>
              <a:t>亡くなってしまったら②</a:t>
            </a:r>
            <a:endParaRPr lang="en-US" altLang="ja-JP" sz="30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8" name="正方形/長方形 7">
            <a:extLst>
              <a:ext uri="{FF2B5EF4-FFF2-40B4-BE49-F238E27FC236}">
                <a16:creationId xmlns:a16="http://schemas.microsoft.com/office/drawing/2014/main" id="{A52627DE-DCEF-C597-7087-44C7697F4C8D}"/>
              </a:ext>
            </a:extLst>
          </p:cNvPr>
          <p:cNvSpPr/>
          <p:nvPr/>
        </p:nvSpPr>
        <p:spPr>
          <a:xfrm>
            <a:off x="120074" y="900000"/>
            <a:ext cx="8426662" cy="145801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880"/>
              </a:lnSpc>
            </a:pPr>
            <a:r>
              <a:rPr lang="en-US" altLang="ja-JP" sz="2200" dirty="0">
                <a:solidFill>
                  <a:schemeClr val="tx1"/>
                </a:solidFill>
                <a:latin typeface="Meiryo UI" panose="020B0604030504040204" pitchFamily="50" charset="-128"/>
                <a:ea typeface="Meiryo UI" panose="020B0604030504040204" pitchFamily="50" charset="-128"/>
                <a:cs typeface="ヒラギノ丸ゴ Pro W4"/>
              </a:rPr>
              <a:t>C</a:t>
            </a:r>
            <a:r>
              <a:rPr lang="ja-JP" altLang="en-US" sz="2200" dirty="0">
                <a:solidFill>
                  <a:schemeClr val="tx1"/>
                </a:solidFill>
                <a:latin typeface="Meiryo UI" panose="020B0604030504040204" pitchFamily="50" charset="-128"/>
                <a:ea typeface="Meiryo UI" panose="020B0604030504040204" pitchFamily="50" charset="-128"/>
                <a:cs typeface="ヒラギノ丸ゴ Pro W4"/>
              </a:rPr>
              <a:t>さんは今年</a:t>
            </a:r>
            <a:r>
              <a:rPr lang="en-US" altLang="ja-JP" sz="2200" dirty="0">
                <a:solidFill>
                  <a:schemeClr val="tx1"/>
                </a:solidFill>
                <a:latin typeface="Meiryo UI" panose="020B0604030504040204" pitchFamily="50" charset="-128"/>
                <a:ea typeface="Meiryo UI" panose="020B0604030504040204" pitchFamily="50" charset="-128"/>
                <a:cs typeface="ヒラギノ丸ゴ Pro W4"/>
              </a:rPr>
              <a:t>32</a:t>
            </a:r>
            <a:r>
              <a:rPr lang="ja-JP" altLang="en-US" sz="2200" dirty="0">
                <a:solidFill>
                  <a:schemeClr val="tx1"/>
                </a:solidFill>
                <a:latin typeface="Meiryo UI" panose="020B0604030504040204" pitchFamily="50" charset="-128"/>
                <a:ea typeface="Meiryo UI" panose="020B0604030504040204" pitchFamily="50" charset="-128"/>
                <a:cs typeface="ヒラギノ丸ゴ Pro W4"/>
              </a:rPr>
              <a:t>歳。妻</a:t>
            </a:r>
            <a:r>
              <a:rPr lang="en-US" altLang="ja-JP" sz="2200" dirty="0">
                <a:solidFill>
                  <a:schemeClr val="tx1"/>
                </a:solidFill>
                <a:latin typeface="Meiryo UI" panose="020B0604030504040204" pitchFamily="50" charset="-128"/>
                <a:ea typeface="Meiryo UI" panose="020B0604030504040204" pitchFamily="50" charset="-128"/>
                <a:cs typeface="ヒラギノ丸ゴ Pro W4"/>
              </a:rPr>
              <a:t>(30</a:t>
            </a:r>
            <a:r>
              <a:rPr lang="ja-JP" altLang="en-US" sz="2200" dirty="0">
                <a:solidFill>
                  <a:schemeClr val="tx1"/>
                </a:solidFill>
                <a:latin typeface="Meiryo UI" panose="020B0604030504040204" pitchFamily="50" charset="-128"/>
                <a:ea typeface="Meiryo UI" panose="020B0604030504040204" pitchFamily="50" charset="-128"/>
                <a:cs typeface="ヒラギノ丸ゴ Pro W4"/>
              </a:rPr>
              <a:t>歳</a:t>
            </a:r>
            <a:r>
              <a:rPr lang="en-US" altLang="ja-JP" sz="2200" dirty="0">
                <a:solidFill>
                  <a:schemeClr val="tx1"/>
                </a:solidFill>
                <a:latin typeface="Meiryo UI" panose="020B0604030504040204" pitchFamily="50" charset="-128"/>
                <a:ea typeface="Meiryo UI" panose="020B0604030504040204" pitchFamily="50" charset="-128"/>
                <a:cs typeface="ヒラギノ丸ゴ Pro W4"/>
              </a:rPr>
              <a:t>)</a:t>
            </a:r>
            <a:r>
              <a:rPr lang="ja-JP" altLang="en-US" sz="2200" dirty="0">
                <a:solidFill>
                  <a:schemeClr val="tx1"/>
                </a:solidFill>
                <a:latin typeface="Meiryo UI" panose="020B0604030504040204" pitchFamily="50" charset="-128"/>
                <a:ea typeface="Meiryo UI" panose="020B0604030504040204" pitchFamily="50" charset="-128"/>
                <a:cs typeface="ヒラギノ丸ゴ Pro W4"/>
              </a:rPr>
              <a:t>は正社員で、長女</a:t>
            </a:r>
          </a:p>
          <a:p>
            <a:pPr>
              <a:lnSpc>
                <a:spcPts val="2880"/>
              </a:lnSpc>
            </a:pPr>
            <a:r>
              <a:rPr lang="en-US" altLang="ja-JP" sz="2200" dirty="0">
                <a:solidFill>
                  <a:schemeClr val="tx1"/>
                </a:solidFill>
                <a:latin typeface="Meiryo UI" panose="020B0604030504040204" pitchFamily="50" charset="-128"/>
                <a:ea typeface="Meiryo UI" panose="020B0604030504040204" pitchFamily="50" charset="-128"/>
                <a:cs typeface="ヒラギノ丸ゴ Pro W4"/>
              </a:rPr>
              <a:t>(2</a:t>
            </a:r>
            <a:r>
              <a:rPr lang="ja-JP" altLang="en-US" sz="2200" dirty="0">
                <a:solidFill>
                  <a:schemeClr val="tx1"/>
                </a:solidFill>
                <a:latin typeface="Meiryo UI" panose="020B0604030504040204" pitchFamily="50" charset="-128"/>
                <a:ea typeface="Meiryo UI" panose="020B0604030504040204" pitchFamily="50" charset="-128"/>
                <a:cs typeface="ヒラギノ丸ゴ Pro W4"/>
              </a:rPr>
              <a:t>歳</a:t>
            </a:r>
            <a:r>
              <a:rPr lang="en-US" altLang="ja-JP" sz="2200" dirty="0">
                <a:solidFill>
                  <a:schemeClr val="tx1"/>
                </a:solidFill>
                <a:latin typeface="Meiryo UI" panose="020B0604030504040204" pitchFamily="50" charset="-128"/>
                <a:ea typeface="Meiryo UI" panose="020B0604030504040204" pitchFamily="50" charset="-128"/>
                <a:cs typeface="ヒラギノ丸ゴ Pro W4"/>
              </a:rPr>
              <a:t>)</a:t>
            </a:r>
            <a:r>
              <a:rPr lang="ja-JP" altLang="en-US" sz="2200" dirty="0">
                <a:solidFill>
                  <a:schemeClr val="tx1"/>
                </a:solidFill>
                <a:latin typeface="Meiryo UI" panose="020B0604030504040204" pitchFamily="50" charset="-128"/>
                <a:ea typeface="Meiryo UI" panose="020B0604030504040204" pitchFamily="50" charset="-128"/>
                <a:cs typeface="ヒラギノ丸ゴ Pro W4"/>
              </a:rPr>
              <a:t>・長男</a:t>
            </a:r>
            <a:r>
              <a:rPr lang="en-US" altLang="ja-JP" sz="2200" dirty="0">
                <a:solidFill>
                  <a:schemeClr val="tx1"/>
                </a:solidFill>
                <a:latin typeface="Meiryo UI" panose="020B0604030504040204" pitchFamily="50" charset="-128"/>
                <a:ea typeface="Meiryo UI" panose="020B0604030504040204" pitchFamily="50" charset="-128"/>
                <a:cs typeface="ヒラギノ丸ゴ Pro W4"/>
              </a:rPr>
              <a:t>(0</a:t>
            </a:r>
            <a:r>
              <a:rPr lang="ja-JP" altLang="en-US" sz="2200" dirty="0">
                <a:solidFill>
                  <a:schemeClr val="tx1"/>
                </a:solidFill>
                <a:latin typeface="Meiryo UI" panose="020B0604030504040204" pitchFamily="50" charset="-128"/>
                <a:ea typeface="Meiryo UI" panose="020B0604030504040204" pitchFamily="50" charset="-128"/>
                <a:cs typeface="ヒラギノ丸ゴ Pro W4"/>
              </a:rPr>
              <a:t>歳</a:t>
            </a:r>
            <a:r>
              <a:rPr lang="en-US" altLang="ja-JP" sz="2200" dirty="0">
                <a:solidFill>
                  <a:schemeClr val="tx1"/>
                </a:solidFill>
                <a:latin typeface="Meiryo UI" panose="020B0604030504040204" pitchFamily="50" charset="-128"/>
                <a:ea typeface="Meiryo UI" panose="020B0604030504040204" pitchFamily="50" charset="-128"/>
                <a:cs typeface="ヒラギノ丸ゴ Pro W4"/>
              </a:rPr>
              <a:t>)</a:t>
            </a:r>
            <a:r>
              <a:rPr lang="ja-JP" altLang="en-US" sz="2200" dirty="0">
                <a:solidFill>
                  <a:schemeClr val="tx1"/>
                </a:solidFill>
                <a:latin typeface="Meiryo UI" panose="020B0604030504040204" pitchFamily="50" charset="-128"/>
                <a:ea typeface="Meiryo UI" panose="020B0604030504040204" pitchFamily="50" charset="-128"/>
                <a:cs typeface="ヒラギノ丸ゴ Pro W4"/>
              </a:rPr>
              <a:t>がいます。もし</a:t>
            </a:r>
            <a:r>
              <a:rPr lang="en-US" altLang="ja-JP" sz="2200" dirty="0">
                <a:solidFill>
                  <a:schemeClr val="tx1"/>
                </a:solidFill>
                <a:latin typeface="Meiryo UI" panose="020B0604030504040204" pitchFamily="50" charset="-128"/>
                <a:ea typeface="Meiryo UI" panose="020B0604030504040204" pitchFamily="50" charset="-128"/>
                <a:cs typeface="ヒラギノ丸ゴ Pro W4"/>
              </a:rPr>
              <a:t>C</a:t>
            </a:r>
            <a:r>
              <a:rPr lang="ja-JP" altLang="en-US" sz="2200" dirty="0" err="1">
                <a:solidFill>
                  <a:schemeClr val="tx1"/>
                </a:solidFill>
                <a:latin typeface="Meiryo UI" panose="020B0604030504040204" pitchFamily="50" charset="-128"/>
                <a:ea typeface="Meiryo UI" panose="020B0604030504040204" pitchFamily="50" charset="-128"/>
                <a:cs typeface="ヒラギノ丸ゴ Pro W4"/>
              </a:rPr>
              <a:t>さんが</a:t>
            </a:r>
            <a:r>
              <a:rPr lang="ja-JP" altLang="en-US" sz="2200" dirty="0">
                <a:solidFill>
                  <a:schemeClr val="tx1"/>
                </a:solidFill>
                <a:latin typeface="Meiryo UI" panose="020B0604030504040204" pitchFamily="50" charset="-128"/>
                <a:ea typeface="Meiryo UI" panose="020B0604030504040204" pitchFamily="50" charset="-128"/>
                <a:cs typeface="ヒラギノ丸ゴ Pro W4"/>
              </a:rPr>
              <a:t>亡くなって</a:t>
            </a:r>
          </a:p>
          <a:p>
            <a:pPr>
              <a:lnSpc>
                <a:spcPts val="2880"/>
              </a:lnSpc>
            </a:pPr>
            <a:r>
              <a:rPr lang="ja-JP" altLang="en-US" sz="2200" dirty="0">
                <a:solidFill>
                  <a:schemeClr val="tx1"/>
                </a:solidFill>
                <a:latin typeface="Meiryo UI" panose="020B0604030504040204" pitchFamily="50" charset="-128"/>
                <a:ea typeface="Meiryo UI" panose="020B0604030504040204" pitchFamily="50" charset="-128"/>
                <a:cs typeface="ヒラギノ丸ゴ Pro W4"/>
              </a:rPr>
              <a:t>しまった場合、遺族の生活費や教育費などこれから</a:t>
            </a:r>
          </a:p>
          <a:p>
            <a:pPr>
              <a:lnSpc>
                <a:spcPts val="2880"/>
              </a:lnSpc>
            </a:pPr>
            <a:r>
              <a:rPr lang="ja-JP" altLang="en-US" sz="2200" dirty="0">
                <a:solidFill>
                  <a:schemeClr val="tx1"/>
                </a:solidFill>
                <a:latin typeface="Meiryo UI" panose="020B0604030504040204" pitchFamily="50" charset="-128"/>
                <a:ea typeface="Meiryo UI" panose="020B0604030504040204" pitchFamily="50" charset="-128"/>
                <a:cs typeface="ヒラギノ丸ゴ Pro W4"/>
              </a:rPr>
              <a:t>必要になるお金はいくらになるでしょうか。</a:t>
            </a:r>
            <a:endParaRPr lang="en-US" altLang="ja-JP" sz="2200" dirty="0">
              <a:solidFill>
                <a:schemeClr val="tx1"/>
              </a:solidFill>
              <a:latin typeface="Meiryo UI" panose="020B0604030504040204" pitchFamily="50" charset="-128"/>
              <a:ea typeface="Meiryo UI" panose="020B0604030504040204" pitchFamily="50" charset="-128"/>
              <a:cs typeface="ヒラギノ丸ゴ Pro W4"/>
            </a:endParaRPr>
          </a:p>
        </p:txBody>
      </p:sp>
      <p:grpSp>
        <p:nvGrpSpPr>
          <p:cNvPr id="10" name="グループ化 9">
            <a:extLst>
              <a:ext uri="{FF2B5EF4-FFF2-40B4-BE49-F238E27FC236}">
                <a16:creationId xmlns:a16="http://schemas.microsoft.com/office/drawing/2014/main" id="{2342451A-8684-55E6-55B6-A513BBDE4162}"/>
              </a:ext>
            </a:extLst>
          </p:cNvPr>
          <p:cNvGrpSpPr/>
          <p:nvPr/>
        </p:nvGrpSpPr>
        <p:grpSpPr>
          <a:xfrm>
            <a:off x="227152" y="2866405"/>
            <a:ext cx="8395570" cy="3894749"/>
            <a:chOff x="227152" y="2866405"/>
            <a:chExt cx="8395570" cy="3894749"/>
          </a:xfrm>
        </p:grpSpPr>
        <p:pic>
          <p:nvPicPr>
            <p:cNvPr id="6" name="図 5">
              <a:extLst>
                <a:ext uri="{FF2B5EF4-FFF2-40B4-BE49-F238E27FC236}">
                  <a16:creationId xmlns:a16="http://schemas.microsoft.com/office/drawing/2014/main" id="{D99136B0-0C1B-21D1-A1DC-E0474E9E4F2D}"/>
                </a:ext>
              </a:extLst>
            </p:cNvPr>
            <p:cNvPicPr>
              <a:picLocks noChangeAspect="1"/>
            </p:cNvPicPr>
            <p:nvPr/>
          </p:nvPicPr>
          <p:blipFill>
            <a:blip r:embed="rId3"/>
            <a:stretch>
              <a:fillRect/>
            </a:stretch>
          </p:blipFill>
          <p:spPr>
            <a:xfrm>
              <a:off x="537739" y="2866405"/>
              <a:ext cx="3886074" cy="3487057"/>
            </a:xfrm>
            <a:prstGeom prst="rect">
              <a:avLst/>
            </a:prstGeom>
          </p:spPr>
        </p:pic>
        <p:pic>
          <p:nvPicPr>
            <p:cNvPr id="7" name="図 6">
              <a:extLst>
                <a:ext uri="{FF2B5EF4-FFF2-40B4-BE49-F238E27FC236}">
                  <a16:creationId xmlns:a16="http://schemas.microsoft.com/office/drawing/2014/main" id="{0F70C1F5-7A95-EA6A-C83E-086605123FBA}"/>
                </a:ext>
              </a:extLst>
            </p:cNvPr>
            <p:cNvPicPr>
              <a:picLocks noChangeAspect="1"/>
            </p:cNvPicPr>
            <p:nvPr/>
          </p:nvPicPr>
          <p:blipFill>
            <a:blip r:embed="rId4"/>
            <a:stretch>
              <a:fillRect/>
            </a:stretch>
          </p:blipFill>
          <p:spPr>
            <a:xfrm>
              <a:off x="4736648" y="2878315"/>
              <a:ext cx="3886074" cy="3487057"/>
            </a:xfrm>
            <a:prstGeom prst="rect">
              <a:avLst/>
            </a:prstGeom>
          </p:spPr>
        </p:pic>
        <p:sp>
          <p:nvSpPr>
            <p:cNvPr id="15" name="正方形/長方形 14">
              <a:extLst>
                <a:ext uri="{FF2B5EF4-FFF2-40B4-BE49-F238E27FC236}">
                  <a16:creationId xmlns:a16="http://schemas.microsoft.com/office/drawing/2014/main" id="{CF5E8CD9-6D21-F246-64EC-5FD0814A263F}"/>
                </a:ext>
              </a:extLst>
            </p:cNvPr>
            <p:cNvSpPr/>
            <p:nvPr/>
          </p:nvSpPr>
          <p:spPr>
            <a:xfrm>
              <a:off x="975923" y="3707107"/>
              <a:ext cx="3257177" cy="944283"/>
            </a:xfrm>
            <a:prstGeom prst="rect">
              <a:avLst/>
            </a:prstGeom>
            <a:solidFill>
              <a:srgbClr val="FDEDE6"/>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0DCAFE43-2819-8441-F1AC-12BA15C05E88}"/>
                </a:ext>
              </a:extLst>
            </p:cNvPr>
            <p:cNvSpPr/>
            <p:nvPr/>
          </p:nvSpPr>
          <p:spPr>
            <a:xfrm>
              <a:off x="5187576" y="3717913"/>
              <a:ext cx="3257177" cy="944283"/>
            </a:xfrm>
            <a:prstGeom prst="rect">
              <a:avLst/>
            </a:prstGeom>
            <a:solidFill>
              <a:srgbClr val="E2E9F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C0836095-1AC8-B4D7-15CD-966C3DC825C6}"/>
                </a:ext>
              </a:extLst>
            </p:cNvPr>
            <p:cNvSpPr txBox="1"/>
            <p:nvPr/>
          </p:nvSpPr>
          <p:spPr>
            <a:xfrm>
              <a:off x="952018" y="3670830"/>
              <a:ext cx="3281081" cy="987193"/>
            </a:xfrm>
            <a:prstGeom prst="rect">
              <a:avLst/>
            </a:prstGeom>
            <a:noFill/>
          </p:spPr>
          <p:txBody>
            <a:bodyPr wrap="square" rtlCol="0">
              <a:spAutoFit/>
            </a:bodyPr>
            <a:lstStyle/>
            <a:p>
              <a:pPr>
                <a:lnSpc>
                  <a:spcPts val="1800"/>
                </a:lnSpc>
              </a:pPr>
              <a:r>
                <a:rPr kumimoji="1" lang="ja-JP" altLang="en-US" sz="1150" dirty="0">
                  <a:latin typeface="Meiryo UI" panose="020B0604030504040204" pitchFamily="50" charset="-128"/>
                  <a:ea typeface="Meiryo UI" panose="020B0604030504040204" pitchFamily="50" charset="-128"/>
                </a:rPr>
                <a:t>遺族の生活費の合計</a:t>
              </a:r>
              <a:r>
                <a:rPr kumimoji="1" lang="en-US" altLang="ja-JP" sz="1150" dirty="0">
                  <a:latin typeface="Meiryo UI" panose="020B0604030504040204" pitchFamily="50" charset="-128"/>
                  <a:ea typeface="Meiryo UI" panose="020B0604030504040204" pitchFamily="50" charset="-128"/>
                </a:rPr>
                <a:t>(</a:t>
              </a:r>
              <a:r>
                <a:rPr lang="en-US" altLang="ja-JP" sz="1150" dirty="0">
                  <a:latin typeface="Meiryo UI" panose="020B0604030504040204" pitchFamily="50" charset="-128"/>
                  <a:ea typeface="Meiryo UI" panose="020B0604030504040204" pitchFamily="50" charset="-128"/>
                </a:rPr>
                <a:t>58</a:t>
              </a:r>
              <a:r>
                <a:rPr lang="ja-JP" altLang="en-US" sz="1150" dirty="0">
                  <a:latin typeface="Meiryo UI" panose="020B0604030504040204" pitchFamily="50" charset="-128"/>
                  <a:ea typeface="Meiryo UI" panose="020B0604030504040204" pitchFamily="50" charset="-128"/>
                </a:rPr>
                <a:t>年間</a:t>
              </a:r>
              <a:r>
                <a:rPr kumimoji="1" lang="en-US" altLang="ja-JP" sz="1150" dirty="0">
                  <a:latin typeface="Meiryo UI" panose="020B0604030504040204" pitchFamily="50" charset="-128"/>
                  <a:ea typeface="Meiryo UI" panose="020B0604030504040204" pitchFamily="50" charset="-128"/>
                </a:rPr>
                <a:t>)</a:t>
              </a:r>
              <a:r>
                <a:rPr kumimoji="1" lang="ja-JP" altLang="en-US" sz="1150" dirty="0">
                  <a:latin typeface="Meiryo UI" panose="020B0604030504040204" pitchFamily="50" charset="-128"/>
                  <a:ea typeface="Meiryo UI" panose="020B0604030504040204" pitchFamily="50" charset="-128"/>
                </a:rPr>
                <a:t> 約</a:t>
              </a:r>
              <a:r>
                <a:rPr kumimoji="1" lang="en-US" altLang="ja-JP" sz="1150" dirty="0">
                  <a:latin typeface="Meiryo UI" panose="020B0604030504040204" pitchFamily="50" charset="-128"/>
                  <a:ea typeface="Meiryo UI" panose="020B0604030504040204" pitchFamily="50" charset="-128"/>
                </a:rPr>
                <a:t>1</a:t>
              </a:r>
              <a:r>
                <a:rPr kumimoji="1" lang="ja-JP" altLang="en-US" sz="1150" dirty="0">
                  <a:latin typeface="Meiryo UI" panose="020B0604030504040204" pitchFamily="50" charset="-128"/>
                  <a:ea typeface="Meiryo UI" panose="020B0604030504040204" pitchFamily="50" charset="-128"/>
                </a:rPr>
                <a:t>億</a:t>
              </a:r>
              <a:r>
                <a:rPr kumimoji="1" lang="en-US" altLang="ja-JP" sz="1150" dirty="0">
                  <a:latin typeface="Meiryo UI" panose="020B0604030504040204" pitchFamily="50" charset="-128"/>
                  <a:ea typeface="Meiryo UI" panose="020B0604030504040204" pitchFamily="50" charset="-128"/>
                </a:rPr>
                <a:t>1,730</a:t>
              </a:r>
              <a:r>
                <a:rPr kumimoji="1" lang="ja-JP" altLang="en-US" sz="1150" dirty="0">
                  <a:latin typeface="Meiryo UI" panose="020B0604030504040204" pitchFamily="50" charset="-128"/>
                  <a:ea typeface="Meiryo UI" panose="020B0604030504040204" pitchFamily="50" charset="-128"/>
                </a:rPr>
                <a:t>万円、子どもの教育費</a:t>
              </a:r>
              <a:r>
                <a:rPr kumimoji="1" lang="en-US" altLang="ja-JP" sz="1150" dirty="0">
                  <a:latin typeface="Meiryo UI" panose="020B0604030504040204" pitchFamily="50" charset="-128"/>
                  <a:ea typeface="Meiryo UI" panose="020B0604030504040204" pitchFamily="50" charset="-128"/>
                </a:rPr>
                <a:t>(</a:t>
              </a:r>
              <a:r>
                <a:rPr lang="en-US" altLang="ja-JP" sz="1150" dirty="0">
                  <a:latin typeface="Meiryo UI" panose="020B0604030504040204" pitchFamily="50" charset="-128"/>
                  <a:ea typeface="Meiryo UI" panose="020B0604030504040204" pitchFamily="50" charset="-128"/>
                </a:rPr>
                <a:t>2</a:t>
              </a:r>
              <a:r>
                <a:rPr lang="ja-JP" altLang="en-US" sz="1150" dirty="0">
                  <a:latin typeface="Meiryo UI" panose="020B0604030504040204" pitchFamily="50" charset="-128"/>
                  <a:ea typeface="Meiryo UI" panose="020B0604030504040204" pitchFamily="50" charset="-128"/>
                </a:rPr>
                <a:t>人分</a:t>
              </a:r>
              <a:r>
                <a:rPr kumimoji="1" lang="en-US" altLang="ja-JP" sz="1150" dirty="0">
                  <a:latin typeface="Meiryo UI" panose="020B0604030504040204" pitchFamily="50" charset="-128"/>
                  <a:ea typeface="Meiryo UI" panose="020B0604030504040204" pitchFamily="50" charset="-128"/>
                </a:rPr>
                <a:t>)</a:t>
              </a:r>
              <a:r>
                <a:rPr kumimoji="1" lang="ja-JP" altLang="en-US" sz="1150" dirty="0">
                  <a:latin typeface="Meiryo UI" panose="020B0604030504040204" pitchFamily="50" charset="-128"/>
                  <a:ea typeface="Meiryo UI" panose="020B0604030504040204" pitchFamily="50" charset="-128"/>
                </a:rPr>
                <a:t>約</a:t>
              </a:r>
              <a:r>
                <a:rPr kumimoji="1" lang="en-US" altLang="ja-JP" sz="1150" dirty="0">
                  <a:latin typeface="Meiryo UI" panose="020B0604030504040204" pitchFamily="50" charset="-128"/>
                  <a:ea typeface="Meiryo UI" panose="020B0604030504040204" pitchFamily="50" charset="-128"/>
                </a:rPr>
                <a:t>2,640</a:t>
              </a:r>
              <a:r>
                <a:rPr kumimoji="1" lang="ja-JP" altLang="en-US" sz="1150" dirty="0">
                  <a:latin typeface="Meiryo UI" panose="020B0604030504040204" pitchFamily="50" charset="-128"/>
                  <a:ea typeface="Meiryo UI" panose="020B0604030504040204" pitchFamily="50" charset="-128"/>
                </a:rPr>
                <a:t>万円に加え、住居費や葬儀費用といったその他の費用約</a:t>
              </a:r>
              <a:r>
                <a:rPr kumimoji="1" lang="en-US" altLang="ja-JP" sz="1150" dirty="0">
                  <a:latin typeface="Meiryo UI" panose="020B0604030504040204" pitchFamily="50" charset="-128"/>
                  <a:ea typeface="Meiryo UI" panose="020B0604030504040204" pitchFamily="50" charset="-128"/>
                </a:rPr>
                <a:t>5,130</a:t>
              </a:r>
              <a:r>
                <a:rPr lang="ja-JP" altLang="en-US" sz="1150" dirty="0">
                  <a:latin typeface="Meiryo UI" panose="020B0604030504040204" pitchFamily="50" charset="-128"/>
                  <a:ea typeface="Meiryo UI" panose="020B0604030504040204" pitchFamily="50" charset="-128"/>
                </a:rPr>
                <a:t>万円を合計すると、約</a:t>
              </a:r>
              <a:r>
                <a:rPr lang="en-US" altLang="ja-JP" sz="1150" dirty="0">
                  <a:latin typeface="Meiryo UI" panose="020B0604030504040204" pitchFamily="50" charset="-128"/>
                  <a:ea typeface="Meiryo UI" panose="020B0604030504040204" pitchFamily="50" charset="-128"/>
                </a:rPr>
                <a:t>1</a:t>
              </a:r>
              <a:r>
                <a:rPr lang="ja-JP" altLang="en-US" sz="1150" dirty="0">
                  <a:latin typeface="Meiryo UI" panose="020B0604030504040204" pitchFamily="50" charset="-128"/>
                  <a:ea typeface="Meiryo UI" panose="020B0604030504040204" pitchFamily="50" charset="-128"/>
                </a:rPr>
                <a:t>億</a:t>
              </a:r>
              <a:r>
                <a:rPr lang="en-US" altLang="ja-JP" sz="1150" dirty="0">
                  <a:latin typeface="Meiryo UI" panose="020B0604030504040204" pitchFamily="50" charset="-128"/>
                  <a:ea typeface="Meiryo UI" panose="020B0604030504040204" pitchFamily="50" charset="-128"/>
                </a:rPr>
                <a:t>9,500</a:t>
              </a:r>
              <a:r>
                <a:rPr lang="ja-JP" altLang="en-US" sz="1150" dirty="0">
                  <a:latin typeface="Meiryo UI" panose="020B0604030504040204" pitchFamily="50" charset="-128"/>
                  <a:ea typeface="Meiryo UI" panose="020B0604030504040204" pitchFamily="50" charset="-128"/>
                </a:rPr>
                <a:t>円になりました。</a:t>
              </a:r>
              <a:endParaRPr kumimoji="1" lang="ja-JP" altLang="en-US" sz="1150"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79A2E046-43AE-6B68-CF34-6CD8F91D180C}"/>
                </a:ext>
              </a:extLst>
            </p:cNvPr>
            <p:cNvSpPr txBox="1"/>
            <p:nvPr/>
          </p:nvSpPr>
          <p:spPr>
            <a:xfrm>
              <a:off x="5187576" y="3670830"/>
              <a:ext cx="3212352" cy="987193"/>
            </a:xfrm>
            <a:prstGeom prst="rect">
              <a:avLst/>
            </a:prstGeom>
            <a:noFill/>
          </p:spPr>
          <p:txBody>
            <a:bodyPr wrap="square" rtlCol="0">
              <a:spAutoFit/>
            </a:bodyPr>
            <a:lstStyle/>
            <a:p>
              <a:pPr>
                <a:lnSpc>
                  <a:spcPts val="1800"/>
                </a:lnSpc>
              </a:pPr>
              <a:r>
                <a:rPr kumimoji="1" lang="ja-JP" altLang="en-US" sz="1150" dirty="0">
                  <a:latin typeface="Meiryo UI" panose="020B0604030504040204" pitchFamily="50" charset="-128"/>
                  <a:ea typeface="Meiryo UI" panose="020B0604030504040204" pitchFamily="50" charset="-128"/>
                </a:rPr>
                <a:t>公的保障として、遺族年金や妻の老齢年金から合計</a:t>
              </a:r>
              <a:r>
                <a:rPr kumimoji="1" lang="en-US" altLang="ja-JP" sz="1150" dirty="0">
                  <a:latin typeface="Meiryo UI" panose="020B0604030504040204" pitchFamily="50" charset="-128"/>
                  <a:ea typeface="Meiryo UI" panose="020B0604030504040204" pitchFamily="50" charset="-128"/>
                </a:rPr>
                <a:t>(58</a:t>
              </a:r>
              <a:r>
                <a:rPr kumimoji="1" lang="ja-JP" altLang="en-US" sz="1150" dirty="0">
                  <a:latin typeface="Meiryo UI" panose="020B0604030504040204" pitchFamily="50" charset="-128"/>
                  <a:ea typeface="Meiryo UI" panose="020B0604030504040204" pitchFamily="50" charset="-128"/>
                </a:rPr>
                <a:t>年間</a:t>
              </a:r>
              <a:r>
                <a:rPr kumimoji="1" lang="en-US" altLang="ja-JP" sz="1150" dirty="0">
                  <a:latin typeface="Meiryo UI" panose="020B0604030504040204" pitchFamily="50" charset="-128"/>
                  <a:ea typeface="Meiryo UI" panose="020B0604030504040204" pitchFamily="50" charset="-128"/>
                </a:rPr>
                <a:t>)</a:t>
              </a:r>
              <a:r>
                <a:rPr kumimoji="1" lang="ja-JP" altLang="en-US" sz="1150" dirty="0">
                  <a:latin typeface="Meiryo UI" panose="020B0604030504040204" pitchFamily="50" charset="-128"/>
                  <a:ea typeface="Meiryo UI" panose="020B0604030504040204" pitchFamily="50" charset="-128"/>
                </a:rPr>
                <a:t>で約</a:t>
              </a:r>
              <a:r>
                <a:rPr lang="en-US" altLang="ja-JP" sz="1150" dirty="0">
                  <a:latin typeface="Meiryo UI" panose="020B0604030504040204" pitchFamily="50" charset="-128"/>
                  <a:ea typeface="Meiryo UI" panose="020B0604030504040204" pitchFamily="50" charset="-128"/>
                </a:rPr>
                <a:t>7</a:t>
              </a:r>
              <a:r>
                <a:rPr kumimoji="1" lang="en-US" altLang="ja-JP" sz="1150" dirty="0">
                  <a:latin typeface="Meiryo UI" panose="020B0604030504040204" pitchFamily="50" charset="-128"/>
                  <a:ea typeface="Meiryo UI" panose="020B0604030504040204" pitchFamily="50" charset="-128"/>
                </a:rPr>
                <a:t>,970</a:t>
              </a:r>
              <a:r>
                <a:rPr kumimoji="1" lang="ja-JP" altLang="en-US" sz="1150" dirty="0">
                  <a:latin typeface="Meiryo UI" panose="020B0604030504040204" pitchFamily="50" charset="-128"/>
                  <a:ea typeface="Meiryo UI" panose="020B0604030504040204" pitchFamily="50" charset="-128"/>
                </a:rPr>
                <a:t>万円の支払いが見込まれ</a:t>
              </a:r>
              <a:endParaRPr kumimoji="1" lang="en-US" altLang="ja-JP" sz="1150" dirty="0">
                <a:latin typeface="Meiryo UI" panose="020B0604030504040204" pitchFamily="50" charset="-128"/>
                <a:ea typeface="Meiryo UI" panose="020B0604030504040204" pitchFamily="50" charset="-128"/>
              </a:endParaRPr>
            </a:p>
            <a:p>
              <a:pPr>
                <a:lnSpc>
                  <a:spcPts val="1800"/>
                </a:lnSpc>
              </a:pPr>
              <a:r>
                <a:rPr kumimoji="1" lang="ja-JP" altLang="en-US" sz="1150" dirty="0">
                  <a:latin typeface="Meiryo UI" panose="020B0604030504040204" pitchFamily="50" charset="-128"/>
                  <a:ea typeface="Meiryo UI" panose="020B0604030504040204" pitchFamily="50" charset="-128"/>
                </a:rPr>
                <a:t>ます。企業保障として、死亡退職金約</a:t>
              </a:r>
              <a:r>
                <a:rPr kumimoji="1" lang="en-US" altLang="ja-JP" sz="1150" dirty="0">
                  <a:latin typeface="Meiryo UI" panose="020B0604030504040204" pitchFamily="50" charset="-128"/>
                  <a:ea typeface="Meiryo UI" panose="020B0604030504040204" pitchFamily="50" charset="-128"/>
                </a:rPr>
                <a:t>300</a:t>
              </a:r>
              <a:r>
                <a:rPr lang="ja-JP" altLang="en-US" sz="1150" dirty="0">
                  <a:latin typeface="Meiryo UI" panose="020B0604030504040204" pitchFamily="50" charset="-128"/>
                  <a:ea typeface="Meiryo UI" panose="020B0604030504040204" pitchFamily="50" charset="-128"/>
                </a:rPr>
                <a:t>万円が</a:t>
              </a:r>
              <a:endParaRPr lang="en-US" altLang="ja-JP" sz="1150" dirty="0">
                <a:latin typeface="Meiryo UI" panose="020B0604030504040204" pitchFamily="50" charset="-128"/>
                <a:ea typeface="Meiryo UI" panose="020B0604030504040204" pitchFamily="50" charset="-128"/>
              </a:endParaRPr>
            </a:p>
            <a:p>
              <a:pPr>
                <a:lnSpc>
                  <a:spcPts val="1800"/>
                </a:lnSpc>
              </a:pPr>
              <a:r>
                <a:rPr lang="ja-JP" altLang="en-US" sz="1150" dirty="0">
                  <a:latin typeface="Meiryo UI" panose="020B0604030504040204" pitchFamily="50" charset="-128"/>
                  <a:ea typeface="Meiryo UI" panose="020B0604030504040204" pitchFamily="50" charset="-128"/>
                </a:rPr>
                <a:t>支払われました。</a:t>
              </a:r>
              <a:endParaRPr kumimoji="1" lang="ja-JP" altLang="en-US" sz="1150" dirty="0">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84DDCA42-D20A-2D5E-813D-76FDC48FA375}"/>
                </a:ext>
              </a:extLst>
            </p:cNvPr>
            <p:cNvSpPr txBox="1"/>
            <p:nvPr/>
          </p:nvSpPr>
          <p:spPr>
            <a:xfrm>
              <a:off x="227152" y="6514933"/>
              <a:ext cx="4509496" cy="246221"/>
            </a:xfrm>
            <a:prstGeom prst="rect">
              <a:avLst/>
            </a:prstGeom>
            <a:noFill/>
          </p:spPr>
          <p:txBody>
            <a:bodyPr wrap="square" rtlCol="0">
              <a:spAutoFit/>
            </a:bodyPr>
            <a:lstStyle/>
            <a:p>
              <a:pPr>
                <a:defRPr/>
              </a:pPr>
              <a:r>
                <a:rPr lang="ja-JP" altLang="en-US" sz="1000" dirty="0">
                  <a:latin typeface="Meiryo UI" panose="020B0604030504040204" pitchFamily="50" charset="-128"/>
                  <a:ea typeface="Meiryo UI" panose="020B0604030504040204" pitchFamily="50" charset="-128"/>
                  <a:cs typeface="ヒラギノ角ゴ Pro W3"/>
                </a:rPr>
                <a:t>＊生命保険文化センター</a:t>
              </a:r>
              <a:r>
                <a:rPr lang="en-US" altLang="ja-JP" sz="1000" dirty="0">
                  <a:latin typeface="Meiryo UI" panose="020B0604030504040204" pitchFamily="50" charset="-128"/>
                  <a:ea typeface="Meiryo UI" panose="020B0604030504040204" pitchFamily="50" charset="-128"/>
                  <a:cs typeface="ヒラギノ角ゴ Pro W3"/>
                </a:rPr>
                <a:t>｢</a:t>
              </a:r>
              <a:r>
                <a:rPr lang="ja-JP" altLang="en-US" sz="1000" dirty="0">
                  <a:latin typeface="Meiryo UI" panose="020B0604030504040204" pitchFamily="50" charset="-128"/>
                  <a:ea typeface="Meiryo UI" panose="020B0604030504040204" pitchFamily="50" charset="-128"/>
                  <a:cs typeface="ヒラギノ角ゴ Pro W3"/>
                </a:rPr>
                <a:t>遺族保障ガイド</a:t>
              </a:r>
              <a:r>
                <a:rPr lang="en-US" altLang="ja-JP" sz="1000" dirty="0">
                  <a:latin typeface="Meiryo UI" panose="020B0604030504040204" pitchFamily="50" charset="-128"/>
                  <a:ea typeface="Meiryo UI" panose="020B0604030504040204" pitchFamily="50" charset="-128"/>
                  <a:cs typeface="ヒラギノ角ゴ Pro W3"/>
                </a:rPr>
                <a:t>｣(2023</a:t>
              </a:r>
              <a:r>
                <a:rPr lang="ja-JP" altLang="en-US" sz="1000" dirty="0">
                  <a:latin typeface="Meiryo UI" panose="020B0604030504040204" pitchFamily="50" charset="-128"/>
                  <a:ea typeface="Meiryo UI" panose="020B0604030504040204" pitchFamily="50" charset="-128"/>
                  <a:cs typeface="ヒラギノ角ゴ Pro W3"/>
                </a:rPr>
                <a:t>年</a:t>
              </a:r>
              <a:r>
                <a:rPr lang="en-US" altLang="ja-JP" sz="1000" dirty="0">
                  <a:latin typeface="Meiryo UI" panose="020B0604030504040204" pitchFamily="50" charset="-128"/>
                  <a:ea typeface="Meiryo UI" panose="020B0604030504040204" pitchFamily="50" charset="-128"/>
                  <a:cs typeface="ヒラギノ角ゴ Pro W3"/>
                </a:rPr>
                <a:t>11</a:t>
              </a:r>
              <a:r>
                <a:rPr lang="ja-JP" altLang="en-US" sz="1000" dirty="0">
                  <a:latin typeface="Meiryo UI" panose="020B0604030504040204" pitchFamily="50" charset="-128"/>
                  <a:ea typeface="Meiryo UI" panose="020B0604030504040204" pitchFamily="50" charset="-128"/>
                  <a:cs typeface="ヒラギノ角ゴ Pro W3"/>
                </a:rPr>
                <a:t>月改訂版</a:t>
              </a:r>
              <a:r>
                <a:rPr lang="en-US" altLang="ja-JP" sz="1000" dirty="0">
                  <a:latin typeface="Meiryo UI" panose="020B0604030504040204" pitchFamily="50" charset="-128"/>
                  <a:ea typeface="Meiryo UI" panose="020B0604030504040204" pitchFamily="50" charset="-128"/>
                  <a:cs typeface="ヒラギノ角ゴ Pro W3"/>
                </a:rPr>
                <a:t>)</a:t>
              </a:r>
              <a:r>
                <a:rPr lang="ja-JP" altLang="en-US" sz="1000" dirty="0">
                  <a:latin typeface="Meiryo UI" panose="020B0604030504040204" pitchFamily="50" charset="-128"/>
                  <a:ea typeface="Meiryo UI" panose="020B0604030504040204" pitchFamily="50" charset="-128"/>
                  <a:cs typeface="ヒラギノ角ゴ Pro W3"/>
                </a:rPr>
                <a:t>をもとに作成</a:t>
              </a:r>
              <a:endParaRPr lang="en-US" altLang="ja-JP" sz="1000" dirty="0">
                <a:latin typeface="Meiryo UI" panose="020B0604030504040204" pitchFamily="50" charset="-128"/>
                <a:ea typeface="Meiryo UI" panose="020B0604030504040204" pitchFamily="50" charset="-128"/>
                <a:cs typeface="ヒラギノ角ゴ Pro W3"/>
              </a:endParaRPr>
            </a:p>
          </p:txBody>
        </p:sp>
        <p:sp>
          <p:nvSpPr>
            <p:cNvPr id="2" name="正方形/長方形 1">
              <a:extLst>
                <a:ext uri="{FF2B5EF4-FFF2-40B4-BE49-F238E27FC236}">
                  <a16:creationId xmlns:a16="http://schemas.microsoft.com/office/drawing/2014/main" id="{648F72D4-74B4-6830-86A8-91876C05B8E9}"/>
                </a:ext>
              </a:extLst>
            </p:cNvPr>
            <p:cNvSpPr/>
            <p:nvPr/>
          </p:nvSpPr>
          <p:spPr>
            <a:xfrm>
              <a:off x="1186774" y="4863829"/>
              <a:ext cx="2714017" cy="1149427"/>
            </a:xfrm>
            <a:prstGeom prst="rect">
              <a:avLst/>
            </a:prstGeom>
            <a:solidFill>
              <a:srgbClr val="EA8C78"/>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3BCEEE77-2000-A106-B669-914A5931DBFB}"/>
                </a:ext>
              </a:extLst>
            </p:cNvPr>
            <p:cNvSpPr txBox="1"/>
            <p:nvPr/>
          </p:nvSpPr>
          <p:spPr>
            <a:xfrm>
              <a:off x="1169673" y="4871013"/>
              <a:ext cx="1369246" cy="727507"/>
            </a:xfrm>
            <a:prstGeom prst="rect">
              <a:avLst/>
            </a:prstGeom>
            <a:noFill/>
          </p:spPr>
          <p:txBody>
            <a:bodyPr wrap="square" rtlCol="0">
              <a:spAutoFit/>
            </a:bodyPr>
            <a:lstStyle/>
            <a:p>
              <a:pPr>
                <a:lnSpc>
                  <a:spcPts val="1700"/>
                </a:lnSpc>
              </a:pPr>
              <a:r>
                <a:rPr kumimoji="1" lang="ja-JP" altLang="en-US" sz="1300" dirty="0">
                  <a:solidFill>
                    <a:schemeClr val="bg1"/>
                  </a:solidFill>
                  <a:latin typeface="Meiryo UI" panose="020B0604030504040204" pitchFamily="50" charset="-128"/>
                  <a:ea typeface="Meiryo UI" panose="020B0604030504040204" pitchFamily="50" charset="-128"/>
                </a:rPr>
                <a:t>生活費</a:t>
              </a:r>
              <a:endParaRPr lang="en-US" altLang="ja-JP" sz="1300" dirty="0">
                <a:solidFill>
                  <a:schemeClr val="bg1"/>
                </a:solidFill>
                <a:latin typeface="Meiryo UI" panose="020B0604030504040204" pitchFamily="50" charset="-128"/>
                <a:ea typeface="Meiryo UI" panose="020B0604030504040204" pitchFamily="50" charset="-128"/>
              </a:endParaRPr>
            </a:p>
            <a:p>
              <a:pPr>
                <a:lnSpc>
                  <a:spcPts val="1700"/>
                </a:lnSpc>
              </a:pPr>
              <a:r>
                <a:rPr lang="ja-JP" altLang="en-US" sz="1300" dirty="0">
                  <a:solidFill>
                    <a:schemeClr val="bg1"/>
                  </a:solidFill>
                  <a:latin typeface="Meiryo UI" panose="020B0604030504040204" pitchFamily="50" charset="-128"/>
                  <a:ea typeface="Meiryo UI" panose="020B0604030504040204" pitchFamily="50" charset="-128"/>
                </a:rPr>
                <a:t>子どもの教育費</a:t>
              </a:r>
              <a:endParaRPr lang="en-US" altLang="ja-JP" sz="1300" dirty="0">
                <a:solidFill>
                  <a:schemeClr val="bg1"/>
                </a:solidFill>
                <a:latin typeface="Meiryo UI" panose="020B0604030504040204" pitchFamily="50" charset="-128"/>
                <a:ea typeface="Meiryo UI" panose="020B0604030504040204" pitchFamily="50" charset="-128"/>
              </a:endParaRPr>
            </a:p>
            <a:p>
              <a:pPr>
                <a:lnSpc>
                  <a:spcPts val="1700"/>
                </a:lnSpc>
              </a:pPr>
              <a:r>
                <a:rPr kumimoji="1" lang="ja-JP" altLang="en-US" sz="1300" dirty="0">
                  <a:solidFill>
                    <a:schemeClr val="bg1"/>
                  </a:solidFill>
                  <a:latin typeface="Meiryo UI" panose="020B0604030504040204" pitchFamily="50" charset="-128"/>
                  <a:ea typeface="Meiryo UI" panose="020B0604030504040204" pitchFamily="50" charset="-128"/>
                </a:rPr>
                <a:t>その他</a:t>
              </a:r>
            </a:p>
          </p:txBody>
        </p:sp>
        <p:sp>
          <p:nvSpPr>
            <p:cNvPr id="24" name="テキスト ボックス 23">
              <a:extLst>
                <a:ext uri="{FF2B5EF4-FFF2-40B4-BE49-F238E27FC236}">
                  <a16:creationId xmlns:a16="http://schemas.microsoft.com/office/drawing/2014/main" id="{7BE05706-87FC-3A0F-51C4-43F6877EDE98}"/>
                </a:ext>
              </a:extLst>
            </p:cNvPr>
            <p:cNvSpPr txBox="1"/>
            <p:nvPr/>
          </p:nvSpPr>
          <p:spPr>
            <a:xfrm>
              <a:off x="1169673" y="5697547"/>
              <a:ext cx="588430" cy="288925"/>
            </a:xfrm>
            <a:prstGeom prst="rect">
              <a:avLst/>
            </a:prstGeom>
            <a:noFill/>
          </p:spPr>
          <p:txBody>
            <a:bodyPr wrap="square" rtlCol="0">
              <a:spAutoFit/>
            </a:bodyPr>
            <a:lstStyle/>
            <a:p>
              <a:pPr>
                <a:lnSpc>
                  <a:spcPts val="1700"/>
                </a:lnSpc>
              </a:pPr>
              <a:r>
                <a:rPr kumimoji="1" lang="ja-JP" altLang="en-US" sz="1300" dirty="0">
                  <a:solidFill>
                    <a:schemeClr val="bg1"/>
                  </a:solidFill>
                  <a:latin typeface="Meiryo UI" panose="020B0604030504040204" pitchFamily="50" charset="-128"/>
                  <a:ea typeface="Meiryo UI" panose="020B0604030504040204" pitchFamily="50" charset="-128"/>
                </a:rPr>
                <a:t>合計</a:t>
              </a:r>
            </a:p>
          </p:txBody>
        </p:sp>
        <p:sp>
          <p:nvSpPr>
            <p:cNvPr id="3" name="正方形/長方形 2">
              <a:extLst>
                <a:ext uri="{FF2B5EF4-FFF2-40B4-BE49-F238E27FC236}">
                  <a16:creationId xmlns:a16="http://schemas.microsoft.com/office/drawing/2014/main" id="{4FAAC1F2-1A80-5BD3-D002-2FF35FBD55AA}"/>
                </a:ext>
              </a:extLst>
            </p:cNvPr>
            <p:cNvSpPr/>
            <p:nvPr/>
          </p:nvSpPr>
          <p:spPr>
            <a:xfrm>
              <a:off x="5368629" y="4863829"/>
              <a:ext cx="2859334" cy="1149427"/>
            </a:xfrm>
            <a:prstGeom prst="rect">
              <a:avLst/>
            </a:prstGeom>
            <a:solidFill>
              <a:srgbClr val="5381B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9AF98AB5-5F3F-D474-436F-B48CD7636F1D}"/>
                </a:ext>
              </a:extLst>
            </p:cNvPr>
            <p:cNvSpPr txBox="1"/>
            <p:nvPr/>
          </p:nvSpPr>
          <p:spPr>
            <a:xfrm>
              <a:off x="5381744" y="4741152"/>
              <a:ext cx="1310884" cy="945515"/>
            </a:xfrm>
            <a:prstGeom prst="rect">
              <a:avLst/>
            </a:prstGeom>
            <a:noFill/>
          </p:spPr>
          <p:txBody>
            <a:bodyPr wrap="square" rtlCol="0">
              <a:spAutoFit/>
            </a:bodyPr>
            <a:lstStyle/>
            <a:p>
              <a:pPr>
                <a:lnSpc>
                  <a:spcPts val="1700"/>
                </a:lnSpc>
              </a:pPr>
              <a:r>
                <a:rPr kumimoji="1" lang="ja-JP" altLang="en-US" sz="1300" dirty="0">
                  <a:solidFill>
                    <a:schemeClr val="bg1"/>
                  </a:solidFill>
                  <a:latin typeface="Meiryo UI" panose="020B0604030504040204" pitchFamily="50" charset="-128"/>
                  <a:ea typeface="Meiryo UI" panose="020B0604030504040204" pitchFamily="50" charset="-128"/>
                </a:rPr>
                <a:t>公的保障</a:t>
              </a:r>
              <a:endParaRPr kumimoji="1" lang="en-US" altLang="ja-JP" sz="1300" dirty="0">
                <a:solidFill>
                  <a:schemeClr val="bg1"/>
                </a:solidFill>
                <a:latin typeface="Meiryo UI" panose="020B0604030504040204" pitchFamily="50" charset="-128"/>
                <a:ea typeface="Meiryo UI" panose="020B0604030504040204" pitchFamily="50" charset="-128"/>
              </a:endParaRPr>
            </a:p>
            <a:p>
              <a:pPr>
                <a:lnSpc>
                  <a:spcPts val="1700"/>
                </a:lnSpc>
              </a:pPr>
              <a:r>
                <a:rPr lang="ja-JP" altLang="en-US" sz="1300" dirty="0">
                  <a:solidFill>
                    <a:schemeClr val="bg1"/>
                  </a:solidFill>
                  <a:latin typeface="Meiryo UI" panose="020B0604030504040204" pitchFamily="50" charset="-128"/>
                  <a:ea typeface="Meiryo UI" panose="020B0604030504040204" pitchFamily="50" charset="-128"/>
                </a:rPr>
                <a:t>企業保障</a:t>
              </a:r>
              <a:endParaRPr lang="en-US" altLang="ja-JP" sz="1300" dirty="0">
                <a:solidFill>
                  <a:schemeClr val="bg1"/>
                </a:solidFill>
                <a:latin typeface="Meiryo UI" panose="020B0604030504040204" pitchFamily="50" charset="-128"/>
                <a:ea typeface="Meiryo UI" panose="020B0604030504040204" pitchFamily="50" charset="-128"/>
              </a:endParaRPr>
            </a:p>
            <a:p>
              <a:pPr>
                <a:lnSpc>
                  <a:spcPts val="1700"/>
                </a:lnSpc>
              </a:pPr>
              <a:r>
                <a:rPr kumimoji="1" lang="ja-JP" altLang="en-US" sz="1300" dirty="0">
                  <a:solidFill>
                    <a:schemeClr val="bg1"/>
                  </a:solidFill>
                  <a:latin typeface="Meiryo UI" panose="020B0604030504040204" pitchFamily="50" charset="-128"/>
                  <a:ea typeface="Meiryo UI" panose="020B0604030504040204" pitchFamily="50" charset="-128"/>
                </a:rPr>
                <a:t>妻の就労収入</a:t>
              </a:r>
              <a:endParaRPr kumimoji="1" lang="en-US" altLang="ja-JP" sz="1300" dirty="0">
                <a:solidFill>
                  <a:schemeClr val="bg1"/>
                </a:solidFill>
                <a:latin typeface="Meiryo UI" panose="020B0604030504040204" pitchFamily="50" charset="-128"/>
                <a:ea typeface="Meiryo UI" panose="020B0604030504040204" pitchFamily="50" charset="-128"/>
              </a:endParaRPr>
            </a:p>
            <a:p>
              <a:pPr>
                <a:lnSpc>
                  <a:spcPts val="1700"/>
                </a:lnSpc>
              </a:pPr>
              <a:r>
                <a:rPr kumimoji="1" lang="ja-JP" altLang="en-US" sz="1300" dirty="0">
                  <a:solidFill>
                    <a:schemeClr val="bg1"/>
                  </a:solidFill>
                  <a:latin typeface="Meiryo UI" panose="020B0604030504040204" pitchFamily="50" charset="-128"/>
                  <a:ea typeface="Meiryo UI" panose="020B0604030504040204" pitchFamily="50" charset="-128"/>
                </a:rPr>
                <a:t>妻の退職金</a:t>
              </a:r>
            </a:p>
          </p:txBody>
        </p:sp>
        <p:sp>
          <p:nvSpPr>
            <p:cNvPr id="26" name="テキスト ボックス 25">
              <a:extLst>
                <a:ext uri="{FF2B5EF4-FFF2-40B4-BE49-F238E27FC236}">
                  <a16:creationId xmlns:a16="http://schemas.microsoft.com/office/drawing/2014/main" id="{10BC4A50-C5D8-9898-EF9B-CC96659D712D}"/>
                </a:ext>
              </a:extLst>
            </p:cNvPr>
            <p:cNvSpPr txBox="1"/>
            <p:nvPr/>
          </p:nvSpPr>
          <p:spPr>
            <a:xfrm>
              <a:off x="5381744" y="5731494"/>
              <a:ext cx="588004" cy="288925"/>
            </a:xfrm>
            <a:prstGeom prst="rect">
              <a:avLst/>
            </a:prstGeom>
            <a:noFill/>
          </p:spPr>
          <p:txBody>
            <a:bodyPr wrap="square" rtlCol="0">
              <a:spAutoFit/>
            </a:bodyPr>
            <a:lstStyle/>
            <a:p>
              <a:pPr>
                <a:lnSpc>
                  <a:spcPts val="1700"/>
                </a:lnSpc>
              </a:pPr>
              <a:r>
                <a:rPr kumimoji="1" lang="ja-JP" altLang="en-US" sz="1300" dirty="0">
                  <a:solidFill>
                    <a:schemeClr val="bg1"/>
                  </a:solidFill>
                  <a:latin typeface="Meiryo UI" panose="020B0604030504040204" pitchFamily="50" charset="-128"/>
                  <a:ea typeface="Meiryo UI" panose="020B0604030504040204" pitchFamily="50" charset="-128"/>
                </a:rPr>
                <a:t>合計</a:t>
              </a:r>
            </a:p>
          </p:txBody>
        </p:sp>
        <p:cxnSp>
          <p:nvCxnSpPr>
            <p:cNvPr id="11" name="直線コネクタ 10">
              <a:extLst>
                <a:ext uri="{FF2B5EF4-FFF2-40B4-BE49-F238E27FC236}">
                  <a16:creationId xmlns:a16="http://schemas.microsoft.com/office/drawing/2014/main" id="{295CDE71-2661-FA7A-7465-DF9E53C00291}"/>
                </a:ext>
              </a:extLst>
            </p:cNvPr>
            <p:cNvCxnSpPr/>
            <p:nvPr/>
          </p:nvCxnSpPr>
          <p:spPr>
            <a:xfrm>
              <a:off x="5433210" y="5680255"/>
              <a:ext cx="2705350"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 name="直線コネクタ 27">
              <a:extLst>
                <a:ext uri="{FF2B5EF4-FFF2-40B4-BE49-F238E27FC236}">
                  <a16:creationId xmlns:a16="http://schemas.microsoft.com/office/drawing/2014/main" id="{F705FC21-1B7D-1164-CCD1-7ED18A91881A}"/>
                </a:ext>
              </a:extLst>
            </p:cNvPr>
            <p:cNvCxnSpPr/>
            <p:nvPr/>
          </p:nvCxnSpPr>
          <p:spPr>
            <a:xfrm>
              <a:off x="1195441" y="5680255"/>
              <a:ext cx="2705350"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7" name="テキスト ボックス 26">
              <a:extLst>
                <a:ext uri="{FF2B5EF4-FFF2-40B4-BE49-F238E27FC236}">
                  <a16:creationId xmlns:a16="http://schemas.microsoft.com/office/drawing/2014/main" id="{21674D99-FDAF-7553-C27E-4321E7B6E0E5}"/>
                </a:ext>
              </a:extLst>
            </p:cNvPr>
            <p:cNvSpPr txBox="1"/>
            <p:nvPr/>
          </p:nvSpPr>
          <p:spPr>
            <a:xfrm>
              <a:off x="2324388" y="4871013"/>
              <a:ext cx="1610938" cy="727507"/>
            </a:xfrm>
            <a:prstGeom prst="rect">
              <a:avLst/>
            </a:prstGeom>
            <a:noFill/>
          </p:spPr>
          <p:txBody>
            <a:bodyPr wrap="square" rtlCol="0">
              <a:spAutoFit/>
            </a:bodyPr>
            <a:lstStyle/>
            <a:p>
              <a:pPr algn="r">
                <a:lnSpc>
                  <a:spcPts val="1700"/>
                </a:lnSpc>
              </a:pPr>
              <a:r>
                <a:rPr kumimoji="1" lang="ja-JP" altLang="en-US" sz="1300" dirty="0">
                  <a:solidFill>
                    <a:schemeClr val="bg1"/>
                  </a:solidFill>
                  <a:latin typeface="Meiryo UI" panose="020B0604030504040204" pitchFamily="50" charset="-128"/>
                  <a:ea typeface="Meiryo UI" panose="020B0604030504040204" pitchFamily="50" charset="-128"/>
                </a:rPr>
                <a:t>約</a:t>
              </a:r>
              <a:r>
                <a:rPr kumimoji="1" lang="en-US" altLang="ja-JP" sz="1300" dirty="0">
                  <a:solidFill>
                    <a:schemeClr val="bg1"/>
                  </a:solidFill>
                  <a:latin typeface="Meiryo UI" panose="020B0604030504040204" pitchFamily="50" charset="-128"/>
                  <a:ea typeface="Meiryo UI" panose="020B0604030504040204" pitchFamily="50" charset="-128"/>
                </a:rPr>
                <a:t>1</a:t>
              </a:r>
              <a:r>
                <a:rPr kumimoji="1" lang="ja-JP" altLang="en-US" sz="1300" dirty="0">
                  <a:solidFill>
                    <a:schemeClr val="bg1"/>
                  </a:solidFill>
                  <a:latin typeface="Meiryo UI" panose="020B0604030504040204" pitchFamily="50" charset="-128"/>
                  <a:ea typeface="Meiryo UI" panose="020B0604030504040204" pitchFamily="50" charset="-128"/>
                </a:rPr>
                <a:t>億</a:t>
              </a:r>
              <a:r>
                <a:rPr kumimoji="1" lang="en-US" altLang="ja-JP" sz="1300" dirty="0">
                  <a:solidFill>
                    <a:schemeClr val="bg1"/>
                  </a:solidFill>
                  <a:latin typeface="Meiryo UI" panose="020B0604030504040204" pitchFamily="50" charset="-128"/>
                  <a:ea typeface="Meiryo UI" panose="020B0604030504040204" pitchFamily="50" charset="-128"/>
                </a:rPr>
                <a:t>1,730</a:t>
              </a:r>
              <a:r>
                <a:rPr kumimoji="1" lang="ja-JP" altLang="en-US" sz="1300" dirty="0">
                  <a:solidFill>
                    <a:schemeClr val="bg1"/>
                  </a:solidFill>
                  <a:latin typeface="Meiryo UI" panose="020B0604030504040204" pitchFamily="50" charset="-128"/>
                  <a:ea typeface="Meiryo UI" panose="020B0604030504040204" pitchFamily="50" charset="-128"/>
                </a:rPr>
                <a:t>万円</a:t>
              </a:r>
              <a:endParaRPr kumimoji="1" lang="en-US" altLang="ja-JP" sz="1300" dirty="0">
                <a:solidFill>
                  <a:schemeClr val="bg1"/>
                </a:solidFill>
                <a:latin typeface="Meiryo UI" panose="020B0604030504040204" pitchFamily="50" charset="-128"/>
                <a:ea typeface="Meiryo UI" panose="020B0604030504040204" pitchFamily="50" charset="-128"/>
              </a:endParaRPr>
            </a:p>
            <a:p>
              <a:pPr algn="r">
                <a:lnSpc>
                  <a:spcPts val="1700"/>
                </a:lnSpc>
              </a:pPr>
              <a:r>
                <a:rPr lang="ja-JP" altLang="en-US" sz="1300" dirty="0">
                  <a:solidFill>
                    <a:schemeClr val="bg1"/>
                  </a:solidFill>
                  <a:latin typeface="Meiryo UI" panose="020B0604030504040204" pitchFamily="50" charset="-128"/>
                  <a:ea typeface="Meiryo UI" panose="020B0604030504040204" pitchFamily="50" charset="-128"/>
                </a:rPr>
                <a:t>約</a:t>
              </a:r>
              <a:r>
                <a:rPr lang="en-US" altLang="ja-JP" sz="1300" dirty="0">
                  <a:solidFill>
                    <a:schemeClr val="bg1"/>
                  </a:solidFill>
                  <a:latin typeface="Meiryo UI" panose="020B0604030504040204" pitchFamily="50" charset="-128"/>
                  <a:ea typeface="Meiryo UI" panose="020B0604030504040204" pitchFamily="50" charset="-128"/>
                </a:rPr>
                <a:t>2,640</a:t>
              </a:r>
              <a:r>
                <a:rPr lang="ja-JP" altLang="en-US" sz="1300" dirty="0">
                  <a:solidFill>
                    <a:schemeClr val="bg1"/>
                  </a:solidFill>
                  <a:latin typeface="Meiryo UI" panose="020B0604030504040204" pitchFamily="50" charset="-128"/>
                  <a:ea typeface="Meiryo UI" panose="020B0604030504040204" pitchFamily="50" charset="-128"/>
                </a:rPr>
                <a:t>万円</a:t>
              </a:r>
              <a:endParaRPr lang="en-US" altLang="ja-JP" sz="1300" dirty="0">
                <a:solidFill>
                  <a:schemeClr val="bg1"/>
                </a:solidFill>
                <a:latin typeface="Meiryo UI" panose="020B0604030504040204" pitchFamily="50" charset="-128"/>
                <a:ea typeface="Meiryo UI" panose="020B0604030504040204" pitchFamily="50" charset="-128"/>
              </a:endParaRPr>
            </a:p>
            <a:p>
              <a:pPr algn="r">
                <a:lnSpc>
                  <a:spcPts val="1700"/>
                </a:lnSpc>
              </a:pPr>
              <a:r>
                <a:rPr kumimoji="1" lang="ja-JP" altLang="en-US" sz="1300" dirty="0">
                  <a:solidFill>
                    <a:schemeClr val="bg1"/>
                  </a:solidFill>
                  <a:latin typeface="Meiryo UI" panose="020B0604030504040204" pitchFamily="50" charset="-128"/>
                  <a:ea typeface="Meiryo UI" panose="020B0604030504040204" pitchFamily="50" charset="-128"/>
                </a:rPr>
                <a:t>約</a:t>
              </a:r>
              <a:r>
                <a:rPr kumimoji="1" lang="en-US" altLang="ja-JP" sz="1300" dirty="0">
                  <a:solidFill>
                    <a:schemeClr val="bg1"/>
                  </a:solidFill>
                  <a:latin typeface="Meiryo UI" panose="020B0604030504040204" pitchFamily="50" charset="-128"/>
                  <a:ea typeface="Meiryo UI" panose="020B0604030504040204" pitchFamily="50" charset="-128"/>
                </a:rPr>
                <a:t>5,130</a:t>
              </a:r>
              <a:r>
                <a:rPr kumimoji="1" lang="ja-JP" altLang="en-US" sz="1300" dirty="0">
                  <a:solidFill>
                    <a:schemeClr val="bg1"/>
                  </a:solidFill>
                  <a:latin typeface="Meiryo UI" panose="020B0604030504040204" pitchFamily="50" charset="-128"/>
                  <a:ea typeface="Meiryo UI" panose="020B0604030504040204" pitchFamily="50" charset="-128"/>
                </a:rPr>
                <a:t>万円</a:t>
              </a:r>
            </a:p>
          </p:txBody>
        </p:sp>
        <p:sp>
          <p:nvSpPr>
            <p:cNvPr id="29" name="テキスト ボックス 28">
              <a:extLst>
                <a:ext uri="{FF2B5EF4-FFF2-40B4-BE49-F238E27FC236}">
                  <a16:creationId xmlns:a16="http://schemas.microsoft.com/office/drawing/2014/main" id="{D101C3BF-87C7-E094-6647-866E25065DBD}"/>
                </a:ext>
              </a:extLst>
            </p:cNvPr>
            <p:cNvSpPr txBox="1"/>
            <p:nvPr/>
          </p:nvSpPr>
          <p:spPr>
            <a:xfrm>
              <a:off x="2070939" y="5697547"/>
              <a:ext cx="1864388" cy="310341"/>
            </a:xfrm>
            <a:prstGeom prst="rect">
              <a:avLst/>
            </a:prstGeom>
            <a:noFill/>
          </p:spPr>
          <p:txBody>
            <a:bodyPr wrap="square" rtlCol="0">
              <a:spAutoFit/>
            </a:bodyPr>
            <a:lstStyle/>
            <a:p>
              <a:pPr algn="r">
                <a:lnSpc>
                  <a:spcPts val="1700"/>
                </a:lnSpc>
              </a:pPr>
              <a:r>
                <a:rPr kumimoji="1" lang="ja-JP" altLang="en-US" sz="1400" dirty="0">
                  <a:solidFill>
                    <a:schemeClr val="bg1"/>
                  </a:solidFill>
                  <a:latin typeface="Meiryo UI" panose="020B0604030504040204" pitchFamily="50" charset="-128"/>
                  <a:ea typeface="Meiryo UI" panose="020B0604030504040204" pitchFamily="50" charset="-128"/>
                </a:rPr>
                <a:t>約</a:t>
              </a:r>
              <a:r>
                <a:rPr kumimoji="1" lang="en-US" altLang="ja-JP" dirty="0">
                  <a:solidFill>
                    <a:schemeClr val="bg1"/>
                  </a:solidFill>
                  <a:latin typeface="Meiryo UI" panose="020B0604030504040204" pitchFamily="50" charset="-128"/>
                  <a:ea typeface="Meiryo UI" panose="020B0604030504040204" pitchFamily="50" charset="-128"/>
                </a:rPr>
                <a:t>1</a:t>
              </a:r>
              <a:r>
                <a:rPr kumimoji="1" lang="ja-JP" altLang="en-US" dirty="0">
                  <a:solidFill>
                    <a:schemeClr val="bg1"/>
                  </a:solidFill>
                  <a:latin typeface="Meiryo UI" panose="020B0604030504040204" pitchFamily="50" charset="-128"/>
                  <a:ea typeface="Meiryo UI" panose="020B0604030504040204" pitchFamily="50" charset="-128"/>
                </a:rPr>
                <a:t>億</a:t>
              </a:r>
              <a:r>
                <a:rPr kumimoji="1" lang="en-US" altLang="ja-JP" dirty="0">
                  <a:solidFill>
                    <a:schemeClr val="bg1"/>
                  </a:solidFill>
                  <a:latin typeface="Meiryo UI" panose="020B0604030504040204" pitchFamily="50" charset="-128"/>
                  <a:ea typeface="Meiryo UI" panose="020B0604030504040204" pitchFamily="50" charset="-128"/>
                </a:rPr>
                <a:t>9,500</a:t>
              </a:r>
              <a:r>
                <a:rPr kumimoji="1" lang="ja-JP" altLang="en-US" sz="1400" dirty="0">
                  <a:solidFill>
                    <a:schemeClr val="bg1"/>
                  </a:solidFill>
                  <a:latin typeface="Meiryo UI" panose="020B0604030504040204" pitchFamily="50" charset="-128"/>
                  <a:ea typeface="Meiryo UI" panose="020B0604030504040204" pitchFamily="50" charset="-128"/>
                </a:rPr>
                <a:t>万円</a:t>
              </a:r>
            </a:p>
          </p:txBody>
        </p:sp>
        <p:sp>
          <p:nvSpPr>
            <p:cNvPr id="30" name="テキスト ボックス 29">
              <a:extLst>
                <a:ext uri="{FF2B5EF4-FFF2-40B4-BE49-F238E27FC236}">
                  <a16:creationId xmlns:a16="http://schemas.microsoft.com/office/drawing/2014/main" id="{E1A9D09B-3855-ECB0-348F-BE760B2B9D97}"/>
                </a:ext>
              </a:extLst>
            </p:cNvPr>
            <p:cNvSpPr txBox="1"/>
            <p:nvPr/>
          </p:nvSpPr>
          <p:spPr>
            <a:xfrm>
              <a:off x="6282583" y="5731494"/>
              <a:ext cx="1848100" cy="310341"/>
            </a:xfrm>
            <a:prstGeom prst="rect">
              <a:avLst/>
            </a:prstGeom>
            <a:noFill/>
          </p:spPr>
          <p:txBody>
            <a:bodyPr wrap="square" rtlCol="0">
              <a:spAutoFit/>
            </a:bodyPr>
            <a:lstStyle/>
            <a:p>
              <a:pPr algn="r">
                <a:lnSpc>
                  <a:spcPts val="1700"/>
                </a:lnSpc>
              </a:pPr>
              <a:r>
                <a:rPr kumimoji="1" lang="ja-JP" altLang="en-US" sz="1400" dirty="0">
                  <a:solidFill>
                    <a:schemeClr val="bg1"/>
                  </a:solidFill>
                  <a:latin typeface="Meiryo UI" panose="020B0604030504040204" pitchFamily="50" charset="-128"/>
                  <a:ea typeface="Meiryo UI" panose="020B0604030504040204" pitchFamily="50" charset="-128"/>
                </a:rPr>
                <a:t>約</a:t>
              </a:r>
              <a:r>
                <a:rPr kumimoji="1" lang="en-US" altLang="ja-JP" dirty="0">
                  <a:solidFill>
                    <a:schemeClr val="bg1"/>
                  </a:solidFill>
                  <a:latin typeface="Meiryo UI" panose="020B0604030504040204" pitchFamily="50" charset="-128"/>
                  <a:ea typeface="Meiryo UI" panose="020B0604030504040204" pitchFamily="50" charset="-128"/>
                </a:rPr>
                <a:t>1</a:t>
              </a:r>
              <a:r>
                <a:rPr kumimoji="1" lang="ja-JP" altLang="en-US" dirty="0">
                  <a:solidFill>
                    <a:schemeClr val="bg1"/>
                  </a:solidFill>
                  <a:latin typeface="Meiryo UI" panose="020B0604030504040204" pitchFamily="50" charset="-128"/>
                  <a:ea typeface="Meiryo UI" panose="020B0604030504040204" pitchFamily="50" charset="-128"/>
                </a:rPr>
                <a:t>億</a:t>
              </a:r>
              <a:r>
                <a:rPr kumimoji="1" lang="en-US" altLang="ja-JP" dirty="0">
                  <a:solidFill>
                    <a:schemeClr val="bg1"/>
                  </a:solidFill>
                  <a:latin typeface="Meiryo UI" panose="020B0604030504040204" pitchFamily="50" charset="-128"/>
                  <a:ea typeface="Meiryo UI" panose="020B0604030504040204" pitchFamily="50" charset="-128"/>
                </a:rPr>
                <a:t>6,270</a:t>
              </a:r>
              <a:r>
                <a:rPr kumimoji="1" lang="ja-JP" altLang="en-US" sz="1400" dirty="0">
                  <a:solidFill>
                    <a:schemeClr val="bg1"/>
                  </a:solidFill>
                  <a:latin typeface="Meiryo UI" panose="020B0604030504040204" pitchFamily="50" charset="-128"/>
                  <a:ea typeface="Meiryo UI" panose="020B0604030504040204" pitchFamily="50" charset="-128"/>
                </a:rPr>
                <a:t>万円</a:t>
              </a:r>
            </a:p>
          </p:txBody>
        </p:sp>
        <p:sp>
          <p:nvSpPr>
            <p:cNvPr id="31" name="テキスト ボックス 30">
              <a:extLst>
                <a:ext uri="{FF2B5EF4-FFF2-40B4-BE49-F238E27FC236}">
                  <a16:creationId xmlns:a16="http://schemas.microsoft.com/office/drawing/2014/main" id="{99E73321-90FB-1A0D-57F1-F5B5D3A4417A}"/>
                </a:ext>
              </a:extLst>
            </p:cNvPr>
            <p:cNvSpPr txBox="1"/>
            <p:nvPr/>
          </p:nvSpPr>
          <p:spPr>
            <a:xfrm>
              <a:off x="6803980" y="4741152"/>
              <a:ext cx="1326703" cy="945515"/>
            </a:xfrm>
            <a:prstGeom prst="rect">
              <a:avLst/>
            </a:prstGeom>
            <a:noFill/>
          </p:spPr>
          <p:txBody>
            <a:bodyPr wrap="square" rtlCol="0">
              <a:spAutoFit/>
            </a:bodyPr>
            <a:lstStyle/>
            <a:p>
              <a:pPr algn="r">
                <a:lnSpc>
                  <a:spcPts val="1700"/>
                </a:lnSpc>
              </a:pPr>
              <a:r>
                <a:rPr kumimoji="1" lang="ja-JP" altLang="en-US" sz="1300" dirty="0">
                  <a:solidFill>
                    <a:schemeClr val="bg1"/>
                  </a:solidFill>
                  <a:latin typeface="Meiryo UI" panose="020B0604030504040204" pitchFamily="50" charset="-128"/>
                  <a:ea typeface="Meiryo UI" panose="020B0604030504040204" pitchFamily="50" charset="-128"/>
                </a:rPr>
                <a:t>約</a:t>
              </a:r>
              <a:r>
                <a:rPr lang="en-US" altLang="ja-JP" sz="1300" dirty="0">
                  <a:solidFill>
                    <a:schemeClr val="bg1"/>
                  </a:solidFill>
                  <a:latin typeface="Meiryo UI" panose="020B0604030504040204" pitchFamily="50" charset="-128"/>
                  <a:ea typeface="Meiryo UI" panose="020B0604030504040204" pitchFamily="50" charset="-128"/>
                </a:rPr>
                <a:t>7</a:t>
              </a:r>
              <a:r>
                <a:rPr kumimoji="1" lang="en-US" altLang="ja-JP" sz="1300" dirty="0">
                  <a:solidFill>
                    <a:schemeClr val="bg1"/>
                  </a:solidFill>
                  <a:latin typeface="Meiryo UI" panose="020B0604030504040204" pitchFamily="50" charset="-128"/>
                  <a:ea typeface="Meiryo UI" panose="020B0604030504040204" pitchFamily="50" charset="-128"/>
                </a:rPr>
                <a:t>,970</a:t>
              </a:r>
              <a:r>
                <a:rPr kumimoji="1" lang="ja-JP" altLang="en-US" sz="1300" dirty="0">
                  <a:solidFill>
                    <a:schemeClr val="bg1"/>
                  </a:solidFill>
                  <a:latin typeface="Meiryo UI" panose="020B0604030504040204" pitchFamily="50" charset="-128"/>
                  <a:ea typeface="Meiryo UI" panose="020B0604030504040204" pitchFamily="50" charset="-128"/>
                </a:rPr>
                <a:t>万円</a:t>
              </a:r>
              <a:endParaRPr kumimoji="1" lang="en-US" altLang="ja-JP" sz="1300" dirty="0">
                <a:solidFill>
                  <a:schemeClr val="bg1"/>
                </a:solidFill>
                <a:latin typeface="Meiryo UI" panose="020B0604030504040204" pitchFamily="50" charset="-128"/>
                <a:ea typeface="Meiryo UI" panose="020B0604030504040204" pitchFamily="50" charset="-128"/>
              </a:endParaRPr>
            </a:p>
            <a:p>
              <a:pPr algn="r">
                <a:lnSpc>
                  <a:spcPts val="1700"/>
                </a:lnSpc>
              </a:pPr>
              <a:r>
                <a:rPr lang="ja-JP" altLang="en-US" sz="1300" dirty="0">
                  <a:solidFill>
                    <a:schemeClr val="bg1"/>
                  </a:solidFill>
                  <a:latin typeface="Meiryo UI" panose="020B0604030504040204" pitchFamily="50" charset="-128"/>
                  <a:ea typeface="Meiryo UI" panose="020B0604030504040204" pitchFamily="50" charset="-128"/>
                </a:rPr>
                <a:t>約</a:t>
              </a:r>
              <a:r>
                <a:rPr lang="en-US" altLang="ja-JP" sz="1300" dirty="0">
                  <a:solidFill>
                    <a:schemeClr val="bg1"/>
                  </a:solidFill>
                  <a:latin typeface="Meiryo UI" panose="020B0604030504040204" pitchFamily="50" charset="-128"/>
                  <a:ea typeface="Meiryo UI" panose="020B0604030504040204" pitchFamily="50" charset="-128"/>
                </a:rPr>
                <a:t>300</a:t>
              </a:r>
              <a:r>
                <a:rPr lang="ja-JP" altLang="en-US" sz="1300" dirty="0">
                  <a:solidFill>
                    <a:schemeClr val="bg1"/>
                  </a:solidFill>
                  <a:latin typeface="Meiryo UI" panose="020B0604030504040204" pitchFamily="50" charset="-128"/>
                  <a:ea typeface="Meiryo UI" panose="020B0604030504040204" pitchFamily="50" charset="-128"/>
                </a:rPr>
                <a:t>万円</a:t>
              </a:r>
              <a:endParaRPr lang="en-US" altLang="ja-JP" sz="1300" dirty="0">
                <a:solidFill>
                  <a:schemeClr val="bg1"/>
                </a:solidFill>
                <a:latin typeface="Meiryo UI" panose="020B0604030504040204" pitchFamily="50" charset="-128"/>
                <a:ea typeface="Meiryo UI" panose="020B0604030504040204" pitchFamily="50" charset="-128"/>
              </a:endParaRPr>
            </a:p>
            <a:p>
              <a:pPr algn="r">
                <a:lnSpc>
                  <a:spcPts val="1700"/>
                </a:lnSpc>
              </a:pPr>
              <a:r>
                <a:rPr kumimoji="1" lang="ja-JP" altLang="en-US" sz="1300" dirty="0">
                  <a:solidFill>
                    <a:schemeClr val="bg1"/>
                  </a:solidFill>
                  <a:latin typeface="Meiryo UI" panose="020B0604030504040204" pitchFamily="50" charset="-128"/>
                  <a:ea typeface="Meiryo UI" panose="020B0604030504040204" pitchFamily="50" charset="-128"/>
                </a:rPr>
                <a:t>約</a:t>
              </a:r>
              <a:r>
                <a:rPr kumimoji="1" lang="en-US" altLang="ja-JP" sz="1300" dirty="0">
                  <a:solidFill>
                    <a:schemeClr val="bg1"/>
                  </a:solidFill>
                  <a:latin typeface="Meiryo UI" panose="020B0604030504040204" pitchFamily="50" charset="-128"/>
                  <a:ea typeface="Meiryo UI" panose="020B0604030504040204" pitchFamily="50" charset="-128"/>
                </a:rPr>
                <a:t>7,200</a:t>
              </a:r>
              <a:r>
                <a:rPr kumimoji="1" lang="ja-JP" altLang="en-US" sz="1300" dirty="0">
                  <a:solidFill>
                    <a:schemeClr val="bg1"/>
                  </a:solidFill>
                  <a:latin typeface="Meiryo UI" panose="020B0604030504040204" pitchFamily="50" charset="-128"/>
                  <a:ea typeface="Meiryo UI" panose="020B0604030504040204" pitchFamily="50" charset="-128"/>
                </a:rPr>
                <a:t>万円</a:t>
              </a:r>
              <a:endParaRPr kumimoji="1" lang="en-US" altLang="ja-JP" sz="1300" dirty="0">
                <a:solidFill>
                  <a:schemeClr val="bg1"/>
                </a:solidFill>
                <a:latin typeface="Meiryo UI" panose="020B0604030504040204" pitchFamily="50" charset="-128"/>
                <a:ea typeface="Meiryo UI" panose="020B0604030504040204" pitchFamily="50" charset="-128"/>
              </a:endParaRPr>
            </a:p>
            <a:p>
              <a:pPr algn="r">
                <a:lnSpc>
                  <a:spcPts val="1700"/>
                </a:lnSpc>
              </a:pPr>
              <a:r>
                <a:rPr kumimoji="1" lang="ja-JP" altLang="en-US" sz="1300" dirty="0">
                  <a:solidFill>
                    <a:schemeClr val="bg1"/>
                  </a:solidFill>
                  <a:latin typeface="Meiryo UI" panose="020B0604030504040204" pitchFamily="50" charset="-128"/>
                  <a:ea typeface="Meiryo UI" panose="020B0604030504040204" pitchFamily="50" charset="-128"/>
                </a:rPr>
                <a:t>約</a:t>
              </a:r>
              <a:r>
                <a:rPr kumimoji="1" lang="en-US" altLang="ja-JP" sz="1300" dirty="0">
                  <a:solidFill>
                    <a:schemeClr val="bg1"/>
                  </a:solidFill>
                  <a:latin typeface="Meiryo UI" panose="020B0604030504040204" pitchFamily="50" charset="-128"/>
                  <a:ea typeface="Meiryo UI" panose="020B0604030504040204" pitchFamily="50" charset="-128"/>
                </a:rPr>
                <a:t>800</a:t>
              </a:r>
              <a:r>
                <a:rPr kumimoji="1" lang="ja-JP" altLang="en-US" sz="1300" dirty="0">
                  <a:solidFill>
                    <a:schemeClr val="bg1"/>
                  </a:solidFill>
                  <a:latin typeface="Meiryo UI" panose="020B0604030504040204" pitchFamily="50" charset="-128"/>
                  <a:ea typeface="Meiryo UI" panose="020B0604030504040204" pitchFamily="50" charset="-128"/>
                </a:rPr>
                <a:t>万円</a:t>
              </a:r>
            </a:p>
          </p:txBody>
        </p:sp>
      </p:grpSp>
      <p:pic>
        <p:nvPicPr>
          <p:cNvPr id="13" name="図 12" descr="ウィンドウ, 部屋, 挿絵 が含まれている画像&#10;&#10;自動的に生成された説明">
            <a:extLst>
              <a:ext uri="{FF2B5EF4-FFF2-40B4-BE49-F238E27FC236}">
                <a16:creationId xmlns:a16="http://schemas.microsoft.com/office/drawing/2014/main" id="{10FCC866-C736-4FD4-2521-0EC3ADE6AE50}"/>
              </a:ext>
            </a:extLst>
          </p:cNvPr>
          <p:cNvPicPr>
            <a:picLocks noChangeAspect="1"/>
          </p:cNvPicPr>
          <p:nvPr/>
        </p:nvPicPr>
        <p:blipFill>
          <a:blip r:embed="rId5"/>
          <a:stretch>
            <a:fillRect/>
          </a:stretch>
        </p:blipFill>
        <p:spPr>
          <a:xfrm>
            <a:off x="6494083" y="797655"/>
            <a:ext cx="1950670" cy="2227079"/>
          </a:xfrm>
          <a:prstGeom prst="rect">
            <a:avLst/>
          </a:prstGeom>
        </p:spPr>
      </p:pic>
      <p:sp>
        <p:nvSpPr>
          <p:cNvPr id="9" name="スライド番号プレースホルダー 8">
            <a:extLst>
              <a:ext uri="{FF2B5EF4-FFF2-40B4-BE49-F238E27FC236}">
                <a16:creationId xmlns:a16="http://schemas.microsoft.com/office/drawing/2014/main" id="{DA04FC64-A6BB-B478-2231-75395C2FCEC4}"/>
              </a:ext>
            </a:extLst>
          </p:cNvPr>
          <p:cNvSpPr>
            <a:spLocks noGrp="1"/>
          </p:cNvSpPr>
          <p:nvPr>
            <p:ph type="sldNum" sz="quarter" idx="12"/>
          </p:nvPr>
        </p:nvSpPr>
        <p:spPr>
          <a:xfrm>
            <a:off x="6784239" y="6394715"/>
            <a:ext cx="2133600" cy="365125"/>
          </a:xfrm>
        </p:spPr>
        <p:txBody>
          <a:bodyPr/>
          <a:lstStyle/>
          <a:p>
            <a:fld id="{7B76553B-32E2-D644-9CD0-56FDA882EB90}" type="slidenum">
              <a:rPr kumimoji="1" lang="ja-JP" altLang="en-US" sz="1800" smtClean="0"/>
              <a:t>38</a:t>
            </a:fld>
            <a:endParaRPr kumimoji="1" lang="ja-JP" altLang="en-US" sz="1800" dirty="0"/>
          </a:p>
        </p:txBody>
      </p:sp>
    </p:spTree>
    <p:extLst>
      <p:ext uri="{BB962C8B-B14F-4D97-AF65-F5344CB8AC3E}">
        <p14:creationId xmlns:p14="http://schemas.microsoft.com/office/powerpoint/2010/main" val="10903996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0" y="1"/>
            <a:ext cx="9144000" cy="6874074"/>
          </a:xfrm>
          <a:prstGeom prst="frame">
            <a:avLst>
              <a:gd name="adj1" fmla="val 13704"/>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 name="角丸四角形 7"/>
          <p:cNvSpPr/>
          <p:nvPr/>
        </p:nvSpPr>
        <p:spPr bwMode="white">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ヒラギノ丸ゴ Pro W4"/>
              <a:ea typeface="ヒラギノ丸ゴ Pro W4"/>
              <a:cs typeface="ヒラギノ丸ゴ Pro W4"/>
            </a:endParaRPr>
          </a:p>
        </p:txBody>
      </p:sp>
      <p:sp>
        <p:nvSpPr>
          <p:cNvPr id="6" name="テキスト ボックス 5"/>
          <p:cNvSpPr txBox="1"/>
          <p:nvPr/>
        </p:nvSpPr>
        <p:spPr bwMode="gray">
          <a:xfrm>
            <a:off x="304800" y="2589537"/>
            <a:ext cx="8547100"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ヒラギノ角ゴ Std W8"/>
              </a:rPr>
              <a:t>⑤生命保険スライド集</a:t>
            </a:r>
            <a:endParaRPr kumimoji="1" lang="en-US" altLang="ja-JP" sz="4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ヒラギノ角ゴ Std W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4800" b="1" dirty="0">
                <a:latin typeface="Meiryo UI" panose="020B0604030504040204" pitchFamily="50" charset="-128"/>
                <a:ea typeface="Meiryo UI" panose="020B0604030504040204" pitchFamily="50" charset="-128"/>
                <a:cs typeface="ヒラギノ角ゴ Std W8"/>
              </a:rPr>
              <a:t>（契約 編）</a:t>
            </a:r>
            <a:endParaRPr kumimoji="1" lang="ja-JP" altLang="en-US" sz="2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a:extLst>
              <a:ext uri="{FF2B5EF4-FFF2-40B4-BE49-F238E27FC236}">
                <a16:creationId xmlns:a16="http://schemas.microsoft.com/office/drawing/2014/main" id="{670C7AED-1081-4098-F815-0A53040D0252}"/>
              </a:ext>
            </a:extLst>
          </p:cNvPr>
          <p:cNvSpPr>
            <a:spLocks noGrp="1"/>
          </p:cNvSpPr>
          <p:nvPr>
            <p:ph type="sldNum" sz="quarter" idx="12"/>
          </p:nvPr>
        </p:nvSpPr>
        <p:spPr>
          <a:xfrm>
            <a:off x="6846814" y="6468532"/>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1" lang="ja-JP" altLang="en-US"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875377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a:xfrm>
            <a:off x="461964" y="30760"/>
            <a:ext cx="684380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どのくらいの家族が契約しているの</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endPar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endParaRPr>
          </a:p>
        </p:txBody>
      </p:sp>
      <p:sp>
        <p:nvSpPr>
          <p:cNvPr id="4" name="コンテンツ プレースホルダー 1"/>
          <p:cNvSpPr txBox="1">
            <a:spLocks/>
          </p:cNvSpPr>
          <p:nvPr/>
        </p:nvSpPr>
        <p:spPr bwMode="auto">
          <a:xfrm>
            <a:off x="266700" y="1244601"/>
            <a:ext cx="8597900" cy="2184400"/>
          </a:xfrm>
          <a:prstGeom prst="rect">
            <a:avLst/>
          </a:prstGeom>
          <a:solidFill>
            <a:schemeClr val="bg1"/>
          </a:solidFill>
          <a:ln w="76200">
            <a:solidFill>
              <a:srgbClr val="339966"/>
            </a:solidFill>
            <a:miter lim="800000"/>
            <a:headEnd/>
            <a:tailEnd/>
          </a:ln>
        </p:spPr>
        <p:txBody>
          <a:bodyPr anchor="t"/>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en-US" altLang="ja-JP" sz="30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a:t>
            </a:r>
            <a:r>
              <a:rPr kumimoji="1" lang="ja-JP" altLang="en-US" sz="30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問題</a:t>
            </a:r>
            <a:r>
              <a:rPr kumimoji="1" lang="en-US" altLang="ja-JP" sz="30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 </a:t>
            </a: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lang="ja-JP" altLang="en-US" sz="3000" b="1" dirty="0">
                <a:solidFill>
                  <a:prstClr val="black"/>
                </a:solidFill>
                <a:latin typeface="Meiryo UI" panose="020B0604030504040204" pitchFamily="50" charset="-128"/>
                <a:ea typeface="Meiryo UI" panose="020B0604030504040204" pitchFamily="50" charset="-128"/>
                <a:cs typeface="ヒラギノ角ゴ Pro W6"/>
              </a:rPr>
              <a:t>国内で「生</a:t>
            </a:r>
            <a:r>
              <a:rPr kumimoji="1" lang="ja-JP" altLang="en-US" sz="3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命保険」</a:t>
            </a:r>
            <a:r>
              <a:rPr lang="ja-JP" altLang="en-US" sz="3000" b="1" dirty="0" err="1">
                <a:solidFill>
                  <a:prstClr val="black"/>
                </a:solidFill>
                <a:latin typeface="Meiryo UI" panose="020B0604030504040204" pitchFamily="50" charset="-128"/>
                <a:ea typeface="Meiryo UI" panose="020B0604030504040204" pitchFamily="50" charset="-128"/>
                <a:cs typeface="ヒラギノ角ゴ Pro W6"/>
              </a:rPr>
              <a:t>を契</a:t>
            </a:r>
            <a:r>
              <a:rPr lang="ja-JP" altLang="en-US" sz="3000" b="1" dirty="0">
                <a:solidFill>
                  <a:prstClr val="black"/>
                </a:solidFill>
                <a:latin typeface="Meiryo UI" panose="020B0604030504040204" pitchFamily="50" charset="-128"/>
                <a:ea typeface="Meiryo UI" panose="020B0604030504040204" pitchFamily="50" charset="-128"/>
                <a:cs typeface="ヒラギノ角ゴ Pro W6"/>
              </a:rPr>
              <a:t>約</a:t>
            </a:r>
            <a:r>
              <a:rPr kumimoji="1" lang="ja-JP" altLang="en-US" sz="3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している</a:t>
            </a:r>
            <a:endParaRPr kumimoji="1" lang="en-US" altLang="ja-JP" sz="3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ja-JP" altLang="en-US" sz="3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家族の割合は約何</a:t>
            </a:r>
            <a:r>
              <a:rPr kumimoji="1" lang="en-US" altLang="ja-JP" sz="3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a:t>
            </a:r>
            <a:r>
              <a:rPr kumimoji="1" lang="ja-JP" altLang="en-US" sz="3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a:t>
            </a:r>
            <a:endParaRPr kumimoji="1" lang="en-US" altLang="ja-JP" sz="3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p:txBody>
      </p:sp>
      <p:sp>
        <p:nvSpPr>
          <p:cNvPr id="5" name="コンテンツ プレースホルダー 1"/>
          <p:cNvSpPr txBox="1">
            <a:spLocks/>
          </p:cNvSpPr>
          <p:nvPr/>
        </p:nvSpPr>
        <p:spPr bwMode="auto">
          <a:xfrm>
            <a:off x="125298" y="4595480"/>
            <a:ext cx="5068871" cy="1803400"/>
          </a:xfrm>
          <a:prstGeom prst="rect">
            <a:avLst/>
          </a:prstGeom>
          <a:solidFill>
            <a:schemeClr val="accent3">
              <a:lumMod val="20000"/>
              <a:lumOff val="80000"/>
            </a:schemeClr>
          </a:solidFill>
          <a:ln>
            <a:noFill/>
          </a:ln>
          <a:effectLst/>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en-US" altLang="ja-JP"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a:t>
            </a:r>
            <a:r>
              <a:rPr kumimoji="1" lang="ja-JP" altLang="en-US"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答え</a:t>
            </a:r>
            <a:r>
              <a:rPr kumimoji="1" lang="en-US" altLang="ja-JP"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 </a:t>
            </a:r>
          </a:p>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ts val="3500"/>
              </a:lnSpc>
              <a:spcBef>
                <a:spcPct val="20000"/>
              </a:spcBef>
              <a:spcAft>
                <a:spcPts val="0"/>
              </a:spcAft>
              <a:buClr>
                <a:srgbClr val="4F81BD"/>
              </a:buClr>
              <a:buSzPct val="100000"/>
              <a:buFont typeface="Symbol" pitchFamily="18" charset="2"/>
              <a:buNone/>
              <a:tabLst/>
              <a:defRPr/>
            </a:pPr>
            <a:r>
              <a:rPr kumimoji="1" lang="en-US" altLang="ja-JP"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C.</a:t>
            </a: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約</a:t>
            </a:r>
            <a:r>
              <a:rPr kumimoji="1" lang="en-US" altLang="ja-JP"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90</a:t>
            </a: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　⇒　</a:t>
            </a:r>
            <a:r>
              <a:rPr kumimoji="1" lang="en-US" altLang="ja-JP"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89.2</a:t>
            </a: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a:t>
            </a:r>
            <a:endParaRPr kumimoji="1" lang="en-US" altLang="ja-JP"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＊生命保険文化センター</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a:t>
            </a:r>
            <a:r>
              <a:rPr lang="en-US" altLang="ja-JP" sz="1050" dirty="0">
                <a:solidFill>
                  <a:prstClr val="black"/>
                </a:solidFill>
                <a:latin typeface="Meiryo UI" panose="020B0604030504040204" pitchFamily="50" charset="-128"/>
                <a:ea typeface="Meiryo UI" panose="020B0604030504040204" pitchFamily="50" charset="-128"/>
                <a:cs typeface="ヒラギノ角ゴ Pro W6"/>
              </a:rPr>
              <a:t>2024</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年度生命保険に関する全国実態調査［</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人以上世帯］」</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3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p:txBody>
      </p:sp>
      <p:sp>
        <p:nvSpPr>
          <p:cNvPr id="6" name="テキスト ボックス 5"/>
          <p:cNvSpPr txBox="1"/>
          <p:nvPr/>
        </p:nvSpPr>
        <p:spPr>
          <a:xfrm>
            <a:off x="0" y="3917660"/>
            <a:ext cx="5194169"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B.</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70</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C.</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90</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Picture 2" descr="\\JILI03\jouhou\10消費者関連団体等連携\01生命保険協会\02地方事務室\01地方事務室との連携活動\H31\連携活動（副教材・中作）\mirai.png">
            <a:extLst>
              <a:ext uri="{FF2B5EF4-FFF2-40B4-BE49-F238E27FC236}">
                <a16:creationId xmlns:a16="http://schemas.microsoft.com/office/drawing/2014/main" id="{4D4F5992-0DA6-4525-BA70-795EAC43BB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7838" y="5251553"/>
            <a:ext cx="1166162" cy="1272616"/>
          </a:xfrm>
          <a:prstGeom prst="rect">
            <a:avLst/>
          </a:prstGeom>
          <a:noFill/>
          <a:extLst>
            <a:ext uri="{909E8E84-426E-40DD-AFC4-6F175D3DCCD1}">
              <a14:hiddenFill xmlns:a14="http://schemas.microsoft.com/office/drawing/2010/main">
                <a:solidFill>
                  <a:srgbClr val="FFFFFF"/>
                </a:solidFill>
              </a14:hiddenFill>
            </a:ext>
          </a:extLst>
        </p:spPr>
      </p:pic>
      <p:sp>
        <p:nvSpPr>
          <p:cNvPr id="3" name="円形吹き出し 2"/>
          <p:cNvSpPr/>
          <p:nvPr/>
        </p:nvSpPr>
        <p:spPr>
          <a:xfrm>
            <a:off x="5303618" y="3761295"/>
            <a:ext cx="2709165" cy="2126566"/>
          </a:xfrm>
          <a:prstGeom prst="wedgeEllipseCallout">
            <a:avLst>
              <a:gd name="adj1" fmla="val 55508"/>
              <a:gd name="adj2" fmla="val 34531"/>
            </a:avLst>
          </a:prstGeom>
          <a:solidFill>
            <a:schemeClr val="accent3">
              <a:lumMod val="40000"/>
              <a:lumOff val="60000"/>
            </a:schemeClr>
          </a:solidFill>
          <a:ln w="317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2000" b="1" dirty="0">
                <a:solidFill>
                  <a:schemeClr val="tx1"/>
                </a:solidFill>
              </a:rPr>
              <a:t>1</a:t>
            </a:r>
            <a:r>
              <a:rPr kumimoji="1" lang="ja-JP" altLang="en-US" sz="2000" b="1" dirty="0">
                <a:solidFill>
                  <a:schemeClr val="tx1"/>
                </a:solidFill>
              </a:rPr>
              <a:t>件でも生命保険に加入している家族の割合だよ</a:t>
            </a:r>
            <a:r>
              <a:rPr lang="ja-JP" altLang="en-US" sz="2000" b="1" dirty="0">
                <a:solidFill>
                  <a:schemeClr val="tx1"/>
                </a:solidFill>
              </a:rPr>
              <a:t>。</a:t>
            </a:r>
            <a:endParaRPr kumimoji="1" lang="ja-JP" altLang="en-US" sz="2000" b="1" dirty="0">
              <a:solidFill>
                <a:schemeClr val="tx1"/>
              </a:solidFill>
            </a:endParaRPr>
          </a:p>
        </p:txBody>
      </p:sp>
      <p:sp>
        <p:nvSpPr>
          <p:cNvPr id="2" name="スライド番号プレースホルダー 1">
            <a:extLst>
              <a:ext uri="{FF2B5EF4-FFF2-40B4-BE49-F238E27FC236}">
                <a16:creationId xmlns:a16="http://schemas.microsoft.com/office/drawing/2014/main" id="{E888A3AE-8821-327C-EFF9-C5F2980A7EC4}"/>
              </a:ext>
            </a:extLst>
          </p:cNvPr>
          <p:cNvSpPr>
            <a:spLocks noGrp="1"/>
          </p:cNvSpPr>
          <p:nvPr>
            <p:ph type="sldNum" sz="quarter" idx="12"/>
          </p:nvPr>
        </p:nvSpPr>
        <p:spPr>
          <a:xfrm>
            <a:off x="6911038" y="6462115"/>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10609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0" y="0"/>
            <a:ext cx="9144000" cy="716948"/>
          </a:xfrm>
          <a:prstGeom prst="rect">
            <a:avLst/>
          </a:prstGeom>
          <a:solidFill>
            <a:srgbClr val="F7964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7" name="正方形/長方形 16"/>
          <p:cNvSpPr/>
          <p:nvPr/>
        </p:nvSpPr>
        <p:spPr bwMode="white">
          <a:xfrm>
            <a:off x="268224" y="-12662"/>
            <a:ext cx="644931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「生命保険」には契約が必要</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2" name="角丸四角形 31"/>
          <p:cNvSpPr/>
          <p:nvPr/>
        </p:nvSpPr>
        <p:spPr>
          <a:xfrm>
            <a:off x="195549" y="5168467"/>
            <a:ext cx="8617767" cy="1563532"/>
          </a:xfrm>
          <a:prstGeom prst="roundRect">
            <a:avLst/>
          </a:prstGeom>
          <a:solidFill>
            <a:schemeClr val="accent6">
              <a:lumMod val="20000"/>
              <a:lumOff val="80000"/>
            </a:schemeClr>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931E94CD-C84D-400D-8303-2437880BF576}"/>
              </a:ext>
            </a:extLst>
          </p:cNvPr>
          <p:cNvSpPr txBox="1"/>
          <p:nvPr/>
        </p:nvSpPr>
        <p:spPr>
          <a:xfrm>
            <a:off x="337546" y="5258705"/>
            <a:ext cx="8200279" cy="1492268"/>
          </a:xfrm>
          <a:prstGeom prst="rect">
            <a:avLst/>
          </a:prstGeom>
          <a:noFill/>
        </p:spPr>
        <p:txBody>
          <a:bodyPr wrap="square" rtlCol="0">
            <a:spAutoFit/>
          </a:bodyPr>
          <a:lstStyle/>
          <a:p>
            <a:pPr>
              <a:lnSpc>
                <a:spcPts val="2800"/>
              </a:lnSpc>
            </a:pPr>
            <a:r>
              <a:rPr lang="en-US" altLang="ja-JP" sz="21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100" b="1" dirty="0">
                <a:latin typeface="Meiryo UI" panose="020B0604030504040204" pitchFamily="50" charset="-128"/>
                <a:ea typeface="Meiryo UI" panose="020B0604030504040204" pitchFamily="50" charset="-128"/>
                <a:cs typeface="Meiryo UI" panose="020B0604030504040204" pitchFamily="50" charset="-128"/>
              </a:rPr>
              <a:t>保険料って何？</a:t>
            </a:r>
            <a:r>
              <a:rPr lang="en-US" altLang="ja-JP" sz="21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2100" b="1" dirty="0">
              <a:latin typeface="Meiryo UI" panose="020B0604030504040204" pitchFamily="50" charset="-128"/>
              <a:ea typeface="Meiryo UI" panose="020B0604030504040204" pitchFamily="50" charset="-128"/>
              <a:cs typeface="Meiryo UI" panose="020B0604030504040204" pitchFamily="50" charset="-128"/>
            </a:endParaRPr>
          </a:p>
          <a:p>
            <a:pPr>
              <a:lnSpc>
                <a:spcPts val="2800"/>
              </a:lnSpc>
            </a:pPr>
            <a:r>
              <a:rPr lang="ja-JP" altLang="en-US" sz="2100" b="1" dirty="0">
                <a:latin typeface="Meiryo UI" panose="020B0604030504040204" pitchFamily="50" charset="-128"/>
                <a:ea typeface="Meiryo UI" panose="020B0604030504040204" pitchFamily="50" charset="-128"/>
                <a:cs typeface="Meiryo UI" panose="020B0604030504040204" pitchFamily="50" charset="-128"/>
              </a:rPr>
              <a:t>　保障を得る代わりに、契約者が生命保険会社に払い込むお金</a:t>
            </a:r>
            <a:endParaRPr lang="en-US" altLang="ja-JP" sz="2100" b="1" dirty="0">
              <a:latin typeface="Meiryo UI" panose="020B0604030504040204" pitchFamily="50" charset="-128"/>
              <a:ea typeface="Meiryo UI" panose="020B0604030504040204" pitchFamily="50" charset="-128"/>
              <a:cs typeface="Meiryo UI" panose="020B0604030504040204" pitchFamily="50" charset="-128"/>
            </a:endParaRPr>
          </a:p>
          <a:p>
            <a:pPr>
              <a:lnSpc>
                <a:spcPts val="2800"/>
              </a:lnSpc>
            </a:pPr>
            <a:r>
              <a:rPr lang="en-US" altLang="ja-JP" sz="21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100" b="1" dirty="0">
                <a:latin typeface="Meiryo UI" panose="020B0604030504040204" pitchFamily="50" charset="-128"/>
                <a:ea typeface="Meiryo UI" panose="020B0604030504040204" pitchFamily="50" charset="-128"/>
                <a:cs typeface="Meiryo UI" panose="020B0604030504040204" pitchFamily="50" charset="-128"/>
              </a:rPr>
              <a:t>保険金・給付金って何？</a:t>
            </a:r>
            <a:r>
              <a:rPr lang="en-US" altLang="ja-JP" sz="21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2100" b="1" dirty="0">
              <a:latin typeface="Meiryo UI" panose="020B0604030504040204" pitchFamily="50" charset="-128"/>
              <a:ea typeface="Meiryo UI" panose="020B0604030504040204" pitchFamily="50" charset="-128"/>
              <a:cs typeface="Meiryo UI" panose="020B0604030504040204" pitchFamily="50" charset="-128"/>
            </a:endParaRPr>
          </a:p>
          <a:p>
            <a:pPr>
              <a:lnSpc>
                <a:spcPts val="2800"/>
              </a:lnSpc>
            </a:pPr>
            <a:r>
              <a:rPr lang="ja-JP" altLang="en-US" sz="2100" b="1" dirty="0">
                <a:latin typeface="Meiryo UI" panose="020B0604030504040204" pitchFamily="50" charset="-128"/>
                <a:ea typeface="Meiryo UI" panose="020B0604030504040204" pitchFamily="50" charset="-128"/>
                <a:cs typeface="Meiryo UI" panose="020B0604030504040204" pitchFamily="50" charset="-128"/>
              </a:rPr>
              <a:t>　死亡や入院などにより、受取人が生命保険会社から受け取るお金</a:t>
            </a:r>
            <a:endParaRPr lang="en-US" altLang="ja-JP" sz="2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509779" y="4843721"/>
            <a:ext cx="2036196" cy="400110"/>
          </a:xfrm>
          <a:prstGeom prst="rect">
            <a:avLst/>
          </a:prstGeom>
          <a:ln>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kumimoji="1" lang="ja-JP" altLang="en-US" sz="2000" dirty="0">
                <a:solidFill>
                  <a:schemeClr val="bg1"/>
                </a:solidFill>
              </a:rPr>
              <a:t>📚</a:t>
            </a:r>
            <a:r>
              <a:rPr kumimoji="1" lang="ja-JP" altLang="en-US" dirty="0">
                <a:solidFill>
                  <a:schemeClr val="bg1"/>
                </a:solidFill>
              </a:rPr>
              <a:t>ワンポイント</a:t>
            </a:r>
          </a:p>
        </p:txBody>
      </p:sp>
      <p:grpSp>
        <p:nvGrpSpPr>
          <p:cNvPr id="3" name="グループ化 2"/>
          <p:cNvGrpSpPr/>
          <p:nvPr/>
        </p:nvGrpSpPr>
        <p:grpSpPr>
          <a:xfrm>
            <a:off x="361254" y="974113"/>
            <a:ext cx="8508954" cy="3597710"/>
            <a:chOff x="412624" y="696715"/>
            <a:chExt cx="8508954" cy="3597710"/>
          </a:xfrm>
        </p:grpSpPr>
        <p:sp>
          <p:nvSpPr>
            <p:cNvPr id="23" name="右矢印 22"/>
            <p:cNvSpPr/>
            <p:nvPr/>
          </p:nvSpPr>
          <p:spPr>
            <a:xfrm rot="8295431">
              <a:off x="6889702" y="2502230"/>
              <a:ext cx="558199" cy="350881"/>
            </a:xfrm>
            <a:prstGeom prst="rightArrow">
              <a:avLst>
                <a:gd name="adj1" fmla="val 50000"/>
                <a:gd name="adj2" fmla="val 48411"/>
              </a:avLst>
            </a:prstGeom>
            <a:solidFill>
              <a:schemeClr val="tx2">
                <a:lumMod val="75000"/>
              </a:schemeClr>
            </a:solidFill>
            <a:ln w="317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6" name="右矢印 25"/>
            <p:cNvSpPr/>
            <p:nvPr/>
          </p:nvSpPr>
          <p:spPr>
            <a:xfrm rot="10800000">
              <a:off x="3499457" y="3453613"/>
              <a:ext cx="558199" cy="384395"/>
            </a:xfrm>
            <a:prstGeom prst="rightArrow">
              <a:avLst/>
            </a:prstGeom>
            <a:solidFill>
              <a:schemeClr val="tx2">
                <a:lumMod val="75000"/>
              </a:schemeClr>
            </a:solidFill>
            <a:ln w="317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nvGrpSpPr>
            <p:cNvPr id="44" name="グループ化 43">
              <a:extLst>
                <a:ext uri="{FF2B5EF4-FFF2-40B4-BE49-F238E27FC236}">
                  <a16:creationId xmlns:a16="http://schemas.microsoft.com/office/drawing/2014/main" id="{B3FAC42C-B755-49F0-9DF2-36F17B819562}"/>
                </a:ext>
              </a:extLst>
            </p:cNvPr>
            <p:cNvGrpSpPr/>
            <p:nvPr/>
          </p:nvGrpSpPr>
          <p:grpSpPr>
            <a:xfrm>
              <a:off x="1483167" y="2835476"/>
              <a:ext cx="2532908" cy="1388478"/>
              <a:chOff x="1483167" y="2835476"/>
              <a:chExt cx="2532908" cy="1388478"/>
            </a:xfrm>
          </p:grpSpPr>
          <p:sp>
            <p:nvSpPr>
              <p:cNvPr id="27" name="テキスト ボックス 26"/>
              <p:cNvSpPr txBox="1"/>
              <p:nvPr/>
            </p:nvSpPr>
            <p:spPr>
              <a:xfrm>
                <a:off x="1483167" y="2835476"/>
                <a:ext cx="2532908"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⑥保険金・給付金の受取り</a:t>
                </a:r>
                <a:endParaRPr lang="en-US" altLang="ja-JP" sz="1600" b="1" dirty="0">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3"/>
              <a:stretch>
                <a:fillRect/>
              </a:stretch>
            </p:blipFill>
            <p:spPr>
              <a:xfrm>
                <a:off x="2494345" y="3199669"/>
                <a:ext cx="808225" cy="1024285"/>
              </a:xfrm>
              <a:prstGeom prst="rect">
                <a:avLst/>
              </a:prstGeom>
            </p:spPr>
          </p:pic>
        </p:grpSp>
        <p:grpSp>
          <p:nvGrpSpPr>
            <p:cNvPr id="43" name="グループ化 42">
              <a:extLst>
                <a:ext uri="{FF2B5EF4-FFF2-40B4-BE49-F238E27FC236}">
                  <a16:creationId xmlns:a16="http://schemas.microsoft.com/office/drawing/2014/main" id="{9B0A2C9D-4AB6-4EB1-AB89-F25042ADDE57}"/>
                </a:ext>
              </a:extLst>
            </p:cNvPr>
            <p:cNvGrpSpPr/>
            <p:nvPr/>
          </p:nvGrpSpPr>
          <p:grpSpPr>
            <a:xfrm>
              <a:off x="4338047" y="2732797"/>
              <a:ext cx="2668724" cy="1561628"/>
              <a:chOff x="4338047" y="2732797"/>
              <a:chExt cx="2668724" cy="1561628"/>
            </a:xfrm>
          </p:grpSpPr>
          <p:sp>
            <p:nvSpPr>
              <p:cNvPr id="24" name="テキスト ボックス 23"/>
              <p:cNvSpPr txBox="1"/>
              <p:nvPr/>
            </p:nvSpPr>
            <p:spPr>
              <a:xfrm>
                <a:off x="4792696" y="2732797"/>
                <a:ext cx="1910657"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⑤リスクの発生</a:t>
                </a:r>
                <a:endParaRPr lang="en-US" altLang="ja-JP" sz="1600" b="1" dirty="0">
                  <a:latin typeface="Meiryo UI" panose="020B0604030504040204" pitchFamily="50" charset="-128"/>
                  <a:ea typeface="Meiryo UI" panose="020B0604030504040204" pitchFamily="50" charset="-128"/>
                </a:endParaRPr>
              </a:p>
            </p:txBody>
          </p:sp>
          <p:pic>
            <p:nvPicPr>
              <p:cNvPr id="25" name="図 2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38047" y="3331255"/>
                <a:ext cx="969849" cy="963170"/>
              </a:xfrm>
              <a:prstGeom prst="rect">
                <a:avLst/>
              </a:prstGeom>
            </p:spPr>
          </p:pic>
          <p:pic>
            <p:nvPicPr>
              <p:cNvPr id="28" name="図 27">
                <a:extLst>
                  <a:ext uri="{FF2B5EF4-FFF2-40B4-BE49-F238E27FC236}">
                    <a16:creationId xmlns:a16="http://schemas.microsoft.com/office/drawing/2014/main" id="{64FA26A2-32B7-44A6-860C-86AEF571F5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22959" y="3451256"/>
                <a:ext cx="883812" cy="820457"/>
              </a:xfrm>
              <a:prstGeom prst="rect">
                <a:avLst/>
              </a:prstGeom>
            </p:spPr>
          </p:pic>
          <p:pic>
            <p:nvPicPr>
              <p:cNvPr id="31" name="図 30">
                <a:extLst>
                  <a:ext uri="{FF2B5EF4-FFF2-40B4-BE49-F238E27FC236}">
                    <a16:creationId xmlns:a16="http://schemas.microsoft.com/office/drawing/2014/main" id="{17EFADF5-B37C-43B1-8002-D44AD07E249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93135" y="3010896"/>
                <a:ext cx="1192648" cy="827113"/>
              </a:xfrm>
              <a:prstGeom prst="rect">
                <a:avLst/>
              </a:prstGeom>
            </p:spPr>
          </p:pic>
        </p:grpSp>
        <p:sp>
          <p:nvSpPr>
            <p:cNvPr id="5" name="右矢印 4"/>
            <p:cNvSpPr/>
            <p:nvPr/>
          </p:nvSpPr>
          <p:spPr>
            <a:xfrm>
              <a:off x="1734187" y="1597177"/>
              <a:ext cx="558199" cy="418126"/>
            </a:xfrm>
            <a:prstGeom prst="rightArrow">
              <a:avLst/>
            </a:prstGeom>
            <a:solidFill>
              <a:schemeClr val="tx2">
                <a:lumMod val="75000"/>
              </a:schemeClr>
            </a:solidFill>
            <a:ln w="317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29" name="グループ化 28">
              <a:extLst>
                <a:ext uri="{FF2B5EF4-FFF2-40B4-BE49-F238E27FC236}">
                  <a16:creationId xmlns:a16="http://schemas.microsoft.com/office/drawing/2014/main" id="{F6713AE0-8FCF-4B9B-BC05-B9E99EE8D14C}"/>
                </a:ext>
              </a:extLst>
            </p:cNvPr>
            <p:cNvGrpSpPr/>
            <p:nvPr/>
          </p:nvGrpSpPr>
          <p:grpSpPr>
            <a:xfrm>
              <a:off x="412624" y="725463"/>
              <a:ext cx="1616451" cy="1804503"/>
              <a:chOff x="412624" y="725463"/>
              <a:chExt cx="1616451" cy="1804503"/>
            </a:xfrm>
          </p:grpSpPr>
          <p:sp>
            <p:nvSpPr>
              <p:cNvPr id="2" name="テキスト ボックス 1"/>
              <p:cNvSpPr txBox="1"/>
              <p:nvPr/>
            </p:nvSpPr>
            <p:spPr>
              <a:xfrm>
                <a:off x="412624" y="725463"/>
                <a:ext cx="1616451" cy="338554"/>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①</a:t>
                </a:r>
                <a:r>
                  <a:rPr lang="ja-JP" altLang="en-US" sz="1600" b="1" dirty="0">
                    <a:latin typeface="Meiryo UI" panose="020B0604030504040204" pitchFamily="50" charset="-128"/>
                    <a:ea typeface="Meiryo UI" panose="020B0604030504040204" pitchFamily="50" charset="-128"/>
                  </a:rPr>
                  <a:t>申込書の提出</a:t>
                </a:r>
                <a:endParaRPr kumimoji="1" lang="ja-JP" altLang="en-US" sz="1600" b="1"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2624" y="1400633"/>
                <a:ext cx="1028268" cy="1129333"/>
              </a:xfrm>
              <a:prstGeom prst="rect">
                <a:avLst/>
              </a:prstGeom>
            </p:spPr>
          </p:pic>
        </p:grpSp>
        <p:grpSp>
          <p:nvGrpSpPr>
            <p:cNvPr id="30" name="グループ化 29">
              <a:extLst>
                <a:ext uri="{FF2B5EF4-FFF2-40B4-BE49-F238E27FC236}">
                  <a16:creationId xmlns:a16="http://schemas.microsoft.com/office/drawing/2014/main" id="{AD6932C4-D0DD-4403-8639-1D4CAE9E320F}"/>
                </a:ext>
              </a:extLst>
            </p:cNvPr>
            <p:cNvGrpSpPr/>
            <p:nvPr/>
          </p:nvGrpSpPr>
          <p:grpSpPr>
            <a:xfrm>
              <a:off x="2399624" y="725853"/>
              <a:ext cx="1616451" cy="1733192"/>
              <a:chOff x="2399624" y="725853"/>
              <a:chExt cx="1616451" cy="1733192"/>
            </a:xfrm>
          </p:grpSpPr>
          <p:sp>
            <p:nvSpPr>
              <p:cNvPr id="9" name="テキスト ボックス 8"/>
              <p:cNvSpPr txBox="1"/>
              <p:nvPr/>
            </p:nvSpPr>
            <p:spPr>
              <a:xfrm>
                <a:off x="2399624" y="725853"/>
                <a:ext cx="1616451"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②告知（診査）</a:t>
                </a:r>
                <a:endParaRPr lang="en-US" altLang="ja-JP" sz="1600" b="1"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15097" y="1327276"/>
                <a:ext cx="704310" cy="1131769"/>
              </a:xfrm>
              <a:prstGeom prst="rect">
                <a:avLst/>
              </a:prstGeom>
            </p:spPr>
          </p:pic>
        </p:grpSp>
        <p:grpSp>
          <p:nvGrpSpPr>
            <p:cNvPr id="40" name="グループ化 39">
              <a:extLst>
                <a:ext uri="{FF2B5EF4-FFF2-40B4-BE49-F238E27FC236}">
                  <a16:creationId xmlns:a16="http://schemas.microsoft.com/office/drawing/2014/main" id="{24260CC8-13AE-4165-90CF-812A50856D5C}"/>
                </a:ext>
              </a:extLst>
            </p:cNvPr>
            <p:cNvGrpSpPr/>
            <p:nvPr/>
          </p:nvGrpSpPr>
          <p:grpSpPr>
            <a:xfrm>
              <a:off x="4569490" y="696715"/>
              <a:ext cx="2184479" cy="1558576"/>
              <a:chOff x="4548223" y="696715"/>
              <a:chExt cx="1957578" cy="1558576"/>
            </a:xfrm>
          </p:grpSpPr>
          <p:sp>
            <p:nvSpPr>
              <p:cNvPr id="15" name="テキスト ボックス 14"/>
              <p:cNvSpPr txBox="1"/>
              <p:nvPr/>
            </p:nvSpPr>
            <p:spPr>
              <a:xfrm>
                <a:off x="4548223" y="696715"/>
                <a:ext cx="1957578" cy="584775"/>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③初回保険料の</a:t>
                </a:r>
                <a:endParaRPr lang="en-US" altLang="ja-JP" sz="1600" b="1"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払い込み</a:t>
                </a:r>
                <a:endParaRPr lang="en-US" altLang="ja-JP" sz="1600" b="1" dirty="0">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19203" y="1284058"/>
                <a:ext cx="1158005" cy="971233"/>
              </a:xfrm>
              <a:prstGeom prst="rect">
                <a:avLst/>
              </a:prstGeom>
            </p:spPr>
          </p:pic>
        </p:grpSp>
        <p:grpSp>
          <p:nvGrpSpPr>
            <p:cNvPr id="42" name="グループ化 41">
              <a:extLst>
                <a:ext uri="{FF2B5EF4-FFF2-40B4-BE49-F238E27FC236}">
                  <a16:creationId xmlns:a16="http://schemas.microsoft.com/office/drawing/2014/main" id="{61FD44A8-80D8-4BAB-B808-9D2B9154A969}"/>
                </a:ext>
              </a:extLst>
            </p:cNvPr>
            <p:cNvGrpSpPr/>
            <p:nvPr/>
          </p:nvGrpSpPr>
          <p:grpSpPr>
            <a:xfrm>
              <a:off x="6817447" y="732639"/>
              <a:ext cx="2104131" cy="1727469"/>
              <a:chOff x="6817447" y="732639"/>
              <a:chExt cx="2104131" cy="1727469"/>
            </a:xfrm>
          </p:grpSpPr>
          <p:sp>
            <p:nvSpPr>
              <p:cNvPr id="19" name="テキスト ボックス 18"/>
              <p:cNvSpPr txBox="1"/>
              <p:nvPr/>
            </p:nvSpPr>
            <p:spPr>
              <a:xfrm>
                <a:off x="6817447" y="732639"/>
                <a:ext cx="2104131" cy="584775"/>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④書類（保険証券）　　</a:t>
                </a:r>
              </a:p>
              <a:p>
                <a:r>
                  <a:rPr lang="ja-JP" altLang="en-US" sz="1600" b="1" dirty="0">
                    <a:latin typeface="Meiryo UI" panose="020B0604030504040204" pitchFamily="50" charset="-128"/>
                    <a:ea typeface="Meiryo UI" panose="020B0604030504040204" pitchFamily="50" charset="-128"/>
                  </a:rPr>
                  <a:t>　が届く</a:t>
                </a:r>
                <a:endParaRPr lang="en-US" altLang="ja-JP" sz="1600" b="1" dirty="0">
                  <a:latin typeface="Meiryo UI" panose="020B0604030504040204" pitchFamily="50" charset="-128"/>
                  <a:ea typeface="Meiryo UI" panose="020B0604030504040204" pitchFamily="50" charset="-128"/>
                </a:endParaRPr>
              </a:p>
            </p:txBody>
          </p:sp>
          <p:pic>
            <p:nvPicPr>
              <p:cNvPr id="8" name="図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29467" y="1342933"/>
                <a:ext cx="686615" cy="1117175"/>
              </a:xfrm>
              <a:prstGeom prst="rect">
                <a:avLst/>
              </a:prstGeom>
            </p:spPr>
          </p:pic>
        </p:grpSp>
        <p:sp>
          <p:nvSpPr>
            <p:cNvPr id="35" name="右矢印 34"/>
            <p:cNvSpPr/>
            <p:nvPr/>
          </p:nvSpPr>
          <p:spPr>
            <a:xfrm>
              <a:off x="3667494" y="1597177"/>
              <a:ext cx="558199" cy="419854"/>
            </a:xfrm>
            <a:prstGeom prst="rightArrow">
              <a:avLst/>
            </a:prstGeom>
            <a:solidFill>
              <a:schemeClr val="tx2">
                <a:lumMod val="75000"/>
              </a:schemeClr>
            </a:solidFill>
            <a:ln w="317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6" name="右矢印 35"/>
            <p:cNvSpPr/>
            <p:nvPr/>
          </p:nvSpPr>
          <p:spPr>
            <a:xfrm>
              <a:off x="6123346" y="1597175"/>
              <a:ext cx="558199" cy="419855"/>
            </a:xfrm>
            <a:prstGeom prst="rightArrow">
              <a:avLst/>
            </a:prstGeom>
            <a:solidFill>
              <a:schemeClr val="tx2">
                <a:lumMod val="75000"/>
              </a:schemeClr>
            </a:solidFill>
            <a:ln w="317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14" name="四角形: 角を丸くする 13">
            <a:extLst>
              <a:ext uri="{FF2B5EF4-FFF2-40B4-BE49-F238E27FC236}">
                <a16:creationId xmlns:a16="http://schemas.microsoft.com/office/drawing/2014/main" id="{9528B5EE-E509-4C9D-8E08-71B757D68FD7}"/>
              </a:ext>
            </a:extLst>
          </p:cNvPr>
          <p:cNvSpPr/>
          <p:nvPr/>
        </p:nvSpPr>
        <p:spPr>
          <a:xfrm>
            <a:off x="4304007" y="959097"/>
            <a:ext cx="2006644" cy="1769628"/>
          </a:xfrm>
          <a:prstGeom prst="roundRect">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8" name="四角形: 角を丸くする 37">
            <a:extLst>
              <a:ext uri="{FF2B5EF4-FFF2-40B4-BE49-F238E27FC236}">
                <a16:creationId xmlns:a16="http://schemas.microsoft.com/office/drawing/2014/main" id="{8F78F71C-0DEE-44A1-933F-5BAF50A64DD3}"/>
              </a:ext>
            </a:extLst>
          </p:cNvPr>
          <p:cNvSpPr/>
          <p:nvPr/>
        </p:nvSpPr>
        <p:spPr>
          <a:xfrm>
            <a:off x="1488383" y="2954644"/>
            <a:ext cx="2360175" cy="1641892"/>
          </a:xfrm>
          <a:prstGeom prst="roundRect">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スライド番号プレースホルダー 11">
            <a:extLst>
              <a:ext uri="{FF2B5EF4-FFF2-40B4-BE49-F238E27FC236}">
                <a16:creationId xmlns:a16="http://schemas.microsoft.com/office/drawing/2014/main" id="{64673DB8-62BF-1FA0-BEEA-105197C4F41D}"/>
              </a:ext>
            </a:extLst>
          </p:cNvPr>
          <p:cNvSpPr>
            <a:spLocks noGrp="1"/>
          </p:cNvSpPr>
          <p:nvPr>
            <p:ph type="sldNum" sz="quarter" idx="12"/>
          </p:nvPr>
        </p:nvSpPr>
        <p:spPr>
          <a:xfrm>
            <a:off x="7032965" y="6492875"/>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1" lang="ja-JP" altLang="en-US"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998319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bwMode="white">
          <a:xfrm>
            <a:off x="276519" y="9095"/>
            <a:ext cx="53038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 </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「告知」って何</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p>
        </p:txBody>
      </p:sp>
      <p:sp>
        <p:nvSpPr>
          <p:cNvPr id="16" name="下矢印 15"/>
          <p:cNvSpPr/>
          <p:nvPr/>
        </p:nvSpPr>
        <p:spPr>
          <a:xfrm>
            <a:off x="3851270" y="3070867"/>
            <a:ext cx="1387480" cy="387448"/>
          </a:xfrm>
          <a:prstGeom prst="downArrow">
            <a:avLst/>
          </a:prstGeom>
          <a:solidFill>
            <a:schemeClr val="accent6">
              <a:lumMod val="75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5" name="グループ化 4">
            <a:extLst>
              <a:ext uri="{FF2B5EF4-FFF2-40B4-BE49-F238E27FC236}">
                <a16:creationId xmlns:a16="http://schemas.microsoft.com/office/drawing/2014/main" id="{02355A74-FCCC-491D-9B5D-D49D765FE780}"/>
              </a:ext>
            </a:extLst>
          </p:cNvPr>
          <p:cNvGrpSpPr/>
          <p:nvPr/>
        </p:nvGrpSpPr>
        <p:grpSpPr>
          <a:xfrm>
            <a:off x="5859155" y="2655433"/>
            <a:ext cx="2974332" cy="1588258"/>
            <a:chOff x="5859155" y="2655433"/>
            <a:chExt cx="2974332" cy="1588258"/>
          </a:xfrm>
        </p:grpSpPr>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3802" y="2866193"/>
              <a:ext cx="1119685" cy="1377498"/>
            </a:xfrm>
            <a:prstGeom prst="rect">
              <a:avLst/>
            </a:prstGeom>
          </p:spPr>
        </p:pic>
        <p:sp>
          <p:nvSpPr>
            <p:cNvPr id="12" name="円形吹き出し 11"/>
            <p:cNvSpPr/>
            <p:nvPr/>
          </p:nvSpPr>
          <p:spPr>
            <a:xfrm>
              <a:off x="5859155" y="2655433"/>
              <a:ext cx="1706895" cy="802882"/>
            </a:xfrm>
            <a:prstGeom prst="wedgeEllipseCallout">
              <a:avLst>
                <a:gd name="adj1" fmla="val 55961"/>
                <a:gd name="adj2" fmla="val 42110"/>
              </a:avLst>
            </a:prstGeom>
            <a:solidFill>
              <a:schemeClr val="accent2">
                <a:lumMod val="20000"/>
                <a:lumOff val="80000"/>
              </a:schemeClr>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solidFill>
                    <a:schemeClr val="tx1"/>
                  </a:solidFill>
                </a:rPr>
                <a:t>正しく告知しよう</a:t>
              </a:r>
              <a:r>
                <a:rPr kumimoji="1" lang="en-US" altLang="ja-JP" dirty="0">
                  <a:solidFill>
                    <a:schemeClr val="tx1"/>
                  </a:solidFill>
                </a:rPr>
                <a:t>!</a:t>
              </a:r>
              <a:endParaRPr kumimoji="1" lang="ja-JP" altLang="en-US" dirty="0">
                <a:solidFill>
                  <a:schemeClr val="tx1"/>
                </a:solidFill>
              </a:endParaRPr>
            </a:p>
          </p:txBody>
        </p:sp>
      </p:grpSp>
      <p:sp>
        <p:nvSpPr>
          <p:cNvPr id="17" name="テキスト ボックス 16">
            <a:extLst>
              <a:ext uri="{FF2B5EF4-FFF2-40B4-BE49-F238E27FC236}">
                <a16:creationId xmlns:a16="http://schemas.microsoft.com/office/drawing/2014/main" id="{931E94CD-C84D-400D-8303-2437880BF576}"/>
              </a:ext>
            </a:extLst>
          </p:cNvPr>
          <p:cNvSpPr txBox="1"/>
          <p:nvPr/>
        </p:nvSpPr>
        <p:spPr>
          <a:xfrm>
            <a:off x="194155" y="851270"/>
            <a:ext cx="8639332" cy="2308324"/>
          </a:xfrm>
          <a:prstGeom prst="rect">
            <a:avLst/>
          </a:prstGeom>
          <a:noFill/>
        </p:spPr>
        <p:txBody>
          <a:bodyPr wrap="square" rtlCol="0">
            <a:spAutoFit/>
          </a:bodyPr>
          <a:lstStyle/>
          <a:p>
            <a:r>
              <a:rPr lang="ja-JP" altLang="en-US" sz="36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3600" b="1" dirty="0">
                <a:latin typeface="Meiryo UI" panose="020B0604030504040204" pitchFamily="50" charset="-128"/>
                <a:ea typeface="Meiryo UI" panose="020B0604030504040204" pitchFamily="50" charset="-128"/>
                <a:cs typeface="Meiryo UI" panose="020B0604030504040204" pitchFamily="50" charset="-128"/>
              </a:rPr>
              <a:t>生命保険を契約する際には、契約する人々の</a:t>
            </a:r>
            <a:r>
              <a:rPr lang="ja-JP" altLang="en-US" sz="3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公平性を保つ</a:t>
            </a:r>
            <a:r>
              <a:rPr lang="ja-JP" altLang="en-US" sz="3600" b="1" dirty="0">
                <a:latin typeface="Meiryo UI" panose="020B0604030504040204" pitchFamily="50" charset="-128"/>
                <a:ea typeface="Meiryo UI" panose="020B0604030504040204" pitchFamily="50" charset="-128"/>
                <a:cs typeface="Meiryo UI" panose="020B0604030504040204" pitchFamily="50" charset="-128"/>
              </a:rPr>
              <a:t>ために、</a:t>
            </a:r>
            <a:r>
              <a:rPr lang="ja-JP" altLang="en-US" sz="3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過去の病歴や現在の健康状態、職業などを</a:t>
            </a:r>
            <a:r>
              <a:rPr lang="ja-JP" altLang="en-US" sz="3600" b="1" dirty="0">
                <a:latin typeface="Meiryo UI" panose="020B0604030504040204" pitchFamily="50" charset="-128"/>
                <a:ea typeface="Meiryo UI" panose="020B0604030504040204" pitchFamily="50" charset="-128"/>
                <a:cs typeface="Meiryo UI" panose="020B0604030504040204" pitchFamily="50" charset="-128"/>
              </a:rPr>
              <a:t>正しく保険会社に伝える必要があります。</a:t>
            </a:r>
          </a:p>
        </p:txBody>
      </p:sp>
      <p:sp>
        <p:nvSpPr>
          <p:cNvPr id="14" name="テキスト ボックス 13">
            <a:extLst>
              <a:ext uri="{FF2B5EF4-FFF2-40B4-BE49-F238E27FC236}">
                <a16:creationId xmlns:a16="http://schemas.microsoft.com/office/drawing/2014/main" id="{9AA6EAF0-E9B4-461C-9C3C-FCBF3281FB8C}"/>
              </a:ext>
            </a:extLst>
          </p:cNvPr>
          <p:cNvSpPr txBox="1"/>
          <p:nvPr/>
        </p:nvSpPr>
        <p:spPr>
          <a:xfrm>
            <a:off x="1740665" y="3439402"/>
            <a:ext cx="5695070" cy="707886"/>
          </a:xfrm>
          <a:prstGeom prst="rect">
            <a:avLst/>
          </a:prstGeom>
          <a:noFill/>
        </p:spPr>
        <p:txBody>
          <a:bodyPr wrap="square" rtlCol="0">
            <a:spAutoFit/>
          </a:bodyPr>
          <a:lstStyle/>
          <a:p>
            <a:r>
              <a:rPr lang="ja-JP" altLang="en-US" sz="4000" b="1" dirty="0">
                <a:latin typeface="Meiryo UI" panose="020B0604030504040204" pitchFamily="50" charset="-128"/>
                <a:ea typeface="Meiryo UI" panose="020B0604030504040204" pitchFamily="50" charset="-128"/>
                <a:cs typeface="Meiryo UI" panose="020B0604030504040204" pitchFamily="50" charset="-128"/>
              </a:rPr>
              <a:t>このことを</a:t>
            </a:r>
            <a:r>
              <a:rPr lang="ja-JP" altLang="en-US" sz="4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告知</a:t>
            </a:r>
            <a:r>
              <a:rPr lang="ja-JP" altLang="en-US" sz="4000" b="1" dirty="0">
                <a:latin typeface="Meiryo UI" panose="020B0604030504040204" pitchFamily="50" charset="-128"/>
                <a:ea typeface="Meiryo UI" panose="020B0604030504040204" pitchFamily="50" charset="-128"/>
                <a:cs typeface="Meiryo UI" panose="020B0604030504040204" pitchFamily="50" charset="-128"/>
              </a:rPr>
              <a:t>といいます。 </a:t>
            </a:r>
          </a:p>
        </p:txBody>
      </p:sp>
      <p:grpSp>
        <p:nvGrpSpPr>
          <p:cNvPr id="4" name="グループ化 3">
            <a:extLst>
              <a:ext uri="{FF2B5EF4-FFF2-40B4-BE49-F238E27FC236}">
                <a16:creationId xmlns:a16="http://schemas.microsoft.com/office/drawing/2014/main" id="{7B28B091-0FF1-4ACC-B74D-E08B98005CA3}"/>
              </a:ext>
            </a:extLst>
          </p:cNvPr>
          <p:cNvGrpSpPr/>
          <p:nvPr/>
        </p:nvGrpSpPr>
        <p:grpSpPr>
          <a:xfrm>
            <a:off x="194155" y="4169144"/>
            <a:ext cx="8550396" cy="2545981"/>
            <a:chOff x="194155" y="4169144"/>
            <a:chExt cx="8550396" cy="2545981"/>
          </a:xfrm>
        </p:grpSpPr>
        <p:sp>
          <p:nvSpPr>
            <p:cNvPr id="13" name="角丸四角形 12"/>
            <p:cNvSpPr/>
            <p:nvPr/>
          </p:nvSpPr>
          <p:spPr>
            <a:xfrm>
              <a:off x="194155" y="4410075"/>
              <a:ext cx="8550396" cy="2305050"/>
            </a:xfrm>
            <a:prstGeom prst="roundRect">
              <a:avLst/>
            </a:prstGeom>
            <a:solidFill>
              <a:schemeClr val="accent6">
                <a:lumMod val="20000"/>
                <a:lumOff val="80000"/>
              </a:schemeClr>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446402" y="4558242"/>
              <a:ext cx="8134835" cy="954107"/>
            </a:xfrm>
            <a:prstGeom prst="rect">
              <a:avLst/>
            </a:prstGeom>
            <a:noFill/>
          </p:spPr>
          <p:txBody>
            <a:bodyPr wrap="square" rtlCol="0">
              <a:spAutoFit/>
            </a:bodyPr>
            <a:lstStyle/>
            <a:p>
              <a:r>
                <a:rPr kumimoji="1" lang="ja-JP" altLang="en-US" sz="2800" b="1" dirty="0">
                  <a:latin typeface="Meiryo UI" panose="020B0604030504040204" pitchFamily="50" charset="-128"/>
                  <a:ea typeface="Meiryo UI" panose="020B0604030504040204" pitchFamily="50" charset="-128"/>
                </a:rPr>
                <a:t>生命保険の契約には</a:t>
              </a:r>
              <a:r>
                <a:rPr kumimoji="1" lang="ja-JP" altLang="en-US" sz="2800" b="1" dirty="0">
                  <a:solidFill>
                    <a:srgbClr val="FF0000"/>
                  </a:solidFill>
                  <a:latin typeface="Meiryo UI" panose="020B0604030504040204" pitchFamily="50" charset="-128"/>
                  <a:ea typeface="Meiryo UI" panose="020B0604030504040204" pitchFamily="50" charset="-128"/>
                </a:rPr>
                <a:t>告知をする必要</a:t>
              </a:r>
              <a:r>
                <a:rPr kumimoji="1" lang="en-US" altLang="ja-JP" sz="2800" b="1" dirty="0">
                  <a:solidFill>
                    <a:srgbClr val="FF0000"/>
                  </a:solidFill>
                  <a:latin typeface="Meiryo UI" panose="020B0604030504040204" pitchFamily="50" charset="-128"/>
                  <a:ea typeface="Meiryo UI" panose="020B0604030504040204" pitchFamily="50" charset="-128"/>
                </a:rPr>
                <a:t>(</a:t>
              </a:r>
              <a:r>
                <a:rPr kumimoji="1" lang="ja-JP" altLang="en-US" sz="2800" b="1" dirty="0">
                  <a:solidFill>
                    <a:srgbClr val="FF0000"/>
                  </a:solidFill>
                  <a:latin typeface="Meiryo UI" panose="020B0604030504040204" pitchFamily="50" charset="-128"/>
                  <a:ea typeface="Meiryo UI" panose="020B0604030504040204" pitchFamily="50" charset="-128"/>
                </a:rPr>
                <a:t>告知義務</a:t>
              </a:r>
              <a:r>
                <a:rPr kumimoji="1" lang="en-US" altLang="ja-JP" sz="2800" b="1" dirty="0">
                  <a:solidFill>
                    <a:srgbClr val="FF0000"/>
                  </a:solidFill>
                  <a:latin typeface="Meiryo UI" panose="020B0604030504040204" pitchFamily="50" charset="-128"/>
                  <a:ea typeface="Meiryo UI" panose="020B0604030504040204" pitchFamily="50" charset="-128"/>
                </a:rPr>
                <a:t>)</a:t>
              </a:r>
              <a:r>
                <a:rPr kumimoji="1" lang="ja-JP" altLang="en-US" sz="2800" b="1" dirty="0">
                  <a:latin typeface="Meiryo UI" panose="020B0604030504040204" pitchFamily="50" charset="-128"/>
                  <a:ea typeface="Meiryo UI" panose="020B0604030504040204" pitchFamily="50" charset="-128"/>
                </a:rPr>
                <a:t>があります</a:t>
              </a:r>
              <a:r>
                <a:rPr lang="ja-JP" altLang="en-US" sz="2800" b="1" dirty="0">
                  <a:latin typeface="Meiryo UI" panose="020B0604030504040204" pitchFamily="50" charset="-128"/>
                  <a:ea typeface="Meiryo UI" panose="020B0604030504040204" pitchFamily="50" charset="-128"/>
                </a:rPr>
                <a:t>。健康状態などを正しく伝えていないと・・・</a:t>
              </a:r>
              <a:endParaRPr kumimoji="1" lang="ja-JP" altLang="en-US" sz="3200" b="1" dirty="0">
                <a:latin typeface="Meiryo UI" panose="020B0604030504040204" pitchFamily="50" charset="-128"/>
                <a:ea typeface="Meiryo UI" panose="020B0604030504040204" pitchFamily="50" charset="-128"/>
              </a:endParaRPr>
            </a:p>
          </p:txBody>
        </p:sp>
        <p:sp>
          <p:nvSpPr>
            <p:cNvPr id="2" name="正方形/長方形 1"/>
            <p:cNvSpPr/>
            <p:nvPr/>
          </p:nvSpPr>
          <p:spPr>
            <a:xfrm>
              <a:off x="366857" y="5734599"/>
              <a:ext cx="8377694" cy="954107"/>
            </a:xfrm>
            <a:prstGeom prst="rect">
              <a:avLst/>
            </a:prstGeom>
          </p:spPr>
          <p:txBody>
            <a:bodyPr wrap="square">
              <a:spAutoFit/>
            </a:bodyPr>
            <a:lstStyle/>
            <a:p>
              <a:r>
                <a:rPr lang="ja-JP" altLang="en-US" sz="2800" b="1" dirty="0">
                  <a:latin typeface="Meiryo UI" panose="020B0604030504040204" pitchFamily="50" charset="-128"/>
                  <a:ea typeface="Meiryo UI" panose="020B0604030504040204" pitchFamily="50" charset="-128"/>
                </a:rPr>
                <a:t>リスクが起きてしまっても、</a:t>
              </a:r>
              <a:r>
                <a:rPr lang="ja-JP" altLang="en-US" sz="2800" b="1" dirty="0">
                  <a:solidFill>
                    <a:srgbClr val="FF0000"/>
                  </a:solidFill>
                  <a:latin typeface="Meiryo UI" panose="020B0604030504040204" pitchFamily="50" charset="-128"/>
                  <a:ea typeface="Meiryo UI" panose="020B0604030504040204" pitchFamily="50" charset="-128"/>
                </a:rPr>
                <a:t>保険金等のお金を受け取れ</a:t>
              </a:r>
            </a:p>
            <a:p>
              <a:r>
                <a:rPr lang="ja-JP" altLang="en-US" sz="2800" b="1" dirty="0">
                  <a:solidFill>
                    <a:srgbClr val="FF0000"/>
                  </a:solidFill>
                  <a:latin typeface="Meiryo UI" panose="020B0604030504040204" pitchFamily="50" charset="-128"/>
                  <a:ea typeface="Meiryo UI" panose="020B0604030504040204" pitchFamily="50" charset="-128"/>
                </a:rPr>
                <a:t>ないことがあります</a:t>
              </a:r>
              <a:r>
                <a:rPr lang="ja-JP" altLang="en-US" sz="2800" b="1" dirty="0">
                  <a:solidFill>
                    <a:schemeClr val="tx2"/>
                  </a:solidFill>
                  <a:latin typeface="Meiryo UI" panose="020B0604030504040204" pitchFamily="50" charset="-128"/>
                  <a:ea typeface="Meiryo UI" panose="020B0604030504040204" pitchFamily="50" charset="-128"/>
                </a:rPr>
                <a:t>。</a:t>
              </a:r>
            </a:p>
          </p:txBody>
        </p:sp>
        <p:sp>
          <p:nvSpPr>
            <p:cNvPr id="20" name="下矢印 15">
              <a:extLst>
                <a:ext uri="{FF2B5EF4-FFF2-40B4-BE49-F238E27FC236}">
                  <a16:creationId xmlns:a16="http://schemas.microsoft.com/office/drawing/2014/main" id="{B2C9D9BA-D231-41B6-A513-0CE06CA38266}"/>
                </a:ext>
              </a:extLst>
            </p:cNvPr>
            <p:cNvSpPr/>
            <p:nvPr/>
          </p:nvSpPr>
          <p:spPr>
            <a:xfrm>
              <a:off x="3929468" y="5480186"/>
              <a:ext cx="1079769" cy="304342"/>
            </a:xfrm>
            <a:prstGeom prst="downArrow">
              <a:avLst/>
            </a:prstGeom>
            <a:solidFill>
              <a:schemeClr val="accent6">
                <a:lumMod val="75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8F32DA26-C100-44ED-B24C-DEF73C607834}"/>
                </a:ext>
              </a:extLst>
            </p:cNvPr>
            <p:cNvSpPr txBox="1"/>
            <p:nvPr/>
          </p:nvSpPr>
          <p:spPr>
            <a:xfrm>
              <a:off x="562763" y="4169144"/>
              <a:ext cx="2036196" cy="400110"/>
            </a:xfrm>
            <a:prstGeom prst="rect">
              <a:avLst/>
            </a:prstGeom>
            <a:ln>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kumimoji="1" lang="ja-JP" altLang="en-US" sz="2000" dirty="0">
                  <a:solidFill>
                    <a:schemeClr val="bg1"/>
                  </a:solidFill>
                </a:rPr>
                <a:t>📚</a:t>
              </a:r>
              <a:r>
                <a:rPr kumimoji="1" lang="ja-JP" altLang="en-US" dirty="0">
                  <a:solidFill>
                    <a:schemeClr val="bg1"/>
                  </a:solidFill>
                </a:rPr>
                <a:t>ワンポイント</a:t>
              </a:r>
            </a:p>
          </p:txBody>
        </p:sp>
      </p:grpSp>
      <p:sp>
        <p:nvSpPr>
          <p:cNvPr id="7" name="スライド番号プレースホルダー 6">
            <a:extLst>
              <a:ext uri="{FF2B5EF4-FFF2-40B4-BE49-F238E27FC236}">
                <a16:creationId xmlns:a16="http://schemas.microsoft.com/office/drawing/2014/main" id="{284F3C10-88E3-2747-89CE-EAA94B7A9ED4}"/>
              </a:ext>
            </a:extLst>
          </p:cNvPr>
          <p:cNvSpPr>
            <a:spLocks noGrp="1"/>
          </p:cNvSpPr>
          <p:nvPr>
            <p:ph type="sldNum" sz="quarter" idx="12"/>
          </p:nvPr>
        </p:nvSpPr>
        <p:spPr>
          <a:xfrm>
            <a:off x="6874267" y="6461125"/>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1" lang="ja-JP" altLang="en-US"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83616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0DFFED7A-5AFA-4483-A355-20CC76E6D920}"/>
              </a:ext>
            </a:extLst>
          </p:cNvPr>
          <p:cNvSpPr/>
          <p:nvPr/>
        </p:nvSpPr>
        <p:spPr>
          <a:xfrm>
            <a:off x="0" y="0"/>
            <a:ext cx="9144000" cy="716948"/>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536418" y="1638259"/>
            <a:ext cx="6260097" cy="1077218"/>
          </a:xfrm>
          <a:prstGeom prst="rect">
            <a:avLst/>
          </a:prstGeom>
          <a:noFill/>
        </p:spPr>
        <p:txBody>
          <a:bodyPr wrap="square" rtlCol="0">
            <a:spAutoFit/>
          </a:bodyPr>
          <a:lstStyle/>
          <a:p>
            <a:pPr algn="ctr"/>
            <a:r>
              <a:rPr kumimoji="1" lang="ja-JP" altLang="en-US" sz="3200" b="1" dirty="0">
                <a:latin typeface="Meiryo UI" panose="020B0604030504040204" pitchFamily="50" charset="-128"/>
                <a:ea typeface="Meiryo UI" panose="020B0604030504040204" pitchFamily="50" charset="-128"/>
              </a:rPr>
              <a:t>申込みの取り消しができる期間は、</a:t>
            </a:r>
            <a:endParaRPr kumimoji="1" lang="en-US" altLang="ja-JP" sz="3200" b="1" dirty="0">
              <a:latin typeface="Meiryo UI" panose="020B0604030504040204" pitchFamily="50" charset="-128"/>
              <a:ea typeface="Meiryo UI" panose="020B0604030504040204" pitchFamily="50" charset="-128"/>
            </a:endParaRPr>
          </a:p>
          <a:p>
            <a:pPr algn="ctr"/>
            <a:r>
              <a:rPr kumimoji="1" lang="en-US" altLang="ja-JP" sz="3200" b="1" dirty="0">
                <a:solidFill>
                  <a:srgbClr val="FF0000"/>
                </a:solidFill>
                <a:latin typeface="Meiryo UI" panose="020B0604030504040204" pitchFamily="50" charset="-128"/>
                <a:ea typeface="Meiryo UI" panose="020B0604030504040204" pitchFamily="50" charset="-128"/>
              </a:rPr>
              <a:t>8</a:t>
            </a:r>
            <a:r>
              <a:rPr kumimoji="1" lang="ja-JP" altLang="en-US" sz="3200" b="1" dirty="0">
                <a:solidFill>
                  <a:srgbClr val="FF0000"/>
                </a:solidFill>
                <a:latin typeface="Meiryo UI" panose="020B0604030504040204" pitchFamily="50" charset="-128"/>
                <a:ea typeface="Meiryo UI" panose="020B0604030504040204" pitchFamily="50" charset="-128"/>
              </a:rPr>
              <a:t>日以内</a:t>
            </a:r>
            <a:endParaRPr kumimoji="1" lang="ja-JP" altLang="en-US" sz="3200" b="1" dirty="0">
              <a:solidFill>
                <a:schemeClr val="tx2">
                  <a:lumMod val="75000"/>
                </a:schemeClr>
              </a:solidFill>
              <a:latin typeface="Meiryo UI" panose="020B0604030504040204" pitchFamily="50" charset="-128"/>
              <a:ea typeface="Meiryo UI" panose="020B0604030504040204" pitchFamily="50" charset="-128"/>
            </a:endParaRPr>
          </a:p>
        </p:txBody>
      </p:sp>
      <p:sp>
        <p:nvSpPr>
          <p:cNvPr id="8" name="角丸四角形 7"/>
          <p:cNvSpPr/>
          <p:nvPr/>
        </p:nvSpPr>
        <p:spPr>
          <a:xfrm>
            <a:off x="77775" y="4350761"/>
            <a:ext cx="8988450" cy="2209915"/>
          </a:xfrm>
          <a:prstGeom prst="roundRect">
            <a:avLst/>
          </a:prstGeom>
          <a:no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Wingdings" panose="05000000000000000000" pitchFamily="2" charset="2"/>
              <a:buChar char="l"/>
            </a:pPr>
            <a:r>
              <a:rPr lang="ja-JP" altLang="en-US" sz="2400" b="1" dirty="0">
                <a:solidFill>
                  <a:schemeClr val="tx1"/>
                </a:solidFill>
                <a:latin typeface="Meiryo UI" panose="020B0604030504040204" pitchFamily="50" charset="-128"/>
                <a:ea typeface="Meiryo UI" panose="020B0604030504040204" pitchFamily="50" charset="-128"/>
              </a:rPr>
              <a:t>クーリング・オフを活用すると、</a:t>
            </a:r>
            <a:r>
              <a:rPr lang="ja-JP" altLang="en-US" sz="2400" b="1" dirty="0">
                <a:solidFill>
                  <a:srgbClr val="FF0000"/>
                </a:solidFill>
                <a:latin typeface="Meiryo UI" panose="020B0604030504040204" pitchFamily="50" charset="-128"/>
                <a:ea typeface="Meiryo UI" panose="020B0604030504040204" pitchFamily="50" charset="-128"/>
              </a:rPr>
              <a:t>保険料はそのまま返金</a:t>
            </a:r>
            <a:r>
              <a:rPr lang="ja-JP" altLang="en-US" sz="2400" b="1" dirty="0">
                <a:solidFill>
                  <a:schemeClr val="tx1"/>
                </a:solidFill>
                <a:latin typeface="Meiryo UI" panose="020B0604030504040204" pitchFamily="50" charset="-128"/>
                <a:ea typeface="Meiryo UI" panose="020B0604030504040204" pitchFamily="50" charset="-128"/>
              </a:rPr>
              <a:t>されます。</a:t>
            </a:r>
            <a:endParaRPr lang="en-US" altLang="ja-JP" sz="2400" b="1" dirty="0">
              <a:solidFill>
                <a:schemeClr val="tx1"/>
              </a:solidFill>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l"/>
            </a:pPr>
            <a:r>
              <a:rPr lang="ja-JP" altLang="en-US" sz="2400" b="1" dirty="0">
                <a:solidFill>
                  <a:schemeClr val="tx1"/>
                </a:solidFill>
                <a:latin typeface="Meiryo UI" panose="020B0604030504040204" pitchFamily="50" charset="-128"/>
                <a:ea typeface="Meiryo UI" panose="020B0604030504040204" pitchFamily="50" charset="-128"/>
              </a:rPr>
              <a:t>生命保険会社や商品によっては</a:t>
            </a:r>
            <a:r>
              <a:rPr lang="en-US" altLang="ja-JP" sz="2400" b="1" dirty="0">
                <a:solidFill>
                  <a:schemeClr val="tx1"/>
                </a:solidFill>
                <a:latin typeface="Meiryo UI" panose="020B0604030504040204" pitchFamily="50" charset="-128"/>
                <a:ea typeface="Meiryo UI" panose="020B0604030504040204" pitchFamily="50" charset="-128"/>
              </a:rPr>
              <a:t>9</a:t>
            </a:r>
            <a:r>
              <a:rPr lang="ja-JP" altLang="en-US" sz="2400" b="1" dirty="0">
                <a:solidFill>
                  <a:schemeClr val="tx1"/>
                </a:solidFill>
                <a:latin typeface="Meiryo UI" panose="020B0604030504040204" pitchFamily="50" charset="-128"/>
                <a:ea typeface="Meiryo UI" panose="020B0604030504040204" pitchFamily="50" charset="-128"/>
              </a:rPr>
              <a:t>日以上の期間を設けている場合もあります。</a:t>
            </a:r>
            <a:endParaRPr lang="en-US" altLang="ja-JP" sz="2400" b="1" dirty="0">
              <a:solidFill>
                <a:schemeClr val="tx1"/>
              </a:solidFill>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l"/>
            </a:pPr>
            <a:r>
              <a:rPr lang="ja-JP" altLang="en-US" sz="2400" b="1" dirty="0">
                <a:solidFill>
                  <a:schemeClr val="tx1"/>
                </a:solidFill>
                <a:latin typeface="Meiryo UI" panose="020B0604030504040204" pitchFamily="50" charset="-128"/>
                <a:ea typeface="Meiryo UI" panose="020B0604030504040204" pitchFamily="50" charset="-128"/>
              </a:rPr>
              <a:t>契約にあたって医師による診査を受けた場合など、クーリング・オフができない場合もあります。</a:t>
            </a:r>
          </a:p>
        </p:txBody>
      </p:sp>
      <p:grpSp>
        <p:nvGrpSpPr>
          <p:cNvPr id="3" name="グループ化 2">
            <a:extLst>
              <a:ext uri="{FF2B5EF4-FFF2-40B4-BE49-F238E27FC236}">
                <a16:creationId xmlns:a16="http://schemas.microsoft.com/office/drawing/2014/main" id="{24A7C38F-458C-47DA-89FC-0E4D51DC6F84}"/>
              </a:ext>
            </a:extLst>
          </p:cNvPr>
          <p:cNvGrpSpPr/>
          <p:nvPr/>
        </p:nvGrpSpPr>
        <p:grpSpPr>
          <a:xfrm>
            <a:off x="254763" y="1209111"/>
            <a:ext cx="8889237" cy="3106421"/>
            <a:chOff x="185674" y="1350793"/>
            <a:chExt cx="8889237" cy="3106421"/>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2011" y="1350793"/>
              <a:ext cx="2242900" cy="2209916"/>
            </a:xfrm>
            <a:prstGeom prst="rect">
              <a:avLst/>
            </a:prstGeom>
          </p:spPr>
        </p:pic>
        <p:sp>
          <p:nvSpPr>
            <p:cNvPr id="2" name="テキスト ボックス 1"/>
            <p:cNvSpPr txBox="1"/>
            <p:nvPr/>
          </p:nvSpPr>
          <p:spPr>
            <a:xfrm>
              <a:off x="185674" y="2764443"/>
              <a:ext cx="6601785" cy="1692771"/>
            </a:xfrm>
            <a:prstGeom prst="rect">
              <a:avLst/>
            </a:prstGeom>
            <a:noFill/>
          </p:spPr>
          <p:txBody>
            <a:bodyPr wrap="square" rtlCol="0">
              <a:spAutoFit/>
            </a:bodyPr>
            <a:lstStyle/>
            <a:p>
              <a:r>
                <a:rPr lang="ja-JP" altLang="en-US" sz="2600" dirty="0">
                  <a:solidFill>
                    <a:srgbClr val="17375E"/>
                  </a:solidFill>
                  <a:latin typeface="Meiryo UI" panose="020B0604030504040204" pitchFamily="50" charset="-128"/>
                  <a:ea typeface="Meiryo UI" panose="020B0604030504040204" pitchFamily="50" charset="-128"/>
                </a:rPr>
                <a:t>　</a:t>
              </a:r>
              <a:r>
                <a:rPr lang="ja-JP" altLang="en-US" sz="2600" dirty="0">
                  <a:latin typeface="Meiryo UI" panose="020B0604030504040204" pitchFamily="50" charset="-128"/>
                  <a:ea typeface="Meiryo UI" panose="020B0604030504040204" pitchFamily="50" charset="-128"/>
                </a:rPr>
                <a:t>一般的に、「クーリング・オフに関する書面を受け取った日」か「申込日」のいずれか遅い日から、その日を含めて</a:t>
              </a:r>
              <a:r>
                <a:rPr lang="en-US" altLang="ja-JP" sz="2600" dirty="0">
                  <a:latin typeface="Meiryo UI" panose="020B0604030504040204" pitchFamily="50" charset="-128"/>
                  <a:ea typeface="Meiryo UI" panose="020B0604030504040204" pitchFamily="50" charset="-128"/>
                </a:rPr>
                <a:t>8</a:t>
              </a:r>
              <a:r>
                <a:rPr lang="ja-JP" altLang="en-US" sz="2600" dirty="0">
                  <a:latin typeface="Meiryo UI" panose="020B0604030504040204" pitchFamily="50" charset="-128"/>
                  <a:ea typeface="Meiryo UI" panose="020B0604030504040204" pitchFamily="50" charset="-128"/>
                </a:rPr>
                <a:t>日以内ならば申し込みを撤回できます。</a:t>
              </a:r>
              <a:endParaRPr kumimoji="1" lang="ja-JP" altLang="en-US" sz="2600" dirty="0">
                <a:latin typeface="Meiryo UI" panose="020B0604030504040204" pitchFamily="50" charset="-128"/>
                <a:ea typeface="Meiryo UI" panose="020B0604030504040204" pitchFamily="50" charset="-128"/>
              </a:endParaRPr>
            </a:p>
          </p:txBody>
        </p:sp>
      </p:grpSp>
      <p:sp>
        <p:nvSpPr>
          <p:cNvPr id="9" name="テキスト ボックス 8"/>
          <p:cNvSpPr txBox="1"/>
          <p:nvPr/>
        </p:nvSpPr>
        <p:spPr>
          <a:xfrm>
            <a:off x="143765" y="70617"/>
            <a:ext cx="7281160" cy="584775"/>
          </a:xfrm>
          <a:prstGeom prst="rect">
            <a:avLst/>
          </a:prstGeom>
          <a:noFill/>
        </p:spPr>
        <p:txBody>
          <a:bodyPr wrap="none" rtlCol="0">
            <a:spAutoFit/>
          </a:bodyPr>
          <a:lstStyle/>
          <a:p>
            <a:r>
              <a:rPr kumimoji="1" lang="ja-JP" altLang="en-US" sz="3200" b="1" dirty="0">
                <a:solidFill>
                  <a:schemeClr val="bg1"/>
                </a:solidFill>
                <a:latin typeface="Meiryo UI" panose="020B0604030504040204" pitchFamily="50" charset="-128"/>
                <a:ea typeface="Meiryo UI" panose="020B0604030504040204" pitchFamily="50" charset="-128"/>
              </a:rPr>
              <a:t>「生命保険」</a:t>
            </a:r>
            <a:r>
              <a:rPr lang="ja-JP" altLang="en-US" sz="3200" b="1" dirty="0">
                <a:solidFill>
                  <a:schemeClr val="bg1"/>
                </a:solidFill>
                <a:latin typeface="Meiryo UI" panose="020B0604030504040204" pitchFamily="50" charset="-128"/>
                <a:ea typeface="Meiryo UI" panose="020B0604030504040204" pitchFamily="50" charset="-128"/>
              </a:rPr>
              <a:t>にもク－リング・オフが使えます</a:t>
            </a:r>
            <a:endParaRPr kumimoji="1" lang="ja-JP" altLang="en-US" sz="3200" b="1" dirty="0">
              <a:solidFill>
                <a:schemeClr val="bg1"/>
              </a:solidFill>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62497" y="808874"/>
            <a:ext cx="8988450" cy="646331"/>
          </a:xfrm>
          <a:prstGeom prst="rect">
            <a:avLst/>
          </a:prstGeom>
          <a:noFill/>
        </p:spPr>
        <p:txBody>
          <a:bodyPr wrap="square" rtlCol="0">
            <a:spAutoFit/>
          </a:bodyPr>
          <a:lstStyle/>
          <a:p>
            <a:r>
              <a:rPr kumimoji="1" lang="en-US" altLang="ja-JP" sz="3600" b="1" dirty="0">
                <a:solidFill>
                  <a:schemeClr val="accent6">
                    <a:lumMod val="50000"/>
                  </a:schemeClr>
                </a:solidFill>
                <a:latin typeface="Meiryo UI" panose="020B0604030504040204" pitchFamily="50" charset="-128"/>
                <a:ea typeface="Meiryo UI" panose="020B0604030504040204" pitchFamily="50" charset="-128"/>
              </a:rPr>
              <a:t>〈</a:t>
            </a:r>
            <a:r>
              <a:rPr kumimoji="1" lang="ja-JP" altLang="en-US" sz="3600" b="1" dirty="0">
                <a:solidFill>
                  <a:schemeClr val="accent6">
                    <a:lumMod val="50000"/>
                  </a:schemeClr>
                </a:solidFill>
                <a:latin typeface="Meiryo UI" panose="020B0604030504040204" pitchFamily="50" charset="-128"/>
                <a:ea typeface="Meiryo UI" panose="020B0604030504040204" pitchFamily="50" charset="-128"/>
              </a:rPr>
              <a:t>生命保険</a:t>
            </a:r>
            <a:r>
              <a:rPr lang="ja-JP" altLang="en-US" sz="3600" b="1" dirty="0">
                <a:solidFill>
                  <a:schemeClr val="accent6">
                    <a:lumMod val="50000"/>
                  </a:schemeClr>
                </a:solidFill>
                <a:latin typeface="Meiryo UI" panose="020B0604030504040204" pitchFamily="50" charset="-128"/>
                <a:ea typeface="Meiryo UI" panose="020B0604030504040204" pitchFamily="50" charset="-128"/>
              </a:rPr>
              <a:t>の</a:t>
            </a:r>
            <a:r>
              <a:rPr kumimoji="1" lang="ja-JP" altLang="en-US" sz="3600" b="1" dirty="0">
                <a:solidFill>
                  <a:schemeClr val="accent6">
                    <a:lumMod val="50000"/>
                  </a:schemeClr>
                </a:solidFill>
                <a:latin typeface="Meiryo UI" panose="020B0604030504040204" pitchFamily="50" charset="-128"/>
                <a:ea typeface="Meiryo UI" panose="020B0604030504040204" pitchFamily="50" charset="-128"/>
              </a:rPr>
              <a:t>契約の場合</a:t>
            </a:r>
            <a:r>
              <a:rPr kumimoji="1" lang="en-US" altLang="ja-JP" sz="3600" b="1" dirty="0">
                <a:solidFill>
                  <a:schemeClr val="accent6">
                    <a:lumMod val="50000"/>
                  </a:schemeClr>
                </a:solidFill>
                <a:latin typeface="Meiryo UI" panose="020B0604030504040204" pitchFamily="50" charset="-128"/>
                <a:ea typeface="Meiryo UI" panose="020B0604030504040204" pitchFamily="50" charset="-128"/>
              </a:rPr>
              <a:t>〉</a:t>
            </a:r>
            <a:endParaRPr kumimoji="1" lang="ja-JP" altLang="en-US" sz="3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FAD8ED3B-977C-24DF-806D-50F54E69EBB7}"/>
              </a:ext>
            </a:extLst>
          </p:cNvPr>
          <p:cNvSpPr>
            <a:spLocks noGrp="1"/>
          </p:cNvSpPr>
          <p:nvPr>
            <p:ph type="sldNum" sz="quarter" idx="12"/>
          </p:nvPr>
        </p:nvSpPr>
        <p:spPr>
          <a:xfrm>
            <a:off x="6901100" y="6560676"/>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1" lang="ja-JP" altLang="en-US"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64517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a:xfrm>
            <a:off x="461964" y="30760"/>
            <a:ext cx="53038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何件契約しているの</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endPar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endParaRPr>
          </a:p>
        </p:txBody>
      </p:sp>
      <p:sp>
        <p:nvSpPr>
          <p:cNvPr id="4" name="コンテンツ プレースホルダー 1"/>
          <p:cNvSpPr txBox="1">
            <a:spLocks/>
          </p:cNvSpPr>
          <p:nvPr/>
        </p:nvSpPr>
        <p:spPr bwMode="auto">
          <a:xfrm>
            <a:off x="266700" y="1244601"/>
            <a:ext cx="8597900" cy="2184400"/>
          </a:xfrm>
          <a:prstGeom prst="rect">
            <a:avLst/>
          </a:prstGeom>
          <a:solidFill>
            <a:schemeClr val="bg1"/>
          </a:solidFill>
          <a:ln w="76200">
            <a:solidFill>
              <a:srgbClr val="339966"/>
            </a:solidFill>
            <a:miter lim="800000"/>
            <a:headEnd/>
            <a:tailEnd/>
          </a:ln>
        </p:spPr>
        <p:txBody>
          <a:bodyPr anchor="t"/>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en-US" altLang="ja-JP" sz="30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a:t>
            </a:r>
            <a:r>
              <a:rPr kumimoji="1" lang="ja-JP" altLang="en-US" sz="30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問題</a:t>
            </a:r>
            <a:r>
              <a:rPr kumimoji="1" lang="en-US" altLang="ja-JP" sz="30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 </a:t>
            </a: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lang="ja-JP" altLang="en-US" sz="3000" b="1" dirty="0">
                <a:solidFill>
                  <a:prstClr val="black"/>
                </a:solidFill>
                <a:latin typeface="Meiryo UI" panose="020B0604030504040204" pitchFamily="50" charset="-128"/>
                <a:ea typeface="Meiryo UI" panose="020B0604030504040204" pitchFamily="50" charset="-128"/>
                <a:cs typeface="ヒラギノ角ゴ Pro W6"/>
              </a:rPr>
              <a:t>家族で契約している生命保険の</a:t>
            </a: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lang="ja-JP" altLang="en-US" sz="3000" b="1" dirty="0">
                <a:solidFill>
                  <a:prstClr val="black"/>
                </a:solidFill>
                <a:latin typeface="Meiryo UI" panose="020B0604030504040204" pitchFamily="50" charset="-128"/>
                <a:ea typeface="Meiryo UI" panose="020B0604030504040204" pitchFamily="50" charset="-128"/>
                <a:cs typeface="ヒラギノ角ゴ Pro W6"/>
              </a:rPr>
              <a:t>件数は平均で何件</a:t>
            </a:r>
            <a:r>
              <a:rPr kumimoji="1" lang="ja-JP" altLang="en-US" sz="3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a:t>
            </a:r>
            <a:endParaRPr kumimoji="1" lang="en-US" altLang="ja-JP" sz="3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p:txBody>
      </p:sp>
      <p:sp>
        <p:nvSpPr>
          <p:cNvPr id="5" name="コンテンツ プレースホルダー 1"/>
          <p:cNvSpPr txBox="1">
            <a:spLocks/>
          </p:cNvSpPr>
          <p:nvPr/>
        </p:nvSpPr>
        <p:spPr bwMode="auto">
          <a:xfrm>
            <a:off x="266701" y="4826001"/>
            <a:ext cx="4465556" cy="1803400"/>
          </a:xfrm>
          <a:prstGeom prst="rect">
            <a:avLst/>
          </a:prstGeom>
          <a:solidFill>
            <a:schemeClr val="accent3">
              <a:lumMod val="20000"/>
              <a:lumOff val="80000"/>
            </a:schemeClr>
          </a:solidFill>
          <a:ln>
            <a:noFill/>
          </a:ln>
          <a:effectLst/>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en-US" altLang="ja-JP"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a:t>
            </a:r>
            <a:r>
              <a:rPr kumimoji="1" lang="ja-JP" altLang="en-US"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答え</a:t>
            </a:r>
            <a:r>
              <a:rPr kumimoji="1" lang="en-US" altLang="ja-JP"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 </a:t>
            </a:r>
          </a:p>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ts val="3500"/>
              </a:lnSpc>
              <a:spcBef>
                <a:spcPct val="20000"/>
              </a:spcBef>
              <a:spcAft>
                <a:spcPts val="0"/>
              </a:spcAft>
              <a:buClr>
                <a:srgbClr val="4F81BD"/>
              </a:buClr>
              <a:buSzPct val="100000"/>
              <a:buFont typeface="Symbol" pitchFamily="18" charset="2"/>
              <a:buNone/>
              <a:tabLst/>
              <a:defRPr/>
            </a:pPr>
            <a:r>
              <a:rPr kumimoji="1" lang="en-US" altLang="ja-JP"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B.</a:t>
            </a: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約</a:t>
            </a:r>
            <a:r>
              <a:rPr kumimoji="1" lang="en-US" altLang="ja-JP"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4</a:t>
            </a: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件　⇒　平均</a:t>
            </a:r>
            <a:r>
              <a:rPr kumimoji="1" lang="en-US" altLang="ja-JP"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3.8</a:t>
            </a: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件</a:t>
            </a:r>
            <a:r>
              <a:rPr kumimoji="1" lang="ja-JP" altLang="en-US" sz="3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　</a:t>
            </a:r>
            <a:endParaRPr kumimoji="1" lang="en-US" altLang="ja-JP" sz="3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＊生命保険文化センター</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a:t>
            </a:r>
            <a:r>
              <a:rPr lang="en-US" altLang="ja-JP" sz="1050" dirty="0">
                <a:solidFill>
                  <a:prstClr val="black"/>
                </a:solidFill>
                <a:latin typeface="Meiryo UI" panose="020B0604030504040204" pitchFamily="50" charset="-128"/>
                <a:ea typeface="Meiryo UI" panose="020B0604030504040204" pitchFamily="50" charset="-128"/>
                <a:cs typeface="ヒラギノ角ゴ Pro W6"/>
              </a:rPr>
              <a:t>2024</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年度生命保険に関する全国実態調査</a:t>
            </a:r>
            <a:r>
              <a:rPr lang="ja-JP" altLang="en-US" sz="1050" dirty="0">
                <a:solidFill>
                  <a:prstClr val="black"/>
                </a:solidFill>
                <a:latin typeface="Meiryo UI" panose="020B0604030504040204" pitchFamily="50" charset="-128"/>
                <a:ea typeface="Meiryo UI" panose="020B0604030504040204" pitchFamily="50" charset="-128"/>
                <a:cs typeface="ヒラギノ角ゴ Pro W6"/>
              </a:rPr>
              <a:t>［</a:t>
            </a:r>
            <a:r>
              <a:rPr lang="en-US" altLang="ja-JP" sz="1050" dirty="0">
                <a:solidFill>
                  <a:prstClr val="black"/>
                </a:solidFill>
                <a:latin typeface="Meiryo UI" panose="020B0604030504040204" pitchFamily="50" charset="-128"/>
                <a:ea typeface="Meiryo UI" panose="020B0604030504040204" pitchFamily="50" charset="-128"/>
                <a:cs typeface="ヒラギノ角ゴ Pro W6"/>
              </a:rPr>
              <a:t>2</a:t>
            </a:r>
            <a:r>
              <a:rPr lang="ja-JP" altLang="en-US" sz="1050" dirty="0">
                <a:solidFill>
                  <a:prstClr val="black"/>
                </a:solidFill>
                <a:latin typeface="Meiryo UI" panose="020B0604030504040204" pitchFamily="50" charset="-128"/>
                <a:ea typeface="Meiryo UI" panose="020B0604030504040204" pitchFamily="50" charset="-128"/>
                <a:cs typeface="ヒラギノ角ゴ Pro W6"/>
              </a:rPr>
              <a:t>人以上世帯］</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3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p:txBody>
      </p:sp>
      <p:sp>
        <p:nvSpPr>
          <p:cNvPr id="6" name="テキスト ボックス 5"/>
          <p:cNvSpPr txBox="1"/>
          <p:nvPr/>
        </p:nvSpPr>
        <p:spPr>
          <a:xfrm>
            <a:off x="266700" y="3860801"/>
            <a:ext cx="4314727"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件　</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B.</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lang="en-US" altLang="ja-JP"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件</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C.</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件</a:t>
            </a:r>
            <a:endPar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p:cNvPicPr>
            <a:picLocks noChangeAspect="1"/>
          </p:cNvPicPr>
          <p:nvPr/>
        </p:nvPicPr>
        <p:blipFill>
          <a:blip r:embed="rId3">
            <a:extLst>
              <a:ext uri="{BEBA8EAE-BF5A-486C-A8C5-ECC9F3942E4B}">
                <a14:imgProps xmlns:a14="http://schemas.microsoft.com/office/drawing/2010/main">
                  <a14:imgLayer r:embed="rId4">
                    <a14:imgEffect>
                      <a14:backgroundRemoval t="3367" b="93939" l="9538" r="89538">
                        <a14:foregroundMark x1="44923" y1="51178" x2="44923" y2="51178"/>
                        <a14:foregroundMark x1="58769" y1="50842" x2="58769" y2="50842"/>
                        <a14:foregroundMark x1="52308" y1="70034" x2="52308" y2="70034"/>
                        <a14:foregroundMark x1="51385" y1="68013" x2="51385" y2="68013"/>
                        <a14:foregroundMark x1="48615" y1="81818" x2="48615" y2="81818"/>
                        <a14:foregroundMark x1="53231" y1="81481" x2="53231" y2="81481"/>
                      </a14:backgroundRemoval>
                    </a14:imgEffect>
                  </a14:imgLayer>
                </a14:imgProps>
              </a:ext>
              <a:ext uri="{28A0092B-C50C-407E-A947-70E740481C1C}">
                <a14:useLocalDpi xmlns:a14="http://schemas.microsoft.com/office/drawing/2010/main" val="0"/>
              </a:ext>
            </a:extLst>
          </a:blip>
          <a:stretch>
            <a:fillRect/>
          </a:stretch>
        </p:blipFill>
        <p:spPr>
          <a:xfrm>
            <a:off x="7589982" y="5050470"/>
            <a:ext cx="1343071" cy="1354462"/>
          </a:xfrm>
          <a:prstGeom prst="rect">
            <a:avLst/>
          </a:prstGeom>
        </p:spPr>
      </p:pic>
      <p:sp>
        <p:nvSpPr>
          <p:cNvPr id="8" name="円形吹き出し 7"/>
          <p:cNvSpPr/>
          <p:nvPr/>
        </p:nvSpPr>
        <p:spPr>
          <a:xfrm>
            <a:off x="4864231" y="3762718"/>
            <a:ext cx="2846124" cy="2126566"/>
          </a:xfrm>
          <a:prstGeom prst="wedgeEllipseCallout">
            <a:avLst>
              <a:gd name="adj1" fmla="val 55508"/>
              <a:gd name="adj2" fmla="val 34531"/>
            </a:avLst>
          </a:prstGeom>
          <a:solidFill>
            <a:schemeClr val="accent3">
              <a:lumMod val="40000"/>
              <a:lumOff val="60000"/>
            </a:schemeClr>
          </a:solidFill>
          <a:ln w="317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b="1" dirty="0">
                <a:solidFill>
                  <a:schemeClr val="tx1"/>
                </a:solidFill>
              </a:rPr>
              <a:t>例えば</a:t>
            </a:r>
            <a:r>
              <a:rPr kumimoji="1" lang="en-US" altLang="ja-JP" b="1" dirty="0">
                <a:solidFill>
                  <a:schemeClr val="tx1"/>
                </a:solidFill>
              </a:rPr>
              <a:t>3</a:t>
            </a:r>
            <a:r>
              <a:rPr kumimoji="1" lang="ja-JP" altLang="en-US" b="1" dirty="0">
                <a:solidFill>
                  <a:schemeClr val="tx1"/>
                </a:solidFill>
              </a:rPr>
              <a:t>人家族でそれぞれ病気やケガに備えるために「医療保険」に</a:t>
            </a:r>
            <a:r>
              <a:rPr lang="ja-JP" altLang="en-US" b="1" dirty="0">
                <a:solidFill>
                  <a:schemeClr val="tx1"/>
                </a:solidFill>
              </a:rPr>
              <a:t>契約</a:t>
            </a:r>
            <a:r>
              <a:rPr kumimoji="1" lang="ja-JP" altLang="en-US" b="1" dirty="0">
                <a:solidFill>
                  <a:schemeClr val="tx1"/>
                </a:solidFill>
              </a:rPr>
              <a:t>していれば</a:t>
            </a:r>
            <a:r>
              <a:rPr kumimoji="1" lang="en-US" altLang="ja-JP" b="1" dirty="0">
                <a:solidFill>
                  <a:schemeClr val="tx1"/>
                </a:solidFill>
              </a:rPr>
              <a:t>3</a:t>
            </a:r>
            <a:r>
              <a:rPr kumimoji="1" lang="ja-JP" altLang="en-US" b="1" dirty="0">
                <a:solidFill>
                  <a:schemeClr val="tx1"/>
                </a:solidFill>
              </a:rPr>
              <a:t>件分の加入になるよ。</a:t>
            </a:r>
          </a:p>
        </p:txBody>
      </p:sp>
      <p:sp>
        <p:nvSpPr>
          <p:cNvPr id="2" name="スライド番号プレースホルダー 1">
            <a:extLst>
              <a:ext uri="{FF2B5EF4-FFF2-40B4-BE49-F238E27FC236}">
                <a16:creationId xmlns:a16="http://schemas.microsoft.com/office/drawing/2014/main" id="{7B4B7364-C90E-95C8-4F06-BB388CD8C3B1}"/>
              </a:ext>
            </a:extLst>
          </p:cNvPr>
          <p:cNvSpPr>
            <a:spLocks noGrp="1"/>
          </p:cNvSpPr>
          <p:nvPr>
            <p:ph type="sldNum" sz="quarter" idx="12"/>
          </p:nvPr>
        </p:nvSpPr>
        <p:spPr>
          <a:xfrm>
            <a:off x="6731000" y="6404932"/>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147294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a:xfrm>
            <a:off x="461964" y="30760"/>
            <a:ext cx="53038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いくら払っているの</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endPar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endParaRPr>
          </a:p>
        </p:txBody>
      </p:sp>
      <p:sp>
        <p:nvSpPr>
          <p:cNvPr id="4" name="コンテンツ プレースホルダー 1"/>
          <p:cNvSpPr txBox="1">
            <a:spLocks/>
          </p:cNvSpPr>
          <p:nvPr/>
        </p:nvSpPr>
        <p:spPr bwMode="auto">
          <a:xfrm>
            <a:off x="266700" y="1244601"/>
            <a:ext cx="8597900" cy="2184400"/>
          </a:xfrm>
          <a:prstGeom prst="rect">
            <a:avLst/>
          </a:prstGeom>
          <a:solidFill>
            <a:schemeClr val="bg1"/>
          </a:solidFill>
          <a:ln w="76200">
            <a:solidFill>
              <a:srgbClr val="339966"/>
            </a:solidFill>
            <a:miter lim="800000"/>
            <a:headEnd/>
            <a:tailEnd/>
          </a:ln>
        </p:spPr>
        <p:txBody>
          <a:bodyPr anchor="t"/>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en-US" altLang="ja-JP" sz="30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a:t>
            </a:r>
            <a:r>
              <a:rPr kumimoji="1" lang="ja-JP" altLang="en-US" sz="30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問題</a:t>
            </a:r>
            <a:r>
              <a:rPr kumimoji="1" lang="en-US" altLang="ja-JP" sz="30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 </a:t>
            </a: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lang="ja-JP" altLang="en-US" sz="3000" b="1" dirty="0">
                <a:solidFill>
                  <a:prstClr val="black"/>
                </a:solidFill>
                <a:latin typeface="Meiryo UI" panose="020B0604030504040204" pitchFamily="50" charset="-128"/>
                <a:ea typeface="Meiryo UI" panose="020B0604030504040204" pitchFamily="50" charset="-128"/>
                <a:cs typeface="ヒラギノ角ゴ Pro W6"/>
              </a:rPr>
              <a:t>家族</a:t>
            </a:r>
            <a:r>
              <a:rPr kumimoji="1" lang="ja-JP" altLang="en-US" sz="3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が</a:t>
            </a:r>
            <a:r>
              <a:rPr kumimoji="1" lang="en-US" altLang="ja-JP" sz="3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1</a:t>
            </a:r>
            <a:r>
              <a:rPr kumimoji="1" lang="ja-JP" altLang="en-US" sz="30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年間で生命保険</a:t>
            </a:r>
            <a:r>
              <a:rPr kumimoji="1" lang="ja-JP" altLang="en-US" sz="3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会社に</a:t>
            </a:r>
            <a:endParaRPr kumimoji="1" lang="en-US" altLang="ja-JP" sz="3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ja-JP" altLang="en-US" sz="3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支払っているお金（保険料）はいくら？</a:t>
            </a:r>
            <a:endParaRPr kumimoji="1" lang="en-US" altLang="ja-JP" sz="3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p:txBody>
      </p:sp>
      <p:sp>
        <p:nvSpPr>
          <p:cNvPr id="5" name="コンテンツ プレースホルダー 1"/>
          <p:cNvSpPr txBox="1">
            <a:spLocks/>
          </p:cNvSpPr>
          <p:nvPr/>
        </p:nvSpPr>
        <p:spPr bwMode="auto">
          <a:xfrm>
            <a:off x="266699" y="4504386"/>
            <a:ext cx="5499100" cy="2068468"/>
          </a:xfrm>
          <a:prstGeom prst="rect">
            <a:avLst/>
          </a:prstGeom>
          <a:solidFill>
            <a:schemeClr val="accent3">
              <a:lumMod val="20000"/>
              <a:lumOff val="80000"/>
            </a:schemeClr>
          </a:solidFill>
          <a:ln>
            <a:noFill/>
          </a:ln>
          <a:effectLst/>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en-US" altLang="ja-JP"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a:t>
            </a:r>
            <a:r>
              <a:rPr kumimoji="1" lang="ja-JP" altLang="en-US"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答え</a:t>
            </a:r>
            <a:r>
              <a:rPr kumimoji="1" lang="en-US" altLang="ja-JP"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 </a:t>
            </a:r>
          </a:p>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ts val="3500"/>
              </a:lnSpc>
              <a:spcBef>
                <a:spcPct val="20000"/>
              </a:spcBef>
              <a:spcAft>
                <a:spcPts val="0"/>
              </a:spcAft>
              <a:buClr>
                <a:srgbClr val="4F81BD"/>
              </a:buClr>
              <a:buSzPct val="100000"/>
              <a:buFont typeface="Symbol" pitchFamily="18" charset="2"/>
              <a:buNone/>
              <a:tabLst/>
              <a:defRPr/>
            </a:pPr>
            <a:r>
              <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B.</a:t>
            </a: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約</a:t>
            </a:r>
            <a:r>
              <a:rPr lang="en-US" altLang="ja-JP" b="1" dirty="0">
                <a:solidFill>
                  <a:prstClr val="black"/>
                </a:solidFill>
                <a:latin typeface="Meiryo UI" panose="020B0604030504040204" pitchFamily="50" charset="-128"/>
                <a:ea typeface="Meiryo UI" panose="020B0604030504040204" pitchFamily="50" charset="-128"/>
                <a:cs typeface="ヒラギノ角ゴ Pro W6"/>
              </a:rPr>
              <a:t>35</a:t>
            </a: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万円　⇒　平均</a:t>
            </a:r>
            <a:r>
              <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35.3</a:t>
            </a: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万円</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年間</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a:t>
            </a:r>
            <a:endPar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                              (</a:t>
            </a:r>
            <a:r>
              <a:rPr lang="ja-JP" altLang="en-US" sz="1800" b="1" dirty="0">
                <a:solidFill>
                  <a:prstClr val="black"/>
                </a:solidFill>
                <a:latin typeface="Meiryo UI" panose="020B0604030504040204" pitchFamily="50" charset="-128"/>
                <a:ea typeface="Meiryo UI" panose="020B0604030504040204" pitchFamily="50" charset="-128"/>
                <a:cs typeface="ヒラギノ角ゴ Pro W6"/>
              </a:rPr>
              <a:t>月々</a:t>
            </a: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約</a:t>
            </a:r>
            <a:r>
              <a:rPr lang="en-US" altLang="ja-JP" sz="1800" b="1" dirty="0">
                <a:solidFill>
                  <a:prstClr val="black"/>
                </a:solidFill>
                <a:latin typeface="Meiryo UI" panose="020B0604030504040204" pitchFamily="50" charset="-128"/>
                <a:ea typeface="Meiryo UI" panose="020B0604030504040204" pitchFamily="50" charset="-128"/>
                <a:cs typeface="ヒラギノ角ゴ Pro W6"/>
              </a:rPr>
              <a:t>2</a:t>
            </a:r>
            <a:r>
              <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.9</a:t>
            </a:r>
            <a:r>
              <a:rPr lang="ja-JP" altLang="en-US" sz="1800" b="1" dirty="0">
                <a:solidFill>
                  <a:prstClr val="black"/>
                </a:solidFill>
                <a:latin typeface="Meiryo UI" panose="020B0604030504040204" pitchFamily="50" charset="-128"/>
                <a:ea typeface="Meiryo UI" panose="020B0604030504040204" pitchFamily="50" charset="-128"/>
                <a:cs typeface="ヒラギノ角ゴ Pro W6"/>
              </a:rPr>
              <a:t>万円</a:t>
            </a:r>
            <a:r>
              <a:rPr lang="en-US" altLang="ja-JP" sz="1800" b="1" dirty="0">
                <a:solidFill>
                  <a:prstClr val="black"/>
                </a:solidFill>
                <a:latin typeface="Meiryo UI" panose="020B0604030504040204" pitchFamily="50" charset="-128"/>
                <a:ea typeface="Meiryo UI" panose="020B0604030504040204" pitchFamily="50" charset="-128"/>
                <a:cs typeface="ヒラギノ角ゴ Pro W6"/>
              </a:rPr>
              <a:t>)</a:t>
            </a:r>
            <a:endPar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＊生命保険文化センター</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a:t>
            </a:r>
            <a:r>
              <a:rPr lang="en-US" altLang="ja-JP" sz="1050" dirty="0">
                <a:solidFill>
                  <a:prstClr val="black"/>
                </a:solidFill>
                <a:latin typeface="Meiryo UI" panose="020B0604030504040204" pitchFamily="50" charset="-128"/>
                <a:ea typeface="Meiryo UI" panose="020B0604030504040204" pitchFamily="50" charset="-128"/>
                <a:cs typeface="ヒラギノ角ゴ Pro W6"/>
              </a:rPr>
              <a:t>2024</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年度生命保険に関する全国実態調査</a:t>
            </a:r>
            <a:r>
              <a:rPr lang="ja-JP" altLang="en-US" sz="1050" dirty="0">
                <a:solidFill>
                  <a:prstClr val="black"/>
                </a:solidFill>
                <a:latin typeface="Meiryo UI" panose="020B0604030504040204" pitchFamily="50" charset="-128"/>
                <a:ea typeface="Meiryo UI" panose="020B0604030504040204" pitchFamily="50" charset="-128"/>
                <a:cs typeface="ヒラギノ角ゴ Pro W6"/>
              </a:rPr>
              <a:t>［</a:t>
            </a:r>
            <a:r>
              <a:rPr lang="en-US" altLang="ja-JP" sz="1050" dirty="0">
                <a:solidFill>
                  <a:prstClr val="black"/>
                </a:solidFill>
                <a:latin typeface="Meiryo UI" panose="020B0604030504040204" pitchFamily="50" charset="-128"/>
                <a:ea typeface="Meiryo UI" panose="020B0604030504040204" pitchFamily="50" charset="-128"/>
                <a:cs typeface="ヒラギノ角ゴ Pro W6"/>
              </a:rPr>
              <a:t>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人以上世帯</a:t>
            </a:r>
            <a:r>
              <a:rPr lang="ja-JP" altLang="en-US" sz="1050" dirty="0">
                <a:solidFill>
                  <a:prstClr val="black"/>
                </a:solidFill>
                <a:latin typeface="Meiryo UI" panose="020B0604030504040204" pitchFamily="50" charset="-128"/>
                <a:ea typeface="Meiryo UI" panose="020B0604030504040204" pitchFamily="50" charset="-128"/>
                <a:cs typeface="ヒラギノ角ゴ Pro W6"/>
              </a:rPr>
              <a:t>］</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3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p:txBody>
      </p:sp>
      <p:sp>
        <p:nvSpPr>
          <p:cNvPr id="6" name="テキスト ボックス 5"/>
          <p:cNvSpPr txBox="1"/>
          <p:nvPr/>
        </p:nvSpPr>
        <p:spPr>
          <a:xfrm>
            <a:off x="266699" y="3803107"/>
            <a:ext cx="562505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lang="en-US" altLang="ja-JP"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万円　</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B.</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lang="en-US" altLang="ja-JP"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35</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万円　</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C.</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lang="en-US" altLang="ja-JP"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60</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円形吹き出し 8"/>
          <p:cNvSpPr/>
          <p:nvPr/>
        </p:nvSpPr>
        <p:spPr>
          <a:xfrm>
            <a:off x="5891753" y="3576739"/>
            <a:ext cx="2846124" cy="1836509"/>
          </a:xfrm>
          <a:prstGeom prst="wedgeEllipseCallout">
            <a:avLst>
              <a:gd name="adj1" fmla="val 23208"/>
              <a:gd name="adj2" fmla="val 58608"/>
            </a:avLst>
          </a:prstGeom>
          <a:solidFill>
            <a:schemeClr val="accent3">
              <a:lumMod val="40000"/>
              <a:lumOff val="60000"/>
            </a:schemeClr>
          </a:solidFill>
          <a:ln w="317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lIns="0" tIns="72000" rIns="0" bIns="36000" rtlCol="0" anchor="ctr"/>
          <a:lstStyle/>
          <a:p>
            <a:pPr algn="ctr"/>
            <a:r>
              <a:rPr kumimoji="1" lang="ja-JP" altLang="en-US" b="1" dirty="0">
                <a:solidFill>
                  <a:schemeClr val="tx1"/>
                </a:solidFill>
              </a:rPr>
              <a:t>水道光熱費や食費、携帯電話のお金などの他に、これだけの金額を負担してるんだね。</a:t>
            </a:r>
          </a:p>
        </p:txBody>
      </p:sp>
      <p:pic>
        <p:nvPicPr>
          <p:cNvPr id="11" name="図 10"/>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100000" l="0" r="99604">
                        <a14:foregroundMark x1="41293" y1="37528" x2="41293" y2="37528"/>
                        <a14:foregroundMark x1="69921" y1="37528" x2="69921" y2="37528"/>
                        <a14:foregroundMark x1="55541" y1="73343" x2="55541" y2="73343"/>
                        <a14:foregroundMark x1="59367" y1="74013" x2="59367" y2="74013"/>
                        <a14:foregroundMark x1="60554" y1="61057" x2="60554" y2="61057"/>
                        <a14:foregroundMark x1="56464" y1="50856" x2="56464" y2="50856"/>
                      </a14:backgroundRemoval>
                    </a14:imgEffect>
                  </a14:imgLayer>
                </a14:imgProps>
              </a:ext>
              <a:ext uri="{28A0092B-C50C-407E-A947-70E740481C1C}">
                <a14:useLocalDpi xmlns:a14="http://schemas.microsoft.com/office/drawing/2010/main" val="0"/>
              </a:ext>
            </a:extLst>
          </a:blip>
          <a:srcRect b="23542"/>
          <a:stretch/>
        </p:blipFill>
        <p:spPr>
          <a:xfrm flipH="1">
            <a:off x="8008119" y="5336022"/>
            <a:ext cx="855712" cy="1159200"/>
          </a:xfrm>
          <a:prstGeom prst="rect">
            <a:avLst/>
          </a:prstGeom>
        </p:spPr>
      </p:pic>
      <p:sp>
        <p:nvSpPr>
          <p:cNvPr id="2" name="スライド番号プレースホルダー 1">
            <a:extLst>
              <a:ext uri="{FF2B5EF4-FFF2-40B4-BE49-F238E27FC236}">
                <a16:creationId xmlns:a16="http://schemas.microsoft.com/office/drawing/2014/main" id="{CBB52992-7CE5-0A98-5D6D-8F5FA9E22CE1}"/>
              </a:ext>
            </a:extLst>
          </p:cNvPr>
          <p:cNvSpPr>
            <a:spLocks noGrp="1"/>
          </p:cNvSpPr>
          <p:nvPr>
            <p:ph type="sldNum" sz="quarter" idx="12"/>
          </p:nvPr>
        </p:nvSpPr>
        <p:spPr>
          <a:xfrm>
            <a:off x="6941319" y="6492875"/>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682115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a:xfrm>
            <a:off x="461964" y="30760"/>
            <a:ext cx="53038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3200" b="1" noProof="0" dirty="0">
                <a:solidFill>
                  <a:srgbClr val="FFFFFF"/>
                </a:solidFill>
                <a:latin typeface="Meiryo UI" panose="020B0604030504040204" pitchFamily="50" charset="-128"/>
                <a:ea typeface="Meiryo UI" panose="020B0604030504040204" pitchFamily="50" charset="-128"/>
                <a:cs typeface="ヒラギノ角ゴ ProN W6"/>
              </a:rPr>
              <a:t>いくら受け取れる</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endPar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endParaRPr>
          </a:p>
        </p:txBody>
      </p:sp>
      <p:sp>
        <p:nvSpPr>
          <p:cNvPr id="4" name="コンテンツ プレースホルダー 1"/>
          <p:cNvSpPr txBox="1">
            <a:spLocks/>
          </p:cNvSpPr>
          <p:nvPr/>
        </p:nvSpPr>
        <p:spPr bwMode="auto">
          <a:xfrm>
            <a:off x="109566" y="867702"/>
            <a:ext cx="8924867" cy="2184400"/>
          </a:xfrm>
          <a:prstGeom prst="rect">
            <a:avLst/>
          </a:prstGeom>
          <a:solidFill>
            <a:schemeClr val="bg1"/>
          </a:solidFill>
          <a:ln w="76200">
            <a:solidFill>
              <a:srgbClr val="339966"/>
            </a:solidFill>
            <a:miter lim="800000"/>
            <a:headEnd/>
            <a:tailEnd/>
          </a:ln>
        </p:spPr>
        <p:txBody>
          <a:bodyPr lIns="72000" rIns="72000" anchor="t"/>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en-US" altLang="ja-JP" sz="30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a:t>
            </a:r>
            <a:r>
              <a:rPr kumimoji="1" lang="ja-JP" altLang="en-US" sz="30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問題</a:t>
            </a:r>
            <a:r>
              <a:rPr kumimoji="1" lang="en-US" altLang="ja-JP" sz="30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 </a:t>
            </a:r>
          </a:p>
          <a:p>
            <a:pPr lvl="0" algn="ctr" defTabSz="457200" eaLnBrk="1" hangingPunct="1">
              <a:buClr>
                <a:srgbClr val="4F81BD"/>
              </a:buClr>
              <a:buNone/>
              <a:defRPr/>
            </a:pPr>
            <a:r>
              <a:rPr lang="ja-JP" altLang="en-US" sz="3000" b="1" dirty="0">
                <a:solidFill>
                  <a:prstClr val="black"/>
                </a:solidFill>
                <a:latin typeface="Meiryo UI" panose="020B0604030504040204" pitchFamily="50" charset="-128"/>
                <a:ea typeface="Meiryo UI" panose="020B0604030504040204" pitchFamily="50" charset="-128"/>
                <a:cs typeface="ヒラギノ角ゴ Pro W6"/>
              </a:rPr>
              <a:t>　</a:t>
            </a:r>
            <a:r>
              <a:rPr lang="en-US" altLang="ja-JP" sz="3000" b="1" dirty="0">
                <a:solidFill>
                  <a:prstClr val="black"/>
                </a:solidFill>
                <a:latin typeface="Meiryo UI" panose="020B0604030504040204" pitchFamily="50" charset="-128"/>
                <a:ea typeface="Meiryo UI" panose="020B0604030504040204" pitchFamily="50" charset="-128"/>
                <a:cs typeface="ヒラギノ角ゴ Pro W6"/>
              </a:rPr>
              <a:t>2</a:t>
            </a:r>
            <a:r>
              <a:rPr lang="ja-JP" altLang="en-US" sz="3000" b="1" dirty="0">
                <a:solidFill>
                  <a:prstClr val="black"/>
                </a:solidFill>
                <a:latin typeface="Meiryo UI" panose="020B0604030504040204" pitchFamily="50" charset="-128"/>
                <a:ea typeface="Meiryo UI" panose="020B0604030504040204" pitchFamily="50" charset="-128"/>
                <a:cs typeface="ヒラギノ角ゴ Pro W6"/>
              </a:rPr>
              <a:t>人以上世帯において、</a:t>
            </a:r>
            <a:r>
              <a:rPr kumimoji="1" lang="ja-JP" altLang="en-US" sz="3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亡くなってしまった場合に備えて、</a:t>
            </a:r>
            <a:endParaRPr kumimoji="1" lang="en-US" altLang="ja-JP" sz="3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lang="ja-JP" altLang="en-US" sz="3000" b="1" dirty="0">
                <a:solidFill>
                  <a:prstClr val="black"/>
                </a:solidFill>
                <a:latin typeface="Meiryo UI" panose="020B0604030504040204" pitchFamily="50" charset="-128"/>
                <a:ea typeface="Meiryo UI" panose="020B0604030504040204" pitchFamily="50" charset="-128"/>
                <a:cs typeface="ヒラギノ角ゴ Pro W6"/>
              </a:rPr>
              <a:t>　いくら</a:t>
            </a:r>
            <a:r>
              <a:rPr kumimoji="1" lang="ja-JP" altLang="en-US" sz="3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お金（保険金）が受け取れる契約をしている？</a:t>
            </a:r>
            <a:endParaRPr kumimoji="1" lang="en-US" altLang="ja-JP" sz="3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p:txBody>
      </p:sp>
      <p:sp>
        <p:nvSpPr>
          <p:cNvPr id="5" name="コンテンツ プレースホルダー 1"/>
          <p:cNvSpPr txBox="1">
            <a:spLocks/>
          </p:cNvSpPr>
          <p:nvPr/>
        </p:nvSpPr>
        <p:spPr bwMode="auto">
          <a:xfrm>
            <a:off x="153577" y="3763149"/>
            <a:ext cx="3889786" cy="2874232"/>
          </a:xfrm>
          <a:prstGeom prst="rect">
            <a:avLst/>
          </a:prstGeom>
          <a:solidFill>
            <a:schemeClr val="accent3">
              <a:lumMod val="20000"/>
              <a:lumOff val="80000"/>
            </a:schemeClr>
          </a:solidFill>
          <a:ln>
            <a:noFill/>
          </a:ln>
          <a:effectLst/>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en-US" altLang="ja-JP"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a:t>
            </a:r>
            <a:r>
              <a:rPr kumimoji="1" lang="ja-JP" altLang="en-US"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答え</a:t>
            </a:r>
            <a:r>
              <a:rPr kumimoji="1" lang="en-US" altLang="ja-JP"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 </a:t>
            </a:r>
          </a:p>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defTabSz="457200" rtl="0" eaLnBrk="1" fontAlgn="auto" latinLnBrk="0" hangingPunct="1">
              <a:lnSpc>
                <a:spcPts val="3500"/>
              </a:lnSpc>
              <a:spcBef>
                <a:spcPct val="20000"/>
              </a:spcBef>
              <a:spcAft>
                <a:spcPts val="0"/>
              </a:spcAft>
              <a:buClr>
                <a:srgbClr val="4F81BD"/>
              </a:buClr>
              <a:buSzPct val="100000"/>
              <a:buFont typeface="Symbol" pitchFamily="18" charset="2"/>
              <a:buNone/>
              <a:tabLst/>
              <a:defRPr/>
            </a:pPr>
            <a:r>
              <a:rPr lang="en-US" altLang="ja-JP" b="1" dirty="0">
                <a:solidFill>
                  <a:prstClr val="black"/>
                </a:solidFill>
                <a:latin typeface="Meiryo UI" panose="020B0604030504040204" pitchFamily="50" charset="-128"/>
                <a:ea typeface="Meiryo UI" panose="020B0604030504040204" pitchFamily="50" charset="-128"/>
                <a:cs typeface="ヒラギノ角ゴ Pro W6"/>
              </a:rPr>
              <a:t>C</a:t>
            </a:r>
            <a:r>
              <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a:t>
            </a: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約</a:t>
            </a:r>
            <a:r>
              <a:rPr lang="en-US" altLang="ja-JP" b="1" dirty="0">
                <a:solidFill>
                  <a:prstClr val="black"/>
                </a:solidFill>
                <a:latin typeface="Meiryo UI" panose="020B0604030504040204" pitchFamily="50" charset="-128"/>
                <a:ea typeface="Meiryo UI" panose="020B0604030504040204" pitchFamily="50" charset="-128"/>
                <a:cs typeface="ヒラギノ角ゴ Pro W6"/>
              </a:rPr>
              <a:t>2</a:t>
            </a:r>
            <a:r>
              <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a:t>
            </a:r>
            <a:r>
              <a:rPr lang="en-US" altLang="ja-JP" b="1" dirty="0">
                <a:solidFill>
                  <a:prstClr val="black"/>
                </a:solidFill>
                <a:latin typeface="Meiryo UI" panose="020B0604030504040204" pitchFamily="50" charset="-128"/>
                <a:ea typeface="Meiryo UI" panose="020B0604030504040204" pitchFamily="50" charset="-128"/>
                <a:cs typeface="ヒラギノ角ゴ Pro W6"/>
              </a:rPr>
              <a:t>0</a:t>
            </a:r>
            <a:r>
              <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00</a:t>
            </a: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万円</a:t>
            </a:r>
            <a:endPar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ts val="3500"/>
              </a:lnSpc>
              <a:spcBef>
                <a:spcPct val="20000"/>
              </a:spcBef>
              <a:spcAft>
                <a:spcPts val="0"/>
              </a:spcAft>
              <a:buClr>
                <a:srgbClr val="4F81BD"/>
              </a:buClr>
              <a:buSzPct val="100000"/>
              <a:buFont typeface="Symbol" pitchFamily="18" charset="2"/>
              <a:buNone/>
              <a:tabLst/>
              <a:defRPr/>
            </a:pP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　　　　⇒　平均</a:t>
            </a:r>
            <a:r>
              <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1,</a:t>
            </a:r>
            <a:r>
              <a:rPr lang="en-US" altLang="ja-JP" b="1" dirty="0">
                <a:solidFill>
                  <a:prstClr val="black"/>
                </a:solidFill>
                <a:latin typeface="Meiryo UI" panose="020B0604030504040204" pitchFamily="50" charset="-128"/>
                <a:ea typeface="Meiryo UI" panose="020B0604030504040204" pitchFamily="50" charset="-128"/>
                <a:cs typeface="ヒラギノ角ゴ Pro W6"/>
              </a:rPr>
              <a:t>936</a:t>
            </a: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万円</a:t>
            </a:r>
            <a:endPar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＊生命保険文化センター</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　「</a:t>
            </a:r>
            <a:r>
              <a:rPr lang="en-US" altLang="ja-JP" sz="1050" dirty="0">
                <a:solidFill>
                  <a:prstClr val="black"/>
                </a:solidFill>
                <a:latin typeface="Meiryo UI" panose="020B0604030504040204" pitchFamily="50" charset="-128"/>
                <a:ea typeface="Meiryo UI" panose="020B0604030504040204" pitchFamily="50" charset="-128"/>
                <a:cs typeface="ヒラギノ角ゴ Pro W6"/>
              </a:rPr>
              <a:t>2024</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年度生命保険に関する全国実態調査［</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人以上世帯］」</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3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p:txBody>
      </p:sp>
      <p:sp>
        <p:nvSpPr>
          <p:cNvPr id="6" name="テキスト ボックス 5"/>
          <p:cNvSpPr txBox="1"/>
          <p:nvPr/>
        </p:nvSpPr>
        <p:spPr>
          <a:xfrm>
            <a:off x="153577" y="3202857"/>
            <a:ext cx="8547363"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lang="en-US" altLang="ja-JP" sz="2400" b="1" noProof="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00</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万円　</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B.</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lang="en-US" altLang="ja-JP"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00</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万円　</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C.</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lang="en-US" altLang="ja-JP"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lang="en-US" altLang="ja-JP"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0</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00</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万円</a:t>
            </a:r>
            <a:endPar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3760585285"/>
              </p:ext>
            </p:extLst>
          </p:nvPr>
        </p:nvGraphicFramePr>
        <p:xfrm>
          <a:off x="4147794" y="3763149"/>
          <a:ext cx="4716808" cy="2874232"/>
        </p:xfrm>
        <a:graphic>
          <a:graphicData uri="http://schemas.openxmlformats.org/drawingml/2006/table">
            <a:tbl>
              <a:tblPr firstRow="1" bandRow="1">
                <a:tableStyleId>{F5AB1C69-6EDB-4FF4-983F-18BD219EF322}</a:tableStyleId>
              </a:tblPr>
              <a:tblGrid>
                <a:gridCol w="1046375">
                  <a:extLst>
                    <a:ext uri="{9D8B030D-6E8A-4147-A177-3AD203B41FA5}">
                      <a16:colId xmlns:a16="http://schemas.microsoft.com/office/drawing/2014/main" val="3362024704"/>
                    </a:ext>
                  </a:extLst>
                </a:gridCol>
                <a:gridCol w="1312029">
                  <a:extLst>
                    <a:ext uri="{9D8B030D-6E8A-4147-A177-3AD203B41FA5}">
                      <a16:colId xmlns:a16="http://schemas.microsoft.com/office/drawing/2014/main" val="2374984652"/>
                    </a:ext>
                  </a:extLst>
                </a:gridCol>
                <a:gridCol w="1044672">
                  <a:extLst>
                    <a:ext uri="{9D8B030D-6E8A-4147-A177-3AD203B41FA5}">
                      <a16:colId xmlns:a16="http://schemas.microsoft.com/office/drawing/2014/main" val="386177459"/>
                    </a:ext>
                  </a:extLst>
                </a:gridCol>
                <a:gridCol w="1313732">
                  <a:extLst>
                    <a:ext uri="{9D8B030D-6E8A-4147-A177-3AD203B41FA5}">
                      <a16:colId xmlns:a16="http://schemas.microsoft.com/office/drawing/2014/main" val="2266730121"/>
                    </a:ext>
                  </a:extLst>
                </a:gridCol>
              </a:tblGrid>
              <a:tr h="548440">
                <a:tc>
                  <a:txBody>
                    <a:bodyPr/>
                    <a:lstStyle/>
                    <a:p>
                      <a:pPr algn="ctr"/>
                      <a:r>
                        <a:rPr kumimoji="1" lang="zh-TW" altLang="en-US" sz="1400" dirty="0">
                          <a:latin typeface="Meiryo UI" panose="020B0604030504040204" pitchFamily="50" charset="-128"/>
                          <a:ea typeface="Meiryo UI" panose="020B0604030504040204" pitchFamily="50" charset="-128"/>
                        </a:rPr>
                        <a:t>世帯主</a:t>
                      </a:r>
                      <a:endParaRPr kumimoji="1" lang="en-US" altLang="zh-TW" sz="1400" dirty="0">
                        <a:latin typeface="Meiryo UI" panose="020B0604030504040204" pitchFamily="50" charset="-128"/>
                        <a:ea typeface="Meiryo UI" panose="020B0604030504040204" pitchFamily="50" charset="-128"/>
                      </a:endParaRPr>
                    </a:p>
                    <a:p>
                      <a:pPr algn="ctr"/>
                      <a:r>
                        <a:rPr kumimoji="1" lang="zh-TW" altLang="en-US" sz="1400" dirty="0">
                          <a:latin typeface="Meiryo UI" panose="020B0604030504040204" pitchFamily="50" charset="-128"/>
                          <a:ea typeface="Meiryo UI" panose="020B0604030504040204" pitchFamily="50" charset="-128"/>
                        </a:rPr>
                        <a:t>年齢別</a:t>
                      </a: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algn="ctr"/>
                      <a:r>
                        <a:rPr kumimoji="1" lang="zh-TW" altLang="en-US" sz="1400" dirty="0">
                          <a:latin typeface="Meiryo UI" panose="020B0604030504040204" pitchFamily="50" charset="-128"/>
                          <a:ea typeface="Meiryo UI" panose="020B0604030504040204" pitchFamily="50" charset="-128"/>
                        </a:rPr>
                        <a:t>普通死亡</a:t>
                      </a:r>
                      <a:endParaRPr kumimoji="1" lang="en-US" altLang="zh-TW" sz="1400" dirty="0">
                        <a:latin typeface="Meiryo UI" panose="020B0604030504040204" pitchFamily="50" charset="-128"/>
                        <a:ea typeface="Meiryo UI" panose="020B0604030504040204" pitchFamily="50" charset="-128"/>
                      </a:endParaRPr>
                    </a:p>
                    <a:p>
                      <a:pPr algn="ctr"/>
                      <a:r>
                        <a:rPr kumimoji="1" lang="zh-TW" altLang="en-US" sz="1400" dirty="0">
                          <a:latin typeface="Meiryo UI" panose="020B0604030504040204" pitchFamily="50" charset="-128"/>
                          <a:ea typeface="Meiryo UI" panose="020B0604030504040204" pitchFamily="50" charset="-128"/>
                        </a:rPr>
                        <a:t>保険金額</a:t>
                      </a:r>
                      <a:endParaRPr kumimoji="1" lang="ja-JP" altLang="en-US" sz="1400" dirty="0">
                        <a:latin typeface="Meiryo UI" panose="020B0604030504040204" pitchFamily="50" charset="-128"/>
                        <a:ea typeface="Meiryo UI" panose="020B0604030504040204" pitchFamily="50" charset="-128"/>
                      </a:endParaRPr>
                    </a:p>
                  </a:txBody>
                  <a:tcPr anchor="ctr">
                    <a:lnR w="76200" cap="flat" cmpd="sng" algn="ctr">
                      <a:solidFill>
                        <a:schemeClr val="bg1"/>
                      </a:solidFill>
                      <a:prstDash val="solid"/>
                      <a:round/>
                      <a:headEnd type="none" w="med" len="med"/>
                      <a:tailEnd type="none" w="med" len="med"/>
                    </a:lnR>
                  </a:tcPr>
                </a:tc>
                <a:tc>
                  <a:txBody>
                    <a:bodyPr/>
                    <a:lstStyle/>
                    <a:p>
                      <a:pPr algn="ctr"/>
                      <a:r>
                        <a:rPr kumimoji="1" lang="zh-TW" altLang="en-US" sz="1400" dirty="0">
                          <a:latin typeface="Meiryo UI" panose="020B0604030504040204" pitchFamily="50" charset="-128"/>
                          <a:ea typeface="Meiryo UI" panose="020B0604030504040204" pitchFamily="50" charset="-128"/>
                        </a:rPr>
                        <a:t>世帯主</a:t>
                      </a:r>
                      <a:endParaRPr kumimoji="1" lang="en-US" altLang="zh-TW" sz="1400" dirty="0">
                        <a:latin typeface="Meiryo UI" panose="020B0604030504040204" pitchFamily="50" charset="-128"/>
                        <a:ea typeface="Meiryo UI" panose="020B0604030504040204" pitchFamily="50" charset="-128"/>
                      </a:endParaRPr>
                    </a:p>
                    <a:p>
                      <a:pPr algn="ctr"/>
                      <a:r>
                        <a:rPr kumimoji="1" lang="zh-TW" altLang="en-US" sz="1400" dirty="0">
                          <a:latin typeface="Meiryo UI" panose="020B0604030504040204" pitchFamily="50" charset="-128"/>
                          <a:ea typeface="Meiryo UI" panose="020B0604030504040204" pitchFamily="50" charset="-128"/>
                        </a:rPr>
                        <a:t>年齢別</a:t>
                      </a:r>
                      <a:endParaRPr kumimoji="1" lang="ja-JP" altLang="en-US" sz="1400" dirty="0">
                        <a:latin typeface="Meiryo UI" panose="020B0604030504040204" pitchFamily="50" charset="-128"/>
                        <a:ea typeface="Meiryo UI" panose="020B0604030504040204" pitchFamily="50" charset="-128"/>
                      </a:endParaRPr>
                    </a:p>
                  </a:txBody>
                  <a:tcPr anchor="ctr">
                    <a:lnL w="76200" cap="flat" cmpd="sng" algn="ctr">
                      <a:solidFill>
                        <a:schemeClr val="bg1"/>
                      </a:solidFill>
                      <a:prstDash val="solid"/>
                      <a:round/>
                      <a:headEnd type="none" w="med" len="med"/>
                      <a:tailEnd type="none" w="med" len="med"/>
                    </a:lnL>
                  </a:tcPr>
                </a:tc>
                <a:tc>
                  <a:txBody>
                    <a:bodyPr/>
                    <a:lstStyle/>
                    <a:p>
                      <a:pPr algn="ctr"/>
                      <a:r>
                        <a:rPr kumimoji="1" lang="zh-TW" altLang="en-US" sz="1400" dirty="0">
                          <a:latin typeface="Meiryo UI" panose="020B0604030504040204" pitchFamily="50" charset="-128"/>
                          <a:ea typeface="Meiryo UI" panose="020B0604030504040204" pitchFamily="50" charset="-128"/>
                        </a:rPr>
                        <a:t>普通死亡</a:t>
                      </a:r>
                      <a:endParaRPr kumimoji="1" lang="en-US" altLang="zh-TW" sz="1400" dirty="0">
                        <a:latin typeface="Meiryo UI" panose="020B0604030504040204" pitchFamily="50" charset="-128"/>
                        <a:ea typeface="Meiryo UI" panose="020B0604030504040204" pitchFamily="50" charset="-128"/>
                      </a:endParaRPr>
                    </a:p>
                    <a:p>
                      <a:pPr algn="ctr"/>
                      <a:r>
                        <a:rPr kumimoji="1" lang="zh-TW" altLang="en-US" sz="1400" dirty="0">
                          <a:latin typeface="Meiryo UI" panose="020B0604030504040204" pitchFamily="50" charset="-128"/>
                          <a:ea typeface="Meiryo UI" panose="020B0604030504040204" pitchFamily="50" charset="-128"/>
                        </a:rPr>
                        <a:t>保険金額</a:t>
                      </a:r>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792915438"/>
                  </a:ext>
                </a:extLst>
              </a:tr>
              <a:tr h="332256">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29</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歳以下</a:t>
                      </a:r>
                    </a:p>
                  </a:txBody>
                  <a:tcPr marL="9525" marR="9525" marT="9525" marB="0" anchor="ct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1,747</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万円</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R w="76200" cap="flat" cmpd="sng" algn="ctr">
                      <a:solidFill>
                        <a:schemeClr val="bg1"/>
                      </a:solidFill>
                      <a:prstDash val="solid"/>
                      <a:round/>
                      <a:headEnd type="none" w="med" len="med"/>
                      <a:tailEnd type="none" w="med" len="med"/>
                    </a:lnR>
                  </a:tcP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60</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64</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歳</a:t>
                      </a:r>
                    </a:p>
                  </a:txBody>
                  <a:tcPr marL="9525" marR="9525" marT="9525" marB="0" anchor="ctr">
                    <a:lnL w="76200" cap="flat" cmpd="sng" algn="ctr">
                      <a:solidFill>
                        <a:schemeClr val="bg1"/>
                      </a:solidFill>
                      <a:prstDash val="solid"/>
                      <a:round/>
                      <a:headEnd type="none" w="med" len="med"/>
                      <a:tailEnd type="none" w="med" len="med"/>
                    </a:lnL>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1,910</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万円</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tc>
                <a:extLst>
                  <a:ext uri="{0D108BD9-81ED-4DB2-BD59-A6C34878D82A}">
                    <a16:rowId xmlns:a16="http://schemas.microsoft.com/office/drawing/2014/main" val="573710478"/>
                  </a:ext>
                </a:extLst>
              </a:tr>
              <a:tr h="332256">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30</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34</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歳</a:t>
                      </a:r>
                    </a:p>
                  </a:txBody>
                  <a:tcPr marL="9525" marR="9525" marT="9525" marB="0" anchor="ct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2,526</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万円</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R w="76200" cap="flat" cmpd="sng" algn="ctr">
                      <a:solidFill>
                        <a:schemeClr val="bg1"/>
                      </a:solidFill>
                      <a:prstDash val="solid"/>
                      <a:round/>
                      <a:headEnd type="none" w="med" len="med"/>
                      <a:tailEnd type="none" w="med" len="med"/>
                    </a:lnR>
                  </a:tcP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65</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69</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歳</a:t>
                      </a:r>
                    </a:p>
                  </a:txBody>
                  <a:tcPr marL="9525" marR="9525" marT="9525" marB="0" anchor="ctr">
                    <a:lnL w="76200" cap="flat" cmpd="sng" algn="ctr">
                      <a:solidFill>
                        <a:schemeClr val="bg1"/>
                      </a:solidFill>
                      <a:prstDash val="solid"/>
                      <a:round/>
                      <a:headEnd type="none" w="med" len="med"/>
                      <a:tailEnd type="none" w="med" len="med"/>
                    </a:lnL>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1,492</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万円</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tc>
                <a:extLst>
                  <a:ext uri="{0D108BD9-81ED-4DB2-BD59-A6C34878D82A}">
                    <a16:rowId xmlns:a16="http://schemas.microsoft.com/office/drawing/2014/main" val="4221717521"/>
                  </a:ext>
                </a:extLst>
              </a:tr>
              <a:tr h="332256">
                <a:tc>
                  <a:txBody>
                    <a:bodyPr/>
                    <a:lstStyle/>
                    <a:p>
                      <a:pPr algn="ctr" fontAlgn="ct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35</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39</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歳</a:t>
                      </a:r>
                    </a:p>
                  </a:txBody>
                  <a:tcPr marL="9525" marR="9525" marT="9525" marB="0" anchor="ctr"/>
                </a:tc>
                <a:tc>
                  <a:txBody>
                    <a:bodyPr/>
                    <a:lstStyle/>
                    <a:p>
                      <a:pPr algn="r" fontAlgn="ct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2,450</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万円</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 </a:t>
                      </a:r>
                    </a:p>
                  </a:txBody>
                  <a:tcPr marL="9525" marR="9525" marT="9525" marB="0" anchor="ctr">
                    <a:lnR w="76200" cap="flat" cmpd="sng" algn="ctr">
                      <a:solidFill>
                        <a:schemeClr val="bg1"/>
                      </a:solidFill>
                      <a:prstDash val="solid"/>
                      <a:round/>
                      <a:headEnd type="none" w="med" len="med"/>
                      <a:tailEnd type="none" w="med" len="med"/>
                    </a:lnR>
                  </a:tcP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70</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74</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歳</a:t>
                      </a:r>
                    </a:p>
                  </a:txBody>
                  <a:tcPr marL="9525" marR="9525" marT="9525" marB="0" anchor="ctr">
                    <a:lnL w="76200" cap="flat" cmpd="sng" algn="ctr">
                      <a:solidFill>
                        <a:schemeClr val="bg1"/>
                      </a:solidFill>
                      <a:prstDash val="solid"/>
                      <a:round/>
                      <a:headEnd type="none" w="med" len="med"/>
                      <a:tailEnd type="none" w="med" len="med"/>
                    </a:lnL>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1,114</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万円</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tc>
                <a:extLst>
                  <a:ext uri="{0D108BD9-81ED-4DB2-BD59-A6C34878D82A}">
                    <a16:rowId xmlns:a16="http://schemas.microsoft.com/office/drawing/2014/main" val="394851573"/>
                  </a:ext>
                </a:extLst>
              </a:tr>
              <a:tr h="332256">
                <a:tc>
                  <a:txBody>
                    <a:bodyPr/>
                    <a:lstStyle/>
                    <a:p>
                      <a:pPr algn="ctr" fontAlgn="ct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40</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44</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歳</a:t>
                      </a:r>
                    </a:p>
                  </a:txBody>
                  <a:tcPr marL="9525" marR="9525" marT="9525" marB="0" anchor="ctr"/>
                </a:tc>
                <a:tc>
                  <a:txBody>
                    <a:bodyPr/>
                    <a:lstStyle/>
                    <a:p>
                      <a:pPr algn="r" fontAlgn="ct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2,475</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万円</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 </a:t>
                      </a:r>
                    </a:p>
                  </a:txBody>
                  <a:tcPr marL="9525" marR="9525" marT="9525" marB="0" anchor="ctr">
                    <a:lnR w="76200" cap="flat" cmpd="sng" algn="ctr">
                      <a:solidFill>
                        <a:schemeClr val="bg1"/>
                      </a:solidFill>
                      <a:prstDash val="solid"/>
                      <a:round/>
                      <a:headEnd type="none" w="med" len="med"/>
                      <a:tailEnd type="none" w="med" len="med"/>
                    </a:lnR>
                  </a:tcPr>
                </a:tc>
                <a:tc>
                  <a:txBody>
                    <a:bodyPr/>
                    <a:lstStyle/>
                    <a:p>
                      <a:pPr algn="ctr" fontAlgn="ct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75</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79</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歳</a:t>
                      </a:r>
                    </a:p>
                  </a:txBody>
                  <a:tcPr marL="9525" marR="9525" marT="9525" marB="0" anchor="ctr">
                    <a:lnL w="76200" cap="flat" cmpd="sng" algn="ctr">
                      <a:solidFill>
                        <a:schemeClr val="bg1"/>
                      </a:solidFill>
                      <a:prstDash val="solid"/>
                      <a:round/>
                      <a:headEnd type="none" w="med" len="med"/>
                      <a:tailEnd type="none" w="med" len="med"/>
                    </a:lnL>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1,158</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万円</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tc>
                <a:extLst>
                  <a:ext uri="{0D108BD9-81ED-4DB2-BD59-A6C34878D82A}">
                    <a16:rowId xmlns:a16="http://schemas.microsoft.com/office/drawing/2014/main" val="3603072724"/>
                  </a:ext>
                </a:extLst>
              </a:tr>
              <a:tr h="332256">
                <a:tc>
                  <a:txBody>
                    <a:bodyPr/>
                    <a:lstStyle/>
                    <a:p>
                      <a:pPr algn="ctr" fontAlgn="ct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45</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49</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歳</a:t>
                      </a:r>
                    </a:p>
                  </a:txBody>
                  <a:tcPr marL="9525" marR="9525" marT="9525" marB="0" anchor="ctr"/>
                </a:tc>
                <a:tc>
                  <a:txBody>
                    <a:bodyPr/>
                    <a:lstStyle/>
                    <a:p>
                      <a:pPr algn="r" fontAlgn="ct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2,313</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万円</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 </a:t>
                      </a:r>
                    </a:p>
                  </a:txBody>
                  <a:tcPr marL="9525" marR="9525" marT="9525" marB="0" anchor="ctr">
                    <a:lnR w="76200" cap="flat" cmpd="sng" algn="ctr">
                      <a:solidFill>
                        <a:schemeClr val="bg1"/>
                      </a:solidFill>
                      <a:prstDash val="solid"/>
                      <a:round/>
                      <a:headEnd type="none" w="med" len="med"/>
                      <a:tailEnd type="none" w="med" len="med"/>
                    </a:lnR>
                  </a:tcPr>
                </a:tc>
                <a:tc>
                  <a:txBody>
                    <a:bodyPr/>
                    <a:lstStyle/>
                    <a:p>
                      <a:pPr algn="ctr" fontAlgn="ct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80</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84</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歳</a:t>
                      </a:r>
                    </a:p>
                  </a:txBody>
                  <a:tcPr marL="9525" marR="9525" marT="9525" marB="0" anchor="ctr">
                    <a:lnL w="76200" cap="flat" cmpd="sng" algn="ctr">
                      <a:solidFill>
                        <a:schemeClr val="bg1"/>
                      </a:solidFill>
                      <a:prstDash val="solid"/>
                      <a:round/>
                      <a:headEnd type="none" w="med" len="med"/>
                      <a:tailEnd type="none" w="med" len="med"/>
                    </a:lnL>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922</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万円</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tc>
                <a:extLst>
                  <a:ext uri="{0D108BD9-81ED-4DB2-BD59-A6C34878D82A}">
                    <a16:rowId xmlns:a16="http://schemas.microsoft.com/office/drawing/2014/main" val="1911086772"/>
                  </a:ext>
                </a:extLst>
              </a:tr>
              <a:tr h="332256">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50</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54</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歳</a:t>
                      </a:r>
                    </a:p>
                  </a:txBody>
                  <a:tcPr marL="9525" marR="9525" marT="9525" marB="0" anchor="ct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2,504</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万円</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R w="76200" cap="flat" cmpd="sng" algn="ctr">
                      <a:solidFill>
                        <a:schemeClr val="bg1"/>
                      </a:solidFill>
                      <a:prstDash val="solid"/>
                      <a:round/>
                      <a:headEnd type="none" w="med" len="med"/>
                      <a:tailEnd type="none" w="med" len="med"/>
                    </a:lnR>
                  </a:tcP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85</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89</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歳</a:t>
                      </a:r>
                    </a:p>
                  </a:txBody>
                  <a:tcPr marL="9525" marR="9525" marT="9525" marB="0" anchor="ctr">
                    <a:lnL w="76200" cap="flat" cmpd="sng" algn="ctr">
                      <a:solidFill>
                        <a:schemeClr val="bg1"/>
                      </a:solidFill>
                      <a:prstDash val="solid"/>
                      <a:round/>
                      <a:headEnd type="none" w="med" len="med"/>
                      <a:tailEnd type="none" w="med" len="med"/>
                    </a:lnL>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618</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万円</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tc>
                <a:extLst>
                  <a:ext uri="{0D108BD9-81ED-4DB2-BD59-A6C34878D82A}">
                    <a16:rowId xmlns:a16="http://schemas.microsoft.com/office/drawing/2014/main" val="2016801660"/>
                  </a:ext>
                </a:extLst>
              </a:tr>
              <a:tr h="332256">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55</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59</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歳</a:t>
                      </a:r>
                    </a:p>
                  </a:txBody>
                  <a:tcPr marL="9525" marR="9525" marT="9525" marB="0" anchor="ct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2,103</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万円</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R w="76200" cap="flat" cmpd="sng" algn="ctr">
                      <a:solidFill>
                        <a:schemeClr val="bg1"/>
                      </a:solidFill>
                      <a:prstDash val="solid"/>
                      <a:round/>
                      <a:headEnd type="none" w="med" len="med"/>
                      <a:tailEnd type="none" w="med" len="med"/>
                    </a:lnR>
                  </a:tcP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90</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歳以上</a:t>
                      </a:r>
                    </a:p>
                  </a:txBody>
                  <a:tcPr marL="9525" marR="9525" marT="9525" marB="0" anchor="ctr">
                    <a:lnL w="76200" cap="flat" cmpd="sng" algn="ctr">
                      <a:solidFill>
                        <a:schemeClr val="bg1"/>
                      </a:solidFill>
                      <a:prstDash val="solid"/>
                      <a:round/>
                      <a:headEnd type="none" w="med" len="med"/>
                      <a:tailEnd type="none" w="med" len="med"/>
                    </a:lnL>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1,247</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万円</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tc>
                <a:extLst>
                  <a:ext uri="{0D108BD9-81ED-4DB2-BD59-A6C34878D82A}">
                    <a16:rowId xmlns:a16="http://schemas.microsoft.com/office/drawing/2014/main" val="2656675732"/>
                  </a:ext>
                </a:extLst>
              </a:tr>
            </a:tbl>
          </a:graphicData>
        </a:graphic>
      </p:graphicFrame>
      <p:sp>
        <p:nvSpPr>
          <p:cNvPr id="2" name="スライド番号プレースホルダー 1">
            <a:extLst>
              <a:ext uri="{FF2B5EF4-FFF2-40B4-BE49-F238E27FC236}">
                <a16:creationId xmlns:a16="http://schemas.microsoft.com/office/drawing/2014/main" id="{3D444D56-43FE-462B-5E72-94FA88631974}"/>
              </a:ext>
            </a:extLst>
          </p:cNvPr>
          <p:cNvSpPr>
            <a:spLocks noGrp="1"/>
          </p:cNvSpPr>
          <p:nvPr>
            <p:ph type="sldNum" sz="quarter" idx="12"/>
          </p:nvPr>
        </p:nvSpPr>
        <p:spPr>
          <a:xfrm>
            <a:off x="6944844" y="6528160"/>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1" lang="ja-JP" altLang="en-US"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23753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a:xfrm>
            <a:off x="461963" y="30760"/>
            <a:ext cx="7805343"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保険会社全体でいくら支払われているの</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endPar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endParaRPr>
          </a:p>
        </p:txBody>
      </p:sp>
      <p:sp>
        <p:nvSpPr>
          <p:cNvPr id="4" name="コンテンツ プレースホルダー 1"/>
          <p:cNvSpPr txBox="1">
            <a:spLocks/>
          </p:cNvSpPr>
          <p:nvPr/>
        </p:nvSpPr>
        <p:spPr bwMode="auto">
          <a:xfrm>
            <a:off x="266700" y="1244601"/>
            <a:ext cx="8597900" cy="2184400"/>
          </a:xfrm>
          <a:prstGeom prst="rect">
            <a:avLst/>
          </a:prstGeom>
          <a:solidFill>
            <a:schemeClr val="bg1"/>
          </a:solidFill>
          <a:ln w="76200">
            <a:solidFill>
              <a:srgbClr val="339966"/>
            </a:solidFill>
            <a:miter lim="800000"/>
            <a:headEnd/>
            <a:tailEnd/>
          </a:ln>
        </p:spPr>
        <p:txBody>
          <a:bodyPr anchor="t"/>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en-US" altLang="ja-JP" sz="30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a:t>
            </a:r>
            <a:r>
              <a:rPr kumimoji="1" lang="ja-JP" altLang="en-US" sz="30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問題</a:t>
            </a:r>
            <a:r>
              <a:rPr kumimoji="1" lang="en-US" altLang="ja-JP" sz="30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 </a:t>
            </a: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en-US" altLang="ja-JP" sz="3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1</a:t>
            </a:r>
            <a:r>
              <a:rPr kumimoji="1" lang="ja-JP" altLang="en-US" sz="3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年間で国内の生命保険会社から生命保険に契約している人に支払われるお金（保険金等）はいくら？</a:t>
            </a:r>
            <a:endParaRPr kumimoji="1" lang="en-US" altLang="ja-JP" sz="3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p:txBody>
      </p:sp>
      <p:sp>
        <p:nvSpPr>
          <p:cNvPr id="5" name="コンテンツ プレースホルダー 1"/>
          <p:cNvSpPr txBox="1">
            <a:spLocks/>
          </p:cNvSpPr>
          <p:nvPr/>
        </p:nvSpPr>
        <p:spPr bwMode="auto">
          <a:xfrm>
            <a:off x="191286" y="4423332"/>
            <a:ext cx="4229886" cy="1548844"/>
          </a:xfrm>
          <a:prstGeom prst="rect">
            <a:avLst/>
          </a:prstGeom>
          <a:solidFill>
            <a:schemeClr val="accent3">
              <a:lumMod val="20000"/>
              <a:lumOff val="80000"/>
            </a:schemeClr>
          </a:solidFill>
          <a:ln>
            <a:noFill/>
          </a:ln>
          <a:effectLst/>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en-US" altLang="ja-JP"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a:t>
            </a:r>
            <a:r>
              <a:rPr kumimoji="1" lang="ja-JP" altLang="en-US"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答え</a:t>
            </a:r>
            <a:r>
              <a:rPr kumimoji="1" lang="en-US" altLang="ja-JP"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 </a:t>
            </a:r>
          </a:p>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ts val="3500"/>
              </a:lnSpc>
              <a:spcBef>
                <a:spcPct val="20000"/>
              </a:spcBef>
              <a:spcAft>
                <a:spcPts val="0"/>
              </a:spcAft>
              <a:buClr>
                <a:srgbClr val="4F81BD"/>
              </a:buClr>
              <a:buSzPct val="100000"/>
              <a:buFont typeface="Symbol" pitchFamily="18" charset="2"/>
              <a:buNone/>
              <a:tabLst/>
              <a:defRPr/>
            </a:pPr>
            <a:r>
              <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C.</a:t>
            </a: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約</a:t>
            </a:r>
            <a:r>
              <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40</a:t>
            </a: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兆円　⇒　約</a:t>
            </a:r>
            <a:r>
              <a:rPr lang="en-US" altLang="ja-JP" b="1" dirty="0">
                <a:solidFill>
                  <a:prstClr val="black"/>
                </a:solidFill>
                <a:latin typeface="Meiryo UI" panose="020B0604030504040204" pitchFamily="50" charset="-128"/>
                <a:ea typeface="Meiryo UI" panose="020B0604030504040204" pitchFamily="50" charset="-128"/>
                <a:cs typeface="ヒラギノ角ゴ Pro W6"/>
              </a:rPr>
              <a:t>43</a:t>
            </a:r>
            <a:r>
              <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.5</a:t>
            </a: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兆円</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＊生命保険協会「</a:t>
            </a:r>
            <a:r>
              <a:rPr lang="en-US" altLang="ja-JP" sz="1050" dirty="0">
                <a:solidFill>
                  <a:prstClr val="black"/>
                </a:solidFill>
                <a:latin typeface="Meiryo UI" panose="020B0604030504040204" pitchFamily="50" charset="-128"/>
                <a:ea typeface="Meiryo UI" panose="020B0604030504040204" pitchFamily="50" charset="-128"/>
                <a:cs typeface="ヒラギノ角ゴ Pro W6"/>
              </a:rPr>
              <a:t>2025</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年版生命保険の動向」</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3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p:txBody>
      </p:sp>
      <p:sp>
        <p:nvSpPr>
          <p:cNvPr id="6" name="テキスト ボックス 5"/>
          <p:cNvSpPr txBox="1"/>
          <p:nvPr/>
        </p:nvSpPr>
        <p:spPr>
          <a:xfrm>
            <a:off x="115872" y="3712002"/>
            <a:ext cx="654096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4,000</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億円　　</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B.</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lang="en-US" altLang="ja-JP"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兆円　　</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C.</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40</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兆円</a:t>
            </a:r>
            <a:endPar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p:cNvPicPr>
            <a:picLocks noChangeAspect="1"/>
          </p:cNvPicPr>
          <p:nvPr/>
        </p:nvPicPr>
        <p:blipFill>
          <a:blip r:embed="rId3"/>
          <a:stretch>
            <a:fillRect/>
          </a:stretch>
        </p:blipFill>
        <p:spPr>
          <a:xfrm>
            <a:off x="7757082" y="4985005"/>
            <a:ext cx="1254450" cy="1644395"/>
          </a:xfrm>
          <a:prstGeom prst="rect">
            <a:avLst/>
          </a:prstGeom>
        </p:spPr>
      </p:pic>
      <p:sp>
        <p:nvSpPr>
          <p:cNvPr id="8" name="円形吹き出し 7"/>
          <p:cNvSpPr/>
          <p:nvPr/>
        </p:nvSpPr>
        <p:spPr>
          <a:xfrm>
            <a:off x="4565650" y="4251489"/>
            <a:ext cx="3322574" cy="2298408"/>
          </a:xfrm>
          <a:prstGeom prst="wedgeEllipseCallout">
            <a:avLst>
              <a:gd name="adj1" fmla="val 50312"/>
              <a:gd name="adj2" fmla="val 31694"/>
            </a:avLst>
          </a:prstGeom>
          <a:solidFill>
            <a:schemeClr val="accent3">
              <a:lumMod val="40000"/>
              <a:lumOff val="60000"/>
            </a:schemeClr>
          </a:solidFill>
          <a:ln w="317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kumimoji="1" lang="en-US" altLang="ja-JP" sz="2000" b="1" dirty="0">
                <a:solidFill>
                  <a:schemeClr val="tx1"/>
                </a:solidFill>
              </a:rPr>
              <a:t>1</a:t>
            </a:r>
            <a:r>
              <a:rPr kumimoji="1" lang="ja-JP" altLang="en-US" sz="2000" b="1" dirty="0">
                <a:solidFill>
                  <a:schemeClr val="tx1"/>
                </a:solidFill>
              </a:rPr>
              <a:t>年間で全生命保険会社が集めた保険料は約</a:t>
            </a:r>
            <a:r>
              <a:rPr kumimoji="1" lang="en-US" altLang="ja-JP" sz="2000" b="1" dirty="0">
                <a:solidFill>
                  <a:schemeClr val="tx1"/>
                </a:solidFill>
              </a:rPr>
              <a:t>36.8</a:t>
            </a:r>
            <a:r>
              <a:rPr kumimoji="1" lang="ja-JP" altLang="en-US" sz="2000" b="1" dirty="0">
                <a:solidFill>
                  <a:schemeClr val="tx1"/>
                </a:solidFill>
              </a:rPr>
              <a:t>兆円。一部は将来の支払いに備えて「資産運用」をしてるんだって。</a:t>
            </a:r>
          </a:p>
        </p:txBody>
      </p:sp>
      <p:sp>
        <p:nvSpPr>
          <p:cNvPr id="2" name="スライド番号プレースホルダー 1">
            <a:extLst>
              <a:ext uri="{FF2B5EF4-FFF2-40B4-BE49-F238E27FC236}">
                <a16:creationId xmlns:a16="http://schemas.microsoft.com/office/drawing/2014/main" id="{FD0A94AC-6C5A-7C39-A56A-B242C31AE40A}"/>
              </a:ext>
            </a:extLst>
          </p:cNvPr>
          <p:cNvSpPr>
            <a:spLocks noGrp="1"/>
          </p:cNvSpPr>
          <p:nvPr>
            <p:ph type="sldNum" sz="quarter" idx="12"/>
          </p:nvPr>
        </p:nvSpPr>
        <p:spPr>
          <a:xfrm>
            <a:off x="6877932" y="6445156"/>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1" lang="ja-JP" altLang="en-US"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185595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C2147-3FEF-51C2-2D31-EDA4B67FF5CB}"/>
            </a:ext>
          </a:extLst>
        </p:cNvPr>
        <p:cNvGrpSpPr/>
        <p:nvPr/>
      </p:nvGrpSpPr>
      <p:grpSpPr>
        <a:xfrm>
          <a:off x="0" y="0"/>
          <a:ext cx="0" cy="0"/>
          <a:chOff x="0" y="0"/>
          <a:chExt cx="0" cy="0"/>
        </a:xfrm>
      </p:grpSpPr>
      <p:sp>
        <p:nvSpPr>
          <p:cNvPr id="5" name="フレーム 4">
            <a:extLst>
              <a:ext uri="{FF2B5EF4-FFF2-40B4-BE49-F238E27FC236}">
                <a16:creationId xmlns:a16="http://schemas.microsoft.com/office/drawing/2014/main" id="{1AED23D5-E0B2-57EE-51E4-344B84811540}"/>
              </a:ext>
            </a:extLst>
          </p:cNvPr>
          <p:cNvSpPr/>
          <p:nvPr/>
        </p:nvSpPr>
        <p:spPr>
          <a:xfrm>
            <a:off x="0" y="1"/>
            <a:ext cx="9144000" cy="6874074"/>
          </a:xfrm>
          <a:prstGeom prst="frame">
            <a:avLst>
              <a:gd name="adj1" fmla="val 13704"/>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 name="角丸四角形 7">
            <a:extLst>
              <a:ext uri="{FF2B5EF4-FFF2-40B4-BE49-F238E27FC236}">
                <a16:creationId xmlns:a16="http://schemas.microsoft.com/office/drawing/2014/main" id="{E5AA0712-AE71-1FD8-2C85-83AAB47D9CFB}"/>
              </a:ext>
            </a:extLst>
          </p:cNvPr>
          <p:cNvSpPr/>
          <p:nvPr/>
        </p:nvSpPr>
        <p:spPr bwMode="white">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ヒラギノ丸ゴ Pro W4"/>
              <a:ea typeface="ヒラギノ丸ゴ Pro W4"/>
              <a:cs typeface="ヒラギノ丸ゴ Pro W4"/>
            </a:endParaRPr>
          </a:p>
        </p:txBody>
      </p:sp>
      <p:sp>
        <p:nvSpPr>
          <p:cNvPr id="6" name="テキスト ボックス 5">
            <a:extLst>
              <a:ext uri="{FF2B5EF4-FFF2-40B4-BE49-F238E27FC236}">
                <a16:creationId xmlns:a16="http://schemas.microsoft.com/office/drawing/2014/main" id="{D25CA9C5-EBF5-6433-F82F-828BEA12D28E}"/>
              </a:ext>
            </a:extLst>
          </p:cNvPr>
          <p:cNvSpPr txBox="1"/>
          <p:nvPr/>
        </p:nvSpPr>
        <p:spPr bwMode="gray">
          <a:xfrm>
            <a:off x="304800" y="2589537"/>
            <a:ext cx="8547100"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ヒラギノ角ゴ Std W8"/>
              </a:rPr>
              <a:t>②生命保険スライド集</a:t>
            </a:r>
            <a:endParaRPr kumimoji="1" lang="en-US" altLang="ja-JP" sz="4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ヒラギノ角ゴ Std W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4800" b="1" dirty="0">
                <a:latin typeface="Meiryo UI" panose="020B0604030504040204" pitchFamily="50" charset="-128"/>
                <a:ea typeface="Meiryo UI" panose="020B0604030504040204" pitchFamily="50" charset="-128"/>
                <a:cs typeface="ヒラギノ角ゴ Std W8"/>
              </a:rPr>
              <a:t>（生活設計 編</a:t>
            </a:r>
            <a:r>
              <a:rPr lang="en-US" altLang="ja-JP" sz="4800" b="1" dirty="0">
                <a:latin typeface="Meiryo UI" panose="020B0604030504040204" pitchFamily="50" charset="-128"/>
                <a:ea typeface="Meiryo UI" panose="020B0604030504040204" pitchFamily="50" charset="-128"/>
                <a:cs typeface="ヒラギノ角ゴ Std W8"/>
              </a:rPr>
              <a:t>)</a:t>
            </a:r>
          </a:p>
        </p:txBody>
      </p:sp>
      <p:sp>
        <p:nvSpPr>
          <p:cNvPr id="2" name="スライド番号プレースホルダー 1">
            <a:extLst>
              <a:ext uri="{FF2B5EF4-FFF2-40B4-BE49-F238E27FC236}">
                <a16:creationId xmlns:a16="http://schemas.microsoft.com/office/drawing/2014/main" id="{7AD3D186-A3E4-DBFF-3FEA-39E81159E7B8}"/>
              </a:ext>
            </a:extLst>
          </p:cNvPr>
          <p:cNvSpPr>
            <a:spLocks noGrp="1"/>
          </p:cNvSpPr>
          <p:nvPr>
            <p:ph type="sldNum" sz="quarter" idx="12"/>
          </p:nvPr>
        </p:nvSpPr>
        <p:spPr>
          <a:xfrm>
            <a:off x="6855203" y="6468532"/>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1" lang="ja-JP" altLang="en-US"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156865534"/>
      </p:ext>
    </p:extLst>
  </p:cSld>
  <p:clrMapOvr>
    <a:masterClrMapping/>
  </p:clrMapOvr>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0">
          <a:solidFill>
            <a:schemeClr val="tx1"/>
          </a:solidFill>
        </a:ln>
        <a:effectLst/>
      </a:spPr>
      <a:bodyPr rtlCol="0" anchor="ct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0">
          <a:solidFill>
            <a:schemeClr val="tx1"/>
          </a:solidFill>
        </a:ln>
        <a:effectLst/>
      </a:spPr>
      <a:bodyPr rtlCol="0" anchor="ct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0">
          <a:solidFill>
            <a:schemeClr val="tx1"/>
          </a:solidFill>
        </a:ln>
        <a:effectLst/>
      </a:spPr>
      <a:bodyPr rtlCol="0" anchor="ct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2662</TotalTime>
  <Words>6756</Words>
  <Application>Microsoft Office PowerPoint</Application>
  <PresentationFormat>画面に合わせる (4:3)</PresentationFormat>
  <Paragraphs>795</Paragraphs>
  <Slides>42</Slides>
  <Notes>41</Notes>
  <HiddenSlides>0</HiddenSlides>
  <MMClips>0</MMClips>
  <ScaleCrop>false</ScaleCrop>
  <HeadingPairs>
    <vt:vector size="6" baseType="variant">
      <vt:variant>
        <vt:lpstr>使用されているフォント</vt:lpstr>
      </vt:variant>
      <vt:variant>
        <vt:i4>10</vt:i4>
      </vt:variant>
      <vt:variant>
        <vt:lpstr>テーマ</vt:lpstr>
      </vt:variant>
      <vt:variant>
        <vt:i4>3</vt:i4>
      </vt:variant>
      <vt:variant>
        <vt:lpstr>スライド タイトル</vt:lpstr>
      </vt:variant>
      <vt:variant>
        <vt:i4>42</vt:i4>
      </vt:variant>
    </vt:vector>
  </HeadingPairs>
  <TitlesOfParts>
    <vt:vector size="55" baseType="lpstr">
      <vt:lpstr>HG丸ｺﾞｼｯｸM-PRO</vt:lpstr>
      <vt:lpstr>Meiryo UI</vt:lpstr>
      <vt:lpstr>ヒラギノ丸ゴ Pro W4</vt:lpstr>
      <vt:lpstr>メイリオ</vt:lpstr>
      <vt:lpstr>游ゴシック</vt:lpstr>
      <vt:lpstr>Arial</vt:lpstr>
      <vt:lpstr>Calibri</vt:lpstr>
      <vt:lpstr>Courier New</vt:lpstr>
      <vt:lpstr>Symbol</vt:lpstr>
      <vt:lpstr>Wingdings</vt:lpstr>
      <vt:lpstr>ホワイト</vt:lpstr>
      <vt:lpstr>1_ホワイト</vt:lpstr>
      <vt:lpstr>2_ホワイト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生命保険文化センター</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窪田 陸</dc:creator>
  <cp:lastModifiedBy>中尾 健太</cp:lastModifiedBy>
  <cp:revision>144</cp:revision>
  <cp:lastPrinted>2025-02-12T08:33:26Z</cp:lastPrinted>
  <dcterms:created xsi:type="dcterms:W3CDTF">2020-01-08T02:02:56Z</dcterms:created>
  <dcterms:modified xsi:type="dcterms:W3CDTF">2026-02-25T00:15:34Z</dcterms:modified>
</cp:coreProperties>
</file>