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71" r:id="rId2"/>
    <p:sldId id="463" r:id="rId3"/>
    <p:sldId id="433" r:id="rId4"/>
    <p:sldId id="419" r:id="rId5"/>
    <p:sldId id="464" r:id="rId6"/>
    <p:sldId id="382" r:id="rId7"/>
    <p:sldId id="396" r:id="rId8"/>
    <p:sldId id="465" r:id="rId9"/>
    <p:sldId id="468" r:id="rId10"/>
    <p:sldId id="466" r:id="rId11"/>
    <p:sldId id="449" r:id="rId12"/>
    <p:sldId id="467" r:id="rId13"/>
    <p:sldId id="470" r:id="rId14"/>
    <p:sldId id="471" r:id="rId15"/>
    <p:sldId id="472" r:id="rId16"/>
    <p:sldId id="500" r:id="rId17"/>
    <p:sldId id="501" r:id="rId18"/>
    <p:sldId id="454" r:id="rId19"/>
    <p:sldId id="456" r:id="rId20"/>
    <p:sldId id="475" r:id="rId21"/>
    <p:sldId id="473" r:id="rId22"/>
    <p:sldId id="474" r:id="rId23"/>
    <p:sldId id="502"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9969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74644" autoAdjust="0"/>
  </p:normalViewPr>
  <p:slideViewPr>
    <p:cSldViewPr snapToGrid="0">
      <p:cViewPr varScale="1">
        <p:scale>
          <a:sx n="47" d="100"/>
          <a:sy n="47" d="100"/>
        </p:scale>
        <p:origin x="1692"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okusen.go.jp/soudan_now/data/wakamono.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agaiboushi.metro.tokyo.lg.jp/%e3%81%a9%e3%81%a3%e3%81%a1%e3%81%8c%e9%97%87%e3%83%90%e3%82%a4%e3%83%88%ef%bc%9f-%e3%82%af%e3%82%a4%e3%82%ba%e3%81%a7%e3%82%8f%e3%81%8b%e3%82%8b-%e5%8d%b1%e9%99%ba%e3%81%aa%e6%b1%82%e4%ba%b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agaiboushi.metro.tokyo.lg.jp/%e3%81%a9%e3%81%a3%e3%81%a1%e3%81%8c%e9%97%87%e3%83%90%e3%82%a4%e3%83%88%ef%bc%9f-%e3%82%af%e3%82%a4%e3%82%ba%e3%81%a7%e3%82%8f%e3%81%8b%e3%82%8b-%e5%8d%b1%e9%99%ba%e3%81%aa%e6%b1%82%e4%ba%b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kagaiboushi.metro.tokyo.lg.jp/%e3%81%a9%e3%81%a3%e3%81%a1%e3%81%8c%e9%97%87%e3%83%90%e3%82%a4%e3%83%88%ef%bc%9f-%e3%82%af%e3%82%a4%e3%82%ba%e3%81%a7%e3%82%8f%e3%81%8b%e3%82%8b-%e5%8d%b1%e9%99%ba%e3%81%aa%e6%b1%82%e4%ba%b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pa.go.jp/bureau/safetylife/hoan/onlinecasino/onlinecasino.html" TargetMode="External"/><Relationship Id="rId4" Type="http://schemas.openxmlformats.org/officeDocument/2006/relationships/hyperlink" Target="https://www.gov-online.go.jp/article/202411/entry-6786.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npa.go.jp/bureau/safetylife/hoan/onlinecasino/onlinecasino.html" TargetMode="External"/><Relationship Id="rId4" Type="http://schemas.openxmlformats.org/officeDocument/2006/relationships/hyperlink" Target="https://www.gov-online.go.jp/article/202411/entry-6786.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kokusen.go.jp/soudan_now/data/wakamono.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kokusen.go.jp/soudan_now/data/wakamono.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kokusen.go.jp/soudan_now/data/wakamono.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okusen.go.jp/soudan_now/data/wakamono.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kokusen.go.jp/soudan_now/data/wakamono.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pa.go.jp/bureau/safetylife/yamibaito/hanzaishaboshu.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ti.go.jp/press/2024/03/20250331005/20250331005.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a:t>
            </a:fld>
            <a:endParaRPr kumimoji="1" lang="ja-JP" altLang="en-US"/>
          </a:p>
        </p:txBody>
      </p:sp>
    </p:spTree>
    <p:extLst>
      <p:ext uri="{BB962C8B-B14F-4D97-AF65-F5344CB8AC3E}">
        <p14:creationId xmlns:p14="http://schemas.microsoft.com/office/powerpoint/2010/main" val="77383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a:p>
            <a:endParaRPr kumimoji="1" lang="ja-JP" altLang="en-US" dirty="0"/>
          </a:p>
        </p:txBody>
      </p:sp>
    </p:spTree>
    <p:extLst>
      <p:ext uri="{BB962C8B-B14F-4D97-AF65-F5344CB8AC3E}">
        <p14:creationId xmlns:p14="http://schemas.microsoft.com/office/powerpoint/2010/main" val="171072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若者の消費者トラブル</a:t>
            </a:r>
            <a:r>
              <a:rPr lang="en-US" altLang="ja-JP" dirty="0">
                <a:hlinkClick r:id="rId3"/>
              </a:rPr>
              <a:t>(</a:t>
            </a:r>
            <a:r>
              <a:rPr lang="ja-JP" altLang="en-US" dirty="0">
                <a:hlinkClick r:id="rId3"/>
              </a:rPr>
              <a:t>テーマ別特集</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11</a:t>
            </a:fld>
            <a:endParaRPr kumimoji="1" lang="ja-JP" altLang="en-US"/>
          </a:p>
        </p:txBody>
      </p:sp>
    </p:spTree>
    <p:extLst>
      <p:ext uri="{BB962C8B-B14F-4D97-AF65-F5344CB8AC3E}">
        <p14:creationId xmlns:p14="http://schemas.microsoft.com/office/powerpoint/2010/main" val="121658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60288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特殊詐欺加害防止 特設サイト </a:t>
            </a:r>
            <a:r>
              <a:rPr lang="en-US" altLang="ja-JP" dirty="0">
                <a:hlinkClick r:id="rId3"/>
              </a:rPr>
              <a:t>| </a:t>
            </a:r>
            <a:r>
              <a:rPr lang="ja-JP" altLang="en-US" dirty="0">
                <a:hlinkClick r:id="rId3"/>
              </a:rPr>
              <a:t>東京都</a:t>
            </a:r>
            <a:endParaRPr lang="en-US" altLang="zh-TW" dirty="0">
              <a:hlinkClick r:id="rId4"/>
            </a:endParaRPr>
          </a:p>
        </p:txBody>
      </p:sp>
    </p:spTree>
    <p:extLst>
      <p:ext uri="{BB962C8B-B14F-4D97-AF65-F5344CB8AC3E}">
        <p14:creationId xmlns:p14="http://schemas.microsoft.com/office/powerpoint/2010/main" val="364601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特殊詐欺加害防止 特設サイト </a:t>
            </a:r>
            <a:r>
              <a:rPr lang="en-US" altLang="ja-JP" dirty="0">
                <a:hlinkClick r:id="rId3"/>
              </a:rPr>
              <a:t>| </a:t>
            </a:r>
            <a:r>
              <a:rPr lang="ja-JP" altLang="en-US" dirty="0">
                <a:hlinkClick r:id="rId3"/>
              </a:rPr>
              <a:t>東京都</a:t>
            </a:r>
            <a:endParaRPr lang="en-US" altLang="zh-TW" dirty="0">
              <a:hlinkClick r:id="rId4"/>
            </a:endParaRPr>
          </a:p>
        </p:txBody>
      </p:sp>
    </p:spTree>
    <p:extLst>
      <p:ext uri="{BB962C8B-B14F-4D97-AF65-F5344CB8AC3E}">
        <p14:creationId xmlns:p14="http://schemas.microsoft.com/office/powerpoint/2010/main" val="2755403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特殊詐欺加害防止 特設サイト </a:t>
            </a:r>
            <a:r>
              <a:rPr lang="en-US" altLang="ja-JP" dirty="0">
                <a:hlinkClick r:id="rId3"/>
              </a:rPr>
              <a:t>| </a:t>
            </a:r>
            <a:r>
              <a:rPr lang="ja-JP" altLang="en-US" dirty="0">
                <a:hlinkClick r:id="rId3"/>
              </a:rPr>
              <a:t>東京都</a:t>
            </a:r>
            <a:endParaRPr lang="en-US" altLang="zh-TW" dirty="0">
              <a:hlinkClick r:id="rId4"/>
            </a:endParaRPr>
          </a:p>
        </p:txBody>
      </p:sp>
    </p:spTree>
    <p:extLst>
      <p:ext uri="{BB962C8B-B14F-4D97-AF65-F5344CB8AC3E}">
        <p14:creationId xmlns:p14="http://schemas.microsoft.com/office/powerpoint/2010/main" val="94577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525D-BBD2-9C44-A146-3B07229CBC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9934A-430A-8B0F-C523-2ECAC1FBA1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7FE540-9B4E-D78A-EBF6-09BC9E09D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オンラインカジノによる賭博は犯罪です！広告・宣伝することも禁止に！ </a:t>
            </a:r>
            <a:r>
              <a:rPr lang="en-US" altLang="ja-JP" dirty="0">
                <a:hlinkClick r:id="rId4"/>
              </a:rPr>
              <a:t>| </a:t>
            </a:r>
            <a:r>
              <a:rPr lang="ja-JP" altLang="en-US" dirty="0">
                <a:hlinkClick r:id="rId4"/>
              </a:rPr>
              <a:t>政府広報オンライン</a:t>
            </a:r>
            <a:endParaRPr lang="en-US" altLang="ja-JP" dirty="0"/>
          </a:p>
          <a:p>
            <a:endParaRPr lang="en-US" altLang="zh-TW" dirty="0">
              <a:hlinkClick r:id="rId3"/>
            </a:endParaRPr>
          </a:p>
          <a:p>
            <a:r>
              <a:rPr lang="ja-JP" altLang="en-US" dirty="0">
                <a:hlinkClick r:id="rId5"/>
              </a:rPr>
              <a:t>オンラインカジノを利用した賭博は犯罪です！｜警察庁</a:t>
            </a:r>
            <a:r>
              <a:rPr lang="en-US" altLang="ja-JP" dirty="0">
                <a:hlinkClick r:id="rId5"/>
              </a:rPr>
              <a:t>Web</a:t>
            </a:r>
            <a:r>
              <a:rPr lang="ja-JP" altLang="en-US" dirty="0">
                <a:hlinkClick r:id="rId5"/>
              </a:rPr>
              <a:t>サイト</a:t>
            </a:r>
            <a:endParaRPr lang="en-US" altLang="zh-TW" dirty="0">
              <a:hlinkClick r:id="rId3"/>
            </a:endParaRPr>
          </a:p>
        </p:txBody>
      </p:sp>
    </p:spTree>
    <p:extLst>
      <p:ext uri="{BB962C8B-B14F-4D97-AF65-F5344CB8AC3E}">
        <p14:creationId xmlns:p14="http://schemas.microsoft.com/office/powerpoint/2010/main" val="118157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525D-BBD2-9C44-A146-3B07229CBC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9934A-430A-8B0F-C523-2ECAC1FBA1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7FE540-9B4E-D78A-EBF6-09BC9E09D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オンラインカジノによる賭博は犯罪です！広告・宣伝することも禁止に！ </a:t>
            </a:r>
            <a:r>
              <a:rPr lang="en-US" altLang="ja-JP" dirty="0">
                <a:hlinkClick r:id="rId4"/>
              </a:rPr>
              <a:t>| </a:t>
            </a:r>
            <a:r>
              <a:rPr lang="ja-JP" altLang="en-US" dirty="0">
                <a:hlinkClick r:id="rId4"/>
              </a:rPr>
              <a:t>政府広報オンライン</a:t>
            </a:r>
            <a:endParaRPr lang="en-US" altLang="ja-JP" dirty="0"/>
          </a:p>
          <a:p>
            <a:endParaRPr lang="en-US" altLang="zh-TW" dirty="0">
              <a:hlinkClick r:id="rId3"/>
            </a:endParaRPr>
          </a:p>
          <a:p>
            <a:r>
              <a:rPr lang="ja-JP" altLang="en-US" dirty="0">
                <a:hlinkClick r:id="rId5"/>
              </a:rPr>
              <a:t>オンラインカジノを利用した賭博は犯罪です！｜警察庁</a:t>
            </a:r>
            <a:r>
              <a:rPr lang="en-US" altLang="ja-JP" dirty="0">
                <a:hlinkClick r:id="rId5"/>
              </a:rPr>
              <a:t>Web</a:t>
            </a:r>
            <a:r>
              <a:rPr lang="ja-JP" altLang="en-US" dirty="0">
                <a:hlinkClick r:id="rId5"/>
              </a:rPr>
              <a:t>サイト</a:t>
            </a:r>
            <a:endParaRPr lang="en-US" altLang="zh-TW" dirty="0">
              <a:hlinkClick r:id="rId3"/>
            </a:endParaRPr>
          </a:p>
        </p:txBody>
      </p:sp>
    </p:spTree>
    <p:extLst>
      <p:ext uri="{BB962C8B-B14F-4D97-AF65-F5344CB8AC3E}">
        <p14:creationId xmlns:p14="http://schemas.microsoft.com/office/powerpoint/2010/main" val="13281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若者の消費者トラブル</a:t>
            </a:r>
            <a:r>
              <a:rPr lang="en-US" altLang="ja-JP" dirty="0">
                <a:hlinkClick r:id="rId3"/>
              </a:rPr>
              <a:t>(</a:t>
            </a:r>
            <a:r>
              <a:rPr lang="ja-JP" altLang="en-US" dirty="0">
                <a:hlinkClick r:id="rId3"/>
              </a:rPr>
              <a:t>テーマ別特集</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18</a:t>
            </a:fld>
            <a:endParaRPr kumimoji="1" lang="ja-JP" altLang="en-US"/>
          </a:p>
        </p:txBody>
      </p:sp>
    </p:spTree>
    <p:extLst>
      <p:ext uri="{BB962C8B-B14F-4D97-AF65-F5344CB8AC3E}">
        <p14:creationId xmlns:p14="http://schemas.microsoft.com/office/powerpoint/2010/main" val="4073936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若者の消費者トラブル</a:t>
            </a:r>
            <a:r>
              <a:rPr lang="en-US" altLang="ja-JP" dirty="0">
                <a:hlinkClick r:id="rId3"/>
              </a:rPr>
              <a:t>(</a:t>
            </a:r>
            <a:r>
              <a:rPr lang="ja-JP" altLang="en-US" dirty="0">
                <a:hlinkClick r:id="rId3"/>
              </a:rPr>
              <a:t>テーマ別特集</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19</a:t>
            </a:fld>
            <a:endParaRPr kumimoji="1" lang="ja-JP" altLang="en-US"/>
          </a:p>
        </p:txBody>
      </p:sp>
    </p:spTree>
    <p:extLst>
      <p:ext uri="{BB962C8B-B14F-4D97-AF65-F5344CB8AC3E}">
        <p14:creationId xmlns:p14="http://schemas.microsoft.com/office/powerpoint/2010/main" val="186447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9C8C-490D-DD3F-2FDB-6E9D539D0B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425664-1D3A-D895-18B1-F25638F5B4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B925E5-490D-4C79-AB74-ECDAE8A7CF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A92711-DE9F-47FC-40CC-12BF1703A6BC}"/>
              </a:ext>
            </a:extLst>
          </p:cNvPr>
          <p:cNvSpPr>
            <a:spLocks noGrp="1"/>
          </p:cNvSpPr>
          <p:nvPr>
            <p:ph type="sldNum" sz="quarter" idx="5"/>
          </p:nvPr>
        </p:nvSpPr>
        <p:spPr/>
        <p:txBody>
          <a:bodyPr/>
          <a:lstStyle/>
          <a:p>
            <a:fld id="{73B0D673-6F75-4621-BB40-966325330B6A}" type="slidenum">
              <a:rPr kumimoji="1" lang="ja-JP" altLang="en-US" smtClean="0"/>
              <a:t>2</a:t>
            </a:fld>
            <a:endParaRPr kumimoji="1" lang="ja-JP" altLang="en-US"/>
          </a:p>
        </p:txBody>
      </p:sp>
    </p:spTree>
    <p:extLst>
      <p:ext uri="{BB962C8B-B14F-4D97-AF65-F5344CB8AC3E}">
        <p14:creationId xmlns:p14="http://schemas.microsoft.com/office/powerpoint/2010/main" val="1447638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若者の消費者トラブル</a:t>
            </a:r>
            <a:r>
              <a:rPr lang="en-US" altLang="ja-JP" dirty="0">
                <a:hlinkClick r:id="rId3"/>
              </a:rPr>
              <a:t>(</a:t>
            </a:r>
            <a:r>
              <a:rPr lang="ja-JP" altLang="en-US" dirty="0">
                <a:hlinkClick r:id="rId3"/>
              </a:rPr>
              <a:t>テーマ別特集</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20</a:t>
            </a:fld>
            <a:endParaRPr kumimoji="1" lang="ja-JP" altLang="en-US"/>
          </a:p>
        </p:txBody>
      </p:sp>
    </p:spTree>
    <p:extLst>
      <p:ext uri="{BB962C8B-B14F-4D97-AF65-F5344CB8AC3E}">
        <p14:creationId xmlns:p14="http://schemas.microsoft.com/office/powerpoint/2010/main" val="393165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若者の消費者トラブル</a:t>
            </a:r>
            <a:r>
              <a:rPr lang="en-US" altLang="ja-JP" dirty="0">
                <a:hlinkClick r:id="rId3"/>
              </a:rPr>
              <a:t>(</a:t>
            </a:r>
            <a:r>
              <a:rPr lang="ja-JP" altLang="en-US" dirty="0">
                <a:hlinkClick r:id="rId3"/>
              </a:rPr>
              <a:t>テーマ別特集</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21</a:t>
            </a:fld>
            <a:endParaRPr kumimoji="1" lang="ja-JP" altLang="en-US"/>
          </a:p>
        </p:txBody>
      </p:sp>
    </p:spTree>
    <p:extLst>
      <p:ext uri="{BB962C8B-B14F-4D97-AF65-F5344CB8AC3E}">
        <p14:creationId xmlns:p14="http://schemas.microsoft.com/office/powerpoint/2010/main" val="110043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若者の消費者トラブル</a:t>
            </a:r>
            <a:r>
              <a:rPr lang="en-US" altLang="ja-JP" dirty="0">
                <a:hlinkClick r:id="rId3"/>
              </a:rPr>
              <a:t>(</a:t>
            </a:r>
            <a:r>
              <a:rPr lang="ja-JP" altLang="en-US" dirty="0">
                <a:hlinkClick r:id="rId3"/>
              </a:rPr>
              <a:t>テーマ別特集</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22</a:t>
            </a:fld>
            <a:endParaRPr kumimoji="1" lang="ja-JP" altLang="en-US"/>
          </a:p>
        </p:txBody>
      </p:sp>
    </p:spTree>
    <p:extLst>
      <p:ext uri="{BB962C8B-B14F-4D97-AF65-F5344CB8AC3E}">
        <p14:creationId xmlns:p14="http://schemas.microsoft.com/office/powerpoint/2010/main" val="4209430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いわゆる「闇バイト」の危険性について｜警察庁</a:t>
            </a:r>
            <a:r>
              <a:rPr lang="en-US" altLang="ja-JP" dirty="0">
                <a:hlinkClick r:id="rId3"/>
              </a:rPr>
              <a:t>Web</a:t>
            </a:r>
            <a:r>
              <a:rPr lang="ja-JP" altLang="en-US" dirty="0">
                <a:hlinkClick r:id="rId3"/>
              </a:rPr>
              <a:t>サイト</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23</a:t>
            </a:fld>
            <a:endParaRPr kumimoji="1" lang="ja-JP" altLang="en-US"/>
          </a:p>
        </p:txBody>
      </p:sp>
    </p:spTree>
    <p:extLst>
      <p:ext uri="{BB962C8B-B14F-4D97-AF65-F5344CB8AC3E}">
        <p14:creationId xmlns:p14="http://schemas.microsoft.com/office/powerpoint/2010/main" val="385667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a:t>
            </a:fld>
            <a:endParaRPr kumimoji="1" lang="ja-JP" altLang="en-US"/>
          </a:p>
        </p:txBody>
      </p:sp>
    </p:spTree>
    <p:extLst>
      <p:ext uri="{BB962C8B-B14F-4D97-AF65-F5344CB8AC3E}">
        <p14:creationId xmlns:p14="http://schemas.microsoft.com/office/powerpoint/2010/main" val="245245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a:t>
            </a:fld>
            <a:endParaRPr kumimoji="1" lang="ja-JP" altLang="en-US"/>
          </a:p>
        </p:txBody>
      </p:sp>
    </p:spTree>
    <p:extLst>
      <p:ext uri="{BB962C8B-B14F-4D97-AF65-F5344CB8AC3E}">
        <p14:creationId xmlns:p14="http://schemas.microsoft.com/office/powerpoint/2010/main" val="325827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en-US" altLang="ja-JP" dirty="0">
                <a:hlinkClick r:id="rId3"/>
              </a:rPr>
              <a:t>2024</a:t>
            </a:r>
            <a:r>
              <a:rPr lang="ja-JP" altLang="en-US" dirty="0">
                <a:hlinkClick r:id="rId3"/>
              </a:rPr>
              <a:t>年のキャッシュレス決済比率を算出しました （</a:t>
            </a:r>
            <a:r>
              <a:rPr lang="en-US" altLang="ja-JP" dirty="0">
                <a:hlinkClick r:id="rId3"/>
              </a:rPr>
              <a:t>METI/</a:t>
            </a:r>
            <a:r>
              <a:rPr lang="ja-JP" altLang="en-US" dirty="0">
                <a:hlinkClick r:id="rId3"/>
              </a:rPr>
              <a:t>経済産業省）</a:t>
            </a:r>
            <a:endParaRPr lang="ja-JP" altLang="en-US" dirty="0"/>
          </a:p>
        </p:txBody>
      </p:sp>
    </p:spTree>
    <p:extLst>
      <p:ext uri="{BB962C8B-B14F-4D97-AF65-F5344CB8AC3E}">
        <p14:creationId xmlns:p14="http://schemas.microsoft.com/office/powerpoint/2010/main" val="427140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6</a:t>
            </a:fld>
            <a:endParaRPr kumimoji="1" lang="ja-JP" altLang="en-US"/>
          </a:p>
        </p:txBody>
      </p:sp>
    </p:spTree>
    <p:extLst>
      <p:ext uri="{BB962C8B-B14F-4D97-AF65-F5344CB8AC3E}">
        <p14:creationId xmlns:p14="http://schemas.microsoft.com/office/powerpoint/2010/main" val="379920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7</a:t>
            </a:fld>
            <a:endParaRPr kumimoji="1" lang="ja-JP" altLang="en-US"/>
          </a:p>
        </p:txBody>
      </p:sp>
    </p:spTree>
    <p:extLst>
      <p:ext uri="{BB962C8B-B14F-4D97-AF65-F5344CB8AC3E}">
        <p14:creationId xmlns:p14="http://schemas.microsoft.com/office/powerpoint/2010/main" val="112460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33964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CB3EE0-9ABB-4C38-97A8-500324B233A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20ADA7-FC78-4BAD-94D0-2AD82828F02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0326AB-4AC7-41B4-B590-879FF097B10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0F5DC9-025A-41F9-B164-916E1E4B067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8324A2-6FA0-4A56-800F-70027101537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FAEF2F-DBC2-47AD-A848-208BBC6C00D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D536A3-93BB-4609-A641-027548BA15B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9FDC6B-91FA-4E88-B4CE-D4503075D46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D68AA4-CD11-41BF-9380-E3A019CBC19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345AA4-3439-4DFE-85A9-F19D7B5BE69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48C869-4D50-4ECA-9A92-B827C6FF59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F4B9914-1FA9-460C-B383-9CD047C2F8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298450" y="2467542"/>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latin typeface="Meiryo UI" panose="020B0604030504040204" pitchFamily="50" charset="-128"/>
                <a:ea typeface="Meiryo UI" panose="020B0604030504040204" pitchFamily="50" charset="-128"/>
                <a:cs typeface="ヒラギノ角ゴ Std W8"/>
              </a:rPr>
              <a:t>「契約・消費者トラブル」に</a:t>
            </a:r>
            <a:endParaRPr lang="en-US" altLang="ja-JP" sz="6000" b="1" dirty="0">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latin typeface="Meiryo UI" panose="020B0604030504040204" pitchFamily="50" charset="-128"/>
                <a:ea typeface="Meiryo UI" panose="020B0604030504040204" pitchFamily="50" charset="-128"/>
                <a:cs typeface="ヒラギノ角ゴ Std W8"/>
              </a:rPr>
              <a:t>関する</a:t>
            </a:r>
            <a:r>
              <a:rPr kumimoji="1" lang="ja-JP" altLang="en-US" sz="6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3922C3-7E5E-8FE8-9535-E00585B274A0}"/>
              </a:ext>
            </a:extLst>
          </p:cNvPr>
          <p:cNvSpPr>
            <a:spLocks noGrp="1"/>
          </p:cNvSpPr>
          <p:nvPr>
            <p:ph type="sldNum" sz="quarter" idx="12"/>
          </p:nvPr>
        </p:nvSpPr>
        <p:spPr>
          <a:xfrm>
            <a:off x="6913926"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10</a:t>
            </a:fld>
            <a:endParaRPr lang="ja-JP" altLang="en-US"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4572000" y="6554811"/>
            <a:ext cx="4854451"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873559F3-466E-1DB9-B5F2-DF2EFBBF2EE4}"/>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AB3DEF4F-FD68-98B2-F83D-57D544D7C538}"/>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8" name="テキスト ボックス 17">
            <a:extLst>
              <a:ext uri="{FF2B5EF4-FFF2-40B4-BE49-F238E27FC236}">
                <a16:creationId xmlns:a16="http://schemas.microsoft.com/office/drawing/2014/main" id="{11258354-1CFD-0775-6A78-6A06111D16F2}"/>
              </a:ext>
            </a:extLst>
          </p:cNvPr>
          <p:cNvSpPr txBox="1"/>
          <p:nvPr/>
        </p:nvSpPr>
        <p:spPr>
          <a:xfrm>
            <a:off x="121920" y="723867"/>
            <a:ext cx="7996100"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が関係する消費生活相談の商品・サービス別上位件数（年齢層別・</a:t>
            </a:r>
            <a:r>
              <a:rPr lang="en-US" altLang="ja-JP" dirty="0">
                <a:latin typeface="Meiryo UI" panose="020B0604030504040204" pitchFamily="50" charset="-128"/>
                <a:ea typeface="Meiryo UI" panose="020B0604030504040204" pitchFamily="50" charset="-128"/>
              </a:rPr>
              <a:t>2024</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19155488-70E7-0418-3E4B-2A0A691E7EFC}"/>
              </a:ext>
            </a:extLst>
          </p:cNvPr>
          <p:cNvPicPr>
            <a:picLocks noChangeAspect="1"/>
          </p:cNvPicPr>
          <p:nvPr/>
        </p:nvPicPr>
        <p:blipFill>
          <a:blip r:embed="rId3"/>
          <a:stretch>
            <a:fillRect/>
          </a:stretch>
        </p:blipFill>
        <p:spPr>
          <a:xfrm>
            <a:off x="121920" y="1109535"/>
            <a:ext cx="8816454" cy="3100111"/>
          </a:xfrm>
          <a:prstGeom prst="rect">
            <a:avLst/>
          </a:prstGeom>
        </p:spPr>
      </p:pic>
      <p:sp>
        <p:nvSpPr>
          <p:cNvPr id="25" name="四角形: 角を丸くする 24">
            <a:extLst>
              <a:ext uri="{FF2B5EF4-FFF2-40B4-BE49-F238E27FC236}">
                <a16:creationId xmlns:a16="http://schemas.microsoft.com/office/drawing/2014/main" id="{C8A12882-29BF-CCC8-AC6A-920EEAAB8E1F}"/>
              </a:ext>
            </a:extLst>
          </p:cNvPr>
          <p:cNvSpPr/>
          <p:nvPr/>
        </p:nvSpPr>
        <p:spPr>
          <a:xfrm>
            <a:off x="121920" y="4253690"/>
            <a:ext cx="8816454" cy="2238802"/>
          </a:xfrm>
          <a:prstGeom prst="roundRect">
            <a:avLst/>
          </a:prstGeom>
          <a:solidFill>
            <a:schemeClr val="accent3">
              <a:lumMod val="20000"/>
              <a:lumOff val="80000"/>
            </a:schemeClr>
          </a:solid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dirty="0">
                <a:solidFill>
                  <a:schemeClr val="tx1"/>
                </a:solidFill>
                <a:latin typeface="Meiryo UI" panose="020B0604030504040204" pitchFamily="50" charset="-128"/>
                <a:ea typeface="Meiryo UI" panose="020B0604030504040204" pitchFamily="50" charset="-128"/>
              </a:rPr>
              <a:t>具体的な相談事例としては、以下のようなものがみられた。</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①</a:t>
            </a:r>
            <a:r>
              <a:rPr kumimoji="1" lang="en-US" altLang="ja-JP" sz="2400" dirty="0">
                <a:solidFill>
                  <a:srgbClr val="FF0000"/>
                </a:solidFill>
                <a:latin typeface="Meiryo UI" panose="020B0604030504040204" pitchFamily="50" charset="-128"/>
                <a:ea typeface="Meiryo UI" panose="020B0604030504040204" pitchFamily="50" charset="-128"/>
              </a:rPr>
              <a:t>SNS</a:t>
            </a:r>
            <a:r>
              <a:rPr lang="ja-JP" altLang="en-US" sz="2400" dirty="0">
                <a:solidFill>
                  <a:srgbClr val="FF0000"/>
                </a:solidFill>
                <a:latin typeface="Meiryo UI" panose="020B0604030504040204" pitchFamily="50" charset="-128"/>
                <a:ea typeface="Meiryo UI" panose="020B0604030504040204" pitchFamily="50" charset="-128"/>
              </a:rPr>
              <a:t>を</a:t>
            </a:r>
            <a:r>
              <a:rPr kumimoji="1" lang="ja-JP" altLang="en-US" sz="2400" dirty="0">
                <a:solidFill>
                  <a:srgbClr val="FF0000"/>
                </a:solidFill>
                <a:latin typeface="Meiryo UI" panose="020B0604030504040204" pitchFamily="50" charset="-128"/>
                <a:ea typeface="Meiryo UI" panose="020B0604030504040204" pitchFamily="50" charset="-128"/>
              </a:rPr>
              <a:t>きっかけとして、課題をこなし報酬を得る副業を始めた。昨日、</a:t>
            </a:r>
            <a:endParaRPr kumimoji="1" lang="en-US" altLang="ja-JP" sz="2400" dirty="0">
              <a:solidFill>
                <a:srgbClr val="FF0000"/>
              </a:solidFill>
              <a:latin typeface="Meiryo UI" panose="020B0604030504040204" pitchFamily="50" charset="-128"/>
              <a:ea typeface="Meiryo UI" panose="020B0604030504040204" pitchFamily="50" charset="-128"/>
            </a:endParaRPr>
          </a:p>
          <a:p>
            <a:r>
              <a:rPr kumimoji="1" lang="ja-JP" altLang="en-US" sz="2400" dirty="0">
                <a:solidFill>
                  <a:srgbClr val="FF0000"/>
                </a:solidFill>
                <a:latin typeface="Meiryo UI" panose="020B0604030504040204" pitchFamily="50" charset="-128"/>
                <a:ea typeface="Meiryo UI" panose="020B0604030504040204" pitchFamily="50" charset="-128"/>
              </a:rPr>
              <a:t>課題に失敗して、違約金を請求され</a:t>
            </a:r>
            <a:r>
              <a:rPr kumimoji="1" lang="en-US" altLang="ja-JP" sz="2400" dirty="0">
                <a:solidFill>
                  <a:srgbClr val="FF0000"/>
                </a:solidFill>
                <a:latin typeface="Meiryo UI" panose="020B0604030504040204" pitchFamily="50" charset="-128"/>
                <a:ea typeface="Meiryo UI" panose="020B0604030504040204" pitchFamily="50" charset="-128"/>
              </a:rPr>
              <a:t>63</a:t>
            </a:r>
            <a:r>
              <a:rPr kumimoji="1" lang="ja-JP" altLang="en-US" sz="2400" dirty="0">
                <a:solidFill>
                  <a:srgbClr val="FF0000"/>
                </a:solidFill>
                <a:latin typeface="Meiryo UI" panose="020B0604030504040204" pitchFamily="50" charset="-128"/>
                <a:ea typeface="Meiryo UI" panose="020B0604030504040204" pitchFamily="50" charset="-128"/>
              </a:rPr>
              <a:t>万円を支払ったが取り戻したい。②</a:t>
            </a:r>
            <a:r>
              <a:rPr lang="ja-JP" altLang="en-US" sz="2400" dirty="0">
                <a:solidFill>
                  <a:srgbClr val="FF0000"/>
                </a:solidFill>
                <a:latin typeface="Meiryo UI" panose="020B0604030504040204" pitchFamily="50" charset="-128"/>
                <a:ea typeface="Meiryo UI" panose="020B0604030504040204" pitchFamily="50" charset="-128"/>
              </a:rPr>
              <a:t>著名な経済アナリストが代表とうたう</a:t>
            </a:r>
            <a:r>
              <a:rPr lang="en-US" altLang="ja-JP" sz="2400" dirty="0">
                <a:solidFill>
                  <a:srgbClr val="FF0000"/>
                </a:solidFill>
                <a:latin typeface="Meiryo UI" panose="020B0604030504040204" pitchFamily="50" charset="-128"/>
                <a:ea typeface="Meiryo UI" panose="020B0604030504040204" pitchFamily="50" charset="-128"/>
              </a:rPr>
              <a:t>SNS</a:t>
            </a:r>
            <a:r>
              <a:rPr lang="ja-JP" altLang="en-US" sz="2400" dirty="0">
                <a:solidFill>
                  <a:srgbClr val="FF0000"/>
                </a:solidFill>
                <a:latin typeface="Meiryo UI" panose="020B0604030504040204" pitchFamily="50" charset="-128"/>
                <a:ea typeface="Meiryo UI" panose="020B0604030504040204" pitchFamily="50" charset="-128"/>
              </a:rPr>
              <a:t>の投資グループに参加、言われるままに送金をしたが詐欺だったようだ。取り戻したい。</a:t>
            </a:r>
            <a:endParaRPr lang="en-US" altLang="ja-JP" sz="2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294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43275-9582-7CBE-2C10-E85365C530FD}"/>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2726218C-241E-D366-CB1F-7C33067A6BA7}"/>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397E7F9-76AA-1548-02F0-49861261A607}"/>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76186182-3331-6F8A-D53A-D08039876AAD}"/>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CC43B801-D69E-B80C-446A-8C50641D2A11}"/>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F7415754-91A6-DB93-E406-218569E2E5AA}"/>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怪しい副業・アルバイトに関する消費者トラブル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0" name="Picture 5">
            <a:extLst>
              <a:ext uri="{FF2B5EF4-FFF2-40B4-BE49-F238E27FC236}">
                <a16:creationId xmlns:a16="http://schemas.microsoft.com/office/drawing/2014/main" id="{756232BC-7406-93B7-9F57-8D5E7F6ACB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98010"/>
            <a:ext cx="6327648" cy="46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a:extLst>
              <a:ext uri="{FF2B5EF4-FFF2-40B4-BE49-F238E27FC236}">
                <a16:creationId xmlns:a16="http://schemas.microsoft.com/office/drawing/2014/main" id="{A171CDC7-3992-5D5B-D5CD-ED12A8E4C22D}"/>
              </a:ext>
            </a:extLst>
          </p:cNvPr>
          <p:cNvSpPr txBox="1"/>
          <p:nvPr/>
        </p:nvSpPr>
        <p:spPr>
          <a:xfrm>
            <a:off x="6327647" y="1579036"/>
            <a:ext cx="2752344" cy="2246769"/>
          </a:xfrm>
          <a:prstGeom prst="rect">
            <a:avLst/>
          </a:prstGeom>
          <a:noFill/>
        </p:spPr>
        <p:txBody>
          <a:bodyPr wrap="square">
            <a:spAutoFit/>
          </a:bodyPr>
          <a:lstStyle/>
          <a:p>
            <a:pPr algn="l"/>
            <a:r>
              <a:rPr lang="en-US" altLang="ja-JP" sz="2000" b="1" i="0" u="none" strike="noStrike" baseline="0" dirty="0">
                <a:latin typeface="Meiryo UI" panose="020B0604030504040204" pitchFamily="50" charset="-128"/>
                <a:ea typeface="Meiryo UI" panose="020B0604030504040204" pitchFamily="50" charset="-128"/>
              </a:rPr>
              <a:t>【</a:t>
            </a:r>
            <a:r>
              <a:rPr lang="ja-JP" altLang="en-US" sz="2000" b="1" i="0" u="none" strike="noStrike" baseline="0" dirty="0">
                <a:latin typeface="Meiryo UI" panose="020B0604030504040204" pitchFamily="50" charset="-128"/>
                <a:ea typeface="Meiryo UI" panose="020B0604030504040204" pitchFamily="50" charset="-128"/>
              </a:rPr>
              <a:t>荷受代行・荷物転送</a:t>
            </a:r>
            <a:r>
              <a:rPr lang="en-US" altLang="ja-JP" sz="2000" b="1" i="0" u="none" strike="noStrike" baseline="0" dirty="0">
                <a:latin typeface="Meiryo UI" panose="020B0604030504040204" pitchFamily="50" charset="-128"/>
                <a:ea typeface="Meiryo UI" panose="020B0604030504040204" pitchFamily="50" charset="-128"/>
              </a:rPr>
              <a:t>】</a:t>
            </a:r>
          </a:p>
          <a:p>
            <a:pPr algn="l"/>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「荷受代行」をしたら、</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自分名義でスマートフォン６台を購入されており、請求書が届いた</a:t>
            </a:r>
            <a:r>
              <a:rPr lang="ja-JP" altLang="en-US" sz="2000" i="0" u="none" strike="noStrike" baseline="0" dirty="0">
                <a:latin typeface="Meiryo UI" panose="020B0604030504040204" pitchFamily="50" charset="-128"/>
                <a:ea typeface="Meiryo UI" panose="020B0604030504040204" pitchFamily="50" charset="-128"/>
              </a:rPr>
              <a:t>。</a:t>
            </a:r>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a:t>
            </a:r>
            <a:r>
              <a:rPr lang="en-US" altLang="ja-JP" sz="2000" i="0" u="none" strike="noStrike" baseline="0" dirty="0">
                <a:latin typeface="Meiryo UI" panose="020B0604030504040204" pitchFamily="50" charset="-128"/>
                <a:ea typeface="Meiryo UI" panose="020B0604030504040204" pitchFamily="50" charset="-128"/>
              </a:rPr>
              <a:t>20</a:t>
            </a:r>
            <a:r>
              <a:rPr lang="ja-JP" altLang="en-US" sz="2000" i="0" u="none" strike="noStrike" baseline="0" dirty="0">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BFF06E1-0AAE-FE06-1C6E-D7A59955B0D2}"/>
              </a:ext>
            </a:extLst>
          </p:cNvPr>
          <p:cNvSpPr txBox="1"/>
          <p:nvPr/>
        </p:nvSpPr>
        <p:spPr>
          <a:xfrm>
            <a:off x="5221633" y="6466484"/>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7ABB0832-5F68-DC5E-FE24-658330CE1338}"/>
              </a:ext>
            </a:extLst>
          </p:cNvPr>
          <p:cNvSpPr>
            <a:spLocks noGrp="1"/>
          </p:cNvSpPr>
          <p:nvPr>
            <p:ph type="sldNum" sz="quarter" idx="12"/>
          </p:nvPr>
        </p:nvSpPr>
        <p:spPr>
          <a:xfrm>
            <a:off x="6946391" y="6466484"/>
            <a:ext cx="2133600" cy="365125"/>
          </a:xfrm>
        </p:spPr>
        <p:txBody>
          <a:bodyPr/>
          <a:lstStyle/>
          <a:p>
            <a:pPr defTabSz="457200">
              <a:defRPr/>
            </a:pPr>
            <a:fld id="{7B76553B-32E2-D644-9CD0-56FDA882EB90}" type="slidenum">
              <a:rPr lang="ja-JP" altLang="en-US" sz="1800" smtClean="0"/>
              <a:pPr defTabSz="457200">
                <a:defRPr/>
              </a:pPr>
              <a:t>11</a:t>
            </a:fld>
            <a:endParaRPr lang="ja-JP" altLang="en-US" sz="1800" dirty="0"/>
          </a:p>
        </p:txBody>
      </p:sp>
    </p:spTree>
    <p:extLst>
      <p:ext uri="{BB962C8B-B14F-4D97-AF65-F5344CB8AC3E}">
        <p14:creationId xmlns:p14="http://schemas.microsoft.com/office/powerpoint/2010/main" val="51171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12</a:t>
            </a:fld>
            <a:endParaRPr lang="ja-JP" altLang="en-US" dirty="0"/>
          </a:p>
        </p:txBody>
      </p:sp>
      <p:sp>
        <p:nvSpPr>
          <p:cNvPr id="10" name="テキスト ボックス 9">
            <a:extLst>
              <a:ext uri="{FF2B5EF4-FFF2-40B4-BE49-F238E27FC236}">
                <a16:creationId xmlns:a16="http://schemas.microsoft.com/office/drawing/2014/main" id="{0EBA0B80-204A-107D-7016-DFF58F766BD0}"/>
              </a:ext>
            </a:extLst>
          </p:cNvPr>
          <p:cNvSpPr txBox="1"/>
          <p:nvPr/>
        </p:nvSpPr>
        <p:spPr>
          <a:xfrm>
            <a:off x="4597673" y="6626576"/>
            <a:ext cx="4473335"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」を元に生命保険文化センターが作成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a:extLst>
              <a:ext uri="{FF2B5EF4-FFF2-40B4-BE49-F238E27FC236}">
                <a16:creationId xmlns:a16="http://schemas.microsoft.com/office/drawing/2014/main" id="{D7BC9986-9B10-AF83-9E8B-16BEF8B5135E}"/>
              </a:ext>
            </a:extLst>
          </p:cNvPr>
          <p:cNvGrpSpPr/>
          <p:nvPr/>
        </p:nvGrpSpPr>
        <p:grpSpPr>
          <a:xfrm>
            <a:off x="201118" y="4881698"/>
            <a:ext cx="8751813" cy="1735496"/>
            <a:chOff x="5438775" y="1438274"/>
            <a:chExt cx="3357713" cy="3940016"/>
          </a:xfrm>
          <a:solidFill>
            <a:schemeClr val="accent3">
              <a:lumMod val="20000"/>
              <a:lumOff val="80000"/>
            </a:schemeClr>
          </a:solidFill>
        </p:grpSpPr>
        <p:sp>
          <p:nvSpPr>
            <p:cNvPr id="17" name="四角形: 角を丸くする 16">
              <a:extLst>
                <a:ext uri="{FF2B5EF4-FFF2-40B4-BE49-F238E27FC236}">
                  <a16:creationId xmlns:a16="http://schemas.microsoft.com/office/drawing/2014/main" id="{725CC287-2056-5A4A-A06F-D541A2F043FF}"/>
                </a:ext>
              </a:extLst>
            </p:cNvPr>
            <p:cNvSpPr/>
            <p:nvPr/>
          </p:nvSpPr>
          <p:spPr>
            <a:xfrm>
              <a:off x="5438775" y="1438274"/>
              <a:ext cx="3357713" cy="3940016"/>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BE2AF73-5DA5-7228-FE4E-FC1E5DB11ACF}"/>
                </a:ext>
              </a:extLst>
            </p:cNvPr>
            <p:cNvSpPr txBox="1"/>
            <p:nvPr/>
          </p:nvSpPr>
          <p:spPr>
            <a:xfrm>
              <a:off x="5502370" y="1737394"/>
              <a:ext cx="3246367" cy="3563526"/>
            </a:xfrm>
            <a:prstGeom prst="rect">
              <a:avLst/>
            </a:prstGeom>
            <a:grpFill/>
          </p:spPr>
          <p:txBody>
            <a:bodyPr wrap="square">
              <a:spAutoFit/>
            </a:bodyPr>
            <a:lstStyle/>
            <a:p>
              <a:r>
                <a:rPr lang="ja-JP" altLang="en-US" sz="2400" b="0" i="0" u="sng" dirty="0">
                  <a:solidFill>
                    <a:srgbClr val="FF0000"/>
                  </a:solidFill>
                  <a:effectLst/>
                  <a:latin typeface="Meiryo UI" panose="020B0604030504040204" pitchFamily="50" charset="-128"/>
                  <a:ea typeface="Meiryo UI" panose="020B0604030504040204" pitchFamily="50" charset="-128"/>
                </a:rPr>
                <a:t>「１回限りと思って注文したが、２回目の商品が届いた。業者に電話を掛けたが繋がらない。」、「ネット通販でお試しのつもりでダイエットサプリを注文。すぐに解約したはずだが２回目、３回目の商品が届いた。」</a:t>
              </a:r>
              <a:r>
                <a:rPr lang="ja-JP" altLang="en-US" sz="2400" b="0" i="0" dirty="0">
                  <a:solidFill>
                    <a:srgbClr val="000000"/>
                  </a:solidFill>
                  <a:effectLst/>
                  <a:latin typeface="Meiryo UI" panose="020B0604030504040204" pitchFamily="50" charset="-128"/>
                  <a:ea typeface="Meiryo UI" panose="020B0604030504040204" pitchFamily="50" charset="-128"/>
                </a:rPr>
                <a:t>等のケースがみられた。</a:t>
              </a:r>
              <a:endParaRPr lang="ja-JP" altLang="en-US" sz="2400" dirty="0">
                <a:latin typeface="Meiryo UI" panose="020B0604030504040204" pitchFamily="50" charset="-128"/>
                <a:ea typeface="Meiryo UI" panose="020B0604030504040204" pitchFamily="50" charset="-128"/>
              </a:endParaRPr>
            </a:p>
          </p:txBody>
        </p:sp>
      </p:grpSp>
      <p:sp>
        <p:nvSpPr>
          <p:cNvPr id="2" name="正方形/長方形 1">
            <a:extLst>
              <a:ext uri="{FF2B5EF4-FFF2-40B4-BE49-F238E27FC236}">
                <a16:creationId xmlns:a16="http://schemas.microsoft.com/office/drawing/2014/main" id="{3EDE3045-5CD4-B700-E893-51195F2B3109}"/>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9235933-DF3F-94FD-78DF-E320532972A2}"/>
              </a:ext>
            </a:extLst>
          </p:cNvPr>
          <p:cNvSpPr/>
          <p:nvPr/>
        </p:nvSpPr>
        <p:spPr bwMode="white">
          <a:xfrm>
            <a:off x="0" y="-37111"/>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定期購入に関する消費者トラブル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a:extLst>
              <a:ext uri="{FF2B5EF4-FFF2-40B4-BE49-F238E27FC236}">
                <a16:creationId xmlns:a16="http://schemas.microsoft.com/office/drawing/2014/main" id="{762E05B6-B369-E798-540A-A16B60E5C2A2}"/>
              </a:ext>
            </a:extLst>
          </p:cNvPr>
          <p:cNvPicPr>
            <a:picLocks noChangeAspect="1"/>
          </p:cNvPicPr>
          <p:nvPr/>
        </p:nvPicPr>
        <p:blipFill>
          <a:blip r:embed="rId3"/>
          <a:stretch>
            <a:fillRect/>
          </a:stretch>
        </p:blipFill>
        <p:spPr>
          <a:xfrm>
            <a:off x="361296" y="1092247"/>
            <a:ext cx="8359623" cy="3725413"/>
          </a:xfrm>
          <a:prstGeom prst="rect">
            <a:avLst/>
          </a:prstGeom>
        </p:spPr>
      </p:pic>
      <p:sp>
        <p:nvSpPr>
          <p:cNvPr id="15" name="テキスト ボックス 14">
            <a:extLst>
              <a:ext uri="{FF2B5EF4-FFF2-40B4-BE49-F238E27FC236}">
                <a16:creationId xmlns:a16="http://schemas.microsoft.com/office/drawing/2014/main" id="{74BF5897-10BB-1F67-1381-404777462ED4}"/>
              </a:ext>
            </a:extLst>
          </p:cNvPr>
          <p:cNvSpPr txBox="1"/>
          <p:nvPr/>
        </p:nvSpPr>
        <p:spPr>
          <a:xfrm>
            <a:off x="121920" y="723867"/>
            <a:ext cx="7409401"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「定期購入」に関する消費生活相談の商品・サービス別上位件数（</a:t>
            </a:r>
            <a:r>
              <a:rPr lang="en-US" altLang="ja-JP" dirty="0">
                <a:latin typeface="Meiryo UI" panose="020B0604030504040204" pitchFamily="50" charset="-128"/>
                <a:ea typeface="Meiryo UI" panose="020B0604030504040204" pitchFamily="50" charset="-128"/>
              </a:rPr>
              <a:t>2024</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329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13</a:t>
            </a:fld>
            <a:endParaRPr lang="ja-JP" altLang="en-US" dirty="0"/>
          </a:p>
        </p:txBody>
      </p:sp>
      <p:sp>
        <p:nvSpPr>
          <p:cNvPr id="2" name="正方形/長方形 1">
            <a:extLst>
              <a:ext uri="{FF2B5EF4-FFF2-40B4-BE49-F238E27FC236}">
                <a16:creationId xmlns:a16="http://schemas.microsoft.com/office/drawing/2014/main" id="{3EDE3045-5CD4-B700-E893-51195F2B3109}"/>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9235933-DF3F-94FD-78DF-E320532972A2}"/>
              </a:ext>
            </a:extLst>
          </p:cNvPr>
          <p:cNvSpPr/>
          <p:nvPr/>
        </p:nvSpPr>
        <p:spPr bwMode="white">
          <a:xfrm>
            <a:off x="0" y="-37111"/>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闇バイトに関するクイズ（高収入のバイト）</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四角形: 上の 2 つの角を丸める 11">
            <a:extLst>
              <a:ext uri="{FF2B5EF4-FFF2-40B4-BE49-F238E27FC236}">
                <a16:creationId xmlns:a16="http://schemas.microsoft.com/office/drawing/2014/main" id="{B265AB55-9D9A-5D02-BEBB-D4B9BB67F003}"/>
              </a:ext>
            </a:extLst>
          </p:cNvPr>
          <p:cNvSpPr/>
          <p:nvPr/>
        </p:nvSpPr>
        <p:spPr>
          <a:xfrm>
            <a:off x="232054" y="1356106"/>
            <a:ext cx="4148877" cy="3473237"/>
          </a:xfrm>
          <a:prstGeom prst="round2Same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E052CD0D-9A61-D444-F06E-1FFCA8ADEC0C}"/>
              </a:ext>
            </a:extLst>
          </p:cNvPr>
          <p:cNvSpPr txBox="1"/>
          <p:nvPr/>
        </p:nvSpPr>
        <p:spPr>
          <a:xfrm>
            <a:off x="584735" y="1731250"/>
            <a:ext cx="2992396" cy="286232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段ボールを運ぶだけ</a:t>
            </a:r>
            <a:r>
              <a:rPr lang="en-US" altLang="ja-JP" b="1" dirty="0">
                <a:latin typeface="Meiryo UI" panose="020B0604030504040204" pitchFamily="50" charset="-128"/>
                <a:ea typeface="Meiryo UI" panose="020B0604030504040204" pitchFamily="50" charset="-128"/>
              </a:rPr>
              <a:t>!</a:t>
            </a:r>
          </a:p>
          <a:p>
            <a:r>
              <a:rPr lang="ja-JP" altLang="en-US" b="1" dirty="0">
                <a:latin typeface="Meiryo UI" panose="020B0604030504040204" pitchFamily="50" charset="-128"/>
                <a:ea typeface="Meiryo UI" panose="020B0604030504040204" pitchFamily="50" charset="-128"/>
              </a:rPr>
              <a:t>簡単なお仕事です</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最低</a:t>
            </a:r>
            <a:r>
              <a:rPr lang="ja-JP" altLang="en-US" b="1" dirty="0">
                <a:latin typeface="Meiryo UI" panose="020B0604030504040204" pitchFamily="50" charset="-128"/>
                <a:ea typeface="Meiryo UI" panose="020B0604030504040204" pitchFamily="50" charset="-128"/>
              </a:rPr>
              <a:t>一件</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万円から支給♪</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簡単に楽に稼げます</a:t>
            </a:r>
            <a:r>
              <a:rPr lang="en-US" altLang="ja-JP" b="1" dirty="0">
                <a:latin typeface="Meiryo UI" panose="020B0604030504040204" pitchFamily="50" charset="-128"/>
                <a:ea typeface="Meiryo UI" panose="020B0604030504040204" pitchFamily="50" charset="-128"/>
              </a:rPr>
              <a:t>!</a:t>
            </a: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只今ボーナスありです</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学生可能☆全国対応</a:t>
            </a:r>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高額収入＋歩合＋ボーナス</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是非</a:t>
            </a:r>
            <a:r>
              <a:rPr kumimoji="1" lang="en-US" altLang="ja-JP" b="1" dirty="0">
                <a:latin typeface="Meiryo UI" panose="020B0604030504040204" pitchFamily="50" charset="-128"/>
                <a:ea typeface="Meiryo UI" panose="020B0604030504040204" pitchFamily="50" charset="-128"/>
              </a:rPr>
              <a:t>DM</a:t>
            </a:r>
            <a:r>
              <a:rPr kumimoji="1" lang="ja-JP" altLang="en-US" b="1" dirty="0">
                <a:latin typeface="Meiryo UI" panose="020B0604030504040204" pitchFamily="50" charset="-128"/>
                <a:ea typeface="Meiryo UI" panose="020B0604030504040204" pitchFamily="50" charset="-128"/>
              </a:rPr>
              <a:t>にてご連絡ください</a:t>
            </a:r>
            <a:endParaRPr kumimoji="1" lang="en-US" altLang="ja-JP" b="1" dirty="0">
              <a:latin typeface="Meiryo UI" panose="020B0604030504040204" pitchFamily="50" charset="-128"/>
              <a:ea typeface="Meiryo UI" panose="020B0604030504040204" pitchFamily="50" charset="-128"/>
            </a:endParaRPr>
          </a:p>
        </p:txBody>
      </p:sp>
      <p:sp>
        <p:nvSpPr>
          <p:cNvPr id="20" name="四角形: 上の 2 つの角を丸める 19">
            <a:extLst>
              <a:ext uri="{FF2B5EF4-FFF2-40B4-BE49-F238E27FC236}">
                <a16:creationId xmlns:a16="http://schemas.microsoft.com/office/drawing/2014/main" id="{E398E69A-E8D5-8DB2-06EC-F6FDA54DD309}"/>
              </a:ext>
            </a:extLst>
          </p:cNvPr>
          <p:cNvSpPr/>
          <p:nvPr/>
        </p:nvSpPr>
        <p:spPr>
          <a:xfrm>
            <a:off x="4664138" y="1356106"/>
            <a:ext cx="4200946" cy="3473237"/>
          </a:xfrm>
          <a:prstGeom prst="round2Same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322C6BD7-15FB-D72A-5DE1-795737EB22FB}"/>
              </a:ext>
            </a:extLst>
          </p:cNvPr>
          <p:cNvSpPr txBox="1"/>
          <p:nvPr/>
        </p:nvSpPr>
        <p:spPr>
          <a:xfrm>
            <a:off x="4739433" y="1723171"/>
            <a:ext cx="4200946" cy="286232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年末年始高時給</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日</a:t>
            </a:r>
            <a:r>
              <a:rPr kumimoji="1" lang="en-US" altLang="ja-JP" b="1" dirty="0">
                <a:latin typeface="Meiryo UI" panose="020B0604030504040204" pitchFamily="50" charset="-128"/>
                <a:ea typeface="Meiryo UI" panose="020B0604030504040204" pitchFamily="50" charset="-128"/>
              </a:rPr>
              <a:t>3H</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OK</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工場内軽作業募集</a:t>
            </a:r>
            <a:r>
              <a:rPr lang="en-US" altLang="ja-JP" b="1" dirty="0">
                <a:latin typeface="Meiryo UI" panose="020B0604030504040204" pitchFamily="50" charset="-128"/>
                <a:ea typeface="Meiryo UI" panose="020B0604030504040204" pitchFamily="50" charset="-128"/>
              </a:rPr>
              <a:t>!</a:t>
            </a:r>
          </a:p>
          <a:p>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時給</a:t>
            </a:r>
            <a:r>
              <a:rPr lang="en-US" altLang="ja-JP" b="1" dirty="0">
                <a:latin typeface="Meiryo UI" panose="020B0604030504040204" pitchFamily="50" charset="-128"/>
                <a:ea typeface="Meiryo UI" panose="020B0604030504040204" pitchFamily="50" charset="-128"/>
              </a:rPr>
              <a:t>1,400</a:t>
            </a:r>
            <a:r>
              <a:rPr lang="ja-JP" altLang="en-US" b="1" dirty="0">
                <a:latin typeface="Meiryo UI" panose="020B0604030504040204" pitchFamily="50" charset="-128"/>
                <a:ea typeface="Meiryo UI" panose="020B0604030504040204" pitchFamily="50" charset="-128"/>
              </a:rPr>
              <a:t>円の高時給が魅力</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未経験でも大丈夫☆</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交通費も全額支給　最寄り駅：○○駅</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お友達同士での応募も大歓迎★</a:t>
            </a:r>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応募サイトから今すぐエントリー</a:t>
            </a:r>
            <a:r>
              <a:rPr lang="en-US" altLang="ja-JP" b="1" dirty="0">
                <a:latin typeface="Meiryo UI" panose="020B0604030504040204" pitchFamily="50" charset="-128"/>
                <a:ea typeface="Meiryo UI" panose="020B0604030504040204" pitchFamily="50" charset="-128"/>
              </a:rPr>
              <a:t>!</a:t>
            </a:r>
          </a:p>
          <a:p>
            <a:r>
              <a:rPr lang="en-US" altLang="ja-JP" b="1" dirty="0">
                <a:latin typeface="Meiryo UI" panose="020B0604030504040204" pitchFamily="50" charset="-128"/>
                <a:ea typeface="Meiryo UI" panose="020B0604030504040204" pitchFamily="50" charset="-128"/>
              </a:rPr>
              <a:t>URL///</a:t>
            </a:r>
            <a:endParaRPr kumimoji="1" lang="en-US" altLang="ja-JP"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F3A6FB4-7092-6642-7302-4BB633459D86}"/>
              </a:ext>
            </a:extLst>
          </p:cNvPr>
          <p:cNvSpPr txBox="1"/>
          <p:nvPr/>
        </p:nvSpPr>
        <p:spPr>
          <a:xfrm>
            <a:off x="2080933" y="736501"/>
            <a:ext cx="538683" cy="584775"/>
          </a:xfrm>
          <a:prstGeom prst="rect">
            <a:avLst/>
          </a:prstGeom>
          <a:noFill/>
        </p:spPr>
        <p:txBody>
          <a:bodyPr wrap="square" rtlCol="0">
            <a:spAutoFit/>
          </a:bodyPr>
          <a:lstStyle/>
          <a:p>
            <a:pPr eaLnBrk="1" hangingPunct="1">
              <a:buNone/>
              <a:defRPr/>
            </a:pPr>
            <a:r>
              <a:rPr lang="en-US" altLang="ja-JP" sz="3200" b="1" dirty="0">
                <a:latin typeface="Meiryo UI" panose="020B0604030504040204" pitchFamily="50" charset="-128"/>
                <a:ea typeface="Meiryo UI" panose="020B0604030504040204" pitchFamily="50" charset="-128"/>
                <a:cs typeface="ヒラギノ角ゴ Pro W6"/>
              </a:rPr>
              <a:t>A</a:t>
            </a:r>
            <a:endParaRPr lang="ja-JP" altLang="en-US" sz="3200" b="1" dirty="0">
              <a:latin typeface="Meiryo UI" panose="020B0604030504040204" pitchFamily="50" charset="-128"/>
              <a:ea typeface="Meiryo UI" panose="020B0604030504040204" pitchFamily="50" charset="-128"/>
              <a:cs typeface="ヒラギノ角ゴ Pro W6"/>
            </a:endParaRPr>
          </a:p>
        </p:txBody>
      </p:sp>
      <p:sp>
        <p:nvSpPr>
          <p:cNvPr id="25" name="テキスト ボックス 24">
            <a:extLst>
              <a:ext uri="{FF2B5EF4-FFF2-40B4-BE49-F238E27FC236}">
                <a16:creationId xmlns:a16="http://schemas.microsoft.com/office/drawing/2014/main" id="{532D703D-0D48-C671-0B23-E9EB1358EEEB}"/>
              </a:ext>
            </a:extLst>
          </p:cNvPr>
          <p:cNvSpPr txBox="1"/>
          <p:nvPr/>
        </p:nvSpPr>
        <p:spPr>
          <a:xfrm>
            <a:off x="6539444" y="747592"/>
            <a:ext cx="450334" cy="584775"/>
          </a:xfrm>
          <a:prstGeom prst="rect">
            <a:avLst/>
          </a:prstGeom>
          <a:noFill/>
        </p:spPr>
        <p:txBody>
          <a:bodyPr wrap="square" rtlCol="0">
            <a:spAutoFit/>
          </a:bodyPr>
          <a:lstStyle/>
          <a:p>
            <a:pPr eaLnBrk="1" hangingPunct="1">
              <a:buNone/>
              <a:defRPr/>
            </a:pPr>
            <a:r>
              <a:rPr lang="en-US" altLang="ja-JP" sz="3200" b="1" dirty="0">
                <a:latin typeface="Meiryo UI" panose="020B0604030504040204" pitchFamily="50" charset="-128"/>
                <a:ea typeface="Meiryo UI" panose="020B0604030504040204" pitchFamily="50" charset="-128"/>
                <a:cs typeface="ヒラギノ角ゴ Pro W6"/>
              </a:rPr>
              <a:t>B</a:t>
            </a:r>
            <a:endParaRPr lang="ja-JP" altLang="en-US" sz="3200" b="1" dirty="0">
              <a:latin typeface="Meiryo UI" panose="020B0604030504040204" pitchFamily="50" charset="-128"/>
              <a:ea typeface="Meiryo UI" panose="020B0604030504040204" pitchFamily="50" charset="-128"/>
              <a:cs typeface="ヒラギノ角ゴ Pro W6"/>
            </a:endParaRPr>
          </a:p>
        </p:txBody>
      </p:sp>
      <p:sp>
        <p:nvSpPr>
          <p:cNvPr id="26" name="コンテンツ プレースホルダー 1">
            <a:extLst>
              <a:ext uri="{FF2B5EF4-FFF2-40B4-BE49-F238E27FC236}">
                <a16:creationId xmlns:a16="http://schemas.microsoft.com/office/drawing/2014/main" id="{2F070F99-A733-5667-D724-BD27F7D12E45}"/>
              </a:ext>
            </a:extLst>
          </p:cNvPr>
          <p:cNvSpPr txBox="1">
            <a:spLocks/>
          </p:cNvSpPr>
          <p:nvPr/>
        </p:nvSpPr>
        <p:spPr bwMode="auto">
          <a:xfrm>
            <a:off x="156757" y="4995467"/>
            <a:ext cx="8783622" cy="1516379"/>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 「運び屋」の可能性があります</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（不審な点は以下のとおり）</a:t>
            </a:r>
            <a:endParaRPr lang="en-US" altLang="ja-JP" sz="20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b="1" dirty="0">
                <a:solidFill>
                  <a:srgbClr val="FF0000"/>
                </a:solidFill>
                <a:latin typeface="Meiryo UI" panose="020B0604030504040204" pitchFamily="50" charset="-128"/>
                <a:ea typeface="Meiryo UI" panose="020B0604030504040204" pitchFamily="50" charset="-128"/>
                <a:cs typeface="ヒラギノ角ゴ Pro W6"/>
              </a:rPr>
              <a:t>①中身が現金などの可能性がある　③ボーナスの内容が不明確</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b="1" dirty="0">
                <a:solidFill>
                  <a:srgbClr val="FF0000"/>
                </a:solidFill>
                <a:latin typeface="Meiryo UI" panose="020B0604030504040204" pitchFamily="50" charset="-128"/>
                <a:ea typeface="Meiryo UI" panose="020B0604030504040204" pitchFamily="50" charset="-128"/>
                <a:cs typeface="ヒラギノ角ゴ Pro W6"/>
              </a:rPr>
              <a:t>②報酬が高すぎ時給の記載もない　④連絡のやり取りが</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DM</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　</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p:txBody>
      </p:sp>
      <p:sp>
        <p:nvSpPr>
          <p:cNvPr id="31" name="フローチャート: 結合子 30">
            <a:extLst>
              <a:ext uri="{FF2B5EF4-FFF2-40B4-BE49-F238E27FC236}">
                <a16:creationId xmlns:a16="http://schemas.microsoft.com/office/drawing/2014/main" id="{D51908F7-B4A3-1F0B-7FB5-03FC5D8EFC57}"/>
              </a:ext>
            </a:extLst>
          </p:cNvPr>
          <p:cNvSpPr/>
          <p:nvPr/>
        </p:nvSpPr>
        <p:spPr>
          <a:xfrm>
            <a:off x="2655512" y="1731250"/>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１</a:t>
            </a:r>
          </a:p>
        </p:txBody>
      </p:sp>
      <p:sp>
        <p:nvSpPr>
          <p:cNvPr id="32" name="フローチャート: 結合子 31">
            <a:extLst>
              <a:ext uri="{FF2B5EF4-FFF2-40B4-BE49-F238E27FC236}">
                <a16:creationId xmlns:a16="http://schemas.microsoft.com/office/drawing/2014/main" id="{F48EA32C-0DE6-EE99-20C3-AA3FF62848D7}"/>
              </a:ext>
            </a:extLst>
          </p:cNvPr>
          <p:cNvSpPr/>
          <p:nvPr/>
        </p:nvSpPr>
        <p:spPr>
          <a:xfrm>
            <a:off x="3314246" y="2278936"/>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2</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33" name="フローチャート: 結合子 32">
            <a:extLst>
              <a:ext uri="{FF2B5EF4-FFF2-40B4-BE49-F238E27FC236}">
                <a16:creationId xmlns:a16="http://schemas.microsoft.com/office/drawing/2014/main" id="{A8777854-C629-F837-EF08-8DDB78379213}"/>
              </a:ext>
            </a:extLst>
          </p:cNvPr>
          <p:cNvSpPr/>
          <p:nvPr/>
        </p:nvSpPr>
        <p:spPr>
          <a:xfrm>
            <a:off x="2778344" y="3129941"/>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3</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34" name="フローチャート: 結合子 33">
            <a:extLst>
              <a:ext uri="{FF2B5EF4-FFF2-40B4-BE49-F238E27FC236}">
                <a16:creationId xmlns:a16="http://schemas.microsoft.com/office/drawing/2014/main" id="{6FAEBD8B-44F5-5CBF-02C7-2481833BB45E}"/>
              </a:ext>
            </a:extLst>
          </p:cNvPr>
          <p:cNvSpPr/>
          <p:nvPr/>
        </p:nvSpPr>
        <p:spPr>
          <a:xfrm>
            <a:off x="3314246" y="4203903"/>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4</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4AF26AAE-905A-1475-4AB8-E97D33DAAF2F}"/>
              </a:ext>
            </a:extLst>
          </p:cNvPr>
          <p:cNvSpPr/>
          <p:nvPr/>
        </p:nvSpPr>
        <p:spPr>
          <a:xfrm>
            <a:off x="2036759" y="779680"/>
            <a:ext cx="538684" cy="484135"/>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281250B-664D-22BB-C443-6966A5ABE9C5}"/>
              </a:ext>
            </a:extLst>
          </p:cNvPr>
          <p:cNvSpPr txBox="1"/>
          <p:nvPr/>
        </p:nvSpPr>
        <p:spPr>
          <a:xfrm>
            <a:off x="4258101" y="6550009"/>
            <a:ext cx="468227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＊出典：東京都「特殊詐欺加害防止特設サイト」をもとに生命保険文化センターが作成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203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2" grpId="0" animBg="1"/>
      <p:bldP spid="33" grpId="0" animBg="1"/>
      <p:bldP spid="34"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14</a:t>
            </a:fld>
            <a:endParaRPr lang="ja-JP" altLang="en-US" dirty="0"/>
          </a:p>
        </p:txBody>
      </p:sp>
      <p:sp>
        <p:nvSpPr>
          <p:cNvPr id="10" name="テキスト ボックス 9">
            <a:extLst>
              <a:ext uri="{FF2B5EF4-FFF2-40B4-BE49-F238E27FC236}">
                <a16:creationId xmlns:a16="http://schemas.microsoft.com/office/drawing/2014/main" id="{0EBA0B80-204A-107D-7016-DFF58F766BD0}"/>
              </a:ext>
            </a:extLst>
          </p:cNvPr>
          <p:cNvSpPr txBox="1"/>
          <p:nvPr/>
        </p:nvSpPr>
        <p:spPr>
          <a:xfrm>
            <a:off x="4258101" y="6550009"/>
            <a:ext cx="468227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＊出典：東京都「特殊詐欺加害防止特設サイト」をもとに生命保険文化センターが作成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3EDE3045-5CD4-B700-E893-51195F2B3109}"/>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9235933-DF3F-94FD-78DF-E320532972A2}"/>
              </a:ext>
            </a:extLst>
          </p:cNvPr>
          <p:cNvSpPr/>
          <p:nvPr/>
        </p:nvSpPr>
        <p:spPr bwMode="white">
          <a:xfrm>
            <a:off x="0" y="-37111"/>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闇バイトに関するクイズ（初心者大歓迎のバイト）</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四角形: 上の 2 つの角を丸める 11">
            <a:extLst>
              <a:ext uri="{FF2B5EF4-FFF2-40B4-BE49-F238E27FC236}">
                <a16:creationId xmlns:a16="http://schemas.microsoft.com/office/drawing/2014/main" id="{B265AB55-9D9A-5D02-BEBB-D4B9BB67F003}"/>
              </a:ext>
            </a:extLst>
          </p:cNvPr>
          <p:cNvSpPr/>
          <p:nvPr/>
        </p:nvSpPr>
        <p:spPr>
          <a:xfrm>
            <a:off x="232054" y="1247841"/>
            <a:ext cx="4148877" cy="3718897"/>
          </a:xfrm>
          <a:prstGeom prst="round2Same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E052CD0D-9A61-D444-F06E-1FFCA8ADEC0C}"/>
              </a:ext>
            </a:extLst>
          </p:cNvPr>
          <p:cNvSpPr txBox="1"/>
          <p:nvPr/>
        </p:nvSpPr>
        <p:spPr>
          <a:xfrm>
            <a:off x="361296" y="1676128"/>
            <a:ext cx="3920442" cy="286232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求人募集</a:t>
            </a:r>
            <a:r>
              <a:rPr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初心者大歓迎</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電話受付のお仕事です</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○○駅最寄り</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時間から</a:t>
            </a:r>
            <a:r>
              <a:rPr lang="en-US" altLang="ja-JP" b="1" dirty="0">
                <a:latin typeface="Meiryo UI" panose="020B0604030504040204" pitchFamily="50" charset="-128"/>
                <a:ea typeface="Meiryo UI" panose="020B0604030504040204" pitchFamily="50" charset="-128"/>
              </a:rPr>
              <a:t>OK</a:t>
            </a:r>
          </a:p>
          <a:p>
            <a:r>
              <a:rPr lang="ja-JP" altLang="en-US" b="1" dirty="0">
                <a:latin typeface="Meiryo UI" panose="020B0604030504040204" pitchFamily="50" charset="-128"/>
                <a:ea typeface="Meiryo UI" panose="020B0604030504040204" pitchFamily="50" charset="-128"/>
              </a:rPr>
              <a:t>時給</a:t>
            </a:r>
            <a:r>
              <a:rPr lang="en-US" altLang="ja-JP" b="1" dirty="0">
                <a:latin typeface="Meiryo UI" panose="020B0604030504040204" pitchFamily="50" charset="-128"/>
                <a:ea typeface="Meiryo UI" panose="020B0604030504040204" pitchFamily="50" charset="-128"/>
              </a:rPr>
              <a:t>1,400</a:t>
            </a:r>
            <a:r>
              <a:rPr lang="ja-JP" altLang="en-US" b="1" dirty="0">
                <a:latin typeface="Meiryo UI" panose="020B0604030504040204" pitchFamily="50" charset="-128"/>
                <a:ea typeface="Meiryo UI" panose="020B0604030504040204" pitchFamily="50" charset="-128"/>
              </a:rPr>
              <a:t>円～</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シフト調整・髪型・服装全部自由</a:t>
            </a:r>
            <a:r>
              <a:rPr lang="en-US" altLang="ja-JP"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応募サイトから今すぐエントリー</a:t>
            </a:r>
            <a:r>
              <a:rPr lang="en-US" altLang="ja-JP" b="1" dirty="0">
                <a:latin typeface="Meiryo UI" panose="020B0604030504040204" pitchFamily="50" charset="-128"/>
                <a:ea typeface="Meiryo UI" panose="020B0604030504040204" pitchFamily="50" charset="-128"/>
              </a:rPr>
              <a:t>!</a:t>
            </a:r>
          </a:p>
          <a:p>
            <a:r>
              <a:rPr lang="en-US" altLang="ja-JP" b="1" dirty="0">
                <a:latin typeface="Meiryo UI" panose="020B0604030504040204" pitchFamily="50" charset="-128"/>
                <a:ea typeface="Meiryo UI" panose="020B0604030504040204" pitchFamily="50" charset="-128"/>
              </a:rPr>
              <a:t>URL///</a:t>
            </a:r>
          </a:p>
        </p:txBody>
      </p:sp>
      <p:sp>
        <p:nvSpPr>
          <p:cNvPr id="20" name="四角形: 上の 2 つの角を丸める 19">
            <a:extLst>
              <a:ext uri="{FF2B5EF4-FFF2-40B4-BE49-F238E27FC236}">
                <a16:creationId xmlns:a16="http://schemas.microsoft.com/office/drawing/2014/main" id="{E398E69A-E8D5-8DB2-06EC-F6FDA54DD309}"/>
              </a:ext>
            </a:extLst>
          </p:cNvPr>
          <p:cNvSpPr/>
          <p:nvPr/>
        </p:nvSpPr>
        <p:spPr>
          <a:xfrm>
            <a:off x="4711000" y="1259960"/>
            <a:ext cx="4200946" cy="3718896"/>
          </a:xfrm>
          <a:prstGeom prst="round2Same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322C6BD7-15FB-D72A-5DE1-795737EB22FB}"/>
              </a:ext>
            </a:extLst>
          </p:cNvPr>
          <p:cNvSpPr txBox="1"/>
          <p:nvPr/>
        </p:nvSpPr>
        <p:spPr>
          <a:xfrm>
            <a:off x="4805833" y="1537122"/>
            <a:ext cx="4338166" cy="3416320"/>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求人募集</a:t>
            </a:r>
            <a:r>
              <a:rPr kumimoji="1" lang="en-US" altLang="ja-JP" b="1" dirty="0">
                <a:latin typeface="Meiryo UI" panose="020B0604030504040204" pitchFamily="50" charset="-128"/>
                <a:ea typeface="Meiryo UI" panose="020B0604030504040204" pitchFamily="50" charset="-128"/>
              </a:rPr>
              <a:t>】</a:t>
            </a:r>
          </a:p>
          <a:p>
            <a:r>
              <a:rPr kumimoji="1" lang="ja-JP" altLang="en-US" b="1" dirty="0">
                <a:latin typeface="Meiryo UI" panose="020B0604030504040204" pitchFamily="50" charset="-128"/>
                <a:ea typeface="Meiryo UI" panose="020B0604030504040204" pitchFamily="50" charset="-128"/>
              </a:rPr>
              <a:t>初心者大歓迎</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電話受付のお仕事です</a:t>
            </a:r>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DM</a:t>
            </a:r>
            <a:r>
              <a:rPr lang="ja-JP" altLang="en-US" b="1" dirty="0">
                <a:latin typeface="Meiryo UI" panose="020B0604030504040204" pitchFamily="50" charset="-128"/>
                <a:ea typeface="Meiryo UI" panose="020B0604030504040204" pitchFamily="50" charset="-128"/>
              </a:rPr>
              <a:t>にて応募された方のみ</a:t>
            </a:r>
            <a:r>
              <a:rPr lang="en-US" altLang="ja-JP" b="1" dirty="0">
                <a:latin typeface="Meiryo UI" panose="020B0604030504040204" pitchFamily="50" charset="-128"/>
                <a:ea typeface="Meiryo UI" panose="020B0604030504040204" pitchFamily="50" charset="-128"/>
              </a:rPr>
              <a:t>!</a:t>
            </a:r>
          </a:p>
          <a:p>
            <a:r>
              <a:rPr lang="ja-JP" altLang="en-US" b="1" dirty="0">
                <a:latin typeface="Meiryo UI" panose="020B0604030504040204" pitchFamily="50" charset="-128"/>
                <a:ea typeface="Meiryo UI" panose="020B0604030504040204" pitchFamily="50" charset="-128"/>
              </a:rPr>
              <a:t>「限定</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名様」</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万円～</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今だけ最大報酬</a:t>
            </a:r>
            <a:r>
              <a:rPr kumimoji="1" lang="en-US" altLang="ja-JP" b="1" dirty="0">
                <a:latin typeface="Meiryo UI" panose="020B0604030504040204" pitchFamily="50" charset="-128"/>
                <a:ea typeface="Meiryo UI" panose="020B0604030504040204" pitchFamily="50" charset="-128"/>
              </a:rPr>
              <a:t>30%</a:t>
            </a:r>
            <a:r>
              <a:rPr kumimoji="1" lang="ja-JP" altLang="en-US" b="1" dirty="0">
                <a:latin typeface="Meiryo UI" panose="020B0604030504040204" pitchFamily="50" charset="-128"/>
                <a:ea typeface="Meiryo UI" panose="020B0604030504040204" pitchFamily="50" charset="-128"/>
              </a:rPr>
              <a:t>差し上げます</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平日</a:t>
            </a:r>
            <a:r>
              <a:rPr kumimoji="1" lang="en-US" altLang="ja-JP" b="1" dirty="0">
                <a:latin typeface="Meiryo UI" panose="020B0604030504040204" pitchFamily="50" charset="-128"/>
                <a:ea typeface="Meiryo UI" panose="020B0604030504040204" pitchFamily="50" charset="-128"/>
              </a:rPr>
              <a:t>9</a:t>
            </a:r>
            <a:r>
              <a:rPr kumimoji="1" lang="ja-JP" altLang="en-US" b="1" dirty="0">
                <a:latin typeface="Meiryo UI" panose="020B0604030504040204" pitchFamily="50" charset="-128"/>
                <a:ea typeface="Meiryo UI" panose="020B0604030504040204" pitchFamily="50" charset="-128"/>
              </a:rPr>
              <a:t>時～</a:t>
            </a:r>
            <a:r>
              <a:rPr kumimoji="1" lang="en-US" altLang="ja-JP" b="1" dirty="0">
                <a:latin typeface="Meiryo UI" panose="020B0604030504040204" pitchFamily="50" charset="-128"/>
                <a:ea typeface="Meiryo UI" panose="020B0604030504040204" pitchFamily="50" charset="-128"/>
              </a:rPr>
              <a:t>16</a:t>
            </a:r>
            <a:r>
              <a:rPr kumimoji="1" lang="ja-JP" altLang="en-US" b="1" dirty="0">
                <a:latin typeface="Meiryo UI" panose="020B0604030504040204" pitchFamily="50" charset="-128"/>
                <a:ea typeface="Meiryo UI" panose="020B0604030504040204" pitchFamily="50" charset="-128"/>
              </a:rPr>
              <a:t>時</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スーツ必須、電話説明◎</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高時給　</a:t>
            </a:r>
            <a:r>
              <a:rPr lang="en-US" altLang="ja-JP" b="1" dirty="0">
                <a:latin typeface="Meiryo UI" panose="020B0604030504040204" pitchFamily="50" charset="-128"/>
                <a:ea typeface="Meiryo UI" panose="020B0604030504040204" pitchFamily="50" charset="-128"/>
              </a:rPr>
              <a:t>#UD</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ホワイト案件</a:t>
            </a:r>
            <a:endParaRPr kumimoji="1" lang="en-US" altLang="ja-JP"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F3A6FB4-7092-6642-7302-4BB633459D86}"/>
              </a:ext>
            </a:extLst>
          </p:cNvPr>
          <p:cNvSpPr txBox="1"/>
          <p:nvPr/>
        </p:nvSpPr>
        <p:spPr>
          <a:xfrm>
            <a:off x="2080934" y="628141"/>
            <a:ext cx="450334" cy="584775"/>
          </a:xfrm>
          <a:prstGeom prst="rect">
            <a:avLst/>
          </a:prstGeom>
          <a:noFill/>
        </p:spPr>
        <p:txBody>
          <a:bodyPr wrap="square" rtlCol="0">
            <a:spAutoFit/>
          </a:bodyPr>
          <a:lstStyle/>
          <a:p>
            <a:pPr eaLnBrk="1" hangingPunct="1">
              <a:buNone/>
              <a:defRPr/>
            </a:pPr>
            <a:r>
              <a:rPr lang="en-US" altLang="ja-JP" sz="3200" b="1" dirty="0">
                <a:latin typeface="Meiryo UI" panose="020B0604030504040204" pitchFamily="50" charset="-128"/>
                <a:ea typeface="Meiryo UI" panose="020B0604030504040204" pitchFamily="50" charset="-128"/>
                <a:cs typeface="ヒラギノ角ゴ Pro W6"/>
              </a:rPr>
              <a:t>A</a:t>
            </a:r>
            <a:endParaRPr lang="ja-JP" altLang="en-US" sz="3200" b="1" dirty="0">
              <a:latin typeface="Meiryo UI" panose="020B0604030504040204" pitchFamily="50" charset="-128"/>
              <a:ea typeface="Meiryo UI" panose="020B0604030504040204" pitchFamily="50" charset="-128"/>
              <a:cs typeface="ヒラギノ角ゴ Pro W6"/>
            </a:endParaRPr>
          </a:p>
        </p:txBody>
      </p:sp>
      <p:sp>
        <p:nvSpPr>
          <p:cNvPr id="25" name="テキスト ボックス 24">
            <a:extLst>
              <a:ext uri="{FF2B5EF4-FFF2-40B4-BE49-F238E27FC236}">
                <a16:creationId xmlns:a16="http://schemas.microsoft.com/office/drawing/2014/main" id="{532D703D-0D48-C671-0B23-E9EB1358EEEB}"/>
              </a:ext>
            </a:extLst>
          </p:cNvPr>
          <p:cNvSpPr txBox="1"/>
          <p:nvPr/>
        </p:nvSpPr>
        <p:spPr>
          <a:xfrm>
            <a:off x="6547127" y="650828"/>
            <a:ext cx="450334" cy="584775"/>
          </a:xfrm>
          <a:prstGeom prst="rect">
            <a:avLst/>
          </a:prstGeom>
          <a:noFill/>
        </p:spPr>
        <p:txBody>
          <a:bodyPr wrap="square" rtlCol="0">
            <a:spAutoFit/>
          </a:bodyPr>
          <a:lstStyle/>
          <a:p>
            <a:pPr eaLnBrk="1" hangingPunct="1">
              <a:buNone/>
              <a:defRPr/>
            </a:pPr>
            <a:r>
              <a:rPr lang="en-US" altLang="ja-JP" sz="3200" b="1" dirty="0">
                <a:latin typeface="Meiryo UI" panose="020B0604030504040204" pitchFamily="50" charset="-128"/>
                <a:ea typeface="Meiryo UI" panose="020B0604030504040204" pitchFamily="50" charset="-128"/>
                <a:cs typeface="ヒラギノ角ゴ Pro W6"/>
              </a:rPr>
              <a:t>B</a:t>
            </a:r>
            <a:endParaRPr lang="ja-JP" altLang="en-US" sz="3200" b="1" dirty="0">
              <a:latin typeface="Meiryo UI" panose="020B0604030504040204" pitchFamily="50" charset="-128"/>
              <a:ea typeface="Meiryo UI" panose="020B0604030504040204" pitchFamily="50" charset="-128"/>
              <a:cs typeface="ヒラギノ角ゴ Pro W6"/>
            </a:endParaRPr>
          </a:p>
        </p:txBody>
      </p:sp>
      <p:sp>
        <p:nvSpPr>
          <p:cNvPr id="26" name="コンテンツ プレースホルダー 1">
            <a:extLst>
              <a:ext uri="{FF2B5EF4-FFF2-40B4-BE49-F238E27FC236}">
                <a16:creationId xmlns:a16="http://schemas.microsoft.com/office/drawing/2014/main" id="{2F070F99-A733-5667-D724-BD27F7D12E45}"/>
              </a:ext>
            </a:extLst>
          </p:cNvPr>
          <p:cNvSpPr txBox="1">
            <a:spLocks/>
          </p:cNvSpPr>
          <p:nvPr/>
        </p:nvSpPr>
        <p:spPr bwMode="auto">
          <a:xfrm>
            <a:off x="203621" y="5090306"/>
            <a:ext cx="8783622" cy="1446877"/>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 「かけ子」の可能性があります</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（不審な点は以下のとおり）</a:t>
            </a:r>
            <a:endParaRPr lang="en-US" altLang="ja-JP" sz="20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b="1" dirty="0">
                <a:solidFill>
                  <a:srgbClr val="FF0000"/>
                </a:solidFill>
                <a:latin typeface="Meiryo UI" panose="020B0604030504040204" pitchFamily="50" charset="-128"/>
                <a:ea typeface="Meiryo UI" panose="020B0604030504040204" pitchFamily="50" charset="-128"/>
                <a:cs typeface="ヒラギノ角ゴ Pro W6"/>
              </a:rPr>
              <a:t>①連絡のやり取りが</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DM</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　②報酬が高すぎ時給の記載もない</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b="1" dirty="0">
                <a:solidFill>
                  <a:srgbClr val="FF0000"/>
                </a:solidFill>
                <a:latin typeface="Meiryo UI" panose="020B0604030504040204" pitchFamily="50" charset="-128"/>
                <a:ea typeface="Meiryo UI" panose="020B0604030504040204" pitchFamily="50" charset="-128"/>
                <a:cs typeface="ヒラギノ角ゴ Pro W6"/>
              </a:rPr>
              <a:t>③</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#UD</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（受け子／出し子）など闇バイトを示すハッシュタグ</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p:txBody>
      </p:sp>
      <p:sp>
        <p:nvSpPr>
          <p:cNvPr id="4" name="フローチャート: 結合子 3">
            <a:extLst>
              <a:ext uri="{FF2B5EF4-FFF2-40B4-BE49-F238E27FC236}">
                <a16:creationId xmlns:a16="http://schemas.microsoft.com/office/drawing/2014/main" id="{31E58C92-84DF-90F6-E11E-681A42C909B0}"/>
              </a:ext>
            </a:extLst>
          </p:cNvPr>
          <p:cNvSpPr/>
          <p:nvPr/>
        </p:nvSpPr>
        <p:spPr>
          <a:xfrm>
            <a:off x="7479309" y="2626114"/>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１</a:t>
            </a:r>
          </a:p>
        </p:txBody>
      </p:sp>
      <p:sp>
        <p:nvSpPr>
          <p:cNvPr id="7" name="フローチャート: 結合子 6">
            <a:extLst>
              <a:ext uri="{FF2B5EF4-FFF2-40B4-BE49-F238E27FC236}">
                <a16:creationId xmlns:a16="http://schemas.microsoft.com/office/drawing/2014/main" id="{DC6FD66B-88A9-8665-3F81-AE8DF2951BB1}"/>
              </a:ext>
            </a:extLst>
          </p:cNvPr>
          <p:cNvSpPr/>
          <p:nvPr/>
        </p:nvSpPr>
        <p:spPr>
          <a:xfrm>
            <a:off x="8282493" y="2991983"/>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2</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9" name="フローチャート: 結合子 8">
            <a:extLst>
              <a:ext uri="{FF2B5EF4-FFF2-40B4-BE49-F238E27FC236}">
                <a16:creationId xmlns:a16="http://schemas.microsoft.com/office/drawing/2014/main" id="{2CC93C1E-19A7-78FC-38CE-8A87464EB112}"/>
              </a:ext>
            </a:extLst>
          </p:cNvPr>
          <p:cNvSpPr/>
          <p:nvPr/>
        </p:nvSpPr>
        <p:spPr>
          <a:xfrm>
            <a:off x="6099006" y="4301376"/>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3</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11" name="楕円 10">
            <a:extLst>
              <a:ext uri="{FF2B5EF4-FFF2-40B4-BE49-F238E27FC236}">
                <a16:creationId xmlns:a16="http://schemas.microsoft.com/office/drawing/2014/main" id="{9A4CCD0A-6D68-DF30-46F2-461705AFB035}"/>
              </a:ext>
            </a:extLst>
          </p:cNvPr>
          <p:cNvSpPr/>
          <p:nvPr/>
        </p:nvSpPr>
        <p:spPr>
          <a:xfrm>
            <a:off x="6524382" y="712323"/>
            <a:ext cx="538684" cy="484135"/>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85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animBg="1"/>
      <p:bldP spid="7"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15</a:t>
            </a:fld>
            <a:endParaRPr lang="ja-JP" altLang="en-US" dirty="0"/>
          </a:p>
        </p:txBody>
      </p:sp>
      <p:sp>
        <p:nvSpPr>
          <p:cNvPr id="10" name="テキスト ボックス 9">
            <a:extLst>
              <a:ext uri="{FF2B5EF4-FFF2-40B4-BE49-F238E27FC236}">
                <a16:creationId xmlns:a16="http://schemas.microsoft.com/office/drawing/2014/main" id="{0EBA0B80-204A-107D-7016-DFF58F766BD0}"/>
              </a:ext>
            </a:extLst>
          </p:cNvPr>
          <p:cNvSpPr txBox="1"/>
          <p:nvPr/>
        </p:nvSpPr>
        <p:spPr>
          <a:xfrm>
            <a:off x="4258101" y="6550009"/>
            <a:ext cx="468227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＊出典：東京都「特殊詐欺加害防止特設サイト」をもとに生命保険文化センターが作成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3EDE3045-5CD4-B700-E893-51195F2B3109}"/>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9235933-DF3F-94FD-78DF-E320532972A2}"/>
              </a:ext>
            </a:extLst>
          </p:cNvPr>
          <p:cNvSpPr/>
          <p:nvPr/>
        </p:nvSpPr>
        <p:spPr bwMode="white">
          <a:xfrm>
            <a:off x="0" y="-37111"/>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闇バイトに関するクイズ（簡単作業のバイト）</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四角形: 上の 2 つの角を丸める 11">
            <a:extLst>
              <a:ext uri="{FF2B5EF4-FFF2-40B4-BE49-F238E27FC236}">
                <a16:creationId xmlns:a16="http://schemas.microsoft.com/office/drawing/2014/main" id="{B265AB55-9D9A-5D02-BEBB-D4B9BB67F003}"/>
              </a:ext>
            </a:extLst>
          </p:cNvPr>
          <p:cNvSpPr/>
          <p:nvPr/>
        </p:nvSpPr>
        <p:spPr>
          <a:xfrm>
            <a:off x="278916" y="1289821"/>
            <a:ext cx="4148877" cy="3718897"/>
          </a:xfrm>
          <a:prstGeom prst="round2Same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E052CD0D-9A61-D444-F06E-1FFCA8ADEC0C}"/>
              </a:ext>
            </a:extLst>
          </p:cNvPr>
          <p:cNvSpPr txBox="1"/>
          <p:nvPr/>
        </p:nvSpPr>
        <p:spPr>
          <a:xfrm>
            <a:off x="337659" y="1693150"/>
            <a:ext cx="3920442" cy="286232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高価買取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簡単な作業</a:t>
            </a:r>
            <a:r>
              <a:rPr lang="en-US" altLang="ja-JP" b="1" dirty="0">
                <a:latin typeface="Meiryo UI" panose="020B0604030504040204" pitchFamily="50" charset="-128"/>
                <a:ea typeface="Meiryo UI" panose="020B0604030504040204" pitchFamily="50" charset="-128"/>
              </a:rPr>
              <a:t>】</a:t>
            </a:r>
          </a:p>
          <a:p>
            <a:r>
              <a:rPr lang="ja-JP" altLang="en-US" b="1" dirty="0">
                <a:latin typeface="Meiryo UI" panose="020B0604030504040204" pitchFamily="50" charset="-128"/>
                <a:ea typeface="Meiryo UI" panose="020B0604030504040204" pitchFamily="50" charset="-128"/>
              </a:rPr>
              <a:t>急な出費でお困りの方、お力になります</a:t>
            </a:r>
            <a:r>
              <a:rPr lang="en-US" altLang="ja-JP" b="1" dirty="0">
                <a:latin typeface="Meiryo UI" panose="020B0604030504040204" pitchFamily="50" charset="-128"/>
                <a:ea typeface="Meiryo UI" panose="020B0604030504040204" pitchFamily="50" charset="-128"/>
              </a:rPr>
              <a:t>!</a:t>
            </a:r>
          </a:p>
          <a:p>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時間以内の作業で即日高額払い</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口座買取</a:t>
            </a:r>
            <a:r>
              <a:rPr lang="en-US" altLang="ja-JP" b="1" dirty="0">
                <a:latin typeface="Meiryo UI" panose="020B0604030504040204" pitchFamily="50" charset="-128"/>
                <a:ea typeface="Meiryo UI" panose="020B0604030504040204" pitchFamily="50" charset="-128"/>
              </a:rPr>
              <a:t>8</a:t>
            </a:r>
            <a:r>
              <a:rPr lang="ja-JP" altLang="en-US" b="1" dirty="0">
                <a:latin typeface="Meiryo UI" panose="020B0604030504040204" pitchFamily="50" charset="-128"/>
                <a:ea typeface="Meiryo UI" panose="020B0604030504040204" pitchFamily="50" charset="-128"/>
              </a:rPr>
              <a:t>万円～</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今だけどこよりも高く買い取ります♪</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詳細は</a:t>
            </a:r>
            <a:r>
              <a:rPr lang="en-US" altLang="ja-JP" b="1" dirty="0">
                <a:latin typeface="Meiryo UI" panose="020B0604030504040204" pitchFamily="50" charset="-128"/>
                <a:ea typeface="Meiryo UI" panose="020B0604030504040204" pitchFamily="50" charset="-128"/>
              </a:rPr>
              <a:t>DM</a:t>
            </a:r>
            <a:r>
              <a:rPr lang="ja-JP" altLang="en-US" b="1" dirty="0">
                <a:latin typeface="Meiryo UI" panose="020B0604030504040204" pitchFamily="50" charset="-128"/>
                <a:ea typeface="Meiryo UI" panose="020B0604030504040204" pitchFamily="50" charset="-128"/>
              </a:rPr>
              <a:t>でご連絡させていただきます</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安全に稼げます　</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高額バイト</a:t>
            </a:r>
            <a:endParaRPr lang="en-US" altLang="ja-JP" b="1" dirty="0">
              <a:latin typeface="Meiryo UI" panose="020B0604030504040204" pitchFamily="50" charset="-128"/>
              <a:ea typeface="Meiryo UI" panose="020B0604030504040204" pitchFamily="50" charset="-128"/>
            </a:endParaRPr>
          </a:p>
        </p:txBody>
      </p:sp>
      <p:sp>
        <p:nvSpPr>
          <p:cNvPr id="20" name="四角形: 上の 2 つの角を丸める 19">
            <a:extLst>
              <a:ext uri="{FF2B5EF4-FFF2-40B4-BE49-F238E27FC236}">
                <a16:creationId xmlns:a16="http://schemas.microsoft.com/office/drawing/2014/main" id="{E398E69A-E8D5-8DB2-06EC-F6FDA54DD309}"/>
              </a:ext>
            </a:extLst>
          </p:cNvPr>
          <p:cNvSpPr/>
          <p:nvPr/>
        </p:nvSpPr>
        <p:spPr>
          <a:xfrm>
            <a:off x="4617984" y="1280391"/>
            <a:ext cx="4200946" cy="3718896"/>
          </a:xfrm>
          <a:prstGeom prst="round2Same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322C6BD7-15FB-D72A-5DE1-795737EB22FB}"/>
              </a:ext>
            </a:extLst>
          </p:cNvPr>
          <p:cNvSpPr txBox="1"/>
          <p:nvPr/>
        </p:nvSpPr>
        <p:spPr>
          <a:xfrm>
            <a:off x="4684760" y="1693150"/>
            <a:ext cx="4200946" cy="3139321"/>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簡単作業</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日払・単発</a:t>
            </a:r>
            <a:r>
              <a:rPr lang="en-US" altLang="ja-JP" b="1" dirty="0">
                <a:latin typeface="Meiryo UI" panose="020B0604030504040204" pitchFamily="50" charset="-128"/>
                <a:ea typeface="Meiryo UI" panose="020B0604030504040204" pitchFamily="50" charset="-128"/>
              </a:rPr>
              <a:t>OK】</a:t>
            </a:r>
          </a:p>
          <a:p>
            <a:r>
              <a:rPr kumimoji="1" lang="ja-JP" altLang="en-US" b="1" dirty="0">
                <a:latin typeface="Meiryo UI" panose="020B0604030504040204" pitchFamily="50" charset="-128"/>
                <a:ea typeface="Meiryo UI" panose="020B0604030504040204" pitchFamily="50" charset="-128"/>
              </a:rPr>
              <a:t>履歴書不要でスグ登録</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勤務地、シフト多数で自分にあった働き方が選べます♪</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毎日がお給料日で即</a:t>
            </a:r>
            <a:r>
              <a:rPr kumimoji="1" lang="en-US" altLang="ja-JP" b="1" dirty="0">
                <a:latin typeface="Meiryo UI" panose="020B0604030504040204" pitchFamily="50" charset="-128"/>
                <a:ea typeface="Meiryo UI" panose="020B0604030504040204" pitchFamily="50" charset="-128"/>
              </a:rPr>
              <a:t>GET</a:t>
            </a:r>
            <a:r>
              <a:rPr kumimoji="1" lang="ja-JP" altLang="en-US" b="1" dirty="0">
                <a:latin typeface="Meiryo UI" panose="020B0604030504040204" pitchFamily="50" charset="-128"/>
                <a:ea typeface="Meiryo UI" panose="020B0604030504040204" pitchFamily="50" charset="-128"/>
              </a:rPr>
              <a:t>可能☆</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時給</a:t>
            </a:r>
            <a:r>
              <a:rPr kumimoji="1" lang="en-US" altLang="ja-JP" b="1" dirty="0">
                <a:latin typeface="Meiryo UI" panose="020B0604030504040204" pitchFamily="50" charset="-128"/>
                <a:ea typeface="Meiryo UI" panose="020B0604030504040204" pitchFamily="50" charset="-128"/>
              </a:rPr>
              <a:t>1,239</a:t>
            </a:r>
            <a:r>
              <a:rPr kumimoji="1" lang="ja-JP" altLang="en-US" b="1" dirty="0">
                <a:latin typeface="Meiryo UI" panose="020B0604030504040204" pitchFamily="50" charset="-128"/>
                <a:ea typeface="Meiryo UI" panose="020B0604030504040204" pitchFamily="50" charset="-128"/>
              </a:rPr>
              <a:t>円～</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8:30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17:30</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9:00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18:00</a:t>
            </a:r>
          </a:p>
          <a:p>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応募サイトから今すぐエントリー</a:t>
            </a:r>
            <a:r>
              <a:rPr lang="en-US" altLang="ja-JP" b="1" dirty="0">
                <a:latin typeface="Meiryo UI" panose="020B0604030504040204" pitchFamily="50" charset="-128"/>
                <a:ea typeface="Meiryo UI" panose="020B0604030504040204" pitchFamily="50" charset="-128"/>
              </a:rPr>
              <a:t>!</a:t>
            </a:r>
          </a:p>
          <a:p>
            <a:r>
              <a:rPr lang="en-US" altLang="ja-JP" b="1" dirty="0">
                <a:latin typeface="Meiryo UI" panose="020B0604030504040204" pitchFamily="50" charset="-128"/>
                <a:ea typeface="Meiryo UI" panose="020B0604030504040204" pitchFamily="50" charset="-128"/>
              </a:rPr>
              <a:t>URL///</a:t>
            </a:r>
            <a:endParaRPr kumimoji="1" lang="en-US" altLang="ja-JP"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F3A6FB4-7092-6642-7302-4BB633459D86}"/>
              </a:ext>
            </a:extLst>
          </p:cNvPr>
          <p:cNvSpPr txBox="1"/>
          <p:nvPr/>
        </p:nvSpPr>
        <p:spPr>
          <a:xfrm>
            <a:off x="2080934" y="628141"/>
            <a:ext cx="450334" cy="584775"/>
          </a:xfrm>
          <a:prstGeom prst="rect">
            <a:avLst/>
          </a:prstGeom>
          <a:noFill/>
        </p:spPr>
        <p:txBody>
          <a:bodyPr wrap="square" rtlCol="0">
            <a:spAutoFit/>
          </a:bodyPr>
          <a:lstStyle/>
          <a:p>
            <a:pPr eaLnBrk="1" hangingPunct="1">
              <a:buNone/>
              <a:defRPr/>
            </a:pPr>
            <a:r>
              <a:rPr lang="en-US" altLang="ja-JP" sz="3200" b="1" dirty="0">
                <a:latin typeface="Meiryo UI" panose="020B0604030504040204" pitchFamily="50" charset="-128"/>
                <a:ea typeface="Meiryo UI" panose="020B0604030504040204" pitchFamily="50" charset="-128"/>
                <a:cs typeface="ヒラギノ角ゴ Pro W6"/>
              </a:rPr>
              <a:t>A</a:t>
            </a:r>
            <a:endParaRPr lang="ja-JP" altLang="en-US" sz="3200" b="1" dirty="0">
              <a:latin typeface="Meiryo UI" panose="020B0604030504040204" pitchFamily="50" charset="-128"/>
              <a:ea typeface="Meiryo UI" panose="020B0604030504040204" pitchFamily="50" charset="-128"/>
              <a:cs typeface="ヒラギノ角ゴ Pro W6"/>
            </a:endParaRPr>
          </a:p>
        </p:txBody>
      </p:sp>
      <p:sp>
        <p:nvSpPr>
          <p:cNvPr id="25" name="テキスト ボックス 24">
            <a:extLst>
              <a:ext uri="{FF2B5EF4-FFF2-40B4-BE49-F238E27FC236}">
                <a16:creationId xmlns:a16="http://schemas.microsoft.com/office/drawing/2014/main" id="{532D703D-0D48-C671-0B23-E9EB1358EEEB}"/>
              </a:ext>
            </a:extLst>
          </p:cNvPr>
          <p:cNvSpPr txBox="1"/>
          <p:nvPr/>
        </p:nvSpPr>
        <p:spPr>
          <a:xfrm>
            <a:off x="6560066" y="634289"/>
            <a:ext cx="450334" cy="584775"/>
          </a:xfrm>
          <a:prstGeom prst="rect">
            <a:avLst/>
          </a:prstGeom>
          <a:noFill/>
        </p:spPr>
        <p:txBody>
          <a:bodyPr wrap="square" rtlCol="0">
            <a:spAutoFit/>
          </a:bodyPr>
          <a:lstStyle/>
          <a:p>
            <a:pPr eaLnBrk="1" hangingPunct="1">
              <a:buNone/>
              <a:defRPr/>
            </a:pPr>
            <a:r>
              <a:rPr lang="en-US" altLang="ja-JP" sz="3200" b="1" dirty="0">
                <a:latin typeface="Meiryo UI" panose="020B0604030504040204" pitchFamily="50" charset="-128"/>
                <a:ea typeface="Meiryo UI" panose="020B0604030504040204" pitchFamily="50" charset="-128"/>
                <a:cs typeface="ヒラギノ角ゴ Pro W6"/>
              </a:rPr>
              <a:t>B</a:t>
            </a:r>
            <a:endParaRPr lang="ja-JP" altLang="en-US" sz="3200" b="1" dirty="0">
              <a:latin typeface="Meiryo UI" panose="020B0604030504040204" pitchFamily="50" charset="-128"/>
              <a:ea typeface="Meiryo UI" panose="020B0604030504040204" pitchFamily="50" charset="-128"/>
              <a:cs typeface="ヒラギノ角ゴ Pro W6"/>
            </a:endParaRPr>
          </a:p>
        </p:txBody>
      </p:sp>
      <p:sp>
        <p:nvSpPr>
          <p:cNvPr id="26" name="コンテンツ プレースホルダー 1">
            <a:extLst>
              <a:ext uri="{FF2B5EF4-FFF2-40B4-BE49-F238E27FC236}">
                <a16:creationId xmlns:a16="http://schemas.microsoft.com/office/drawing/2014/main" id="{2F070F99-A733-5667-D724-BD27F7D12E45}"/>
              </a:ext>
            </a:extLst>
          </p:cNvPr>
          <p:cNvSpPr txBox="1">
            <a:spLocks/>
          </p:cNvSpPr>
          <p:nvPr/>
        </p:nvSpPr>
        <p:spPr bwMode="auto">
          <a:xfrm>
            <a:off x="134855" y="5109238"/>
            <a:ext cx="8783622" cy="1414797"/>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 「口座売買」は犯罪です</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（不審な点は以下のとおり）</a:t>
            </a:r>
            <a:endParaRPr lang="en-US" altLang="ja-JP" sz="20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b="1" dirty="0">
                <a:solidFill>
                  <a:srgbClr val="FF0000"/>
                </a:solidFill>
                <a:latin typeface="Meiryo UI" panose="020B0604030504040204" pitchFamily="50" charset="-128"/>
                <a:ea typeface="Meiryo UI" panose="020B0604030504040204" pitchFamily="50" charset="-128"/>
                <a:cs typeface="ヒラギノ角ゴ Pro W6"/>
              </a:rPr>
              <a:t>①「簡単作業」としながら目的は「口座買取」</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b="1" dirty="0">
                <a:solidFill>
                  <a:srgbClr val="FF0000"/>
                </a:solidFill>
                <a:latin typeface="Meiryo UI" panose="020B0604030504040204" pitchFamily="50" charset="-128"/>
                <a:ea typeface="Meiryo UI" panose="020B0604030504040204" pitchFamily="50" charset="-128"/>
                <a:cs typeface="ヒラギノ角ゴ Pro W6"/>
              </a:rPr>
              <a:t>②口座買取自体が違法　③連絡のやり取りが</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DM</a:t>
            </a:r>
          </a:p>
        </p:txBody>
      </p:sp>
      <p:sp>
        <p:nvSpPr>
          <p:cNvPr id="11" name="フローチャート: 結合子 10">
            <a:extLst>
              <a:ext uri="{FF2B5EF4-FFF2-40B4-BE49-F238E27FC236}">
                <a16:creationId xmlns:a16="http://schemas.microsoft.com/office/drawing/2014/main" id="{6F068EC1-AB67-819A-4DE5-7C1A9F5469CA}"/>
              </a:ext>
            </a:extLst>
          </p:cNvPr>
          <p:cNvSpPr/>
          <p:nvPr/>
        </p:nvSpPr>
        <p:spPr>
          <a:xfrm>
            <a:off x="2855345" y="1667176"/>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１</a:t>
            </a:r>
          </a:p>
        </p:txBody>
      </p:sp>
      <p:sp>
        <p:nvSpPr>
          <p:cNvPr id="13" name="フローチャート: 結合子 12">
            <a:extLst>
              <a:ext uri="{FF2B5EF4-FFF2-40B4-BE49-F238E27FC236}">
                <a16:creationId xmlns:a16="http://schemas.microsoft.com/office/drawing/2014/main" id="{267184D0-1511-44B4-7C13-F85B1F0ECE20}"/>
              </a:ext>
            </a:extLst>
          </p:cNvPr>
          <p:cNvSpPr/>
          <p:nvPr/>
        </p:nvSpPr>
        <p:spPr>
          <a:xfrm>
            <a:off x="3738754" y="2802172"/>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2</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15" name="フローチャート: 結合子 14">
            <a:extLst>
              <a:ext uri="{FF2B5EF4-FFF2-40B4-BE49-F238E27FC236}">
                <a16:creationId xmlns:a16="http://schemas.microsoft.com/office/drawing/2014/main" id="{6CA4D2B2-135E-1E1D-F98F-1189F981C40E}"/>
              </a:ext>
            </a:extLst>
          </p:cNvPr>
          <p:cNvSpPr/>
          <p:nvPr/>
        </p:nvSpPr>
        <p:spPr>
          <a:xfrm>
            <a:off x="4032007" y="3619130"/>
            <a:ext cx="368490" cy="337667"/>
          </a:xfrm>
          <a:prstGeom prst="flowChartConnector">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a:solidFill>
                  <a:srgbClr val="FF0000"/>
                </a:solidFill>
                <a:latin typeface="Meiryo UI" panose="020B0604030504040204" pitchFamily="50" charset="-128"/>
                <a:ea typeface="Meiryo UI" panose="020B0604030504040204" pitchFamily="50" charset="-128"/>
              </a:rPr>
              <a:t>3</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66373A5A-ADA0-C4A2-B5AA-A72E2C5F4937}"/>
              </a:ext>
            </a:extLst>
          </p:cNvPr>
          <p:cNvSpPr/>
          <p:nvPr/>
        </p:nvSpPr>
        <p:spPr>
          <a:xfrm>
            <a:off x="2036759" y="715117"/>
            <a:ext cx="538684" cy="484135"/>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19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animBg="1"/>
      <p:bldP spid="13" grpId="0" animBg="1"/>
      <p:bldP spid="1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80F1-BE71-F8C1-54E2-D9DD4F61CD61}"/>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27EAF5C-DEE9-144C-021D-E3B6E48AA378}"/>
              </a:ext>
            </a:extLst>
          </p:cNvPr>
          <p:cNvSpPr/>
          <p:nvPr/>
        </p:nvSpPr>
        <p:spPr>
          <a:xfrm>
            <a:off x="0" y="-728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97DF599-B089-E9D8-AE68-C77A652047E1}"/>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F90B97B6-C1B8-56C0-1F38-9AF0D53F6F7C}"/>
              </a:ext>
            </a:extLst>
          </p:cNvPr>
          <p:cNvSpPr txBox="1"/>
          <p:nvPr/>
        </p:nvSpPr>
        <p:spPr>
          <a:xfrm>
            <a:off x="4709479" y="6586862"/>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、政府広報オンラインをもとに生命保険文化センターが作成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3A22749-808B-AFBF-6BE2-27A5AAC02B72}"/>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「オンラインカジノ」とは？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6" name="テキスト ボックス 35">
            <a:extLst>
              <a:ext uri="{FF2B5EF4-FFF2-40B4-BE49-F238E27FC236}">
                <a16:creationId xmlns:a16="http://schemas.microsoft.com/office/drawing/2014/main" id="{1489A9E1-62E3-7038-A492-4A877957B099}"/>
              </a:ext>
            </a:extLst>
          </p:cNvPr>
          <p:cNvSpPr txBox="1"/>
          <p:nvPr/>
        </p:nvSpPr>
        <p:spPr>
          <a:xfrm>
            <a:off x="59913" y="2161339"/>
            <a:ext cx="8731880"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ja-JP" altLang="en-US" sz="3600" b="1" dirty="0">
                <a:solidFill>
                  <a:srgbClr val="FF0000"/>
                </a:solidFill>
                <a:latin typeface="Meiryo UI" panose="020B0604030504040204" pitchFamily="50" charset="-128"/>
                <a:ea typeface="Meiryo UI" panose="020B0604030504040204" pitchFamily="50" charset="-128"/>
              </a:rPr>
              <a:t>日本国内では、オンラインカジノに接続して</a:t>
            </a:r>
            <a:endParaRPr lang="en-US" altLang="ja-JP" sz="3600" b="1" dirty="0">
              <a:solidFill>
                <a:srgbClr val="FF0000"/>
              </a:solidFill>
              <a:latin typeface="Meiryo UI" panose="020B0604030504040204" pitchFamily="50" charset="-128"/>
              <a:ea typeface="Meiryo UI" panose="020B0604030504040204" pitchFamily="50" charset="-128"/>
            </a:endParaRPr>
          </a:p>
          <a:p>
            <a:pPr algn="ctr"/>
            <a:r>
              <a:rPr lang="ja-JP" altLang="en-US" sz="3600" b="1" dirty="0">
                <a:solidFill>
                  <a:srgbClr val="FF0000"/>
                </a:solidFill>
                <a:latin typeface="Meiryo UI" panose="020B0604030504040204" pitchFamily="50" charset="-128"/>
                <a:ea typeface="Meiryo UI" panose="020B0604030504040204" pitchFamily="50" charset="-128"/>
              </a:rPr>
              <a:t>賭博を行うことは犯罪です</a:t>
            </a:r>
          </a:p>
        </p:txBody>
      </p:sp>
      <p:sp>
        <p:nvSpPr>
          <p:cNvPr id="2" name="テキスト ボックス 1">
            <a:extLst>
              <a:ext uri="{FF2B5EF4-FFF2-40B4-BE49-F238E27FC236}">
                <a16:creationId xmlns:a16="http://schemas.microsoft.com/office/drawing/2014/main" id="{7065A6F9-AC8E-7487-C2C5-BDE2D5FF978A}"/>
              </a:ext>
            </a:extLst>
          </p:cNvPr>
          <p:cNvSpPr txBox="1"/>
          <p:nvPr/>
        </p:nvSpPr>
        <p:spPr>
          <a:xfrm>
            <a:off x="59913" y="741593"/>
            <a:ext cx="9014758" cy="892552"/>
          </a:xfrm>
          <a:prstGeom prst="rect">
            <a:avLst/>
          </a:prstGeom>
          <a:noFill/>
        </p:spPr>
        <p:txBody>
          <a:bodyPr wrap="square" rtlCol="0">
            <a:spAutoFit/>
          </a:bodyPr>
          <a:lstStyle/>
          <a:p>
            <a:r>
              <a:rPr lang="ja-JP" altLang="en-US" sz="2600" b="1" dirty="0">
                <a:latin typeface="Meiryo UI" panose="020B0604030504040204" pitchFamily="50" charset="-128"/>
                <a:ea typeface="Meiryo UI" panose="020B0604030504040204" pitchFamily="50" charset="-128"/>
                <a:cs typeface="ヒラギノ丸ゴ Pro W4"/>
              </a:rPr>
              <a:t>スマートフォンやパソコンなどを通じてオンライン上でゲームを行い、その結果に対して現金や暗号資産、電子マネーなどを賭けるもの</a:t>
            </a:r>
            <a:endParaRPr lang="en-US" altLang="ja-JP" sz="2600" b="1" dirty="0">
              <a:latin typeface="Meiryo UI" panose="020B0604030504040204" pitchFamily="50" charset="-128"/>
              <a:ea typeface="Meiryo UI" panose="020B0604030504040204" pitchFamily="50" charset="-128"/>
              <a:cs typeface="ヒラギノ丸ゴ Pro W4"/>
            </a:endParaRPr>
          </a:p>
        </p:txBody>
      </p:sp>
      <p:sp>
        <p:nvSpPr>
          <p:cNvPr id="8" name="矢印: 下 7">
            <a:extLst>
              <a:ext uri="{FF2B5EF4-FFF2-40B4-BE49-F238E27FC236}">
                <a16:creationId xmlns:a16="http://schemas.microsoft.com/office/drawing/2014/main" id="{5C48196C-918F-F451-B80C-DC32A6F4C49A}"/>
              </a:ext>
            </a:extLst>
          </p:cNvPr>
          <p:cNvSpPr/>
          <p:nvPr/>
        </p:nvSpPr>
        <p:spPr>
          <a:xfrm>
            <a:off x="3941356" y="1687814"/>
            <a:ext cx="968991" cy="478243"/>
          </a:xfrm>
          <a:prstGeom prst="downArrow">
            <a:avLst>
              <a:gd name="adj1" fmla="val 50000"/>
              <a:gd name="adj2" fmla="val 50000"/>
            </a:avLst>
          </a:prstGeom>
          <a:solidFill>
            <a:schemeClr val="accent4"/>
          </a:solidFill>
          <a:ln w="317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30823A88-AC68-9B96-670F-D9AB6E1D822F}"/>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16</a:t>
            </a:fld>
            <a:endParaRPr lang="ja-JP" altLang="en-US" dirty="0"/>
          </a:p>
        </p:txBody>
      </p:sp>
      <p:sp>
        <p:nvSpPr>
          <p:cNvPr id="15" name="星: 16 pt 14">
            <a:extLst>
              <a:ext uri="{FF2B5EF4-FFF2-40B4-BE49-F238E27FC236}">
                <a16:creationId xmlns:a16="http://schemas.microsoft.com/office/drawing/2014/main" id="{31D42C4D-3A31-CB0D-EDF1-6D26EF1025D9}"/>
              </a:ext>
            </a:extLst>
          </p:cNvPr>
          <p:cNvSpPr/>
          <p:nvPr/>
        </p:nvSpPr>
        <p:spPr>
          <a:xfrm>
            <a:off x="776904" y="3367803"/>
            <a:ext cx="2729554" cy="2159540"/>
          </a:xfrm>
          <a:prstGeom prst="star16">
            <a:avLst/>
          </a:prstGeom>
          <a:solidFill>
            <a:srgbClr val="FFC000"/>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賭博罪</a:t>
            </a:r>
            <a:endParaRPr kumimoji="1" lang="en-US" altLang="ja-JP" sz="3200" b="1"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50</a:t>
            </a:r>
            <a:r>
              <a:rPr lang="ja-JP" altLang="en-US" sz="1400" dirty="0">
                <a:solidFill>
                  <a:schemeClr val="tx1"/>
                </a:solidFill>
                <a:latin typeface="Meiryo UI" panose="020B0604030504040204" pitchFamily="50" charset="-128"/>
                <a:ea typeface="Meiryo UI" panose="020B0604030504040204" pitchFamily="50" charset="-128"/>
              </a:rPr>
              <a:t>万円以下の</a:t>
            </a: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罰金又は科料</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6" name="星: 16 pt 15">
            <a:extLst>
              <a:ext uri="{FF2B5EF4-FFF2-40B4-BE49-F238E27FC236}">
                <a16:creationId xmlns:a16="http://schemas.microsoft.com/office/drawing/2014/main" id="{96EED775-15F3-14EC-400B-501C57FF896A}"/>
              </a:ext>
            </a:extLst>
          </p:cNvPr>
          <p:cNvSpPr/>
          <p:nvPr/>
        </p:nvSpPr>
        <p:spPr>
          <a:xfrm>
            <a:off x="5120523" y="3317808"/>
            <a:ext cx="2729554" cy="2250205"/>
          </a:xfrm>
          <a:prstGeom prst="star16">
            <a:avLst/>
          </a:prstGeom>
          <a:solidFill>
            <a:srgbClr val="FFC000"/>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900" b="1" dirty="0">
                <a:solidFill>
                  <a:schemeClr val="tx1"/>
                </a:solidFill>
                <a:latin typeface="Meiryo UI" panose="020B0604030504040204" pitchFamily="50" charset="-128"/>
                <a:ea typeface="Meiryo UI" panose="020B0604030504040204" pitchFamily="50" charset="-128"/>
              </a:rPr>
              <a:t>常習賭博罪</a:t>
            </a:r>
            <a:endParaRPr lang="en-US" altLang="ja-JP" sz="1900" b="1" dirty="0">
              <a:solidFill>
                <a:schemeClr val="tx1"/>
              </a:solidFill>
              <a:latin typeface="Meiryo UI" panose="020B0604030504040204" pitchFamily="50" charset="-128"/>
              <a:ea typeface="Meiryo UI" panose="020B0604030504040204" pitchFamily="50" charset="-128"/>
            </a:endParaRPr>
          </a:p>
          <a:p>
            <a:pPr algn="ctr"/>
            <a:r>
              <a:rPr lang="en-US" altLang="ja-JP" sz="1300" dirty="0">
                <a:solidFill>
                  <a:schemeClr val="tx1"/>
                </a:solidFill>
                <a:latin typeface="Meiryo UI" panose="020B0604030504040204" pitchFamily="50" charset="-128"/>
                <a:ea typeface="Meiryo UI" panose="020B0604030504040204" pitchFamily="50" charset="-128"/>
              </a:rPr>
              <a:t>3</a:t>
            </a:r>
            <a:r>
              <a:rPr lang="ja-JP" altLang="en-US" sz="1300" dirty="0">
                <a:solidFill>
                  <a:schemeClr val="tx1"/>
                </a:solidFill>
                <a:latin typeface="Meiryo UI" panose="020B0604030504040204" pitchFamily="50" charset="-128"/>
                <a:ea typeface="Meiryo UI" panose="020B0604030504040204" pitchFamily="50" charset="-128"/>
              </a:rPr>
              <a:t>年以下の拘禁刑</a:t>
            </a:r>
            <a:endParaRPr kumimoji="1" lang="ja-JP" altLang="en-US" sz="1300" dirty="0">
              <a:solidFill>
                <a:schemeClr val="tx1"/>
              </a:solidFill>
              <a:latin typeface="Meiryo UI" panose="020B0604030504040204" pitchFamily="50" charset="-128"/>
              <a:ea typeface="Meiryo UI" panose="020B0604030504040204" pitchFamily="50" charset="-128"/>
            </a:endParaRPr>
          </a:p>
        </p:txBody>
      </p:sp>
      <p:sp>
        <p:nvSpPr>
          <p:cNvPr id="17" name="吹き出し: 角を丸めた四角形 16">
            <a:extLst>
              <a:ext uri="{FF2B5EF4-FFF2-40B4-BE49-F238E27FC236}">
                <a16:creationId xmlns:a16="http://schemas.microsoft.com/office/drawing/2014/main" id="{09BE2BCA-A8AB-037C-81DD-E5785CA4F8EB}"/>
              </a:ext>
            </a:extLst>
          </p:cNvPr>
          <p:cNvSpPr/>
          <p:nvPr/>
        </p:nvSpPr>
        <p:spPr>
          <a:xfrm>
            <a:off x="779303" y="5757609"/>
            <a:ext cx="7297897" cy="655840"/>
          </a:xfrm>
          <a:custGeom>
            <a:avLst/>
            <a:gdLst>
              <a:gd name="connsiteX0" fmla="*/ 0 w 7297897"/>
              <a:gd name="connsiteY0" fmla="*/ 145448 h 872668"/>
              <a:gd name="connsiteX1" fmla="*/ 145448 w 7297897"/>
              <a:gd name="connsiteY1" fmla="*/ 0 h 872668"/>
              <a:gd name="connsiteX2" fmla="*/ 1216316 w 7297897"/>
              <a:gd name="connsiteY2" fmla="*/ 0 h 872668"/>
              <a:gd name="connsiteX3" fmla="*/ 1216316 w 7297897"/>
              <a:gd name="connsiteY3" fmla="*/ 0 h 872668"/>
              <a:gd name="connsiteX4" fmla="*/ 3040790 w 7297897"/>
              <a:gd name="connsiteY4" fmla="*/ 0 h 872668"/>
              <a:gd name="connsiteX5" fmla="*/ 7152449 w 7297897"/>
              <a:gd name="connsiteY5" fmla="*/ 0 h 872668"/>
              <a:gd name="connsiteX6" fmla="*/ 7297897 w 7297897"/>
              <a:gd name="connsiteY6" fmla="*/ 145448 h 872668"/>
              <a:gd name="connsiteX7" fmla="*/ 7297897 w 7297897"/>
              <a:gd name="connsiteY7" fmla="*/ 509056 h 872668"/>
              <a:gd name="connsiteX8" fmla="*/ 7297897 w 7297897"/>
              <a:gd name="connsiteY8" fmla="*/ 509056 h 872668"/>
              <a:gd name="connsiteX9" fmla="*/ 7297897 w 7297897"/>
              <a:gd name="connsiteY9" fmla="*/ 727223 h 872668"/>
              <a:gd name="connsiteX10" fmla="*/ 7297897 w 7297897"/>
              <a:gd name="connsiteY10" fmla="*/ 727220 h 872668"/>
              <a:gd name="connsiteX11" fmla="*/ 7152449 w 7297897"/>
              <a:gd name="connsiteY11" fmla="*/ 872668 h 872668"/>
              <a:gd name="connsiteX12" fmla="*/ 3040790 w 7297897"/>
              <a:gd name="connsiteY12" fmla="*/ 872668 h 872668"/>
              <a:gd name="connsiteX13" fmla="*/ 1216316 w 7297897"/>
              <a:gd name="connsiteY13" fmla="*/ 872668 h 872668"/>
              <a:gd name="connsiteX14" fmla="*/ 1216316 w 7297897"/>
              <a:gd name="connsiteY14" fmla="*/ 872668 h 872668"/>
              <a:gd name="connsiteX15" fmla="*/ 145448 w 7297897"/>
              <a:gd name="connsiteY15" fmla="*/ 872668 h 872668"/>
              <a:gd name="connsiteX16" fmla="*/ 0 w 7297897"/>
              <a:gd name="connsiteY16" fmla="*/ 727220 h 872668"/>
              <a:gd name="connsiteX17" fmla="*/ 0 w 7297897"/>
              <a:gd name="connsiteY17" fmla="*/ 727223 h 872668"/>
              <a:gd name="connsiteX18" fmla="*/ -441231 w 7297897"/>
              <a:gd name="connsiteY18" fmla="*/ 635189 h 872668"/>
              <a:gd name="connsiteX19" fmla="*/ 0 w 7297897"/>
              <a:gd name="connsiteY19" fmla="*/ 509056 h 872668"/>
              <a:gd name="connsiteX20" fmla="*/ 0 w 7297897"/>
              <a:gd name="connsiteY20" fmla="*/ 145448 h 872668"/>
              <a:gd name="connsiteX0" fmla="*/ 0 w 7297897"/>
              <a:gd name="connsiteY0" fmla="*/ 145448 h 872668"/>
              <a:gd name="connsiteX1" fmla="*/ 145448 w 7297897"/>
              <a:gd name="connsiteY1" fmla="*/ 0 h 872668"/>
              <a:gd name="connsiteX2" fmla="*/ 1216316 w 7297897"/>
              <a:gd name="connsiteY2" fmla="*/ 0 h 872668"/>
              <a:gd name="connsiteX3" fmla="*/ 1216316 w 7297897"/>
              <a:gd name="connsiteY3" fmla="*/ 0 h 872668"/>
              <a:gd name="connsiteX4" fmla="*/ 3040790 w 7297897"/>
              <a:gd name="connsiteY4" fmla="*/ 0 h 872668"/>
              <a:gd name="connsiteX5" fmla="*/ 7152449 w 7297897"/>
              <a:gd name="connsiteY5" fmla="*/ 0 h 872668"/>
              <a:gd name="connsiteX6" fmla="*/ 7297897 w 7297897"/>
              <a:gd name="connsiteY6" fmla="*/ 145448 h 872668"/>
              <a:gd name="connsiteX7" fmla="*/ 7297897 w 7297897"/>
              <a:gd name="connsiteY7" fmla="*/ 509056 h 872668"/>
              <a:gd name="connsiteX8" fmla="*/ 7297897 w 7297897"/>
              <a:gd name="connsiteY8" fmla="*/ 509056 h 872668"/>
              <a:gd name="connsiteX9" fmla="*/ 7297897 w 7297897"/>
              <a:gd name="connsiteY9" fmla="*/ 727223 h 872668"/>
              <a:gd name="connsiteX10" fmla="*/ 7297897 w 7297897"/>
              <a:gd name="connsiteY10" fmla="*/ 727220 h 872668"/>
              <a:gd name="connsiteX11" fmla="*/ 7152449 w 7297897"/>
              <a:gd name="connsiteY11" fmla="*/ 872668 h 872668"/>
              <a:gd name="connsiteX12" fmla="*/ 3040790 w 7297897"/>
              <a:gd name="connsiteY12" fmla="*/ 872668 h 872668"/>
              <a:gd name="connsiteX13" fmla="*/ 1216316 w 7297897"/>
              <a:gd name="connsiteY13" fmla="*/ 872668 h 872668"/>
              <a:gd name="connsiteX14" fmla="*/ 1216316 w 7297897"/>
              <a:gd name="connsiteY14" fmla="*/ 872668 h 872668"/>
              <a:gd name="connsiteX15" fmla="*/ 145448 w 7297897"/>
              <a:gd name="connsiteY15" fmla="*/ 872668 h 872668"/>
              <a:gd name="connsiteX16" fmla="*/ 0 w 7297897"/>
              <a:gd name="connsiteY16" fmla="*/ 727220 h 872668"/>
              <a:gd name="connsiteX17" fmla="*/ 0 w 7297897"/>
              <a:gd name="connsiteY17" fmla="*/ 727223 h 872668"/>
              <a:gd name="connsiteX18" fmla="*/ 0 w 7297897"/>
              <a:gd name="connsiteY18" fmla="*/ 509056 h 872668"/>
              <a:gd name="connsiteX19" fmla="*/ 0 w 7297897"/>
              <a:gd name="connsiteY19" fmla="*/ 145448 h 87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7897" h="872668">
                <a:moveTo>
                  <a:pt x="0" y="145448"/>
                </a:moveTo>
                <a:cubicBezTo>
                  <a:pt x="0" y="65119"/>
                  <a:pt x="65119" y="0"/>
                  <a:pt x="145448" y="0"/>
                </a:cubicBezTo>
                <a:lnTo>
                  <a:pt x="1216316" y="0"/>
                </a:lnTo>
                <a:lnTo>
                  <a:pt x="1216316" y="0"/>
                </a:lnTo>
                <a:lnTo>
                  <a:pt x="3040790" y="0"/>
                </a:lnTo>
                <a:lnTo>
                  <a:pt x="7152449" y="0"/>
                </a:lnTo>
                <a:cubicBezTo>
                  <a:pt x="7232778" y="0"/>
                  <a:pt x="7297897" y="65119"/>
                  <a:pt x="7297897" y="145448"/>
                </a:cubicBezTo>
                <a:lnTo>
                  <a:pt x="7297897" y="509056"/>
                </a:lnTo>
                <a:lnTo>
                  <a:pt x="7297897" y="509056"/>
                </a:lnTo>
                <a:lnTo>
                  <a:pt x="7297897" y="727223"/>
                </a:lnTo>
                <a:lnTo>
                  <a:pt x="7297897" y="727220"/>
                </a:lnTo>
                <a:cubicBezTo>
                  <a:pt x="7297897" y="807549"/>
                  <a:pt x="7232778" y="872668"/>
                  <a:pt x="7152449" y="872668"/>
                </a:cubicBezTo>
                <a:lnTo>
                  <a:pt x="3040790" y="872668"/>
                </a:lnTo>
                <a:lnTo>
                  <a:pt x="1216316" y="872668"/>
                </a:lnTo>
                <a:lnTo>
                  <a:pt x="1216316" y="872668"/>
                </a:lnTo>
                <a:lnTo>
                  <a:pt x="145448" y="872668"/>
                </a:lnTo>
                <a:cubicBezTo>
                  <a:pt x="65119" y="872668"/>
                  <a:pt x="0" y="807549"/>
                  <a:pt x="0" y="727220"/>
                </a:cubicBezTo>
                <a:lnTo>
                  <a:pt x="0" y="727223"/>
                </a:lnTo>
                <a:lnTo>
                  <a:pt x="0" y="509056"/>
                </a:lnTo>
                <a:lnTo>
                  <a:pt x="0" y="145448"/>
                </a:lnTo>
                <a:close/>
              </a:path>
            </a:pathLst>
          </a:custGeom>
          <a:solidFill>
            <a:schemeClr val="accent6">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「知らなかった」では済まされません！</a:t>
            </a:r>
            <a:endParaRPr kumimoji="1" lang="ja-JP" altLang="en-US" b="1" dirty="0">
              <a:solidFill>
                <a:schemeClr val="tx1"/>
              </a:solidFill>
            </a:endParaRPr>
          </a:p>
        </p:txBody>
      </p:sp>
    </p:spTree>
    <p:extLst>
      <p:ext uri="{BB962C8B-B14F-4D97-AF65-F5344CB8AC3E}">
        <p14:creationId xmlns:p14="http://schemas.microsoft.com/office/powerpoint/2010/main" val="24913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80F1-BE71-F8C1-54E2-D9DD4F61CD61}"/>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27EAF5C-DEE9-144C-021D-E3B6E48AA378}"/>
              </a:ext>
            </a:extLst>
          </p:cNvPr>
          <p:cNvSpPr/>
          <p:nvPr/>
        </p:nvSpPr>
        <p:spPr>
          <a:xfrm>
            <a:off x="0" y="-728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97DF599-B089-E9D8-AE68-C77A652047E1}"/>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F90B97B6-C1B8-56C0-1F38-9AF0D53F6F7C}"/>
              </a:ext>
            </a:extLst>
          </p:cNvPr>
          <p:cNvSpPr txBox="1"/>
          <p:nvPr/>
        </p:nvSpPr>
        <p:spPr>
          <a:xfrm>
            <a:off x="4709479" y="6586862"/>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、政府広報オンラインをもとに生命保険文化センターが作成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3A22749-808B-AFBF-6BE2-27A5AAC02B72}"/>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「オンラインカジノ」は違法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スライド番号プレースホルダー 5">
            <a:extLst>
              <a:ext uri="{FF2B5EF4-FFF2-40B4-BE49-F238E27FC236}">
                <a16:creationId xmlns:a16="http://schemas.microsoft.com/office/drawing/2014/main" id="{30823A88-AC68-9B96-670F-D9AB6E1D822F}"/>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17</a:t>
            </a:fld>
            <a:endParaRPr lang="ja-JP" altLang="en-US" dirty="0"/>
          </a:p>
        </p:txBody>
      </p:sp>
      <p:sp>
        <p:nvSpPr>
          <p:cNvPr id="4" name="テキスト ボックス 3">
            <a:extLst>
              <a:ext uri="{FF2B5EF4-FFF2-40B4-BE49-F238E27FC236}">
                <a16:creationId xmlns:a16="http://schemas.microsoft.com/office/drawing/2014/main" id="{B959634E-1B25-5FCF-EE5D-90BBFC0848F5}"/>
              </a:ext>
            </a:extLst>
          </p:cNvPr>
          <p:cNvSpPr txBox="1"/>
          <p:nvPr/>
        </p:nvSpPr>
        <p:spPr>
          <a:xfrm>
            <a:off x="69329" y="1493103"/>
            <a:ext cx="9014758"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ヒラギノ丸ゴ Pro W4"/>
              </a:rPr>
              <a:t>海外で合法的に運営されているオンラインカジノであっても</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日本国内から接続して賭博を行うことは犯罪</a:t>
            </a:r>
            <a:r>
              <a:rPr lang="ja-JP" altLang="en-US" sz="2800" b="1" dirty="0">
                <a:latin typeface="Meiryo UI" panose="020B0604030504040204" pitchFamily="50" charset="-128"/>
                <a:ea typeface="Meiryo UI" panose="020B0604030504040204" pitchFamily="50" charset="-128"/>
                <a:cs typeface="ヒラギノ丸ゴ Pro W4"/>
              </a:rPr>
              <a:t>です。</a:t>
            </a:r>
            <a:endParaRPr lang="en-US" altLang="ja-JP" sz="2800" b="1" dirty="0">
              <a:latin typeface="Meiryo UI" panose="020B0604030504040204" pitchFamily="50" charset="-128"/>
              <a:ea typeface="Meiryo UI" panose="020B0604030504040204" pitchFamily="50" charset="-128"/>
              <a:cs typeface="ヒラギノ丸ゴ Pro W4"/>
            </a:endParaRPr>
          </a:p>
        </p:txBody>
      </p:sp>
      <p:sp>
        <p:nvSpPr>
          <p:cNvPr id="11" name="テキスト ボックス 10">
            <a:extLst>
              <a:ext uri="{FF2B5EF4-FFF2-40B4-BE49-F238E27FC236}">
                <a16:creationId xmlns:a16="http://schemas.microsoft.com/office/drawing/2014/main" id="{7F3589B0-E550-BBF6-280F-7310E2FD7D61}"/>
              </a:ext>
            </a:extLst>
          </p:cNvPr>
          <p:cNvSpPr txBox="1"/>
          <p:nvPr/>
        </p:nvSpPr>
        <p:spPr>
          <a:xfrm>
            <a:off x="69329" y="3326133"/>
            <a:ext cx="9074671" cy="1815882"/>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ヒラギノ丸ゴ Pro W4"/>
              </a:rPr>
              <a:t>法律に基づいて運営されている競馬や競輪、競艇などの公営競技や、「</a:t>
            </a:r>
            <a:r>
              <a:rPr lang="en-US" altLang="ja-JP" sz="2800" b="1" dirty="0">
                <a:latin typeface="Meiryo UI" panose="020B0604030504040204" pitchFamily="50" charset="-128"/>
                <a:ea typeface="Meiryo UI" panose="020B0604030504040204" pitchFamily="50" charset="-128"/>
                <a:cs typeface="ヒラギノ丸ゴ Pro W4"/>
              </a:rPr>
              <a:t>toto</a:t>
            </a:r>
            <a:r>
              <a:rPr lang="ja-JP" altLang="en-US" sz="2800" b="1" dirty="0">
                <a:latin typeface="Meiryo UI" panose="020B0604030504040204" pitchFamily="50" charset="-128"/>
                <a:ea typeface="Meiryo UI" panose="020B0604030504040204" pitchFamily="50" charset="-128"/>
                <a:cs typeface="ヒラギノ丸ゴ Pro W4"/>
              </a:rPr>
              <a:t>」などのスポーツ振興くじと違い、オンライン上でスポーツの勝敗にお金などを賭ける行為</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（スポーツベッティング）は絶対にやってはいけない犯罪行為</a:t>
            </a:r>
            <a:r>
              <a:rPr lang="ja-JP" altLang="en-US" sz="2800" b="1" dirty="0">
                <a:latin typeface="Meiryo UI" panose="020B0604030504040204" pitchFamily="50" charset="-128"/>
                <a:ea typeface="Meiryo UI" panose="020B0604030504040204" pitchFamily="50" charset="-128"/>
                <a:cs typeface="ヒラギノ丸ゴ Pro W4"/>
              </a:rPr>
              <a:t>です。</a:t>
            </a:r>
            <a:endParaRPr lang="en-US" altLang="ja-JP" sz="2800" b="1" dirty="0">
              <a:latin typeface="Meiryo UI" panose="020B0604030504040204" pitchFamily="50" charset="-128"/>
              <a:ea typeface="Meiryo UI" panose="020B0604030504040204" pitchFamily="50" charset="-128"/>
              <a:cs typeface="ヒラギノ丸ゴ Pro W4"/>
            </a:endParaRPr>
          </a:p>
        </p:txBody>
      </p:sp>
      <p:grpSp>
        <p:nvGrpSpPr>
          <p:cNvPr id="13" name="グループ化 12">
            <a:extLst>
              <a:ext uri="{FF2B5EF4-FFF2-40B4-BE49-F238E27FC236}">
                <a16:creationId xmlns:a16="http://schemas.microsoft.com/office/drawing/2014/main" id="{6D2B9D92-10C1-1354-D9DD-D9054BCA43A5}"/>
              </a:ext>
            </a:extLst>
          </p:cNvPr>
          <p:cNvGrpSpPr/>
          <p:nvPr/>
        </p:nvGrpSpPr>
        <p:grpSpPr>
          <a:xfrm>
            <a:off x="1624084" y="5360981"/>
            <a:ext cx="7145015" cy="1064740"/>
            <a:chOff x="1722425" y="5116168"/>
            <a:chExt cx="6433106" cy="1217129"/>
          </a:xfrm>
        </p:grpSpPr>
        <p:sp>
          <p:nvSpPr>
            <p:cNvPr id="20" name="角丸四角形吹き出し 37">
              <a:extLst>
                <a:ext uri="{FF2B5EF4-FFF2-40B4-BE49-F238E27FC236}">
                  <a16:creationId xmlns:a16="http://schemas.microsoft.com/office/drawing/2014/main" id="{0CC2D439-62A5-B1B2-12B8-232FBCFBC7D3}"/>
                </a:ext>
              </a:extLst>
            </p:cNvPr>
            <p:cNvSpPr/>
            <p:nvPr/>
          </p:nvSpPr>
          <p:spPr>
            <a:xfrm>
              <a:off x="1722425" y="5116168"/>
              <a:ext cx="6433105"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E0DC5D0B-B2A7-8488-24F4-F6B277363197}"/>
                </a:ext>
              </a:extLst>
            </p:cNvPr>
            <p:cNvSpPr/>
            <p:nvPr/>
          </p:nvSpPr>
          <p:spPr>
            <a:xfrm>
              <a:off x="1817859" y="5170617"/>
              <a:ext cx="6337672" cy="1035983"/>
            </a:xfrm>
            <a:prstGeom prst="rect">
              <a:avLst/>
            </a:prstGeom>
          </p:spPr>
          <p:txBody>
            <a:bodyPr wrap="square">
              <a:spAutoFit/>
            </a:bodyPr>
            <a:lstStyle/>
            <a:p>
              <a:pPr lvl="0">
                <a:lnSpc>
                  <a:spcPts val="3400"/>
                </a:lnSpc>
              </a:pPr>
              <a:r>
                <a:rPr lang="ja-JP" altLang="en-US" sz="2000" b="1" dirty="0">
                  <a:latin typeface="Meiryo UI" panose="020B0604030504040204" pitchFamily="50" charset="-128"/>
                  <a:ea typeface="Meiryo UI" panose="020B0604030504040204" pitchFamily="50" charset="-128"/>
                </a:rPr>
                <a:t>少しでも怪しいと思ったら</a:t>
              </a:r>
              <a:r>
                <a:rPr lang="ja-JP" altLang="en-US" sz="2000" b="1" u="sng" dirty="0">
                  <a:latin typeface="Meiryo UI" panose="020B0604030504040204" pitchFamily="50" charset="-128"/>
                  <a:ea typeface="Meiryo UI" panose="020B0604030504040204" pitchFamily="50" charset="-128"/>
                </a:rPr>
                <a:t>アクセスする前</a:t>
              </a:r>
              <a:r>
                <a:rPr lang="ja-JP" altLang="en-US" sz="2000" b="1" dirty="0">
                  <a:latin typeface="Meiryo UI" panose="020B0604030504040204" pitchFamily="50" charset="-128"/>
                  <a:ea typeface="Meiryo UI" panose="020B0604030504040204" pitchFamily="50" charset="-128"/>
                </a:rPr>
                <a:t>に、</a:t>
              </a:r>
              <a:r>
                <a:rPr lang="ja-JP" altLang="en-US" sz="2000" b="1" dirty="0">
                  <a:solidFill>
                    <a:srgbClr val="FF0000"/>
                  </a:solidFill>
                  <a:latin typeface="Meiryo UI" panose="020B0604030504040204" pitchFamily="50" charset="-128"/>
                  <a:ea typeface="Meiryo UI" panose="020B0604030504040204" pitchFamily="50" charset="-128"/>
                </a:rPr>
                <a:t>匿名通報フリーコール（</a:t>
              </a:r>
              <a:r>
                <a:rPr lang="en-US" altLang="ja-JP" sz="2000" b="1" dirty="0">
                  <a:solidFill>
                    <a:srgbClr val="FF0000"/>
                  </a:solidFill>
                  <a:latin typeface="Meiryo UI" panose="020B0604030504040204" pitchFamily="50" charset="-128"/>
                  <a:ea typeface="Meiryo UI" panose="020B0604030504040204" pitchFamily="50" charset="-128"/>
                </a:rPr>
                <a:t>0120-924-839</a:t>
              </a:r>
              <a:r>
                <a:rPr lang="ja-JP" altLang="en-US" sz="2000" b="1" dirty="0">
                  <a:solidFill>
                    <a:srgbClr val="FF0000"/>
                  </a:solidFill>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に電話しましょう。</a:t>
              </a:r>
            </a:p>
          </p:txBody>
        </p:sp>
      </p:grpSp>
      <p:pic>
        <p:nvPicPr>
          <p:cNvPr id="22" name="図 21">
            <a:extLst>
              <a:ext uri="{FF2B5EF4-FFF2-40B4-BE49-F238E27FC236}">
                <a16:creationId xmlns:a16="http://schemas.microsoft.com/office/drawing/2014/main" id="{84483237-5689-33FE-826F-23B5F800ED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29" y="5255509"/>
            <a:ext cx="1179349" cy="1545949"/>
          </a:xfrm>
          <a:prstGeom prst="rect">
            <a:avLst/>
          </a:prstGeom>
        </p:spPr>
      </p:pic>
      <p:sp>
        <p:nvSpPr>
          <p:cNvPr id="23" name="角丸四角形 37">
            <a:extLst>
              <a:ext uri="{FF2B5EF4-FFF2-40B4-BE49-F238E27FC236}">
                <a16:creationId xmlns:a16="http://schemas.microsoft.com/office/drawing/2014/main" id="{982819E3-2A01-D10F-DD7D-6FFDB3B20C97}"/>
              </a:ext>
            </a:extLst>
          </p:cNvPr>
          <p:cNvSpPr/>
          <p:nvPr/>
        </p:nvSpPr>
        <p:spPr bwMode="gray">
          <a:xfrm>
            <a:off x="59913" y="837042"/>
            <a:ext cx="3624983" cy="583800"/>
          </a:xfrm>
          <a:prstGeom prst="roundRect">
            <a:avLst>
              <a:gd name="adj" fmla="val 43388"/>
            </a:avLst>
          </a:prstGeom>
          <a:solidFill>
            <a:srgbClr val="604A7B"/>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海外のオンラインカジノ</a:t>
            </a:r>
          </a:p>
        </p:txBody>
      </p:sp>
      <p:sp>
        <p:nvSpPr>
          <p:cNvPr id="24" name="角丸四角形 37">
            <a:extLst>
              <a:ext uri="{FF2B5EF4-FFF2-40B4-BE49-F238E27FC236}">
                <a16:creationId xmlns:a16="http://schemas.microsoft.com/office/drawing/2014/main" id="{F4E94EC6-E8BF-1BE6-DAFB-7108C1933EE4}"/>
              </a:ext>
            </a:extLst>
          </p:cNvPr>
          <p:cNvSpPr/>
          <p:nvPr/>
        </p:nvSpPr>
        <p:spPr bwMode="gray">
          <a:xfrm>
            <a:off x="69329" y="2694701"/>
            <a:ext cx="3624983" cy="583800"/>
          </a:xfrm>
          <a:prstGeom prst="roundRect">
            <a:avLst>
              <a:gd name="adj" fmla="val 43388"/>
            </a:avLst>
          </a:prstGeom>
          <a:solidFill>
            <a:srgbClr val="604A7B"/>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スポーツベッティング</a:t>
            </a:r>
          </a:p>
        </p:txBody>
      </p:sp>
    </p:spTree>
    <p:extLst>
      <p:ext uri="{BB962C8B-B14F-4D97-AF65-F5344CB8AC3E}">
        <p14:creationId xmlns:p14="http://schemas.microsoft.com/office/powerpoint/2010/main" val="37738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C5D8-127B-DB5A-2FB1-750E98F06C82}"/>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91BE315-4BCC-C5E4-AF9E-AB4613E3BD3D}"/>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AAF1EA60-9044-EB23-66F6-6A3BC3DB2005}"/>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98A782C0-86FE-BBB6-76F6-AF14D1E2F49B}"/>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3840B82B-2F20-1E0A-9FA1-8F7DDBB689F4}"/>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3B77CF9F-E3D3-5CFC-512C-4017884F22F5}"/>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8" name="グループ化 7">
            <a:extLst>
              <a:ext uri="{FF2B5EF4-FFF2-40B4-BE49-F238E27FC236}">
                <a16:creationId xmlns:a16="http://schemas.microsoft.com/office/drawing/2014/main" id="{E3311DE2-B854-1931-9946-BAD3E5F8E8E2}"/>
              </a:ext>
            </a:extLst>
          </p:cNvPr>
          <p:cNvGrpSpPr/>
          <p:nvPr/>
        </p:nvGrpSpPr>
        <p:grpSpPr>
          <a:xfrm>
            <a:off x="258637" y="929633"/>
            <a:ext cx="8627434" cy="2311200"/>
            <a:chOff x="306254" y="830588"/>
            <a:chExt cx="8627434" cy="2255176"/>
          </a:xfrm>
        </p:grpSpPr>
        <p:sp>
          <p:nvSpPr>
            <p:cNvPr id="27" name="テキスト ボックス 26">
              <a:extLst>
                <a:ext uri="{FF2B5EF4-FFF2-40B4-BE49-F238E27FC236}">
                  <a16:creationId xmlns:a16="http://schemas.microsoft.com/office/drawing/2014/main" id="{722A3AA0-67EE-FF67-5EE9-3772533B448E}"/>
                </a:ext>
              </a:extLst>
            </p:cNvPr>
            <p:cNvSpPr txBox="1"/>
            <p:nvPr/>
          </p:nvSpPr>
          <p:spPr>
            <a:xfrm>
              <a:off x="430306" y="997675"/>
              <a:ext cx="8395079" cy="1692771"/>
            </a:xfrm>
            <a:prstGeom prst="rect">
              <a:avLst/>
            </a:prstGeom>
            <a:noFill/>
          </p:spPr>
          <p:txBody>
            <a:bodyPr wrap="square">
              <a:spAutoFit/>
            </a:bodyPr>
            <a:lstStyle/>
            <a:p>
              <a:pPr algn="l"/>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事例１</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「稼げる」というＳＮＳ広告を見て</a:t>
              </a:r>
              <a:r>
                <a:rPr lang="en-US" altLang="ja-JP" sz="2400" b="1" i="0" u="none" strike="noStrike" baseline="0" dirty="0">
                  <a:latin typeface="Meiryo UI" panose="020B0604030504040204" pitchFamily="50" charset="-128"/>
                  <a:ea typeface="Meiryo UI" panose="020B0604030504040204" pitchFamily="50" charset="-128"/>
                </a:rPr>
                <a:t>…</a:t>
              </a:r>
            </a:p>
            <a:p>
              <a:pPr algn="l">
                <a:lnSpc>
                  <a:spcPts val="2400"/>
                </a:lnSpc>
              </a:pPr>
              <a:endParaRPr lang="en-US" altLang="ja-JP" sz="2400" i="0" u="none" strike="noStrike" baseline="0" dirty="0">
                <a:solidFill>
                  <a:srgbClr val="000000"/>
                </a:solidFill>
                <a:latin typeface="Meiryo UI" panose="020B0604030504040204" pitchFamily="50" charset="-128"/>
                <a:ea typeface="Meiryo UI" panose="020B0604030504040204" pitchFamily="50" charset="-128"/>
              </a:endParaRPr>
            </a:p>
            <a:p>
              <a:pPr algn="l">
                <a:lnSpc>
                  <a:spcPts val="2400"/>
                </a:lnSpc>
              </a:pPr>
              <a:r>
                <a:rPr lang="ja-JP" altLang="en-US" sz="2000" i="0" u="none" strike="noStrike" baseline="0" dirty="0">
                  <a:latin typeface="Meiryo UI" panose="020B0604030504040204" pitchFamily="50" charset="-128"/>
                  <a:ea typeface="Meiryo UI" panose="020B0604030504040204" pitchFamily="50" charset="-128"/>
                </a:rPr>
                <a:t>「定型文を送信するだけで月に</a:t>
              </a:r>
              <a:r>
                <a:rPr lang="en-US" altLang="ja-JP" sz="2000" i="0" u="none" strike="noStrike" baseline="0" dirty="0">
                  <a:latin typeface="Meiryo UI" panose="020B0604030504040204" pitchFamily="50" charset="-128"/>
                  <a:ea typeface="Meiryo UI" panose="020B0604030504040204" pitchFamily="50" charset="-128"/>
                </a:rPr>
                <a:t>100</a:t>
              </a:r>
              <a:r>
                <a:rPr lang="ja-JP" altLang="en-US" sz="2000" i="0" u="none" strike="noStrike" baseline="0" dirty="0">
                  <a:latin typeface="Meiryo UI" panose="020B0604030504040204" pitchFamily="50" charset="-128"/>
                  <a:ea typeface="Meiryo UI" panose="020B0604030504040204" pitchFamily="50" charset="-128"/>
                </a:rPr>
                <a:t>万円から</a:t>
              </a:r>
              <a:r>
                <a:rPr lang="en-US" altLang="ja-JP" sz="2000" i="0" u="none" strike="noStrike" baseline="0" dirty="0">
                  <a:latin typeface="Meiryo UI" panose="020B0604030504040204" pitchFamily="50" charset="-128"/>
                  <a:ea typeface="Meiryo UI" panose="020B0604030504040204" pitchFamily="50" charset="-128"/>
                </a:rPr>
                <a:t>200</a:t>
              </a:r>
              <a:r>
                <a:rPr lang="ja-JP" altLang="en-US" sz="2000" i="0" u="none" strike="noStrike" baseline="0" dirty="0">
                  <a:latin typeface="Meiryo UI" panose="020B0604030504040204" pitchFamily="50" charset="-128"/>
                  <a:ea typeface="Meiryo UI" panose="020B0604030504040204" pitchFamily="50" charset="-128"/>
                </a:rPr>
                <a:t>万円稼げる」という</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ＳＮＳの広告を見て副業サイトにアクセス</a:t>
              </a:r>
              <a:r>
                <a:rPr lang="ja-JP" altLang="en-US" sz="2000" i="0" strike="noStrike" baseline="0" dirty="0">
                  <a:solidFill>
                    <a:srgbClr val="000000"/>
                  </a:solidFill>
                  <a:latin typeface="Meiryo UI" panose="020B0604030504040204" pitchFamily="50" charset="-128"/>
                  <a:ea typeface="Meiryo UI" panose="020B0604030504040204" pitchFamily="50" charset="-128"/>
                </a:rPr>
                <a:t>し</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情報商材を購入した。する</a:t>
              </a:r>
              <a:r>
                <a:rPr lang="ja-JP" altLang="en-US" sz="2000" i="0" u="none" strike="noStrike" baseline="0" dirty="0">
                  <a:latin typeface="Meiryo UI" panose="020B0604030504040204" pitchFamily="50" charset="-128"/>
                  <a:ea typeface="Meiryo UI" panose="020B0604030504040204" pitchFamily="50" charset="-128"/>
                </a:rPr>
                <a:t>とサポートプランを勧誘</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15</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を銀行口座に振り込んだ。（</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 男性）</a:t>
              </a:r>
              <a:endParaRPr lang="ja-JP" altLang="en-US"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1007D7EA-1776-92DE-8E4E-5627382D827B}"/>
                </a:ext>
              </a:extLst>
            </p:cNvPr>
            <p:cNvSpPr/>
            <p:nvPr/>
          </p:nvSpPr>
          <p:spPr>
            <a:xfrm>
              <a:off x="306254" y="830588"/>
              <a:ext cx="8627434" cy="2255176"/>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9E24FCB5-0FC4-988C-C4E2-F3F48ADD00FB}"/>
              </a:ext>
            </a:extLst>
          </p:cNvPr>
          <p:cNvGrpSpPr/>
          <p:nvPr/>
        </p:nvGrpSpPr>
        <p:grpSpPr>
          <a:xfrm>
            <a:off x="258637" y="3791619"/>
            <a:ext cx="8627434" cy="2311200"/>
            <a:chOff x="306254" y="3282357"/>
            <a:chExt cx="8627434" cy="3119257"/>
          </a:xfrm>
        </p:grpSpPr>
        <p:sp>
          <p:nvSpPr>
            <p:cNvPr id="30" name="テキスト ボックス 29">
              <a:extLst>
                <a:ext uri="{FF2B5EF4-FFF2-40B4-BE49-F238E27FC236}">
                  <a16:creationId xmlns:a16="http://schemas.microsoft.com/office/drawing/2014/main" id="{6D4FA633-A61F-540D-1903-B2BCD7E64362}"/>
                </a:ext>
              </a:extLst>
            </p:cNvPr>
            <p:cNvSpPr txBox="1"/>
            <p:nvPr/>
          </p:nvSpPr>
          <p:spPr>
            <a:xfrm>
              <a:off x="428188" y="3448294"/>
              <a:ext cx="6676699" cy="623075"/>
            </a:xfrm>
            <a:prstGeom prst="rect">
              <a:avLst/>
            </a:prstGeom>
            <a:noFill/>
          </p:spPr>
          <p:txBody>
            <a:bodyPr wrap="square">
              <a:spAutoFit/>
            </a:bodyPr>
            <a:lstStyle/>
            <a:p>
              <a:pPr algn="l"/>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事例２</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ＳＮＳで知り合った相手から誘われて</a:t>
              </a:r>
              <a:r>
                <a:rPr lang="en-US" altLang="ja-JP" sz="2400" b="1" i="0" u="none" strike="noStrike" baseline="0" dirty="0">
                  <a:latin typeface="Meiryo UI" panose="020B0604030504040204" pitchFamily="50" charset="-128"/>
                  <a:ea typeface="Meiryo UI" panose="020B0604030504040204" pitchFamily="50" charset="-128"/>
                </a:rPr>
                <a:t>…</a:t>
              </a:r>
            </a:p>
          </p:txBody>
        </p:sp>
        <p:sp>
          <p:nvSpPr>
            <p:cNvPr id="32" name="四角形: 角を丸くする 31">
              <a:extLst>
                <a:ext uri="{FF2B5EF4-FFF2-40B4-BE49-F238E27FC236}">
                  <a16:creationId xmlns:a16="http://schemas.microsoft.com/office/drawing/2014/main" id="{F3B3D0B0-3958-A62C-58DA-2F4F701E6922}"/>
                </a:ext>
              </a:extLst>
            </p:cNvPr>
            <p:cNvSpPr/>
            <p:nvPr/>
          </p:nvSpPr>
          <p:spPr>
            <a:xfrm>
              <a:off x="306254" y="3282357"/>
              <a:ext cx="8627434" cy="3119257"/>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97D3C2F-7276-EB38-9FFB-8F75755E8975}"/>
                </a:ext>
              </a:extLst>
            </p:cNvPr>
            <p:cNvSpPr txBox="1"/>
            <p:nvPr/>
          </p:nvSpPr>
          <p:spPr>
            <a:xfrm>
              <a:off x="481513" y="4261641"/>
              <a:ext cx="8278985" cy="1787064"/>
            </a:xfrm>
            <a:prstGeom prst="rect">
              <a:avLst/>
            </a:prstGeom>
            <a:noFill/>
          </p:spPr>
          <p:txBody>
            <a:bodyPr wrap="square">
              <a:spAutoFit/>
            </a:bodyPr>
            <a:lstStyle/>
            <a:p>
              <a:pPr algn="l">
                <a:lnSpc>
                  <a:spcPts val="2400"/>
                </a:lnSpc>
              </a:pP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ＳＮＳで知り合った相手</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とやり取りをしていたところ、「別のサイトでやり取りをしよう」と言われて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出会い系サイトに誘引</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された。するとサイトから「専用のチャット内に入る必要がある」と言われて費用を請求された。その後も「やり取りをするにはお金が必要」と言われて、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合計約</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16</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を支払った。（</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 女性）</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1220A7F8-BAE5-3099-C4B7-3FD56351A597}"/>
              </a:ext>
            </a:extLst>
          </p:cNvPr>
          <p:cNvSpPr txBox="1"/>
          <p:nvPr/>
        </p:nvSpPr>
        <p:spPr>
          <a:xfrm>
            <a:off x="5361900" y="6448449"/>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16E2BA7D-C29E-FF69-CF10-81DBF41111C2}"/>
              </a:ext>
            </a:extLst>
          </p:cNvPr>
          <p:cNvSpPr>
            <a:spLocks noGrp="1"/>
          </p:cNvSpPr>
          <p:nvPr>
            <p:ph type="sldNum" sz="quarter" idx="12"/>
          </p:nvPr>
        </p:nvSpPr>
        <p:spPr>
          <a:xfrm>
            <a:off x="6943288" y="6492875"/>
            <a:ext cx="2133600" cy="365125"/>
          </a:xfrm>
        </p:spPr>
        <p:txBody>
          <a:bodyPr/>
          <a:lstStyle/>
          <a:p>
            <a:pPr defTabSz="457200">
              <a:defRPr/>
            </a:pPr>
            <a:fld id="{7B76553B-32E2-D644-9CD0-56FDA882EB90}" type="slidenum">
              <a:rPr lang="ja-JP" altLang="en-US" sz="1800" smtClean="0"/>
              <a:pPr defTabSz="457200">
                <a:defRPr/>
              </a:pPr>
              <a:t>18</a:t>
            </a:fld>
            <a:endParaRPr lang="ja-JP" altLang="en-US" sz="1800" dirty="0"/>
          </a:p>
        </p:txBody>
      </p:sp>
    </p:spTree>
    <p:extLst>
      <p:ext uri="{BB962C8B-B14F-4D97-AF65-F5344CB8AC3E}">
        <p14:creationId xmlns:p14="http://schemas.microsoft.com/office/powerpoint/2010/main" val="1515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2381935"/>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900"/>
              <a:ext cx="8346004" cy="2136461"/>
            </a:xfrm>
            <a:prstGeom prst="rect">
              <a:avLst/>
            </a:prstGeom>
            <a:noFill/>
          </p:spPr>
          <p:txBody>
            <a:bodyPr wrap="square">
              <a:spAutoFit/>
            </a:bodyPr>
            <a:lstStyle/>
            <a:p>
              <a:pPr algn="l"/>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事例１</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広告のコースを希望したが、高額コースに</a:t>
              </a:r>
              <a:r>
                <a:rPr lang="en-US" altLang="ja-JP" sz="2400" b="1" dirty="0">
                  <a:latin typeface="Meiryo UI" panose="020B0604030504040204" pitchFamily="50" charset="-128"/>
                  <a:ea typeface="Meiryo UI" panose="020B0604030504040204" pitchFamily="50" charset="-128"/>
                </a:rPr>
                <a:t>…</a:t>
              </a:r>
            </a:p>
            <a:p>
              <a:pPr algn="l">
                <a:lnSpc>
                  <a:spcPts val="2400"/>
                </a:lnSpc>
              </a:pPr>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「ひげ脱毛が月額約</a:t>
              </a:r>
              <a:r>
                <a:rPr lang="en-US" altLang="ja-JP" sz="2000" dirty="0">
                  <a:latin typeface="Meiryo UI" panose="020B0604030504040204" pitchFamily="50" charset="-128"/>
                  <a:ea typeface="Meiryo UI" panose="020B0604030504040204" pitchFamily="50" charset="-128"/>
                </a:rPr>
                <a:t>1,000</a:t>
              </a:r>
              <a:r>
                <a:rPr lang="ja-JP" altLang="en-US" sz="2000" dirty="0">
                  <a:latin typeface="Meiryo UI" panose="020B0604030504040204" pitchFamily="50" charset="-128"/>
                  <a:ea typeface="Meiryo UI" panose="020B0604030504040204" pitchFamily="50" charset="-128"/>
                </a:rPr>
                <a:t>円」という広告を見て、エステサロンでそのコースを希望したが、</a:t>
              </a:r>
              <a:r>
                <a:rPr lang="ja-JP" altLang="en-US" sz="2000" u="sng" dirty="0">
                  <a:solidFill>
                    <a:srgbClr val="FF0000"/>
                  </a:solidFill>
                  <a:latin typeface="Meiryo UI" panose="020B0604030504040204" pitchFamily="50" charset="-128"/>
                  <a:ea typeface="Meiryo UI" panose="020B0604030504040204" pitchFamily="50" charset="-128"/>
                </a:rPr>
                <a:t>約</a:t>
              </a:r>
              <a:r>
                <a:rPr lang="en-US" altLang="ja-JP" sz="2000" u="sng" dirty="0">
                  <a:solidFill>
                    <a:srgbClr val="FF0000"/>
                  </a:solidFill>
                  <a:latin typeface="Meiryo UI" panose="020B0604030504040204" pitchFamily="50" charset="-128"/>
                  <a:ea typeface="Meiryo UI" panose="020B0604030504040204" pitchFamily="50" charset="-128"/>
                </a:rPr>
                <a:t>50</a:t>
              </a:r>
              <a:r>
                <a:rPr lang="ja-JP" altLang="en-US" sz="2000" u="sng" dirty="0">
                  <a:solidFill>
                    <a:srgbClr val="FF0000"/>
                  </a:solidFill>
                  <a:latin typeface="Meiryo UI" panose="020B0604030504040204" pitchFamily="50" charset="-128"/>
                  <a:ea typeface="Meiryo UI" panose="020B0604030504040204" pitchFamily="50" charset="-128"/>
                </a:rPr>
                <a:t>万円のコースを勧められ、「納得のいく脱毛をする場合は、これぐらいの料金がかかる」と言われ、契約してしまった</a:t>
              </a:r>
              <a:r>
                <a:rPr lang="ja-JP" altLang="en-US" sz="2000" dirty="0">
                  <a:latin typeface="Meiryo UI" panose="020B0604030504040204" pitchFamily="50" charset="-128"/>
                  <a:ea typeface="Meiryo UI" panose="020B0604030504040204" pitchFamily="50" charset="-128"/>
                </a:rPr>
                <a:t>。学生のため支払っていくことが難しく、クーリング・オフしたい。</a:t>
              </a:r>
              <a:r>
                <a:rPr lang="zh-CN" altLang="en-US" sz="2000" dirty="0">
                  <a:latin typeface="Meiryo UI" panose="020B0604030504040204" pitchFamily="50" charset="-128"/>
                  <a:ea typeface="Meiryo UI" panose="020B0604030504040204" pitchFamily="50" charset="-128"/>
                </a:rPr>
                <a:t>（</a:t>
              </a:r>
              <a:r>
                <a:rPr lang="en-US" altLang="zh-CN" sz="2000" dirty="0">
                  <a:latin typeface="Meiryo UI" panose="020B0604030504040204" pitchFamily="50" charset="-128"/>
                  <a:ea typeface="Meiryo UI" panose="020B0604030504040204" pitchFamily="50" charset="-128"/>
                </a:rPr>
                <a:t>20</a:t>
              </a:r>
              <a:r>
                <a:rPr lang="zh-CN" altLang="en-US" sz="2000" dirty="0">
                  <a:latin typeface="Meiryo UI" panose="020B0604030504040204" pitchFamily="50" charset="-128"/>
                  <a:ea typeface="Meiryo UI" panose="020B0604030504040204" pitchFamily="50" charset="-128"/>
                </a:rPr>
                <a:t>歳代 男性 学生）</a:t>
              </a:r>
              <a:endParaRPr lang="ja-JP" altLang="en-US" sz="20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306254" y="3723285"/>
            <a:ext cx="8601553" cy="2526215"/>
            <a:chOff x="232053" y="3486798"/>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3" y="3486798"/>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10392" y="3627944"/>
              <a:ext cx="8376996" cy="2511747"/>
            </a:xfrm>
            <a:prstGeom prst="rect">
              <a:avLst/>
            </a:prstGeom>
            <a:grpFill/>
          </p:spPr>
          <p:txBody>
            <a:bodyPr wrap="square">
              <a:spAutoFit/>
            </a:bodyPr>
            <a:lstStyle/>
            <a:p>
              <a:pPr algn="l"/>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事例２</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体験後に強引に契約を迫られ</a:t>
              </a:r>
              <a:r>
                <a:rPr lang="en-US" altLang="ja-JP" sz="2400" b="1" i="0" u="none" strike="noStrike" baseline="0" dirty="0">
                  <a:latin typeface="Meiryo UI" panose="020B0604030504040204" pitchFamily="50" charset="-128"/>
                  <a:ea typeface="Meiryo UI" panose="020B0604030504040204" pitchFamily="50" charset="-128"/>
                </a:rPr>
                <a:t>…</a:t>
              </a: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脱毛エステの体験に行き、担当者から契約を勧められた。</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自分は体験だけのつもりだと断ったが、「信販会社からハガキが届いたときに解約すれば費用なしで解約できる」と強引に勧誘され、契約してしまった</a:t>
              </a:r>
              <a:r>
                <a:rPr lang="ja-JP" altLang="en-US" sz="2000" i="0" u="none" strike="noStrike" baseline="0" dirty="0">
                  <a:latin typeface="Meiryo UI" panose="020B0604030504040204" pitchFamily="50" charset="-128"/>
                  <a:ea typeface="Meiryo UI" panose="020B0604030504040204" pitchFamily="50" charset="-128"/>
                </a:rPr>
                <a:t>。ハガキが届いたため、エステ店に連絡すると、「クーリング・オフ期間が過ぎているため、解約には手数料がかかる」と言われた。担当者の説明と違うため納得できない。</a:t>
              </a:r>
              <a:r>
                <a:rPr lang="zh-CN" altLang="en-US" sz="2000" i="0" u="none" strike="noStrike" baseline="0" dirty="0">
                  <a:latin typeface="Meiryo UI" panose="020B0604030504040204" pitchFamily="50" charset="-128"/>
                  <a:ea typeface="Meiryo UI" panose="020B0604030504040204" pitchFamily="50" charset="-128"/>
                </a:rPr>
                <a:t>（</a:t>
              </a:r>
              <a:r>
                <a:rPr lang="en-US" altLang="zh-CN" sz="2000" i="0" u="none" strike="noStrike" baseline="0" dirty="0">
                  <a:latin typeface="Meiryo UI" panose="020B0604030504040204" pitchFamily="50" charset="-128"/>
                  <a:ea typeface="Meiryo UI" panose="020B0604030504040204" pitchFamily="50" charset="-128"/>
                </a:rPr>
                <a:t>20</a:t>
              </a:r>
              <a:r>
                <a:rPr lang="zh-CN" altLang="en-US" sz="2000" i="0" u="none" strike="noStrike" baseline="0" dirty="0">
                  <a:latin typeface="Meiryo UI" panose="020B0604030504040204" pitchFamily="50" charset="-128"/>
                  <a:ea typeface="Meiryo UI" panose="020B0604030504040204" pitchFamily="50" charset="-128"/>
                </a:rPr>
                <a:t>歳代 男性 学生）</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19</a:t>
            </a:fld>
            <a:endParaRPr lang="ja-JP" altLang="en-US" sz="1800" dirty="0"/>
          </a:p>
        </p:txBody>
      </p:sp>
    </p:spTree>
    <p:extLst>
      <p:ext uri="{BB962C8B-B14F-4D97-AF65-F5344CB8AC3E}">
        <p14:creationId xmlns:p14="http://schemas.microsoft.com/office/powerpoint/2010/main" val="25215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11E7-CB09-E9A2-7AAE-4594DE378BE5}"/>
            </a:ext>
          </a:extLst>
        </p:cNvPr>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99EF6B72-412C-198C-99FD-3FBFDE0CED05}"/>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FCF77FD3-8347-C9B8-5FE3-9DF3636E3E0F}"/>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教科書該当箇所キーワード</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10" name="表 9">
            <a:extLst>
              <a:ext uri="{FF2B5EF4-FFF2-40B4-BE49-F238E27FC236}">
                <a16:creationId xmlns:a16="http://schemas.microsoft.com/office/drawing/2014/main" id="{C62C981F-68B7-D68D-0FF6-A7C32AE8CC64}"/>
              </a:ext>
            </a:extLst>
          </p:cNvPr>
          <p:cNvGraphicFramePr>
            <a:graphicFrameLocks noGrp="1"/>
          </p:cNvGraphicFramePr>
          <p:nvPr>
            <p:extLst>
              <p:ext uri="{D42A27DB-BD31-4B8C-83A1-F6EECF244321}">
                <p14:modId xmlns:p14="http://schemas.microsoft.com/office/powerpoint/2010/main" val="2582280664"/>
              </p:ext>
            </p:extLst>
          </p:nvPr>
        </p:nvGraphicFramePr>
        <p:xfrm>
          <a:off x="223520" y="955040"/>
          <a:ext cx="8707119" cy="2966351"/>
        </p:xfrm>
        <a:graphic>
          <a:graphicData uri="http://schemas.openxmlformats.org/drawingml/2006/table">
            <a:tbl>
              <a:tblPr firstRow="1" bandRow="1">
                <a:tableStyleId>{616DA210-FB5B-4158-B5E0-FEB733F419BA}</a:tableStyleId>
              </a:tblPr>
              <a:tblGrid>
                <a:gridCol w="1407160">
                  <a:extLst>
                    <a:ext uri="{9D8B030D-6E8A-4147-A177-3AD203B41FA5}">
                      <a16:colId xmlns:a16="http://schemas.microsoft.com/office/drawing/2014/main" val="456136565"/>
                    </a:ext>
                  </a:extLst>
                </a:gridCol>
                <a:gridCol w="3703320">
                  <a:extLst>
                    <a:ext uri="{9D8B030D-6E8A-4147-A177-3AD203B41FA5}">
                      <a16:colId xmlns:a16="http://schemas.microsoft.com/office/drawing/2014/main" val="4010869943"/>
                    </a:ext>
                  </a:extLst>
                </a:gridCol>
                <a:gridCol w="3596639">
                  <a:extLst>
                    <a:ext uri="{9D8B030D-6E8A-4147-A177-3AD203B41FA5}">
                      <a16:colId xmlns:a16="http://schemas.microsoft.com/office/drawing/2014/main" val="688190948"/>
                    </a:ext>
                  </a:extLst>
                </a:gridCol>
              </a:tblGrid>
              <a:tr h="548640">
                <a:tc>
                  <a:txBody>
                    <a:bodyPr/>
                    <a:lstStyle/>
                    <a:p>
                      <a:pPr algn="ctr"/>
                      <a:r>
                        <a:rPr kumimoji="1" lang="ja-JP" altLang="en-US" dirty="0">
                          <a:latin typeface="Meiryo UI" panose="020B0604030504040204" pitchFamily="50" charset="-128"/>
                          <a:ea typeface="Meiryo UI" panose="020B0604030504040204" pitchFamily="50" charset="-128"/>
                        </a:rPr>
                        <a:t>スライド</a:t>
                      </a:r>
                    </a:p>
                  </a:txBody>
                  <a:tcPr/>
                </a:tc>
                <a:tc>
                  <a:txBody>
                    <a:bodyPr/>
                    <a:lstStyle/>
                    <a:p>
                      <a:pPr algn="ctr"/>
                      <a:r>
                        <a:rPr kumimoji="1" lang="ja-JP" altLang="en-US" dirty="0">
                          <a:latin typeface="Meiryo UI" panose="020B0604030504040204" pitchFamily="50" charset="-128"/>
                          <a:ea typeface="Meiryo UI" panose="020B0604030504040204" pitchFamily="50" charset="-128"/>
                        </a:rPr>
                        <a:t>家庭科</a:t>
                      </a:r>
                    </a:p>
                  </a:txBody>
                  <a:tcPr/>
                </a:tc>
                <a:tc>
                  <a:txBody>
                    <a:bodyPr/>
                    <a:lstStyle/>
                    <a:p>
                      <a:pPr algn="ctr"/>
                      <a:r>
                        <a:rPr kumimoji="1" lang="ja-JP" altLang="en-US" dirty="0">
                          <a:latin typeface="Meiryo UI" panose="020B0604030504040204" pitchFamily="50" charset="-128"/>
                          <a:ea typeface="Meiryo UI" panose="020B0604030504040204" pitchFamily="50" charset="-128"/>
                        </a:rPr>
                        <a:t>公民科</a:t>
                      </a:r>
                    </a:p>
                  </a:txBody>
                  <a:tcPr/>
                </a:tc>
                <a:extLst>
                  <a:ext uri="{0D108BD9-81ED-4DB2-BD59-A6C34878D82A}">
                    <a16:rowId xmlns:a16="http://schemas.microsoft.com/office/drawing/2014/main" val="1530742019"/>
                  </a:ext>
                </a:extLst>
              </a:tr>
              <a:tr h="693268">
                <a:tc>
                  <a:txBody>
                    <a:bodyPr/>
                    <a:lstStyle/>
                    <a:p>
                      <a:r>
                        <a:rPr kumimoji="1"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経済生活、消費行動、消費生活、消費行動と意思決定</a:t>
                      </a:r>
                    </a:p>
                  </a:txBody>
                  <a:tcPr/>
                </a:tc>
                <a:tc>
                  <a:txBody>
                    <a:bodyPr/>
                    <a:lstStyle/>
                    <a:p>
                      <a:r>
                        <a:rPr kumimoji="1" lang="ja-JP" altLang="en-US" dirty="0">
                          <a:latin typeface="Meiryo UI" panose="020B0604030504040204" pitchFamily="50" charset="-128"/>
                          <a:ea typeface="Meiryo UI" panose="020B0604030504040204" pitchFamily="50" charset="-128"/>
                        </a:rPr>
                        <a:t>経済社会と国民生活、法の働き</a:t>
                      </a:r>
                    </a:p>
                  </a:txBody>
                  <a:tcPr/>
                </a:tc>
                <a:extLst>
                  <a:ext uri="{0D108BD9-81ED-4DB2-BD59-A6C34878D82A}">
                    <a16:rowId xmlns:a16="http://schemas.microsoft.com/office/drawing/2014/main" val="2768190374"/>
                  </a:ext>
                </a:extLst>
              </a:tr>
              <a:tr h="969333">
                <a:tc>
                  <a:txBody>
                    <a:bodyPr/>
                    <a:lstStyle/>
                    <a:p>
                      <a:r>
                        <a:rPr kumimoji="1" lang="ja-JP" altLang="en-US" dirty="0">
                          <a:latin typeface="Meiryo UI" panose="020B0604030504040204" pitchFamily="50" charset="-128"/>
                          <a:ea typeface="Meiryo UI" panose="020B0604030504040204" pitchFamily="50" charset="-128"/>
                        </a:rPr>
                        <a:t>４～５</a:t>
                      </a:r>
                      <a:endParaRPr kumimoji="1" lang="en-US" altLang="ja-JP"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経済生活、消費・環境、消費行動、消費生活、消費行動と意思決定</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生活と経済、経済社会と国民生活、金融の働き、金融のしくみ、市場経済における金融の働き</a:t>
                      </a:r>
                      <a:endParaRPr kumimoji="1" lang="en-US" altLang="ja-JP"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94356703"/>
                  </a:ext>
                </a:extLst>
              </a:tr>
              <a:tr h="755110">
                <a:tc>
                  <a:txBody>
                    <a:bodyPr/>
                    <a:lstStyle/>
                    <a:p>
                      <a:r>
                        <a:rPr kumimoji="1" lang="ja-JP" altLang="en-US" dirty="0">
                          <a:latin typeface="Meiryo UI" panose="020B0604030504040204" pitchFamily="50" charset="-128"/>
                          <a:ea typeface="Meiryo UI" panose="020B0604030504040204" pitchFamily="50" charset="-128"/>
                        </a:rPr>
                        <a:t>６～２３</a:t>
                      </a:r>
                      <a:endParaRPr kumimoji="1" lang="en-US" altLang="ja-JP"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経済生活、消費・環境、消費行動、消費生活、消費行動と意思決定</a:t>
                      </a:r>
                    </a:p>
                  </a:txBody>
                  <a:tcPr/>
                </a:tc>
                <a:tc>
                  <a:txBody>
                    <a:bodyPr/>
                    <a:lstStyle/>
                    <a:p>
                      <a:r>
                        <a:rPr kumimoji="1" lang="ja-JP" altLang="en-US" dirty="0">
                          <a:latin typeface="Meiryo UI" panose="020B0604030504040204" pitchFamily="50" charset="-128"/>
                          <a:ea typeface="Meiryo UI" panose="020B0604030504040204" pitchFamily="50" charset="-128"/>
                        </a:rPr>
                        <a:t>法の働き、法的な主体、社会の形成と参画</a:t>
                      </a:r>
                    </a:p>
                  </a:txBody>
                  <a:tcPr/>
                </a:tc>
                <a:extLst>
                  <a:ext uri="{0D108BD9-81ED-4DB2-BD59-A6C34878D82A}">
                    <a16:rowId xmlns:a16="http://schemas.microsoft.com/office/drawing/2014/main" val="2815435531"/>
                  </a:ext>
                </a:extLst>
              </a:tr>
            </a:tbl>
          </a:graphicData>
        </a:graphic>
      </p:graphicFrame>
    </p:spTree>
    <p:extLst>
      <p:ext uri="{BB962C8B-B14F-4D97-AF65-F5344CB8AC3E}">
        <p14:creationId xmlns:p14="http://schemas.microsoft.com/office/powerpoint/2010/main" val="400830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増加する美容医療サービスのトラブル（事例）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1668707"/>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899"/>
              <a:ext cx="8346004" cy="2111271"/>
            </a:xfrm>
            <a:prstGeom prst="rect">
              <a:avLst/>
            </a:prstGeom>
            <a:noFill/>
          </p:spPr>
          <p:txBody>
            <a:bodyPr wrap="square">
              <a:spAutoFit/>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事例１</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カウンセリングのはずが</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①</a:t>
              </a:r>
              <a:endParaRPr lang="en-US" altLang="ja-JP" sz="2400" b="1" dirty="0">
                <a:latin typeface="Meiryo UI" panose="020B0604030504040204" pitchFamily="50" charset="-128"/>
                <a:ea typeface="Meiryo UI" panose="020B0604030504040204" pitchFamily="50" charset="-128"/>
              </a:endParaRPr>
            </a:p>
            <a:p>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鼻の施術のカウンセリングに行き、</a:t>
              </a:r>
              <a:r>
                <a:rPr lang="ja-JP" altLang="en-US" sz="2000" dirty="0">
                  <a:solidFill>
                    <a:srgbClr val="FF0000"/>
                  </a:solidFill>
                  <a:latin typeface="Meiryo UI" panose="020B0604030504040204" pitchFamily="50" charset="-128"/>
                  <a:ea typeface="Meiryo UI" panose="020B0604030504040204" pitchFamily="50" charset="-128"/>
                </a:rPr>
                <a:t>「モニター価格もある」「今やった方がいい」と勧められ</a:t>
              </a:r>
              <a:r>
                <a:rPr lang="ja-JP" altLang="en-US" sz="2000" dirty="0">
                  <a:latin typeface="Meiryo UI" panose="020B0604030504040204" pitchFamily="50" charset="-128"/>
                  <a:ea typeface="Meiryo UI" panose="020B0604030504040204" pitchFamily="50" charset="-128"/>
                </a:rPr>
                <a:t>、その場で契約して施術を受けたが、鼻が腫れてしまった。元に戻してほしい。</a:t>
              </a: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271223" y="2871295"/>
            <a:ext cx="8601553" cy="1854981"/>
            <a:chOff x="232052" y="2746541"/>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2" y="2746541"/>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09300" y="2950642"/>
              <a:ext cx="8376996" cy="2496138"/>
            </a:xfrm>
            <a:prstGeom prst="rect">
              <a:avLst/>
            </a:prstGeom>
            <a:grpFill/>
          </p:spPr>
          <p:txBody>
            <a:bodyPr wrap="square">
              <a:spAutoFit/>
            </a:bodyPr>
            <a:lstStyle/>
            <a:p>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事例２</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カウンセリングのはずが</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②</a:t>
              </a:r>
              <a:endParaRPr lang="en-US" altLang="ja-JP" sz="2400" b="1" i="0" u="none" strike="noStrike" baseline="0" dirty="0">
                <a:latin typeface="Meiryo UI" panose="020B0604030504040204" pitchFamily="50" charset="-128"/>
                <a:ea typeface="Meiryo UI" panose="020B0604030504040204" pitchFamily="50" charset="-128"/>
              </a:endParaRP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美肌治療のカウンセリングを予約したがリフトアップのモニター契約を勧められた。</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顔が少し腫れる程度と聞いて施術を受けたが、ひどく腫れてしまい</a:t>
              </a:r>
              <a:r>
                <a:rPr lang="ja-JP" altLang="en-US" sz="2000" i="0" u="none" strike="noStrike" baseline="0" dirty="0">
                  <a:latin typeface="Meiryo UI" panose="020B0604030504040204" pitchFamily="50" charset="-128"/>
                  <a:ea typeface="Meiryo UI" panose="020B0604030504040204" pitchFamily="50" charset="-128"/>
                </a:rPr>
                <a:t>、支払いに納得できない。</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5150304" y="6586862"/>
            <a:ext cx="372247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国民生活センター「増加する美容医療サービスのトラブル」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20</a:t>
            </a:fld>
            <a:endParaRPr lang="ja-JP" altLang="en-US" sz="1800" dirty="0"/>
          </a:p>
        </p:txBody>
      </p:sp>
      <p:sp>
        <p:nvSpPr>
          <p:cNvPr id="10" name="四角形: 角を丸くする 9">
            <a:extLst>
              <a:ext uri="{FF2B5EF4-FFF2-40B4-BE49-F238E27FC236}">
                <a16:creationId xmlns:a16="http://schemas.microsoft.com/office/drawing/2014/main" id="{6577B03E-FA7B-BDD5-D72A-AC804789A3F8}"/>
              </a:ext>
            </a:extLst>
          </p:cNvPr>
          <p:cNvSpPr/>
          <p:nvPr/>
        </p:nvSpPr>
        <p:spPr>
          <a:xfrm>
            <a:off x="271223" y="4917815"/>
            <a:ext cx="8601553" cy="1517926"/>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9E43F5D-815C-4BD1-2E8E-4F8F8FF12AC3}"/>
              </a:ext>
            </a:extLst>
          </p:cNvPr>
          <p:cNvSpPr txBox="1"/>
          <p:nvPr/>
        </p:nvSpPr>
        <p:spPr>
          <a:xfrm>
            <a:off x="348471" y="4970382"/>
            <a:ext cx="8376996" cy="1446550"/>
          </a:xfrm>
          <a:prstGeom prst="rect">
            <a:avLst/>
          </a:prstGeom>
          <a:noFill/>
        </p:spPr>
        <p:txBody>
          <a:bodyPr wrap="square">
            <a:spAutoFit/>
          </a:bodyPr>
          <a:lstStyle/>
          <a:p>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事例３</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モニター価格と言われ</a:t>
            </a:r>
            <a:r>
              <a:rPr lang="en-US" altLang="ja-JP" sz="2400" b="1" i="0" u="none" strike="noStrike" baseline="0" dirty="0">
                <a:latin typeface="Meiryo UI" panose="020B0604030504040204" pitchFamily="50" charset="-128"/>
                <a:ea typeface="Meiryo UI" panose="020B0604030504040204" pitchFamily="50" charset="-128"/>
              </a:rPr>
              <a:t>…</a:t>
            </a:r>
          </a:p>
          <a:p>
            <a:endParaRPr lang="en-US" altLang="ja-JP" sz="2400" b="1" i="0" u="none" strike="noStrike" baseline="0" dirty="0">
              <a:solidFill>
                <a:schemeClr val="tx2"/>
              </a:solidFill>
              <a:latin typeface="Meiryo UI" panose="020B0604030504040204" pitchFamily="50" charset="-128"/>
              <a:ea typeface="Meiryo UI" panose="020B0604030504040204" pitchFamily="50" charset="-128"/>
            </a:endParaRPr>
          </a:p>
          <a:p>
            <a:r>
              <a:rPr lang="ja-JP" altLang="en-US" sz="2000" i="0" u="none" strike="noStrike" baseline="0" dirty="0">
                <a:latin typeface="Meiryo UI" panose="020B0604030504040204" pitchFamily="50" charset="-128"/>
                <a:ea typeface="Meiryo UI" panose="020B0604030504040204" pitchFamily="50" charset="-128"/>
              </a:rPr>
              <a:t>駅前で声をかけられ、無料の医療脱毛の施術後にモニター価格で約</a:t>
            </a:r>
            <a:r>
              <a:rPr lang="en-US" altLang="ja-JP" sz="2000" i="0" u="none" strike="noStrike" baseline="0" dirty="0">
                <a:latin typeface="Meiryo UI" panose="020B0604030504040204" pitchFamily="50" charset="-128"/>
                <a:ea typeface="Meiryo UI" panose="020B0604030504040204" pitchFamily="50" charset="-128"/>
              </a:rPr>
              <a:t>46</a:t>
            </a:r>
            <a:r>
              <a:rPr lang="ja-JP" altLang="en-US" sz="2000" i="0" u="none" strike="noStrike" baseline="0" dirty="0">
                <a:latin typeface="Meiryo UI" panose="020B0604030504040204" pitchFamily="50" charset="-128"/>
                <a:ea typeface="Meiryo UI" panose="020B0604030504040204" pitchFamily="50" charset="-128"/>
              </a:rPr>
              <a:t>万円の契約をした。</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嘘の収入を書くよう指示されてクレジットを申し込んだ</a:t>
            </a:r>
            <a:r>
              <a:rPr lang="ja-JP" altLang="en-US" sz="2000" i="0" u="none" strike="noStrike" baseline="0" dirty="0">
                <a:latin typeface="Meiryo UI" panose="020B0604030504040204" pitchFamily="50" charset="-128"/>
                <a:ea typeface="Meiryo UI" panose="020B0604030504040204" pitchFamily="50" charset="-128"/>
              </a:rPr>
              <a:t>ので、解約したい。</a:t>
            </a:r>
            <a:endParaRPr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54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新生活スタート後に気を付けたい消費者トラブル（事例）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2535103"/>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900"/>
              <a:ext cx="8346004" cy="2316206"/>
            </a:xfrm>
            <a:prstGeom prst="rect">
              <a:avLst/>
            </a:prstGeom>
            <a:noFill/>
          </p:spPr>
          <p:txBody>
            <a:bodyPr wrap="square">
              <a:spAutoFit/>
            </a:bodyPr>
            <a:lstStyle/>
            <a:p>
              <a:pPr algn="l"/>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事例１</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「アパート全体の電気契約が変更になる」と言われ</a:t>
              </a:r>
              <a:r>
                <a:rPr lang="en-US" altLang="ja-JP" sz="2400" b="1" dirty="0">
                  <a:latin typeface="Meiryo UI" panose="020B0604030504040204" pitchFamily="50" charset="-128"/>
                  <a:ea typeface="Meiryo UI" panose="020B0604030504040204" pitchFamily="50" charset="-128"/>
                </a:rPr>
                <a:t>…</a:t>
              </a:r>
            </a:p>
            <a:p>
              <a:pPr algn="l"/>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訪問してきた事業者から、</a:t>
              </a:r>
              <a:r>
                <a:rPr lang="ja-JP" altLang="en-US" sz="2000" dirty="0">
                  <a:solidFill>
                    <a:srgbClr val="FF0000"/>
                  </a:solidFill>
                  <a:latin typeface="Meiryo UI" panose="020B0604030504040204" pitchFamily="50" charset="-128"/>
                  <a:ea typeface="Meiryo UI" panose="020B0604030504040204" pitchFamily="50" charset="-128"/>
                </a:rPr>
                <a:t>「アパート全体の電気契約が変更になる」「料金も今よりも安くなる」</a:t>
              </a:r>
              <a:r>
                <a:rPr lang="ja-JP" altLang="en-US" sz="2000" dirty="0">
                  <a:latin typeface="Meiryo UI" panose="020B0604030504040204" pitchFamily="50" charset="-128"/>
                  <a:ea typeface="Meiryo UI" panose="020B0604030504040204" pitchFamily="50" charset="-128"/>
                </a:rPr>
                <a:t>と言われたので契約した。しかし実際は、アパート全体で契約先を変更することはなく、電気料は倍近い</a:t>
              </a:r>
              <a:r>
                <a:rPr lang="en-US" altLang="ja-JP" sz="2000" dirty="0">
                  <a:latin typeface="Meiryo UI" panose="020B0604030504040204" pitchFamily="50" charset="-128"/>
                  <a:ea typeface="Meiryo UI" panose="020B0604030504040204" pitchFamily="50" charset="-128"/>
                </a:rPr>
                <a:t>5,000</a:t>
              </a:r>
              <a:r>
                <a:rPr lang="ja-JP" altLang="en-US" sz="2000" dirty="0">
                  <a:latin typeface="Meiryo UI" panose="020B0604030504040204" pitchFamily="50" charset="-128"/>
                  <a:ea typeface="Meiryo UI" panose="020B0604030504040204" pitchFamily="50" charset="-128"/>
                </a:rPr>
                <a:t>円程になった。</a:t>
              </a:r>
              <a:r>
                <a:rPr lang="ja-JP" altLang="en-US" sz="2000" dirty="0">
                  <a:solidFill>
                    <a:srgbClr val="FF0000"/>
                  </a:solidFill>
                  <a:latin typeface="Meiryo UI" panose="020B0604030504040204" pitchFamily="50" charset="-128"/>
                  <a:ea typeface="Meiryo UI" panose="020B0604030504040204" pitchFamily="50" charset="-128"/>
                </a:rPr>
                <a:t>勧誘時の説明と全く違うので解約したいが、調べると解約手数料が</a:t>
              </a:r>
              <a:r>
                <a:rPr lang="en-US" altLang="ja-JP" sz="2000" dirty="0">
                  <a:solidFill>
                    <a:srgbClr val="FF0000"/>
                  </a:solidFill>
                  <a:latin typeface="Meiryo UI" panose="020B0604030504040204" pitchFamily="50" charset="-128"/>
                  <a:ea typeface="Meiryo UI" panose="020B0604030504040204" pitchFamily="50" charset="-128"/>
                </a:rPr>
                <a:t>1</a:t>
              </a:r>
              <a:r>
                <a:rPr lang="ja-JP" altLang="en-US" sz="2000" dirty="0">
                  <a:solidFill>
                    <a:srgbClr val="FF0000"/>
                  </a:solidFill>
                  <a:latin typeface="Meiryo UI" panose="020B0604030504040204" pitchFamily="50" charset="-128"/>
                  <a:ea typeface="Meiryo UI" panose="020B0604030504040204" pitchFamily="50" charset="-128"/>
                </a:rPr>
                <a:t>万円かかるとあった。</a:t>
              </a:r>
              <a:r>
                <a:rPr lang="ja-JP" altLang="en-US" sz="2000" dirty="0">
                  <a:latin typeface="Meiryo UI" panose="020B0604030504040204" pitchFamily="50" charset="-128"/>
                  <a:ea typeface="Meiryo UI" panose="020B0604030504040204" pitchFamily="50" charset="-128"/>
                </a:rPr>
                <a:t>解約料なしで解約したい。</a:t>
              </a:r>
              <a:r>
                <a:rPr lang="ja-JP" altLang="en-US" sz="2000" i="0" u="none" strike="noStrike" baseline="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en-US" altLang="ja-JP" sz="2000" i="0" u="none" strike="noStrike" baseline="0" dirty="0">
                  <a:latin typeface="Meiryo UI" panose="020B0604030504040204" pitchFamily="50" charset="-128"/>
                  <a:ea typeface="Meiryo UI" panose="020B0604030504040204" pitchFamily="50" charset="-128"/>
                </a:rPr>
                <a:t>0</a:t>
              </a:r>
              <a:r>
                <a:rPr lang="ja-JP" altLang="en-US" sz="2000" i="0" u="none" strike="noStrike" baseline="0" dirty="0">
                  <a:latin typeface="Meiryo UI" panose="020B0604030504040204" pitchFamily="50" charset="-128"/>
                  <a:ea typeface="Meiryo UI" panose="020B0604030504040204" pitchFamily="50" charset="-128"/>
                </a:rPr>
                <a:t>歳代　女性）</a:t>
              </a:r>
              <a:endParaRPr lang="ja-JP" altLang="en-US" sz="20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306254" y="3723285"/>
            <a:ext cx="8531491" cy="2526215"/>
            <a:chOff x="232053" y="3486798"/>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3" y="3486798"/>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10392" y="3627944"/>
              <a:ext cx="8376996" cy="2511748"/>
            </a:xfrm>
            <a:prstGeom prst="rect">
              <a:avLst/>
            </a:prstGeom>
            <a:grpFill/>
          </p:spPr>
          <p:txBody>
            <a:bodyPr wrap="square">
              <a:spAutoFit/>
            </a:bodyPr>
            <a:lstStyle/>
            <a:p>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事例２</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電気代が安くなると言われ検針票を見せたが</a:t>
              </a:r>
              <a:r>
                <a:rPr lang="en-US" altLang="ja-JP" sz="2400" b="1" dirty="0">
                  <a:latin typeface="Meiryo UI" panose="020B0604030504040204" pitchFamily="50" charset="-128"/>
                  <a:ea typeface="Meiryo UI" panose="020B0604030504040204" pitchFamily="50" charset="-128"/>
                </a:rPr>
                <a:t>…</a:t>
              </a:r>
              <a:endParaRPr lang="en-US" altLang="ja-JP" sz="2400" b="1" i="0" u="none" strike="noStrike" baseline="0" dirty="0">
                <a:latin typeface="Meiryo UI" panose="020B0604030504040204" pitchFamily="50" charset="-128"/>
                <a:ea typeface="Meiryo UI" panose="020B0604030504040204" pitchFamily="50" charset="-128"/>
              </a:endParaRP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大学生になり賃貸マンションで一人暮らしをしている。訪問事業者から</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「電気代が安くなるので、検針票を見せてほしい。このマンションの住人の皆さんにお願いしている」</a:t>
              </a:r>
              <a:r>
                <a:rPr lang="ja-JP" altLang="en-US" sz="2000" i="0" u="none" strike="noStrike" baseline="0" dirty="0">
                  <a:latin typeface="Meiryo UI" panose="020B0604030504040204" pitchFamily="50" charset="-128"/>
                  <a:ea typeface="Meiryo UI" panose="020B0604030504040204" pitchFamily="50" charset="-128"/>
                </a:rPr>
                <a:t>と言われた。検針票を見せるだけならいいと思い、指示に従った。その後、</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検針票に記載されている顧客番号を伝えると勝手に契約先が変更される</a:t>
              </a:r>
              <a:r>
                <a:rPr lang="ja-JP" altLang="en-US" sz="2000" i="0" u="none" strike="noStrike" baseline="0" dirty="0">
                  <a:latin typeface="Meiryo UI" panose="020B0604030504040204" pitchFamily="50" charset="-128"/>
                  <a:ea typeface="Meiryo UI" panose="020B0604030504040204" pitchFamily="50" charset="-128"/>
                </a:rPr>
                <a:t>とネットで知った。契約変更するつもりはない。対処法を教えてほしい。（</a:t>
              </a:r>
              <a:r>
                <a:rPr lang="en-US" altLang="ja-JP" sz="2000" i="0" u="none" strike="noStrike" baseline="0" dirty="0">
                  <a:latin typeface="Meiryo UI" panose="020B0604030504040204" pitchFamily="50" charset="-128"/>
                  <a:ea typeface="Meiryo UI" panose="020B0604030504040204" pitchFamily="50" charset="-128"/>
                </a:rPr>
                <a:t>10</a:t>
              </a:r>
              <a:r>
                <a:rPr lang="ja-JP" altLang="en-US" sz="2000" i="0" u="none" strike="noStrike" baseline="0" dirty="0">
                  <a:latin typeface="Meiryo UI" panose="020B0604030504040204" pitchFamily="50" charset="-128"/>
                  <a:ea typeface="Meiryo UI" panose="020B0604030504040204" pitchFamily="50" charset="-128"/>
                </a:rPr>
                <a:t>歳代　男性）</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3039590" y="6546364"/>
            <a:ext cx="5785745" cy="25776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a:t>
            </a:r>
            <a:r>
              <a:rPr lang="ja-JP" altLang="en-US" sz="1000" b="0" i="0" dirty="0">
                <a:solidFill>
                  <a:srgbClr val="000000"/>
                </a:solidFill>
                <a:effectLst/>
                <a:latin typeface="メイリオ" panose="020B0604030504040204" pitchFamily="50" charset="-128"/>
                <a:ea typeface="メイリオ" panose="020B0604030504040204" pitchFamily="50" charset="-128"/>
              </a:rPr>
              <a:t>「契約変更しませんか？」突然やってくる電気・ガスの勧誘に注意！</a:t>
            </a:r>
            <a:r>
              <a:rPr lang="ja-JP" altLang="en-US" sz="1000" b="0" i="0" dirty="0">
                <a:solidFill>
                  <a:srgbClr val="000000"/>
                </a:solidFill>
                <a:effectLst/>
                <a:latin typeface="Meiryo UI" panose="020B0604030504040204" pitchFamily="50" charset="-128"/>
                <a:ea typeface="Meiryo UI" panose="020B0604030504040204" pitchFamily="50" charset="-128"/>
              </a:rPr>
              <a:t>」</a:t>
            </a:r>
            <a:endParaRPr lang="ja-JP" altLang="en-US" sz="1000" b="0" i="0" dirty="0">
              <a:solidFill>
                <a:srgbClr val="000000"/>
              </a:solidFill>
              <a:effectLst/>
              <a:latin typeface="メイリオ" panose="020B0604030504040204" pitchFamily="50" charset="-128"/>
              <a:ea typeface="メイリオ"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8652256" y="6492492"/>
            <a:ext cx="491743" cy="365508"/>
          </a:xfrm>
        </p:spPr>
        <p:txBody>
          <a:bodyPr/>
          <a:lstStyle/>
          <a:p>
            <a:pPr defTabSz="457200">
              <a:defRPr/>
            </a:pPr>
            <a:fld id="{7B76553B-32E2-D644-9CD0-56FDA882EB90}" type="slidenum">
              <a:rPr lang="ja-JP" altLang="en-US" sz="1800" smtClean="0"/>
              <a:pPr defTabSz="457200">
                <a:defRPr/>
              </a:pPr>
              <a:t>21</a:t>
            </a:fld>
            <a:endParaRPr lang="ja-JP" altLang="en-US" sz="1800" dirty="0"/>
          </a:p>
        </p:txBody>
      </p:sp>
    </p:spTree>
    <p:extLst>
      <p:ext uri="{BB962C8B-B14F-4D97-AF65-F5344CB8AC3E}">
        <p14:creationId xmlns:p14="http://schemas.microsoft.com/office/powerpoint/2010/main" val="29796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400" b="1" dirty="0">
                <a:latin typeface="Meiryo UI" panose="020B0604030504040204" pitchFamily="50" charset="-128"/>
                <a:ea typeface="Meiryo UI" panose="020B0604030504040204" pitchFamily="50" charset="-128"/>
              </a:rPr>
              <a:t>20</a:t>
            </a:r>
            <a:r>
              <a:rPr lang="ja-JP" altLang="en-US" sz="2400" b="1" dirty="0">
                <a:latin typeface="Meiryo UI" panose="020B0604030504040204" pitchFamily="50" charset="-128"/>
                <a:ea typeface="Meiryo UI" panose="020B0604030504040204" pitchFamily="50" charset="-128"/>
              </a:rPr>
              <a:t>代トラブル急増中！</a:t>
            </a:r>
            <a:r>
              <a:rPr lang="en-US" altLang="ja-JP" sz="2400" b="1" dirty="0">
                <a:latin typeface="Meiryo UI" panose="020B0604030504040204" pitchFamily="50" charset="-128"/>
                <a:ea typeface="Meiryo UI" panose="020B0604030504040204" pitchFamily="50" charset="-128"/>
              </a:rPr>
              <a:t>18</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19</a:t>
            </a:r>
            <a:r>
              <a:rPr lang="ja-JP" altLang="en-US" sz="2400" b="1" dirty="0">
                <a:latin typeface="Meiryo UI" panose="020B0604030504040204" pitchFamily="50" charset="-128"/>
                <a:ea typeface="Meiryo UI" panose="020B0604030504040204" pitchFamily="50" charset="-128"/>
              </a:rPr>
              <a:t>歳も！転売チケットトラブル（事例）</a:t>
            </a:r>
            <a:endParaRPr lang="ja-JP" altLang="en-US" sz="24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2535103"/>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900"/>
              <a:ext cx="8346004" cy="2316206"/>
            </a:xfrm>
            <a:prstGeom prst="rect">
              <a:avLst/>
            </a:prstGeom>
            <a:noFill/>
          </p:spPr>
          <p:txBody>
            <a:bodyPr wrap="square">
              <a:spAutoFit/>
            </a:bodyPr>
            <a:lstStyle/>
            <a:p>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事例１</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転売仲介サイトと気づかず</a:t>
              </a:r>
              <a:r>
                <a:rPr lang="en-US" altLang="ja-JP" sz="2000" b="1" i="0" u="none" strike="noStrike" baseline="0" dirty="0">
                  <a:latin typeface="Meiryo UI" panose="020B0604030504040204" pitchFamily="50" charset="-128"/>
                  <a:ea typeface="Meiryo UI" panose="020B0604030504040204" pitchFamily="50" charset="-128"/>
                </a:rPr>
                <a:t>…</a:t>
              </a:r>
            </a:p>
            <a:p>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検索サイトで「○○（女性歌手）ライブ」と検索し、一番上に表示されたサイトにアクセスした。画面に制限時間のカウントダウンが表示されたので、急いでチケット</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枚、約</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万円をクレジットカードで支払った。</a:t>
              </a:r>
              <a:r>
                <a:rPr lang="ja-JP" altLang="en-US" sz="2000" dirty="0">
                  <a:solidFill>
                    <a:srgbClr val="FF0000"/>
                  </a:solidFill>
                  <a:latin typeface="Meiryo UI" panose="020B0604030504040204" pitchFamily="50" charset="-128"/>
                  <a:ea typeface="Meiryo UI" panose="020B0604030504040204" pitchFamily="50" charset="-128"/>
                </a:rPr>
                <a:t>購入後、このサイトを調べたら、海外の転売仲介サイトだったことが分かった</a:t>
              </a:r>
              <a:r>
                <a:rPr lang="ja-JP" altLang="en-US" sz="2000" dirty="0">
                  <a:latin typeface="Meiryo UI" panose="020B0604030504040204" pitchFamily="50" charset="-128"/>
                  <a:ea typeface="Meiryo UI" panose="020B0604030504040204" pitchFamily="50" charset="-128"/>
                </a:rPr>
                <a:t>。本当にチケットが届くのかどうかも怪しいので、キャンセルしたい。</a:t>
              </a:r>
              <a:r>
                <a:rPr lang="zh-CN" altLang="en-US" sz="2000" dirty="0">
                  <a:latin typeface="Meiryo UI" panose="020B0604030504040204" pitchFamily="50" charset="-128"/>
                  <a:ea typeface="Meiryo UI" panose="020B0604030504040204" pitchFamily="50" charset="-128"/>
                </a:rPr>
                <a:t>（</a:t>
              </a:r>
              <a:r>
                <a:rPr lang="en-US" altLang="zh-CN" sz="2000" dirty="0">
                  <a:latin typeface="Meiryo UI" panose="020B0604030504040204" pitchFamily="50" charset="-128"/>
                  <a:ea typeface="Meiryo UI" panose="020B0604030504040204" pitchFamily="50" charset="-128"/>
                </a:rPr>
                <a:t>20</a:t>
              </a:r>
              <a:r>
                <a:rPr lang="zh-CN" altLang="en-US" sz="2000" dirty="0">
                  <a:latin typeface="Meiryo UI" panose="020B0604030504040204" pitchFamily="50" charset="-128"/>
                  <a:ea typeface="Meiryo UI" panose="020B0604030504040204" pitchFamily="50" charset="-128"/>
                </a:rPr>
                <a:t>歳代 </a:t>
              </a:r>
              <a:r>
                <a:rPr lang="ja-JP" altLang="en-US" sz="2000" dirty="0">
                  <a:latin typeface="Meiryo UI" panose="020B0604030504040204" pitchFamily="50" charset="-128"/>
                  <a:ea typeface="Meiryo UI" panose="020B0604030504040204" pitchFamily="50" charset="-128"/>
                </a:rPr>
                <a:t>女性</a:t>
              </a:r>
              <a:r>
                <a:rPr lang="zh-CN" altLang="en-US"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306254" y="3723285"/>
            <a:ext cx="8601553" cy="2526215"/>
            <a:chOff x="232053" y="3486798"/>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3" y="3486798"/>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10392" y="3627944"/>
              <a:ext cx="8376996" cy="2511747"/>
            </a:xfrm>
            <a:prstGeom prst="rect">
              <a:avLst/>
            </a:prstGeom>
            <a:grpFill/>
          </p:spPr>
          <p:txBody>
            <a:bodyPr wrap="square">
              <a:spAutoFit/>
            </a:bodyPr>
            <a:lstStyle/>
            <a:p>
              <a:pPr algn="l"/>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事例２</a:t>
              </a:r>
              <a:r>
                <a:rPr lang="en-US" altLang="ja-JP" sz="2400" b="1" i="0" u="none" strike="noStrike" baseline="0" dirty="0">
                  <a:latin typeface="Meiryo UI" panose="020B0604030504040204" pitchFamily="50" charset="-128"/>
                  <a:ea typeface="Meiryo UI" panose="020B0604030504040204" pitchFamily="50" charset="-128"/>
                </a:rPr>
                <a:t>】SNS</a:t>
              </a:r>
              <a:r>
                <a:rPr lang="ja-JP" altLang="en-US" sz="2400" b="1" i="0" u="none" strike="noStrike" baseline="0" dirty="0">
                  <a:latin typeface="Meiryo UI" panose="020B0604030504040204" pitchFamily="50" charset="-128"/>
                  <a:ea typeface="Meiryo UI" panose="020B0604030504040204" pitchFamily="50" charset="-128"/>
                </a:rPr>
                <a:t>で知り合った個人から</a:t>
              </a:r>
              <a:r>
                <a:rPr lang="en-US" altLang="ja-JP" sz="2400" b="1" i="0" u="none" strike="noStrike" baseline="0" dirty="0">
                  <a:latin typeface="Meiryo UI" panose="020B0604030504040204" pitchFamily="50" charset="-128"/>
                  <a:ea typeface="Meiryo UI" panose="020B0604030504040204" pitchFamily="50" charset="-128"/>
                </a:rPr>
                <a:t>…</a:t>
              </a: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en-US" altLang="ja-JP" sz="2000" i="0" u="none" strike="noStrike" baseline="0" dirty="0">
                  <a:solidFill>
                    <a:srgbClr val="FF0000"/>
                  </a:solidFill>
                  <a:latin typeface="Meiryo UI" panose="020B0604030504040204" pitchFamily="50" charset="-128"/>
                  <a:ea typeface="Meiryo UI" panose="020B0604030504040204" pitchFamily="50" charset="-128"/>
                </a:rPr>
                <a:t>SNS</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で個人からチケットを譲り受ける</a:t>
              </a:r>
              <a:r>
                <a:rPr lang="ja-JP" altLang="en-US" sz="2000" i="0" u="none" strike="noStrike" baseline="0" dirty="0">
                  <a:latin typeface="Meiryo UI" panose="020B0604030504040204" pitchFamily="50" charset="-128"/>
                  <a:ea typeface="Meiryo UI" panose="020B0604030504040204" pitchFamily="50" charset="-128"/>
                </a:rPr>
                <a:t>ために、</a:t>
              </a:r>
              <a:r>
                <a:rPr lang="en-US" altLang="ja-JP" sz="2000" i="0" u="none" strike="noStrike" baseline="0" dirty="0">
                  <a:latin typeface="Meiryo UI" panose="020B0604030504040204" pitchFamily="50" charset="-128"/>
                  <a:ea typeface="Meiryo UI" panose="020B0604030504040204" pitchFamily="50" charset="-128"/>
                </a:rPr>
                <a:t>1</a:t>
              </a:r>
              <a:r>
                <a:rPr lang="ja-JP" altLang="en-US" sz="2000" i="0" u="none" strike="noStrike" baseline="0" dirty="0">
                  <a:latin typeface="Meiryo UI" panose="020B0604030504040204" pitchFamily="50" charset="-128"/>
                  <a:ea typeface="Meiryo UI" panose="020B0604030504040204" pitchFamily="50" charset="-128"/>
                </a:rPr>
                <a:t>枚約</a:t>
              </a:r>
              <a:r>
                <a:rPr lang="en-US" altLang="ja-JP" sz="2000" i="0" u="none" strike="noStrike" baseline="0" dirty="0">
                  <a:latin typeface="Meiryo UI" panose="020B0604030504040204" pitchFamily="50" charset="-128"/>
                  <a:ea typeface="Meiryo UI" panose="020B0604030504040204" pitchFamily="50" charset="-128"/>
                </a:rPr>
                <a:t>2</a:t>
              </a:r>
              <a:r>
                <a:rPr lang="ja-JP" altLang="en-US" sz="2000" i="0" u="none" strike="noStrike" baseline="0" dirty="0">
                  <a:latin typeface="Meiryo UI" panose="020B0604030504040204" pitchFamily="50" charset="-128"/>
                  <a:ea typeface="Meiryo UI" panose="020B0604030504040204" pitchFamily="50" charset="-128"/>
                </a:rPr>
                <a:t>万</a:t>
              </a:r>
              <a:r>
                <a:rPr lang="en-US" altLang="ja-JP" sz="2000" i="0" u="none" strike="noStrike" baseline="0" dirty="0">
                  <a:latin typeface="Meiryo UI" panose="020B0604030504040204" pitchFamily="50" charset="-128"/>
                  <a:ea typeface="Meiryo UI" panose="020B0604030504040204" pitchFamily="50" charset="-128"/>
                </a:rPr>
                <a:t>5,000</a:t>
              </a:r>
              <a:r>
                <a:rPr lang="ja-JP" altLang="en-US" sz="2000" i="0" u="none" strike="noStrike" baseline="0" dirty="0">
                  <a:latin typeface="Meiryo UI" panose="020B0604030504040204" pitchFamily="50" charset="-128"/>
                  <a:ea typeface="Meiryo UI" panose="020B0604030504040204" pitchFamily="50" charset="-128"/>
                </a:rPr>
                <a:t>円で</a:t>
              </a:r>
              <a:r>
                <a:rPr lang="en-US" altLang="ja-JP" sz="2000" i="0" u="none" strike="noStrike" baseline="0" dirty="0">
                  <a:latin typeface="Meiryo UI" panose="020B0604030504040204" pitchFamily="50" charset="-128"/>
                  <a:ea typeface="Meiryo UI" panose="020B0604030504040204" pitchFamily="50" charset="-128"/>
                </a:rPr>
                <a:t>2</a:t>
              </a:r>
              <a:r>
                <a:rPr lang="ja-JP" altLang="en-US" sz="2000" i="0" u="none" strike="noStrike" baseline="0" dirty="0">
                  <a:latin typeface="Meiryo UI" panose="020B0604030504040204" pitchFamily="50" charset="-128"/>
                  <a:ea typeface="Meiryo UI" panose="020B0604030504040204" pitchFamily="50" charset="-128"/>
                </a:rPr>
                <a:t>枚の合計約</a:t>
              </a:r>
              <a:r>
                <a:rPr lang="en-US" altLang="ja-JP" sz="2000" i="0" u="none" strike="noStrike" baseline="0" dirty="0">
                  <a:latin typeface="Meiryo UI" panose="020B0604030504040204" pitchFamily="50" charset="-128"/>
                  <a:ea typeface="Meiryo UI" panose="020B0604030504040204" pitchFamily="50" charset="-128"/>
                </a:rPr>
                <a:t>5</a:t>
              </a:r>
              <a:r>
                <a:rPr lang="ja-JP" altLang="en-US" sz="2000" i="0" u="none" strike="noStrike" baseline="0" dirty="0">
                  <a:latin typeface="Meiryo UI" panose="020B0604030504040204" pitchFamily="50" charset="-128"/>
                  <a:ea typeface="Meiryo UI" panose="020B0604030504040204" pitchFamily="50" charset="-128"/>
                </a:rPr>
                <a:t>万円をコード決済サービスで代金を送金した。不安だったので、あらかじめ相手の住所、氏名、電話番号の個人情報を聞き、事前に電話をかけ相手と話をして確認を取ったうえで代金を送金した。ところが、</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送金をした直後に</a:t>
              </a:r>
              <a:r>
                <a:rPr lang="en-US" altLang="ja-JP" sz="2000" i="0" u="none" strike="noStrike" baseline="0" dirty="0">
                  <a:solidFill>
                    <a:srgbClr val="FF0000"/>
                  </a:solidFill>
                  <a:latin typeface="Meiryo UI" panose="020B0604030504040204" pitchFamily="50" charset="-128"/>
                  <a:ea typeface="Meiryo UI" panose="020B0604030504040204" pitchFamily="50" charset="-128"/>
                </a:rPr>
                <a:t>SNS</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をブロックされ、連絡が取れなくなった</a:t>
              </a:r>
              <a:r>
                <a:rPr lang="ja-JP" altLang="en-US" sz="2000" i="0" u="none" strike="noStrike" baseline="0" dirty="0">
                  <a:latin typeface="Meiryo UI" panose="020B0604030504040204" pitchFamily="50" charset="-128"/>
                  <a:ea typeface="Meiryo UI" panose="020B0604030504040204" pitchFamily="50" charset="-128"/>
                </a:rPr>
                <a:t>。返金をしてほしい。</a:t>
              </a:r>
              <a:r>
                <a:rPr lang="zh-CN" altLang="en-US" sz="2000" i="0" u="none" strike="noStrike" baseline="0" dirty="0">
                  <a:latin typeface="Meiryo UI" panose="020B0604030504040204" pitchFamily="50" charset="-128"/>
                  <a:ea typeface="Meiryo UI" panose="020B0604030504040204" pitchFamily="50" charset="-128"/>
                </a:rPr>
                <a:t>（</a:t>
              </a:r>
              <a:r>
                <a:rPr lang="en-US" altLang="zh-CN" sz="2000" dirty="0">
                  <a:latin typeface="Meiryo UI" panose="020B0604030504040204" pitchFamily="50" charset="-128"/>
                  <a:ea typeface="Meiryo UI" panose="020B0604030504040204" pitchFamily="50" charset="-128"/>
                </a:rPr>
                <a:t>10</a:t>
              </a:r>
              <a:r>
                <a:rPr lang="zh-CN" altLang="en-US" sz="2000" i="0" u="none" strike="noStrike" baseline="0" dirty="0">
                  <a:latin typeface="Meiryo UI" panose="020B0604030504040204" pitchFamily="50" charset="-128"/>
                  <a:ea typeface="Meiryo UI" panose="020B0604030504040204" pitchFamily="50" charset="-128"/>
                </a:rPr>
                <a:t>歳代 男性）</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4043104" y="6586862"/>
            <a:ext cx="510089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代トラブル急増中！</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転売チケットトラブル」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22</a:t>
            </a:fld>
            <a:endParaRPr lang="ja-JP" altLang="en-US" sz="1800" dirty="0"/>
          </a:p>
        </p:txBody>
      </p:sp>
    </p:spTree>
    <p:extLst>
      <p:ext uri="{BB962C8B-B14F-4D97-AF65-F5344CB8AC3E}">
        <p14:creationId xmlns:p14="http://schemas.microsoft.com/office/powerpoint/2010/main" val="25808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闇バイトから抜け出した事例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232054" y="1045962"/>
            <a:ext cx="8566464" cy="1795316"/>
            <a:chOff x="306254" y="890235"/>
            <a:chExt cx="8531492" cy="2476484"/>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90235"/>
              <a:ext cx="8531492" cy="2476484"/>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457478" y="957320"/>
              <a:ext cx="8346004" cy="2250122"/>
            </a:xfrm>
            <a:prstGeom prst="rect">
              <a:avLst/>
            </a:prstGeom>
            <a:noFill/>
          </p:spPr>
          <p:txBody>
            <a:bodyPr wrap="square">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事例１</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「闇バイト」に気付きヤングテレホン（少年相談窓口）に相談</a:t>
              </a:r>
              <a:r>
                <a:rPr lang="ja-JP" altLang="en-US" sz="2000" b="1" dirty="0">
                  <a:solidFill>
                    <a:schemeClr val="tx2"/>
                  </a:solidFill>
                  <a:latin typeface="Meiryo UI" panose="020B0604030504040204" pitchFamily="50" charset="-128"/>
                  <a:ea typeface="Meiryo UI" panose="020B0604030504040204" pitchFamily="50" charset="-128"/>
                </a:rPr>
                <a:t> </a:t>
              </a:r>
              <a:endParaRPr lang="en-US" altLang="ja-JP" sz="2000" b="1" dirty="0">
                <a:solidFill>
                  <a:schemeClr val="tx2"/>
                </a:solidFill>
                <a:latin typeface="Meiryo UI" panose="020B0604030504040204" pitchFamily="50" charset="-128"/>
                <a:ea typeface="Meiryo UI" panose="020B0604030504040204" pitchFamily="50" charset="-128"/>
              </a:endParaRPr>
            </a:p>
            <a:p>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女子大学生が犯罪実行役の募集であると気付かずに応募した後、</a:t>
              </a:r>
              <a:r>
                <a:rPr lang="ja-JP" altLang="en-US" sz="2000" dirty="0">
                  <a:solidFill>
                    <a:srgbClr val="FF0000"/>
                  </a:solidFill>
                  <a:latin typeface="Meiryo UI" panose="020B0604030504040204" pitchFamily="50" charset="-128"/>
                  <a:ea typeface="Meiryo UI" panose="020B0604030504040204" pitchFamily="50" charset="-128"/>
                </a:rPr>
                <a:t>実際に犯罪行為に加担させられそうになったためヤングテレホン（少年相談窓口）に架電し助けを求めた</a:t>
              </a:r>
              <a:r>
                <a:rPr lang="ja-JP" altLang="en-US" sz="2000" dirty="0">
                  <a:latin typeface="Meiryo UI" panose="020B0604030504040204" pitchFamily="50" charset="-128"/>
                  <a:ea typeface="Meiryo UI" panose="020B0604030504040204" pitchFamily="50" charset="-128"/>
                </a:rPr>
                <a:t>結果、女子大学生の居場所を特定した警察に無事に発見・保護された。</a:t>
              </a: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5471831" y="6613253"/>
            <a:ext cx="3326687"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「いわゆる「闇バイト」の危険性について」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23</a:t>
            </a:fld>
            <a:endParaRPr lang="ja-JP" altLang="en-US" sz="1800" dirty="0"/>
          </a:p>
        </p:txBody>
      </p:sp>
      <p:grpSp>
        <p:nvGrpSpPr>
          <p:cNvPr id="19" name="グループ化 18">
            <a:extLst>
              <a:ext uri="{FF2B5EF4-FFF2-40B4-BE49-F238E27FC236}">
                <a16:creationId xmlns:a16="http://schemas.microsoft.com/office/drawing/2014/main" id="{54587E9D-087E-2D04-9549-B1F325A998C5}"/>
              </a:ext>
            </a:extLst>
          </p:cNvPr>
          <p:cNvGrpSpPr/>
          <p:nvPr/>
        </p:nvGrpSpPr>
        <p:grpSpPr>
          <a:xfrm>
            <a:off x="232054" y="3204013"/>
            <a:ext cx="8566464" cy="2792632"/>
            <a:chOff x="-935916" y="2529976"/>
            <a:chExt cx="8601553" cy="4050797"/>
          </a:xfrm>
          <a:noFill/>
        </p:grpSpPr>
        <p:sp>
          <p:nvSpPr>
            <p:cNvPr id="20" name="四角形: 角を丸くする 19">
              <a:extLst>
                <a:ext uri="{FF2B5EF4-FFF2-40B4-BE49-F238E27FC236}">
                  <a16:creationId xmlns:a16="http://schemas.microsoft.com/office/drawing/2014/main" id="{75AE7271-314A-1A38-3721-882FDD76A8D2}"/>
                </a:ext>
              </a:extLst>
            </p:cNvPr>
            <p:cNvSpPr/>
            <p:nvPr/>
          </p:nvSpPr>
          <p:spPr>
            <a:xfrm>
              <a:off x="-935916" y="2529976"/>
              <a:ext cx="8601553" cy="4035238"/>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6A6DE61-6A9E-E4C8-46C7-1FCD790B58E2}"/>
                </a:ext>
              </a:extLst>
            </p:cNvPr>
            <p:cNvSpPr txBox="1"/>
            <p:nvPr/>
          </p:nvSpPr>
          <p:spPr>
            <a:xfrm>
              <a:off x="-831033" y="2830685"/>
              <a:ext cx="8395691" cy="3750088"/>
            </a:xfrm>
            <a:prstGeom prst="rect">
              <a:avLst/>
            </a:prstGeom>
            <a:grpFill/>
          </p:spPr>
          <p:txBody>
            <a:bodyPr wrap="square">
              <a:spAutoFit/>
            </a:bodyPr>
            <a:lstStyle/>
            <a:p>
              <a:pPr algn="l"/>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事例２</a:t>
              </a:r>
              <a:r>
                <a:rPr lang="en-US" altLang="ja-JP" sz="2400" b="1" i="0" u="none" strike="noStrike" baseline="0" dirty="0">
                  <a:latin typeface="Meiryo UI" panose="020B0604030504040204" pitchFamily="50" charset="-128"/>
                  <a:ea typeface="Meiryo UI" panose="020B0604030504040204" pitchFamily="50" charset="-128"/>
                </a:rPr>
                <a:t>】</a:t>
              </a:r>
              <a:r>
                <a:rPr lang="ja-JP" altLang="en-US" sz="2400" b="1" i="0" u="none" strike="noStrike" baseline="0" dirty="0">
                  <a:latin typeface="Meiryo UI" panose="020B0604030504040204" pitchFamily="50" charset="-128"/>
                  <a:ea typeface="Meiryo UI" panose="020B0604030504040204" pitchFamily="50" charset="-128"/>
                </a:rPr>
                <a:t>母親が警察に相談し所在不明となっていた息子を発見</a:t>
              </a:r>
              <a:endParaRPr lang="en-US" altLang="ja-JP" sz="2400" b="1" i="0" u="none" strike="noStrike" baseline="0" dirty="0">
                <a:latin typeface="Meiryo UI" panose="020B0604030504040204" pitchFamily="50" charset="-128"/>
                <a:ea typeface="Meiryo UI" panose="020B0604030504040204" pitchFamily="50" charset="-128"/>
              </a:endParaRP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母親から息子が書き置きを残し所在不明になった旨の相談を受理し詳細を聴取したところ、「闇バイト」に応募していた事実が判明した。同人は、</a:t>
              </a:r>
              <a:r>
                <a:rPr lang="ja-JP" altLang="en-US" sz="2000" i="0" u="none" strike="noStrike" baseline="0" dirty="0">
                  <a:solidFill>
                    <a:srgbClr val="FF0000"/>
                  </a:solidFill>
                  <a:latin typeface="Meiryo UI" panose="020B0604030504040204" pitchFamily="50" charset="-128"/>
                  <a:ea typeface="Meiryo UI" panose="020B0604030504040204" pitchFamily="50" charset="-128"/>
                </a:rPr>
                <a:t>犯行グループにマイナンバーカードの写真データを送信した後、怖くなり犯罪行為への加担を拒否したが、犯行グループから執拗に脅され、自宅も知られていたことから怖くなり、犯行グループから逃げるため所在不明となっていたところ、</a:t>
              </a:r>
              <a:r>
                <a:rPr lang="ja-JP" altLang="en-US" sz="2000" i="0" u="none" strike="noStrike" baseline="0" dirty="0">
                  <a:latin typeface="Meiryo UI" panose="020B0604030504040204" pitchFamily="50" charset="-128"/>
                  <a:ea typeface="Meiryo UI" panose="020B0604030504040204" pitchFamily="50" charset="-128"/>
                </a:rPr>
                <a:t>居場所を特定した警察に無事に発見・保護された。</a:t>
              </a:r>
              <a:endParaRPr lang="ja-JP" altLang="en-US" sz="2000" i="0" u="none" strike="noStrike" baseline="0"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24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1"/>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1"/>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47997"/>
            <a:ext cx="4415782" cy="4062553"/>
            <a:chOff x="4601715" y="947997"/>
            <a:chExt cx="4415782" cy="4062553"/>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4799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5"/>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sp>
        <p:nvSpPr>
          <p:cNvPr id="26" name="正方形/長方形 25"/>
          <p:cNvSpPr/>
          <p:nvPr/>
        </p:nvSpPr>
        <p:spPr>
          <a:xfrm>
            <a:off x="216186" y="536853"/>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10" name="グループ化 9">
            <a:extLst>
              <a:ext uri="{FF2B5EF4-FFF2-40B4-BE49-F238E27FC236}">
                <a16:creationId xmlns:a16="http://schemas.microsoft.com/office/drawing/2014/main" id="{A111F4D7-6123-3F79-124B-E946428F8F83}"/>
              </a:ext>
            </a:extLst>
          </p:cNvPr>
          <p:cNvGrpSpPr/>
          <p:nvPr/>
        </p:nvGrpSpPr>
        <p:grpSpPr>
          <a:xfrm>
            <a:off x="133225" y="976558"/>
            <a:ext cx="4594566" cy="4211876"/>
            <a:chOff x="133225" y="976558"/>
            <a:chExt cx="4594566" cy="4211876"/>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7" name="グループ化 36">
              <a:extLst>
                <a:ext uri="{FF2B5EF4-FFF2-40B4-BE49-F238E27FC236}">
                  <a16:creationId xmlns:a16="http://schemas.microsoft.com/office/drawing/2014/main" id="{0F4FD678-876F-4360-9784-BCF9500CA129}"/>
                </a:ext>
              </a:extLst>
            </p:cNvPr>
            <p:cNvGrpSpPr/>
            <p:nvPr/>
          </p:nvGrpSpPr>
          <p:grpSpPr>
            <a:xfrm>
              <a:off x="149525" y="976558"/>
              <a:ext cx="4321523" cy="428511"/>
              <a:chOff x="5018363" y="6144429"/>
              <a:chExt cx="2493818" cy="428511"/>
            </a:xfrm>
            <a:solidFill>
              <a:srgbClr val="558ED5"/>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67" name="正方形/長方形 66"/>
            <p:cNvSpPr/>
            <p:nvPr/>
          </p:nvSpPr>
          <p:spPr>
            <a:xfrm>
              <a:off x="218383" y="3396425"/>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1"/>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1"/>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chemeClr val="tx1"/>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98054" y="1497525"/>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tx1"/>
                    </a:solidFill>
                    <a:latin typeface="+mj-ea"/>
                    <a:ea typeface="+mj-ea"/>
                  </a:rPr>
                  <a:t>A:</a:t>
                </a:r>
                <a:r>
                  <a:rPr lang="ja-JP" altLang="en-US" sz="1600" b="1" dirty="0">
                    <a:solidFill>
                      <a:schemeClr val="tx1"/>
                    </a:solidFill>
                    <a:latin typeface="+mj-ea"/>
                    <a:ea typeface="+mj-ea"/>
                  </a:rPr>
                  <a:t>カード</a:t>
                </a:r>
              </a:p>
              <a:p>
                <a:pPr algn="ctr"/>
                <a:r>
                  <a:rPr lang="ja-JP" altLang="en-US" sz="1600" b="1" dirty="0">
                    <a:solidFill>
                      <a:schemeClr val="tx1"/>
                    </a:solidFill>
                    <a:latin typeface="+mj-ea"/>
                    <a:ea typeface="+mj-ea"/>
                  </a:rPr>
                  <a:t>会社</a:t>
                </a:r>
                <a:endParaRPr kumimoji="1" lang="ja-JP" altLang="en-US" sz="1600" b="1" dirty="0">
                  <a:solidFill>
                    <a:schemeClr val="tx1"/>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tx1"/>
                    </a:solidFill>
                    <a:latin typeface="+mn-ea"/>
                    <a:cs typeface="ヒラギノ丸ゴ Pro W4"/>
                  </a:rPr>
                  <a:t>C:</a:t>
                </a:r>
                <a:r>
                  <a:rPr lang="ja-JP" altLang="en-US" sz="1600" b="1" dirty="0">
                    <a:solidFill>
                      <a:schemeClr val="tx1"/>
                    </a:solidFill>
                    <a:latin typeface="+mn-ea"/>
                    <a:cs typeface="ヒラギノ丸ゴ Pro W4"/>
                  </a:rPr>
                  <a:t>カードの利用者</a:t>
                </a:r>
                <a:endParaRPr kumimoji="1" lang="ja-JP" altLang="en-US" sz="1600" b="1" dirty="0">
                  <a:solidFill>
                    <a:schemeClr val="tx1"/>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tx1"/>
                    </a:solidFill>
                    <a:latin typeface="+mj-ea"/>
                    <a:ea typeface="+mj-ea"/>
                  </a:rPr>
                  <a:t>B:</a:t>
                </a:r>
                <a:r>
                  <a:rPr lang="ja-JP" altLang="en-US" sz="1600" b="1" dirty="0">
                    <a:solidFill>
                      <a:schemeClr val="tx1"/>
                    </a:solidFill>
                    <a:latin typeface="+mj-ea"/>
                    <a:ea typeface="+mj-ea"/>
                  </a:rPr>
                  <a:t>販売店</a:t>
                </a:r>
                <a:endParaRPr kumimoji="1" lang="ja-JP" altLang="en-US" sz="1600" b="1" dirty="0">
                  <a:solidFill>
                    <a:schemeClr val="tx1"/>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69997" y="3087205"/>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a:off x="2557655" y="3352370"/>
                <a:ext cx="871141"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746212"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319772"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3092940" y="1512471"/>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744885" y="2137531"/>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3</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extLst>
              <p:ext uri="{D42A27DB-BD31-4B8C-83A1-F6EECF244321}">
                <p14:modId xmlns:p14="http://schemas.microsoft.com/office/powerpoint/2010/main" val="2937680207"/>
              </p:ext>
            </p:extLst>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1"/>
                        </a:solidFill>
                      </a:endParaRPr>
                    </a:p>
                    <a:p>
                      <a:pPr algn="ctr"/>
                      <a:r>
                        <a:rPr kumimoji="1" lang="ja-JP" altLang="en-US" sz="3600" dirty="0">
                          <a:solidFill>
                            <a:schemeClr val="tx1"/>
                          </a:solidFill>
                        </a:rPr>
                        <a:t>前払い</a:t>
                      </a:r>
                    </a:p>
                    <a:p>
                      <a:pPr algn="ctr"/>
                      <a:endParaRPr kumimoji="1" lang="ja-JP" altLang="en-US" dirty="0">
                        <a:solidFill>
                          <a:schemeClr val="tx1"/>
                        </a:solidFill>
                      </a:endParaRPr>
                    </a:p>
                  </a:txBody>
                  <a:tcPr>
                    <a:solidFill>
                      <a:schemeClr val="accent1">
                        <a:lumMod val="20000"/>
                        <a:lumOff val="80000"/>
                      </a:schemeClr>
                    </a:solidFill>
                  </a:tcPr>
                </a:tc>
                <a:tc>
                  <a:txBody>
                    <a:bodyPr/>
                    <a:lstStyle/>
                    <a:p>
                      <a:pPr algn="ctr"/>
                      <a:endParaRPr kumimoji="1" lang="en-US" altLang="ja-JP" sz="2800" dirty="0">
                        <a:solidFill>
                          <a:schemeClr val="tx1"/>
                        </a:solidFill>
                      </a:endParaRPr>
                    </a:p>
                    <a:p>
                      <a:pPr algn="ctr"/>
                      <a:r>
                        <a:rPr kumimoji="1" lang="ja-JP" altLang="en-US" sz="3600" dirty="0">
                          <a:solidFill>
                            <a:schemeClr val="tx1"/>
                          </a:solidFill>
                        </a:rPr>
                        <a:t>前払い</a:t>
                      </a:r>
                      <a:endParaRPr kumimoji="1" lang="en-US" altLang="ja-JP" sz="3600" dirty="0">
                        <a:solidFill>
                          <a:schemeClr val="tx1"/>
                        </a:solidFill>
                      </a:endParaRPr>
                    </a:p>
                    <a:p>
                      <a:pPr algn="l"/>
                      <a:endParaRPr kumimoji="1" lang="en-US" altLang="ja-JP" sz="1100" dirty="0">
                        <a:solidFill>
                          <a:schemeClr val="tx1"/>
                        </a:solidFill>
                      </a:endParaRPr>
                    </a:p>
                    <a:p>
                      <a:pPr algn="l"/>
                      <a:r>
                        <a:rPr kumimoji="1" lang="en-US" altLang="ja-JP" sz="1200" dirty="0">
                          <a:solidFill>
                            <a:schemeClr val="tx1"/>
                          </a:solidFill>
                        </a:rPr>
                        <a:t>※</a:t>
                      </a:r>
                      <a:r>
                        <a:rPr kumimoji="1" lang="ja-JP" altLang="en-US" sz="1200" dirty="0">
                          <a:solidFill>
                            <a:schemeClr val="tx1"/>
                          </a:solidFill>
                        </a:rPr>
                        <a:t>電子マネーにクレジットカードでチャージすると後払い。</a:t>
                      </a:r>
                    </a:p>
                    <a:p>
                      <a:pPr algn="l"/>
                      <a:endParaRPr kumimoji="1" lang="ja-JP" altLang="en-US" sz="1400" dirty="0">
                        <a:solidFill>
                          <a:schemeClr val="tx1"/>
                        </a:solidFill>
                      </a:endParaRPr>
                    </a:p>
                  </a:txBody>
                  <a:tcPr>
                    <a:solidFill>
                      <a:schemeClr val="accent1">
                        <a:lumMod val="20000"/>
                        <a:lumOff val="80000"/>
                      </a:schemeClr>
                    </a:solidFill>
                  </a:tcPr>
                </a:tc>
                <a:tc>
                  <a:txBody>
                    <a:bodyPr/>
                    <a:lstStyle/>
                    <a:p>
                      <a:pPr algn="ctr"/>
                      <a:endParaRPr kumimoji="1" lang="en-US" altLang="ja-JP" sz="280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口座に残高が必要</a:t>
                      </a:r>
                      <a:endParaRPr kumimoji="1" lang="ja-JP" altLang="en-US" sz="2000" dirty="0">
                        <a:solidFill>
                          <a:schemeClr val="tx1"/>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1"/>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口座に残高が必要</a:t>
                      </a:r>
                    </a:p>
                    <a:p>
                      <a:pPr algn="ctr"/>
                      <a:endParaRPr kumimoji="1" lang="ja-JP" altLang="en-US" dirty="0">
                        <a:solidFill>
                          <a:schemeClr val="tx1"/>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4</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5"/>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6"/>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A5804CE-0E4A-1BDC-A9EA-CF836C0C723A}"/>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1A4F8201-9848-E9D0-3346-186672A2EDAF}"/>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8CC62F2-0873-845D-6B0F-DBDE9DF971B6}"/>
              </a:ext>
            </a:extLst>
          </p:cNvPr>
          <p:cNvSpPr/>
          <p:nvPr/>
        </p:nvSpPr>
        <p:spPr bwMode="white">
          <a:xfrm>
            <a:off x="129242" y="-23278"/>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日本におけるキャッシュレス決済額及び比率の推移</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a:t>
            </a:r>
            <a:r>
              <a:rPr lang="en-US" altLang="ja-JP" sz="2000" b="1" dirty="0">
                <a:solidFill>
                  <a:srgbClr val="FFFFFF"/>
                </a:solidFill>
                <a:latin typeface="Meiryo UI" panose="020B0604030504040204" pitchFamily="50" charset="-128"/>
                <a:ea typeface="Meiryo UI" panose="020B0604030504040204" pitchFamily="50" charset="-128"/>
                <a:cs typeface="ヒラギノ角ゴ ProN W6"/>
              </a:rPr>
              <a:t>2024</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年）</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11711669-ABEA-0A00-FCD9-F6704E696A29}"/>
              </a:ext>
            </a:extLst>
          </p:cNvPr>
          <p:cNvSpPr txBox="1"/>
          <p:nvPr/>
        </p:nvSpPr>
        <p:spPr>
          <a:xfrm>
            <a:off x="6412600" y="6582498"/>
            <a:ext cx="210360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＊出典：経済産業省ホームページ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a:extLst>
              <a:ext uri="{FF2B5EF4-FFF2-40B4-BE49-F238E27FC236}">
                <a16:creationId xmlns:a16="http://schemas.microsoft.com/office/drawing/2014/main" id="{D7DB2DDD-3EE6-2569-675D-DE6E145EB25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5</a:t>
            </a:fld>
            <a:endParaRPr lang="ja-JP" altLang="en-US" sz="1800" dirty="0"/>
          </a:p>
        </p:txBody>
      </p:sp>
      <p:sp>
        <p:nvSpPr>
          <p:cNvPr id="10" name="テキスト ボックス 9">
            <a:extLst>
              <a:ext uri="{FF2B5EF4-FFF2-40B4-BE49-F238E27FC236}">
                <a16:creationId xmlns:a16="http://schemas.microsoft.com/office/drawing/2014/main" id="{4541E211-C92E-DF92-D789-A9A99A0F219C}"/>
              </a:ext>
            </a:extLst>
          </p:cNvPr>
          <p:cNvSpPr txBox="1"/>
          <p:nvPr/>
        </p:nvSpPr>
        <p:spPr>
          <a:xfrm>
            <a:off x="5141938" y="5774473"/>
            <a:ext cx="2103602" cy="200055"/>
          </a:xfrm>
          <a:prstGeom prst="rect">
            <a:avLst/>
          </a:prstGeom>
          <a:noFill/>
        </p:spPr>
        <p:txBody>
          <a:bodyPr wrap="square">
            <a:spAutoFit/>
          </a:bodyPr>
          <a:lstStyle/>
          <a:p>
            <a:r>
              <a:rPr lang="ja-JP" altLang="en-US" sz="700" dirty="0"/>
              <a:t>◆二次元コードやバーコードによる決済</a:t>
            </a:r>
          </a:p>
        </p:txBody>
      </p:sp>
      <p:pic>
        <p:nvPicPr>
          <p:cNvPr id="12" name="図 11">
            <a:extLst>
              <a:ext uri="{FF2B5EF4-FFF2-40B4-BE49-F238E27FC236}">
                <a16:creationId xmlns:a16="http://schemas.microsoft.com/office/drawing/2014/main" id="{84EC7A51-7368-27FB-8C51-4020CFA7BB14}"/>
              </a:ext>
            </a:extLst>
          </p:cNvPr>
          <p:cNvPicPr>
            <a:picLocks noChangeAspect="1"/>
          </p:cNvPicPr>
          <p:nvPr/>
        </p:nvPicPr>
        <p:blipFill>
          <a:blip r:embed="rId3"/>
          <a:stretch>
            <a:fillRect/>
          </a:stretch>
        </p:blipFill>
        <p:spPr>
          <a:xfrm>
            <a:off x="129607" y="786028"/>
            <a:ext cx="8884786" cy="5706462"/>
          </a:xfrm>
          <a:prstGeom prst="rect">
            <a:avLst/>
          </a:prstGeom>
        </p:spPr>
      </p:pic>
      <p:sp>
        <p:nvSpPr>
          <p:cNvPr id="11" name="四角形: 角を丸くする 10">
            <a:extLst>
              <a:ext uri="{FF2B5EF4-FFF2-40B4-BE49-F238E27FC236}">
                <a16:creationId xmlns:a16="http://schemas.microsoft.com/office/drawing/2014/main" id="{8041467D-D2D1-1E46-DF9E-C5D28FC670C2}"/>
              </a:ext>
            </a:extLst>
          </p:cNvPr>
          <p:cNvSpPr/>
          <p:nvPr/>
        </p:nvSpPr>
        <p:spPr>
          <a:xfrm>
            <a:off x="7861110" y="998410"/>
            <a:ext cx="655092" cy="486118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70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86127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消費者トラブルに巻き込まれない①</a:t>
            </a: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83679777-9579-0C76-7387-4A3192DB66A8}"/>
              </a:ext>
            </a:extLst>
          </p:cNvPr>
          <p:cNvGrpSpPr/>
          <p:nvPr/>
        </p:nvGrpSpPr>
        <p:grpSpPr>
          <a:xfrm>
            <a:off x="175776" y="2211000"/>
            <a:ext cx="8757997" cy="2179867"/>
            <a:chOff x="175776" y="2211000"/>
            <a:chExt cx="8757997" cy="2179867"/>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75776" y="2211000"/>
              <a:ext cx="3002854" cy="474007"/>
              <a:chOff x="5018363" y="6144429"/>
              <a:chExt cx="2493818" cy="428511"/>
            </a:xfrm>
            <a:solidFill>
              <a:srgbClr val="FFC00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79688"/>
                <a:ext cx="2324197" cy="357991"/>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①キャッチセ－ルス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7" name="正方形/長方形 16"/>
            <p:cNvSpPr/>
            <p:nvPr/>
          </p:nvSpPr>
          <p:spPr>
            <a:xfrm>
              <a:off x="259295" y="2551260"/>
              <a:ext cx="8674478"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1"/>
                  </a:solidFill>
                  <a:latin typeface="Meiryo UI" panose="020B0604030504040204" pitchFamily="50" charset="-128"/>
                  <a:ea typeface="Meiryo UI" panose="020B0604030504040204" pitchFamily="50" charset="-128"/>
                  <a:cs typeface="ヒラギノ丸ゴ Pro W4"/>
                </a:rPr>
                <a:t>駅や繁華街などの路上でアンケート調査などと称して呼び止め、営業所などに連れて行き、商品やサービスを意に反して契約させるなどのトラブル。</a:t>
              </a:r>
            </a:p>
          </p:txBody>
        </p:sp>
      </p:grpSp>
      <p:grpSp>
        <p:nvGrpSpPr>
          <p:cNvPr id="4" name="グループ化 3">
            <a:extLst>
              <a:ext uri="{FF2B5EF4-FFF2-40B4-BE49-F238E27FC236}">
                <a16:creationId xmlns:a16="http://schemas.microsoft.com/office/drawing/2014/main" id="{F8E6ABA4-7A0F-28B4-642F-85463D7BDEC8}"/>
              </a:ext>
            </a:extLst>
          </p:cNvPr>
          <p:cNvGrpSpPr/>
          <p:nvPr/>
        </p:nvGrpSpPr>
        <p:grpSpPr>
          <a:xfrm>
            <a:off x="175776" y="4566220"/>
            <a:ext cx="8584156" cy="2112826"/>
            <a:chOff x="175776" y="4566220"/>
            <a:chExt cx="8584156" cy="2112826"/>
          </a:xfrm>
        </p:grpSpPr>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0F4FD678-876F-4360-9784-BCF9500CA129}"/>
                </a:ext>
              </a:extLst>
            </p:cNvPr>
            <p:cNvGrpSpPr/>
            <p:nvPr/>
          </p:nvGrpSpPr>
          <p:grpSpPr>
            <a:xfrm>
              <a:off x="175776" y="4566220"/>
              <a:ext cx="3856295" cy="428511"/>
              <a:chOff x="5018363" y="6144429"/>
              <a:chExt cx="2493818" cy="428511"/>
            </a:xfrm>
            <a:solidFill>
              <a:srgbClr val="92D050"/>
            </a:solidFill>
          </p:grpSpPr>
          <p:sp>
            <p:nvSpPr>
              <p:cNvPr id="22" name="角丸四角形 2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bwMode="white">
              <a:xfrm>
                <a:off x="5103173" y="6163077"/>
                <a:ext cx="2324197" cy="396000"/>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②アポイントメントセールス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7" name="正方形/長方形 26"/>
            <p:cNvSpPr/>
            <p:nvPr/>
          </p:nvSpPr>
          <p:spPr>
            <a:xfrm>
              <a:off x="260647" y="4887037"/>
              <a:ext cx="849928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1"/>
                  </a:solidFill>
                  <a:latin typeface="Meiryo UI" panose="020B0604030504040204" pitchFamily="50" charset="-128"/>
                  <a:ea typeface="Meiryo UI" panose="020B0604030504040204" pitchFamily="50" charset="-128"/>
                  <a:cs typeface="ヒラギノ丸ゴ Pro W4"/>
                </a:rPr>
                <a:t>電話やメールなどで「当たりました」「選ばれました」などと伝え、会う約束（アポイントメント）をとりつけて呼び出し、意に反して商品などを買わせるトラブル。</a:t>
              </a:r>
            </a:p>
          </p:txBody>
        </p:sp>
      </p:grpSp>
      <p:grpSp>
        <p:nvGrpSpPr>
          <p:cNvPr id="2" name="グループ化 1">
            <a:extLst>
              <a:ext uri="{FF2B5EF4-FFF2-40B4-BE49-F238E27FC236}">
                <a16:creationId xmlns:a16="http://schemas.microsoft.com/office/drawing/2014/main" id="{A4A910B6-F9D1-4C1C-8894-040A2420026A}"/>
              </a:ext>
            </a:extLst>
          </p:cNvPr>
          <p:cNvGrpSpPr/>
          <p:nvPr/>
        </p:nvGrpSpPr>
        <p:grpSpPr>
          <a:xfrm>
            <a:off x="69259" y="541915"/>
            <a:ext cx="9005482" cy="1792009"/>
            <a:chOff x="87861" y="506058"/>
            <a:chExt cx="9005482" cy="1792009"/>
          </a:xfrm>
        </p:grpSpPr>
        <p:sp>
          <p:nvSpPr>
            <p:cNvPr id="16" name="正方形/長方形 15"/>
            <p:cNvSpPr/>
            <p:nvPr/>
          </p:nvSpPr>
          <p:spPr>
            <a:xfrm>
              <a:off x="87861" y="506058"/>
              <a:ext cx="819517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消費者トラブルは、</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400" b="1" dirty="0">
                  <a:solidFill>
                    <a:schemeClr val="tx1"/>
                  </a:solidFill>
                  <a:latin typeface="Meiryo UI" panose="020B0604030504040204" pitchFamily="50" charset="-128"/>
                  <a:ea typeface="Meiryo UI" panose="020B0604030504040204" pitchFamily="50" charset="-128"/>
                  <a:cs typeface="ヒラギノ丸ゴ Pro W4"/>
                </a:rPr>
                <a:t>防ぐことが大切です。普段から十分、気を付けましょう。</a:t>
              </a:r>
            </a:p>
          </p:txBody>
        </p:sp>
        <p:pic>
          <p:nvPicPr>
            <p:cNvPr id="28" name="図 27"/>
            <p:cNvPicPr>
              <a:picLocks noChangeAspect="1"/>
            </p:cNvPicPr>
            <p:nvPr/>
          </p:nvPicPr>
          <p:blipFill>
            <a:blip r:embed="rId3"/>
            <a:stretch>
              <a:fillRect/>
            </a:stretch>
          </p:blipFill>
          <p:spPr>
            <a:xfrm>
              <a:off x="8059540" y="925426"/>
              <a:ext cx="1033803" cy="1194948"/>
            </a:xfrm>
            <a:prstGeom prst="rect">
              <a:avLst/>
            </a:prstGeom>
          </p:spPr>
        </p:pic>
      </p:grpSp>
      <p:sp>
        <p:nvSpPr>
          <p:cNvPr id="5" name="スライド番号プレースホルダー 4"/>
          <p:cNvSpPr>
            <a:spLocks noGrp="1"/>
          </p:cNvSpPr>
          <p:nvPr>
            <p:ph type="sldNum" sz="quarter" idx="12"/>
          </p:nvPr>
        </p:nvSpPr>
        <p:spPr>
          <a:xfrm>
            <a:off x="6900474" y="6419345"/>
            <a:ext cx="2133600" cy="365125"/>
          </a:xfrm>
        </p:spPr>
        <p:txBody>
          <a:bodyPr/>
          <a:lstStyle/>
          <a:p>
            <a:pPr defTabSz="457200">
              <a:defRPr/>
            </a:pPr>
            <a:fld id="{7B76553B-32E2-D644-9CD0-56FDA882EB90}" type="slidenum">
              <a:rPr lang="ja-JP" altLang="en-US" sz="1800" smtClean="0"/>
              <a:pPr defTabSz="457200">
                <a:defRPr/>
              </a:pPr>
              <a:t>6</a:t>
            </a:fld>
            <a:endParaRPr lang="ja-JP" altLang="en-US" sz="1800" dirty="0"/>
          </a:p>
        </p:txBody>
      </p:sp>
    </p:spTree>
    <p:extLst>
      <p:ext uri="{BB962C8B-B14F-4D97-AF65-F5344CB8AC3E}">
        <p14:creationId xmlns:p14="http://schemas.microsoft.com/office/powerpoint/2010/main" val="30339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812468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消費者トラブルに巻き込まれない②</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1C4043BF-B05B-4B3F-BFF7-FB90F6DC58EE}"/>
              </a:ext>
            </a:extLst>
          </p:cNvPr>
          <p:cNvGrpSpPr/>
          <p:nvPr/>
        </p:nvGrpSpPr>
        <p:grpSpPr>
          <a:xfrm>
            <a:off x="233796" y="4597015"/>
            <a:ext cx="8826560" cy="2063574"/>
            <a:chOff x="98467" y="4505823"/>
            <a:chExt cx="8826560" cy="2063574"/>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98467" y="4505823"/>
              <a:ext cx="2667632" cy="428511"/>
              <a:chOff x="5046651" y="6135720"/>
              <a:chExt cx="1539409" cy="428511"/>
            </a:xfrm>
            <a:solidFill>
              <a:schemeClr val="accent2">
                <a:lumMod val="60000"/>
                <a:lumOff val="40000"/>
              </a:schemeClr>
            </a:solidFill>
          </p:grpSpPr>
          <p:sp>
            <p:nvSpPr>
              <p:cNvPr id="42" name="角丸四角形 41"/>
              <p:cNvSpPr/>
              <p:nvPr/>
            </p:nvSpPr>
            <p:spPr bwMode="gray">
              <a:xfrm>
                <a:off x="5046651" y="6135720"/>
                <a:ext cx="1539409"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69794" y="6163774"/>
                <a:ext cx="1330833" cy="360000"/>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⑤通販販売</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8" name="正方形/長方形 17"/>
            <p:cNvSpPr/>
            <p:nvPr/>
          </p:nvSpPr>
          <p:spPr>
            <a:xfrm>
              <a:off x="224792" y="5004219"/>
              <a:ext cx="8700235" cy="156517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1"/>
                  </a:solidFill>
                  <a:latin typeface="Meiryo UI" panose="020B0604030504040204" pitchFamily="50" charset="-128"/>
                  <a:ea typeface="Meiryo UI" panose="020B0604030504040204" pitchFamily="50" charset="-128"/>
                  <a:cs typeface="ヒラギノ丸ゴ Pro W4"/>
                </a:rPr>
                <a:t>インターネットなどを利用して注文した際に、「商品が届かない」「注文品と違うものが届いた」「購入したお店と連絡が取れない」などのトラブル。</a:t>
              </a:r>
            </a:p>
          </p:txBody>
        </p:sp>
      </p:grpSp>
      <p:sp>
        <p:nvSpPr>
          <p:cNvPr id="21" name="正方形/長方形 20"/>
          <p:cNvSpPr/>
          <p:nvPr/>
        </p:nvSpPr>
        <p:spPr>
          <a:xfrm>
            <a:off x="233796" y="889581"/>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6" name="グループ化 25">
            <a:extLst>
              <a:ext uri="{FF2B5EF4-FFF2-40B4-BE49-F238E27FC236}">
                <a16:creationId xmlns:a16="http://schemas.microsoft.com/office/drawing/2014/main" id="{058876B4-8327-2E4F-391C-0D2F8210AEA9}"/>
              </a:ext>
            </a:extLst>
          </p:cNvPr>
          <p:cNvGrpSpPr/>
          <p:nvPr/>
        </p:nvGrpSpPr>
        <p:grpSpPr>
          <a:xfrm>
            <a:off x="245437" y="986200"/>
            <a:ext cx="8814919" cy="1695390"/>
            <a:chOff x="119112" y="821198"/>
            <a:chExt cx="8814919" cy="1695390"/>
          </a:xfrm>
        </p:grpSpPr>
        <p:grpSp>
          <p:nvGrpSpPr>
            <p:cNvPr id="16" name="グループ化 15">
              <a:extLst>
                <a:ext uri="{FF2B5EF4-FFF2-40B4-BE49-F238E27FC236}">
                  <a16:creationId xmlns:a16="http://schemas.microsoft.com/office/drawing/2014/main" id="{2F7AE58C-527B-D4F8-A645-BCF071B4C998}"/>
                </a:ext>
              </a:extLst>
            </p:cNvPr>
            <p:cNvGrpSpPr/>
            <p:nvPr/>
          </p:nvGrpSpPr>
          <p:grpSpPr>
            <a:xfrm>
              <a:off x="119112" y="821198"/>
              <a:ext cx="2667632" cy="428511"/>
              <a:chOff x="119112" y="821198"/>
              <a:chExt cx="2667632" cy="428511"/>
            </a:xfrm>
          </p:grpSpPr>
          <p:sp>
            <p:nvSpPr>
              <p:cNvPr id="38" name="角丸四角形 37"/>
              <p:cNvSpPr/>
              <p:nvPr/>
            </p:nvSpPr>
            <p:spPr bwMode="gray">
              <a:xfrm>
                <a:off x="119112" y="821198"/>
                <a:ext cx="2667632"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332504" y="851337"/>
                <a:ext cx="2095579" cy="360000"/>
              </a:xfrm>
              <a:prstGeom prst="rect">
                <a:avLst/>
              </a:prstGeom>
              <a:solidFill>
                <a:srgbClr val="0070C0"/>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③架空請求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4" name="正方形/長方形 23"/>
            <p:cNvSpPr/>
            <p:nvPr/>
          </p:nvSpPr>
          <p:spPr>
            <a:xfrm>
              <a:off x="233796" y="1041450"/>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tx1"/>
                  </a:solidFill>
                  <a:latin typeface="Meiryo UI" panose="020B0604030504040204" pitchFamily="50" charset="-128"/>
                  <a:ea typeface="Meiryo UI" panose="020B0604030504040204" pitchFamily="50" charset="-128"/>
                </a:rPr>
                <a:t>電子メール、</a:t>
              </a:r>
              <a:r>
                <a:rPr lang="en-US" altLang="ja-JP" sz="3000" b="1" dirty="0">
                  <a:solidFill>
                    <a:schemeClr val="tx1"/>
                  </a:solidFill>
                  <a:latin typeface="Meiryo UI" panose="020B0604030504040204" pitchFamily="50" charset="-128"/>
                  <a:ea typeface="Meiryo UI" panose="020B0604030504040204" pitchFamily="50" charset="-128"/>
                </a:rPr>
                <a:t>SMS</a:t>
              </a:r>
              <a:r>
                <a:rPr lang="ja-JP" altLang="en-US" sz="3000" b="1" dirty="0">
                  <a:solidFill>
                    <a:schemeClr val="tx1"/>
                  </a:solidFill>
                  <a:latin typeface="Meiryo UI" panose="020B0604030504040204" pitchFamily="50" charset="-128"/>
                  <a:ea typeface="Meiryo UI" panose="020B0604030504040204" pitchFamily="50" charset="-128"/>
                </a:rPr>
                <a:t>やハガキなどで、身に覚えのない料金を請求してくるトラブル。</a:t>
              </a:r>
              <a:endParaRPr lang="ja-JP" altLang="en-US" sz="3000" b="1" u="sng" dirty="0">
                <a:solidFill>
                  <a:schemeClr val="tx1"/>
                </a:solidFill>
                <a:latin typeface="Meiryo UI" panose="020B0604030504040204" pitchFamily="50" charset="-128"/>
                <a:ea typeface="Meiryo UI" panose="020B0604030504040204" pitchFamily="50" charset="-128"/>
                <a:cs typeface="ヒラギノ丸ゴ Pro W4"/>
              </a:endParaRPr>
            </a:p>
          </p:txBody>
        </p:sp>
      </p:grpSp>
      <p:sp>
        <p:nvSpPr>
          <p:cNvPr id="5" name="スライド番号プレースホルダー 4"/>
          <p:cNvSpPr>
            <a:spLocks noGrp="1"/>
          </p:cNvSpPr>
          <p:nvPr>
            <p:ph type="sldNum" sz="quarter" idx="12"/>
          </p:nvPr>
        </p:nvSpPr>
        <p:spPr>
          <a:xfrm>
            <a:off x="6841952" y="6462115"/>
            <a:ext cx="2133600" cy="365125"/>
          </a:xfrm>
        </p:spPr>
        <p:txBody>
          <a:bodyPr/>
          <a:lstStyle/>
          <a:p>
            <a:pPr defTabSz="457200">
              <a:defRPr/>
            </a:pPr>
            <a:fld id="{7B76553B-32E2-D644-9CD0-56FDA882EB90}" type="slidenum">
              <a:rPr lang="ja-JP" altLang="en-US" sz="1800" smtClean="0"/>
              <a:pPr defTabSz="457200">
                <a:defRPr/>
              </a:pPr>
              <a:t>7</a:t>
            </a:fld>
            <a:endParaRPr lang="ja-JP" altLang="en-US" sz="1800" dirty="0"/>
          </a:p>
        </p:txBody>
      </p:sp>
      <p:grpSp>
        <p:nvGrpSpPr>
          <p:cNvPr id="27" name="グループ化 26">
            <a:extLst>
              <a:ext uri="{FF2B5EF4-FFF2-40B4-BE49-F238E27FC236}">
                <a16:creationId xmlns:a16="http://schemas.microsoft.com/office/drawing/2014/main" id="{5390C72D-90CA-1075-0CAE-4F9223CDF914}"/>
              </a:ext>
            </a:extLst>
          </p:cNvPr>
          <p:cNvGrpSpPr/>
          <p:nvPr/>
        </p:nvGrpSpPr>
        <p:grpSpPr>
          <a:xfrm>
            <a:off x="233796" y="2791608"/>
            <a:ext cx="8700235" cy="1695390"/>
            <a:chOff x="119112" y="2792011"/>
            <a:chExt cx="8814919" cy="1695390"/>
          </a:xfrm>
        </p:grpSpPr>
        <p:grpSp>
          <p:nvGrpSpPr>
            <p:cNvPr id="20" name="グループ化 19">
              <a:extLst>
                <a:ext uri="{FF2B5EF4-FFF2-40B4-BE49-F238E27FC236}">
                  <a16:creationId xmlns:a16="http://schemas.microsoft.com/office/drawing/2014/main" id="{DC61ED1E-F884-F2E8-9EB4-8A1FE1AF9757}"/>
                </a:ext>
              </a:extLst>
            </p:cNvPr>
            <p:cNvGrpSpPr/>
            <p:nvPr/>
          </p:nvGrpSpPr>
          <p:grpSpPr>
            <a:xfrm>
              <a:off x="119112" y="2792011"/>
              <a:ext cx="2667632" cy="428511"/>
              <a:chOff x="119112" y="2519334"/>
              <a:chExt cx="2667632" cy="428511"/>
            </a:xfrm>
          </p:grpSpPr>
          <p:sp>
            <p:nvSpPr>
              <p:cNvPr id="13" name="角丸四角形 37">
                <a:extLst>
                  <a:ext uri="{FF2B5EF4-FFF2-40B4-BE49-F238E27FC236}">
                    <a16:creationId xmlns:a16="http://schemas.microsoft.com/office/drawing/2014/main" id="{B43931EF-B034-A7BD-38BD-263CF605765D}"/>
                  </a:ext>
                </a:extLst>
              </p:cNvPr>
              <p:cNvSpPr/>
              <p:nvPr/>
            </p:nvSpPr>
            <p:spPr bwMode="gray">
              <a:xfrm>
                <a:off x="119112" y="2519334"/>
                <a:ext cx="2667632" cy="428511"/>
              </a:xfrm>
              <a:prstGeom prst="roundRect">
                <a:avLst>
                  <a:gd name="adj" fmla="val 43388"/>
                </a:avLst>
              </a:prstGeom>
              <a:solidFill>
                <a:schemeClr val="accent4">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EE560353-94E1-7271-DA1E-B1FA9572AABD}"/>
                  </a:ext>
                </a:extLst>
              </p:cNvPr>
              <p:cNvSpPr/>
              <p:nvPr/>
            </p:nvSpPr>
            <p:spPr bwMode="white">
              <a:xfrm>
                <a:off x="332504" y="2555316"/>
                <a:ext cx="2095579" cy="360000"/>
              </a:xfrm>
              <a:prstGeom prst="rect">
                <a:avLst/>
              </a:prstGeom>
              <a:solidFill>
                <a:schemeClr val="accent4">
                  <a:lumMod val="75000"/>
                </a:schemeClr>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④不当請求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5" name="正方形/長方形 14">
              <a:extLst>
                <a:ext uri="{FF2B5EF4-FFF2-40B4-BE49-F238E27FC236}">
                  <a16:creationId xmlns:a16="http://schemas.microsoft.com/office/drawing/2014/main" id="{056B4732-4E60-D9E2-3D31-DAA082A3DC95}"/>
                </a:ext>
              </a:extLst>
            </p:cNvPr>
            <p:cNvSpPr/>
            <p:nvPr/>
          </p:nvSpPr>
          <p:spPr>
            <a:xfrm>
              <a:off x="233796" y="3012263"/>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tx1"/>
                  </a:solidFill>
                  <a:latin typeface="Meiryo UI" panose="020B0604030504040204" pitchFamily="50" charset="-128"/>
                  <a:ea typeface="Meiryo UI" panose="020B0604030504040204" pitchFamily="50" charset="-128"/>
                </a:rPr>
                <a:t>広告メールなどの</a:t>
              </a:r>
              <a:r>
                <a:rPr lang="en-US" altLang="ja-JP" sz="3000" b="1" dirty="0">
                  <a:solidFill>
                    <a:schemeClr val="tx1"/>
                  </a:solidFill>
                  <a:latin typeface="Meiryo UI" panose="020B0604030504040204" pitchFamily="50" charset="-128"/>
                  <a:ea typeface="Meiryo UI" panose="020B0604030504040204" pitchFamily="50" charset="-128"/>
                </a:rPr>
                <a:t>URL</a:t>
              </a:r>
              <a:r>
                <a:rPr lang="ja-JP" altLang="en-US" sz="3000" b="1" dirty="0">
                  <a:solidFill>
                    <a:schemeClr val="tx1"/>
                  </a:solidFill>
                  <a:latin typeface="Meiryo UI" panose="020B0604030504040204" pitchFamily="50" charset="-128"/>
                  <a:ea typeface="Meiryo UI" panose="020B0604030504040204" pitchFamily="50" charset="-128"/>
                </a:rPr>
                <a:t>や画像などをクリックしただけでサイトの利用料金を不当に請求されるなどのトラブル。</a:t>
              </a:r>
              <a:endParaRPr lang="ja-JP" altLang="en-US" sz="3000" b="1" u="sng" dirty="0">
                <a:solidFill>
                  <a:schemeClr val="tx1"/>
                </a:solidFill>
                <a:latin typeface="Meiryo UI" panose="020B0604030504040204" pitchFamily="50" charset="-128"/>
                <a:ea typeface="Meiryo UI" panose="020B0604030504040204" pitchFamily="50" charset="-128"/>
                <a:cs typeface="ヒラギノ丸ゴ Pro W4"/>
              </a:endParaRPr>
            </a:p>
          </p:txBody>
        </p:sp>
      </p:grpSp>
    </p:spTree>
    <p:extLst>
      <p:ext uri="{BB962C8B-B14F-4D97-AF65-F5344CB8AC3E}">
        <p14:creationId xmlns:p14="http://schemas.microsoft.com/office/powerpoint/2010/main" val="3460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391767"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2024</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D20B4EB-C7EB-513A-B324-1C4FA9598625}"/>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4FFC3626-DCDF-B354-B854-29235DBB9A1B}"/>
              </a:ext>
            </a:extLst>
          </p:cNvPr>
          <p:cNvPicPr>
            <a:picLocks noChangeAspect="1"/>
          </p:cNvPicPr>
          <p:nvPr/>
        </p:nvPicPr>
        <p:blipFill>
          <a:blip r:embed="rId3"/>
          <a:stretch>
            <a:fillRect/>
          </a:stretch>
        </p:blipFill>
        <p:spPr>
          <a:xfrm>
            <a:off x="169145" y="1116964"/>
            <a:ext cx="8805709" cy="4456120"/>
          </a:xfrm>
          <a:prstGeom prst="rect">
            <a:avLst/>
          </a:prstGeom>
        </p:spPr>
      </p:pic>
      <p:sp>
        <p:nvSpPr>
          <p:cNvPr id="44" name="四角形: 角を丸くする 43">
            <a:extLst>
              <a:ext uri="{FF2B5EF4-FFF2-40B4-BE49-F238E27FC236}">
                <a16:creationId xmlns:a16="http://schemas.microsoft.com/office/drawing/2014/main" id="{E996C808-0EFE-D099-EB39-480604536F05}"/>
              </a:ext>
            </a:extLst>
          </p:cNvPr>
          <p:cNvSpPr/>
          <p:nvPr/>
        </p:nvSpPr>
        <p:spPr>
          <a:xfrm>
            <a:off x="361296" y="1473958"/>
            <a:ext cx="4210704" cy="392545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142D3A6-80A7-7F8E-9D89-46C75E15F81E}"/>
              </a:ext>
            </a:extLst>
          </p:cNvPr>
          <p:cNvPicPr>
            <a:picLocks noChangeAspect="1"/>
          </p:cNvPicPr>
          <p:nvPr/>
        </p:nvPicPr>
        <p:blipFill>
          <a:blip r:embed="rId4"/>
          <a:stretch>
            <a:fillRect/>
          </a:stretch>
        </p:blipFill>
        <p:spPr>
          <a:xfrm>
            <a:off x="-1" y="5741035"/>
            <a:ext cx="4365192" cy="571580"/>
          </a:xfrm>
          <a:prstGeom prst="rect">
            <a:avLst/>
          </a:prstGeom>
        </p:spPr>
      </p:pic>
      <p:pic>
        <p:nvPicPr>
          <p:cNvPr id="14" name="図 13">
            <a:extLst>
              <a:ext uri="{FF2B5EF4-FFF2-40B4-BE49-F238E27FC236}">
                <a16:creationId xmlns:a16="http://schemas.microsoft.com/office/drawing/2014/main" id="{5F1E373F-AAEF-CD5F-ADB1-FB62789BAF49}"/>
              </a:ext>
            </a:extLst>
          </p:cNvPr>
          <p:cNvPicPr>
            <a:picLocks noChangeAspect="1"/>
          </p:cNvPicPr>
          <p:nvPr/>
        </p:nvPicPr>
        <p:blipFill>
          <a:blip r:embed="rId5"/>
          <a:stretch>
            <a:fillRect/>
          </a:stretch>
        </p:blipFill>
        <p:spPr>
          <a:xfrm>
            <a:off x="4383164" y="5568298"/>
            <a:ext cx="4591691" cy="504895"/>
          </a:xfrm>
          <a:prstGeom prst="rect">
            <a:avLst/>
          </a:prstGeom>
        </p:spPr>
      </p:pic>
      <p:pic>
        <p:nvPicPr>
          <p:cNvPr id="16" name="図 15">
            <a:extLst>
              <a:ext uri="{FF2B5EF4-FFF2-40B4-BE49-F238E27FC236}">
                <a16:creationId xmlns:a16="http://schemas.microsoft.com/office/drawing/2014/main" id="{88789BB9-6FC0-DD7E-A8AA-638337F340C8}"/>
              </a:ext>
            </a:extLst>
          </p:cNvPr>
          <p:cNvPicPr>
            <a:picLocks noChangeAspect="1"/>
          </p:cNvPicPr>
          <p:nvPr/>
        </p:nvPicPr>
        <p:blipFill>
          <a:blip r:embed="rId6"/>
          <a:stretch>
            <a:fillRect/>
          </a:stretch>
        </p:blipFill>
        <p:spPr>
          <a:xfrm>
            <a:off x="4365191" y="6147610"/>
            <a:ext cx="2048161" cy="514422"/>
          </a:xfrm>
          <a:prstGeom prst="rect">
            <a:avLst/>
          </a:prstGeom>
        </p:spPr>
      </p:pic>
    </p:spTree>
    <p:extLst>
      <p:ext uri="{BB962C8B-B14F-4D97-AF65-F5344CB8AC3E}">
        <p14:creationId xmlns:p14="http://schemas.microsoft.com/office/powerpoint/2010/main" val="2389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9</a:t>
            </a:fld>
            <a:endParaRPr lang="ja-JP" altLang="en-US" sz="180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7391767"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2024</a:t>
            </a:r>
            <a:r>
              <a:rPr lang="ja-JP" altLang="en-US" dirty="0">
                <a:latin typeface="Meiryo UI" panose="020B0604030504040204" pitchFamily="50" charset="-128"/>
                <a:ea typeface="Meiryo UI" panose="020B0604030504040204" pitchFamily="50" charset="-128"/>
              </a:rPr>
              <a:t>年）</a:t>
            </a:r>
            <a:endParaRPr kumimoji="1"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D20B4EB-C7EB-513A-B324-1C4FA9598625}"/>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A142D3A6-80A7-7F8E-9D89-46C75E15F81E}"/>
              </a:ext>
            </a:extLst>
          </p:cNvPr>
          <p:cNvPicPr>
            <a:picLocks noChangeAspect="1"/>
          </p:cNvPicPr>
          <p:nvPr/>
        </p:nvPicPr>
        <p:blipFill>
          <a:blip r:embed="rId3"/>
          <a:stretch>
            <a:fillRect/>
          </a:stretch>
        </p:blipFill>
        <p:spPr>
          <a:xfrm>
            <a:off x="-1" y="5741035"/>
            <a:ext cx="4365192" cy="571580"/>
          </a:xfrm>
          <a:prstGeom prst="rect">
            <a:avLst/>
          </a:prstGeom>
        </p:spPr>
      </p:pic>
      <p:pic>
        <p:nvPicPr>
          <p:cNvPr id="14" name="図 13">
            <a:extLst>
              <a:ext uri="{FF2B5EF4-FFF2-40B4-BE49-F238E27FC236}">
                <a16:creationId xmlns:a16="http://schemas.microsoft.com/office/drawing/2014/main" id="{5F1E373F-AAEF-CD5F-ADB1-FB62789BAF49}"/>
              </a:ext>
            </a:extLst>
          </p:cNvPr>
          <p:cNvPicPr>
            <a:picLocks noChangeAspect="1"/>
          </p:cNvPicPr>
          <p:nvPr/>
        </p:nvPicPr>
        <p:blipFill>
          <a:blip r:embed="rId4"/>
          <a:stretch>
            <a:fillRect/>
          </a:stretch>
        </p:blipFill>
        <p:spPr>
          <a:xfrm>
            <a:off x="4383164" y="5568298"/>
            <a:ext cx="4591691" cy="504895"/>
          </a:xfrm>
          <a:prstGeom prst="rect">
            <a:avLst/>
          </a:prstGeom>
        </p:spPr>
      </p:pic>
      <p:pic>
        <p:nvPicPr>
          <p:cNvPr id="16" name="図 15">
            <a:extLst>
              <a:ext uri="{FF2B5EF4-FFF2-40B4-BE49-F238E27FC236}">
                <a16:creationId xmlns:a16="http://schemas.microsoft.com/office/drawing/2014/main" id="{88789BB9-6FC0-DD7E-A8AA-638337F340C8}"/>
              </a:ext>
            </a:extLst>
          </p:cNvPr>
          <p:cNvPicPr>
            <a:picLocks noChangeAspect="1"/>
          </p:cNvPicPr>
          <p:nvPr/>
        </p:nvPicPr>
        <p:blipFill>
          <a:blip r:embed="rId5"/>
          <a:stretch>
            <a:fillRect/>
          </a:stretch>
        </p:blipFill>
        <p:spPr>
          <a:xfrm>
            <a:off x="4365191" y="6147610"/>
            <a:ext cx="2048161" cy="514422"/>
          </a:xfrm>
          <a:prstGeom prst="rect">
            <a:avLst/>
          </a:prstGeom>
        </p:spPr>
      </p:pic>
      <p:pic>
        <p:nvPicPr>
          <p:cNvPr id="6" name="図 5">
            <a:extLst>
              <a:ext uri="{FF2B5EF4-FFF2-40B4-BE49-F238E27FC236}">
                <a16:creationId xmlns:a16="http://schemas.microsoft.com/office/drawing/2014/main" id="{81512879-E543-747C-C87D-942CEFA00FA9}"/>
              </a:ext>
            </a:extLst>
          </p:cNvPr>
          <p:cNvPicPr>
            <a:picLocks noChangeAspect="1"/>
          </p:cNvPicPr>
          <p:nvPr/>
        </p:nvPicPr>
        <p:blipFill>
          <a:blip r:embed="rId6"/>
          <a:stretch>
            <a:fillRect/>
          </a:stretch>
        </p:blipFill>
        <p:spPr>
          <a:xfrm>
            <a:off x="232054" y="1136659"/>
            <a:ext cx="8742801" cy="4357222"/>
          </a:xfrm>
          <a:prstGeom prst="rect">
            <a:avLst/>
          </a:prstGeom>
        </p:spPr>
      </p:pic>
      <p:sp>
        <p:nvSpPr>
          <p:cNvPr id="44" name="四角形: 角を丸くする 43">
            <a:extLst>
              <a:ext uri="{FF2B5EF4-FFF2-40B4-BE49-F238E27FC236}">
                <a16:creationId xmlns:a16="http://schemas.microsoft.com/office/drawing/2014/main" id="{E996C808-0EFE-D099-EB39-480604536F05}"/>
              </a:ext>
            </a:extLst>
          </p:cNvPr>
          <p:cNvSpPr/>
          <p:nvPr/>
        </p:nvSpPr>
        <p:spPr>
          <a:xfrm>
            <a:off x="361295" y="1167616"/>
            <a:ext cx="4210703" cy="423179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34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2390</TotalTime>
  <Words>3846</Words>
  <Application>Microsoft Office PowerPoint</Application>
  <PresentationFormat>画面に合わせる (4:3)</PresentationFormat>
  <Paragraphs>384</Paragraphs>
  <Slides>23</Slides>
  <Notes>23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Meiryo UI</vt:lpstr>
      <vt:lpstr>ヒラギノ丸ゴ Pro W4</vt:lpstr>
      <vt:lpstr>メイリオ</vt:lpstr>
      <vt:lpstr>游ゴシック</vt:lpstr>
      <vt:lpstr>Arial</vt:lpstr>
      <vt:lpstr>Calibri</vt:lpstr>
      <vt:lpstr>Courier New</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134</cp:revision>
  <cp:lastPrinted>2020-03-10T04:15:44Z</cp:lastPrinted>
  <dcterms:created xsi:type="dcterms:W3CDTF">2020-01-08T02:02:56Z</dcterms:created>
  <dcterms:modified xsi:type="dcterms:W3CDTF">2026-02-26T03:58:43Z</dcterms:modified>
</cp:coreProperties>
</file>