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71" r:id="rId2"/>
    <p:sldId id="1365" r:id="rId3"/>
    <p:sldId id="402" r:id="rId4"/>
    <p:sldId id="465" r:id="rId5"/>
    <p:sldId id="455" r:id="rId6"/>
    <p:sldId id="283" r:id="rId7"/>
    <p:sldId id="1369" r:id="rId8"/>
    <p:sldId id="1368" r:id="rId9"/>
    <p:sldId id="1370" r:id="rId10"/>
    <p:sldId id="471" r:id="rId11"/>
    <p:sldId id="258" r:id="rId12"/>
    <p:sldId id="458" r:id="rId13"/>
    <p:sldId id="460" r:id="rId14"/>
    <p:sldId id="459" r:id="rId15"/>
    <p:sldId id="461" r:id="rId16"/>
    <p:sldId id="464" r:id="rId17"/>
    <p:sldId id="1366" r:id="rId18"/>
    <p:sldId id="1362" r:id="rId19"/>
    <p:sldId id="466" r:id="rId20"/>
    <p:sldId id="1363" r:id="rId21"/>
    <p:sldId id="1367"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F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63597" autoAdjust="0"/>
  </p:normalViewPr>
  <p:slideViewPr>
    <p:cSldViewPr snapToGrid="0">
      <p:cViewPr varScale="1">
        <p:scale>
          <a:sx n="40" d="100"/>
          <a:sy n="40" d="100"/>
        </p:scale>
        <p:origin x="1768"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22225"/>
          </c:spPr>
          <c:dPt>
            <c:idx val="0"/>
            <c:bubble3D val="0"/>
            <c:spPr>
              <a:solidFill>
                <a:srgbClr val="CC99FF"/>
              </a:solidFill>
              <a:ln w="22225">
                <a:solidFill>
                  <a:schemeClr val="lt1"/>
                </a:solidFill>
              </a:ln>
              <a:effectLst/>
            </c:spPr>
            <c:extLst>
              <c:ext xmlns:c16="http://schemas.microsoft.com/office/drawing/2014/chart" uri="{C3380CC4-5D6E-409C-BE32-E72D297353CC}">
                <c16:uniqueId val="{00000001-0AE0-4A1E-B372-2E1AFE4108F2}"/>
              </c:ext>
            </c:extLst>
          </c:dPt>
          <c:dPt>
            <c:idx val="1"/>
            <c:bubble3D val="0"/>
            <c:spPr>
              <a:solidFill>
                <a:srgbClr val="3399FF"/>
              </a:solidFill>
              <a:ln w="22225">
                <a:solidFill>
                  <a:schemeClr val="lt1"/>
                </a:solidFill>
              </a:ln>
              <a:effectLst/>
            </c:spPr>
            <c:extLst>
              <c:ext xmlns:c16="http://schemas.microsoft.com/office/drawing/2014/chart" uri="{C3380CC4-5D6E-409C-BE32-E72D297353CC}">
                <c16:uniqueId val="{00000003-0AE0-4A1E-B372-2E1AFE4108F2}"/>
              </c:ext>
            </c:extLst>
          </c:dPt>
          <c:dPt>
            <c:idx val="2"/>
            <c:bubble3D val="0"/>
            <c:spPr>
              <a:solidFill>
                <a:srgbClr val="33CC33"/>
              </a:solidFill>
              <a:ln w="22225">
                <a:solidFill>
                  <a:schemeClr val="lt1"/>
                </a:solidFill>
              </a:ln>
              <a:effectLst/>
            </c:spPr>
            <c:extLst>
              <c:ext xmlns:c16="http://schemas.microsoft.com/office/drawing/2014/chart" uri="{C3380CC4-5D6E-409C-BE32-E72D297353CC}">
                <c16:uniqueId val="{00000005-0AE0-4A1E-B372-2E1AFE4108F2}"/>
              </c:ext>
            </c:extLst>
          </c:dPt>
          <c:dPt>
            <c:idx val="3"/>
            <c:bubble3D val="0"/>
            <c:spPr>
              <a:solidFill>
                <a:srgbClr val="FFCC00"/>
              </a:solidFill>
              <a:ln w="22225">
                <a:solidFill>
                  <a:schemeClr val="lt1"/>
                </a:solidFill>
              </a:ln>
              <a:effectLst/>
            </c:spPr>
            <c:extLst>
              <c:ext xmlns:c16="http://schemas.microsoft.com/office/drawing/2014/chart" uri="{C3380CC4-5D6E-409C-BE32-E72D297353CC}">
                <c16:uniqueId val="{00000007-0AE0-4A1E-B372-2E1AFE4108F2}"/>
              </c:ext>
            </c:extLst>
          </c:dPt>
          <c:dPt>
            <c:idx val="4"/>
            <c:bubble3D val="0"/>
            <c:spPr>
              <a:solidFill>
                <a:srgbClr val="CC9900"/>
              </a:solidFill>
              <a:ln w="22225">
                <a:solidFill>
                  <a:schemeClr val="lt1"/>
                </a:solidFill>
              </a:ln>
              <a:effectLst/>
            </c:spPr>
            <c:extLst>
              <c:ext xmlns:c16="http://schemas.microsoft.com/office/drawing/2014/chart" uri="{C3380CC4-5D6E-409C-BE32-E72D297353CC}">
                <c16:uniqueId val="{00000009-0AE0-4A1E-B372-2E1AFE4108F2}"/>
              </c:ext>
            </c:extLst>
          </c:dPt>
          <c:dPt>
            <c:idx val="5"/>
            <c:bubble3D val="0"/>
            <c:explosion val="3"/>
            <c:spPr>
              <a:solidFill>
                <a:srgbClr val="FF5050"/>
              </a:solidFill>
              <a:ln w="22225">
                <a:solidFill>
                  <a:schemeClr val="lt1"/>
                </a:solidFill>
              </a:ln>
              <a:effectLst/>
            </c:spPr>
            <c:extLst>
              <c:ext xmlns:c16="http://schemas.microsoft.com/office/drawing/2014/chart" uri="{C3380CC4-5D6E-409C-BE32-E72D297353CC}">
                <c16:uniqueId val="{0000000B-0AE0-4A1E-B372-2E1AFE4108F2}"/>
              </c:ext>
            </c:extLst>
          </c:dPt>
          <c:dPt>
            <c:idx val="6"/>
            <c:bubble3D val="0"/>
            <c:spPr>
              <a:solidFill>
                <a:schemeClr val="accent1">
                  <a:lumMod val="75000"/>
                </a:schemeClr>
              </a:solidFill>
              <a:ln w="22225">
                <a:solidFill>
                  <a:schemeClr val="lt1"/>
                </a:solidFill>
              </a:ln>
              <a:effectLst/>
            </c:spPr>
            <c:extLst>
              <c:ext xmlns:c16="http://schemas.microsoft.com/office/drawing/2014/chart" uri="{C3380CC4-5D6E-409C-BE32-E72D297353CC}">
                <c16:uniqueId val="{0000000D-0AE0-4A1E-B372-2E1AFE4108F2}"/>
              </c:ext>
            </c:extLst>
          </c:dPt>
          <c:dLbls>
            <c:dLbl>
              <c:idx val="0"/>
              <c:numFmt formatCode="0.0%" sourceLinked="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1-0AE0-4A1E-B372-2E1AFE4108F2}"/>
                </c:ext>
              </c:extLst>
            </c:dLbl>
            <c:dLbl>
              <c:idx val="2"/>
              <c:numFmt formatCode="0.0%" sourceLinked="0"/>
              <c:spPr>
                <a:noFill/>
                <a:ln>
                  <a:noFill/>
                </a:ln>
                <a:effectLst/>
              </c:spPr>
              <c:txPr>
                <a:bodyPr rot="0" spcFirstLastPara="1" vertOverflow="ellipsis" vert="horz" wrap="square" anchor="ctr" anchorCtr="1"/>
                <a:lstStyle/>
                <a:p>
                  <a:pPr>
                    <a:defRPr sz="13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5-0AE0-4A1E-B372-2E1AFE4108F2}"/>
                </c:ext>
              </c:extLst>
            </c:dLbl>
            <c:dLbl>
              <c:idx val="3"/>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7-0AE0-4A1E-B372-2E1AFE4108F2}"/>
                </c:ext>
              </c:extLst>
            </c:dLbl>
            <c:dLbl>
              <c:idx val="4"/>
              <c:layout>
                <c:manualLayout>
                  <c:x val="-0.1405001646647594"/>
                  <c:y val="-0.18179286958218052"/>
                </c:manualLayout>
              </c:layout>
              <c:numFmt formatCode="0.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E0-4A1E-B372-2E1AFE4108F2}"/>
                </c:ext>
              </c:extLst>
            </c:dLbl>
            <c:dLbl>
              <c:idx val="5"/>
              <c:layout>
                <c:manualLayout>
                  <c:x val="-0.22653378534387855"/>
                  <c:y val="-0.19931469855372994"/>
                </c:manualLayout>
              </c:layout>
              <c:tx>
                <c:rich>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fld id="{4001491B-2F96-40BC-9E2B-4D5E72127CCA}" type="CATEGORYNAME">
                      <a:rPr lang="ja-JP" altLang="en-US" sz="2000"/>
                      <a:pPr>
                        <a:defRPr sz="2500"/>
                      </a:pPr>
                      <a:t>[分類名]</a:t>
                    </a:fld>
                    <a:r>
                      <a:rPr lang="ja-JP" altLang="en-US" sz="2000" baseline="0" dirty="0"/>
                      <a:t>
</a:t>
                    </a:r>
                    <a:fld id="{D44AFC71-9513-4D0C-BD30-B9A2AD1107FA}" type="PERCENTAGE">
                      <a:rPr lang="en-US" altLang="ja-JP" sz="2000" baseline="0" smtClean="0"/>
                      <a:pPr>
                        <a:defRPr sz="2500"/>
                      </a:pPr>
                      <a:t>[パーセンテージ]</a:t>
                    </a:fld>
                    <a:endParaRPr lang="ja-JP" altLang="en-US" sz="2000" baseline="0" dirty="0"/>
                  </a:p>
                </c:rich>
              </c:tx>
              <c:numFmt formatCode="0.0%" sourceLinked="0"/>
              <c:spPr>
                <a:noFill/>
                <a:ln>
                  <a:noFill/>
                </a:ln>
                <a:effectLst/>
              </c:spPr>
              <c:txPr>
                <a:bodyPr rot="0" spcFirstLastPara="1" vertOverflow="ellipsis" vert="horz" wrap="square" anchor="ctr" anchorCtr="1"/>
                <a:lstStyle/>
                <a:p>
                  <a:pPr>
                    <a:defRPr sz="2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5170420593764276"/>
                      <c:h val="0.31923299862458465"/>
                    </c:manualLayout>
                  </c15:layout>
                  <c15:dlblFieldTable/>
                  <c15:showDataLabelsRange val="0"/>
                </c:ext>
                <c:ext xmlns:c16="http://schemas.microsoft.com/office/drawing/2014/chart" uri="{C3380CC4-5D6E-409C-BE32-E72D297353CC}">
                  <c16:uniqueId val="{0000000B-0AE0-4A1E-B372-2E1AFE4108F2}"/>
                </c:ext>
              </c:extLst>
            </c:dLbl>
            <c:dLbl>
              <c:idx val="6"/>
              <c:layout>
                <c:manualLayout>
                  <c:x val="0.21249285269060897"/>
                  <c:y val="0.15455998955010899"/>
                </c:manualLayout>
              </c:layout>
              <c:tx>
                <c:rich>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fld id="{DB7D55C4-9777-4EAB-B9C5-7A39169B6536}" type="CATEGORYNAME">
                      <a:rPr lang="ja-JP" altLang="en-US" sz="1800"/>
                      <a:pPr>
                        <a:defRPr sz="1500"/>
                      </a:pPr>
                      <a:t>[分類名]</a:t>
                    </a:fld>
                    <a:r>
                      <a:rPr lang="ja-JP" altLang="en-US" sz="1800" baseline="0" dirty="0"/>
                      <a:t>
</a:t>
                    </a:r>
                    <a:fld id="{16C62A45-CF90-4A8B-98DC-3E87AEBF056B}" type="PERCENTAGE">
                      <a:rPr lang="en-US" altLang="ja-JP" sz="1800" baseline="0"/>
                      <a:pPr>
                        <a:defRPr sz="1500"/>
                      </a:pPr>
                      <a:t>[パーセンテージ]</a:t>
                    </a:fld>
                    <a:endParaRPr lang="ja-JP" altLang="en-US" sz="1800" baseline="0" dirty="0"/>
                  </a:p>
                </c:rich>
              </c:tx>
              <c:numFmt formatCode="0.0%" sourceLinked="0"/>
              <c:spPr>
                <a:noFill/>
                <a:ln>
                  <a:noFill/>
                </a:ln>
                <a:effectLst/>
              </c:spPr>
              <c:txPr>
                <a:bodyPr rot="0" spcFirstLastPara="1" vertOverflow="ellipsis" vert="horz" wrap="square" anchor="ctr" anchorCtr="1"/>
                <a:lstStyle/>
                <a:p>
                  <a:pPr>
                    <a:defRPr sz="15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0624011722413202"/>
                      <c:h val="0.31969684144309901"/>
                    </c:manualLayout>
                  </c15:layout>
                  <c15:dlblFieldTable/>
                  <c15:showDataLabelsRange val="0"/>
                </c:ext>
                <c:ext xmlns:c16="http://schemas.microsoft.com/office/drawing/2014/chart" uri="{C3380CC4-5D6E-409C-BE32-E72D297353CC}">
                  <c16:uniqueId val="{0000000D-0AE0-4A1E-B372-2E1AFE4108F2}"/>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(2)'!$C$5:$C$11</c:f>
              <c:strCache>
                <c:ptCount val="7"/>
                <c:pt idx="5">
                  <c:v>正規雇用</c:v>
                </c:pt>
                <c:pt idx="6">
                  <c:v>非正規雇用</c:v>
                </c:pt>
              </c:strCache>
            </c:strRef>
          </c:cat>
          <c:val>
            <c:numRef>
              <c:f>'Sheet1 (2)'!$D$5:$D$11</c:f>
              <c:numCache>
                <c:formatCode>General</c:formatCode>
                <c:ptCount val="7"/>
                <c:pt idx="5">
                  <c:v>3654</c:v>
                </c:pt>
                <c:pt idx="6">
                  <c:v>2126</c:v>
                </c:pt>
              </c:numCache>
            </c:numRef>
          </c:val>
          <c:extLst>
            <c:ext xmlns:c16="http://schemas.microsoft.com/office/drawing/2014/chart" uri="{C3380CC4-5D6E-409C-BE32-E72D297353CC}">
              <c16:uniqueId val="{0000000E-0AE0-4A1E-B372-2E1AFE4108F2}"/>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000" baseline="0">
          <a:solidFill>
            <a:schemeClr val="bg1"/>
          </a:solidFill>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29歳以下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2020年</c:v>
                </c:pt>
                <c:pt idx="1">
                  <c:v>2021年</c:v>
                </c:pt>
                <c:pt idx="2">
                  <c:v>2022年</c:v>
                </c:pt>
                <c:pt idx="3">
                  <c:v>2023年</c:v>
                </c:pt>
                <c:pt idx="4">
                  <c:v>2024年</c:v>
                </c:pt>
              </c:strCache>
            </c:strRef>
          </c:cat>
          <c:val>
            <c:numRef>
              <c:f>Sheet1!$B$2:$B$6</c:f>
              <c:numCache>
                <c:formatCode>General</c:formatCode>
                <c:ptCount val="5"/>
                <c:pt idx="0">
                  <c:v>4.8</c:v>
                </c:pt>
                <c:pt idx="1">
                  <c:v>5.4</c:v>
                </c:pt>
                <c:pt idx="2">
                  <c:v>7.2</c:v>
                </c:pt>
                <c:pt idx="3">
                  <c:v>5.8</c:v>
                </c:pt>
                <c:pt idx="4">
                  <c:v>6.9</c:v>
                </c:pt>
              </c:numCache>
            </c:numRef>
          </c:val>
          <c:extLst>
            <c:ext xmlns:c16="http://schemas.microsoft.com/office/drawing/2014/chart" uri="{C3380CC4-5D6E-409C-BE32-E72D297353CC}">
              <c16:uniqueId val="{00000000-F4A4-42F3-B5EA-D61C0257EBF9}"/>
            </c:ext>
          </c:extLst>
        </c:ser>
        <c:ser>
          <c:idx val="1"/>
          <c:order val="1"/>
          <c:tx>
            <c:strRef>
              <c:f>Sheet1!$C$1</c:f>
              <c:strCache>
                <c:ptCount val="1"/>
                <c:pt idx="0">
                  <c:v>30歳代</c:v>
                </c:pt>
              </c:strCache>
            </c:strRef>
          </c:tx>
          <c:spPr>
            <a:solidFill>
              <a:schemeClr val="accent2"/>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5-F4A4-42F3-B5EA-D61C0257EB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2020年</c:v>
                </c:pt>
                <c:pt idx="1">
                  <c:v>2021年</c:v>
                </c:pt>
                <c:pt idx="2">
                  <c:v>2022年</c:v>
                </c:pt>
                <c:pt idx="3">
                  <c:v>2023年</c:v>
                </c:pt>
                <c:pt idx="4">
                  <c:v>2024年</c:v>
                </c:pt>
              </c:strCache>
            </c:strRef>
          </c:cat>
          <c:val>
            <c:numRef>
              <c:f>Sheet1!$C$2:$C$6</c:f>
              <c:numCache>
                <c:formatCode>General</c:formatCode>
                <c:ptCount val="5"/>
                <c:pt idx="0">
                  <c:v>30.7</c:v>
                </c:pt>
                <c:pt idx="1">
                  <c:v>30.3</c:v>
                </c:pt>
                <c:pt idx="2">
                  <c:v>30.7</c:v>
                </c:pt>
                <c:pt idx="3">
                  <c:v>30.1</c:v>
                </c:pt>
                <c:pt idx="4">
                  <c:v>28.6</c:v>
                </c:pt>
              </c:numCache>
            </c:numRef>
          </c:val>
          <c:extLst>
            <c:ext xmlns:c16="http://schemas.microsoft.com/office/drawing/2014/chart" uri="{C3380CC4-5D6E-409C-BE32-E72D297353CC}">
              <c16:uniqueId val="{00000001-F4A4-42F3-B5EA-D61C0257EBF9}"/>
            </c:ext>
          </c:extLst>
        </c:ser>
        <c:ser>
          <c:idx val="2"/>
          <c:order val="2"/>
          <c:tx>
            <c:strRef>
              <c:f>Sheet1!$D$1</c:f>
              <c:strCache>
                <c:ptCount val="1"/>
                <c:pt idx="0">
                  <c:v>40歳代</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2020年</c:v>
                </c:pt>
                <c:pt idx="1">
                  <c:v>2021年</c:v>
                </c:pt>
                <c:pt idx="2">
                  <c:v>2022年</c:v>
                </c:pt>
                <c:pt idx="3">
                  <c:v>2023年</c:v>
                </c:pt>
                <c:pt idx="4">
                  <c:v>2024年</c:v>
                </c:pt>
              </c:strCache>
            </c:strRef>
          </c:cat>
          <c:val>
            <c:numRef>
              <c:f>Sheet1!$D$2:$D$6</c:f>
              <c:numCache>
                <c:formatCode>General</c:formatCode>
                <c:ptCount val="5"/>
                <c:pt idx="0">
                  <c:v>38.1</c:v>
                </c:pt>
                <c:pt idx="1">
                  <c:v>36.9</c:v>
                </c:pt>
                <c:pt idx="2">
                  <c:v>35.299999999999997</c:v>
                </c:pt>
                <c:pt idx="3">
                  <c:v>37.799999999999997</c:v>
                </c:pt>
                <c:pt idx="4">
                  <c:v>37.4</c:v>
                </c:pt>
              </c:numCache>
            </c:numRef>
          </c:val>
          <c:extLst>
            <c:ext xmlns:c16="http://schemas.microsoft.com/office/drawing/2014/chart" uri="{C3380CC4-5D6E-409C-BE32-E72D297353CC}">
              <c16:uniqueId val="{00000002-F4A4-42F3-B5EA-D61C0257EBF9}"/>
            </c:ext>
          </c:extLst>
        </c:ser>
        <c:ser>
          <c:idx val="3"/>
          <c:order val="3"/>
          <c:tx>
            <c:strRef>
              <c:f>Sheet1!$E$1</c:f>
              <c:strCache>
                <c:ptCount val="1"/>
                <c:pt idx="0">
                  <c:v>50歳代</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2020年</c:v>
                </c:pt>
                <c:pt idx="1">
                  <c:v>2021年</c:v>
                </c:pt>
                <c:pt idx="2">
                  <c:v>2022年</c:v>
                </c:pt>
                <c:pt idx="3">
                  <c:v>2023年</c:v>
                </c:pt>
                <c:pt idx="4">
                  <c:v>2024年</c:v>
                </c:pt>
              </c:strCache>
            </c:strRef>
          </c:cat>
          <c:val>
            <c:numRef>
              <c:f>Sheet1!$E$2:$E$6</c:f>
              <c:numCache>
                <c:formatCode>General</c:formatCode>
                <c:ptCount val="5"/>
                <c:pt idx="0">
                  <c:v>19.7</c:v>
                </c:pt>
                <c:pt idx="1">
                  <c:v>19.399999999999999</c:v>
                </c:pt>
                <c:pt idx="2">
                  <c:v>19.3</c:v>
                </c:pt>
                <c:pt idx="3">
                  <c:v>20.2</c:v>
                </c:pt>
                <c:pt idx="4">
                  <c:v>20.8</c:v>
                </c:pt>
              </c:numCache>
            </c:numRef>
          </c:val>
          <c:extLst>
            <c:ext xmlns:c16="http://schemas.microsoft.com/office/drawing/2014/chart" uri="{C3380CC4-5D6E-409C-BE32-E72D297353CC}">
              <c16:uniqueId val="{00000003-F4A4-42F3-B5EA-D61C0257EBF9}"/>
            </c:ext>
          </c:extLst>
        </c:ser>
        <c:ser>
          <c:idx val="4"/>
          <c:order val="4"/>
          <c:tx>
            <c:strRef>
              <c:f>Sheet1!$F$1</c:f>
              <c:strCache>
                <c:ptCount val="1"/>
                <c:pt idx="0">
                  <c:v>60歳以上</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2020年</c:v>
                </c:pt>
                <c:pt idx="1">
                  <c:v>2021年</c:v>
                </c:pt>
                <c:pt idx="2">
                  <c:v>2022年</c:v>
                </c:pt>
                <c:pt idx="3">
                  <c:v>2023年</c:v>
                </c:pt>
                <c:pt idx="4">
                  <c:v>2024年</c:v>
                </c:pt>
              </c:strCache>
            </c:strRef>
          </c:cat>
          <c:val>
            <c:numRef>
              <c:f>Sheet1!$F$2:$F$6</c:f>
              <c:numCache>
                <c:formatCode>0.0</c:formatCode>
                <c:ptCount val="5"/>
                <c:pt idx="0" formatCode="General">
                  <c:v>6.6</c:v>
                </c:pt>
                <c:pt idx="1">
                  <c:v>7</c:v>
                </c:pt>
                <c:pt idx="2" formatCode="General">
                  <c:v>7.5</c:v>
                </c:pt>
                <c:pt idx="3" formatCode="General">
                  <c:v>6.1</c:v>
                </c:pt>
                <c:pt idx="4" formatCode="General">
                  <c:v>6.3</c:v>
                </c:pt>
              </c:numCache>
            </c:numRef>
          </c:val>
          <c:extLst>
            <c:ext xmlns:c16="http://schemas.microsoft.com/office/drawing/2014/chart" uri="{C3380CC4-5D6E-409C-BE32-E72D297353CC}">
              <c16:uniqueId val="{00000004-F4A4-42F3-B5EA-D61C0257EBF9}"/>
            </c:ext>
          </c:extLst>
        </c:ser>
        <c:dLbls>
          <c:dLblPos val="ctr"/>
          <c:showLegendKey val="0"/>
          <c:showVal val="1"/>
          <c:showCatName val="0"/>
          <c:showSerName val="0"/>
          <c:showPercent val="0"/>
          <c:showBubbleSize val="0"/>
        </c:dLbls>
        <c:gapWidth val="150"/>
        <c:overlap val="100"/>
        <c:axId val="1394701568"/>
        <c:axId val="1394695328"/>
      </c:barChart>
      <c:catAx>
        <c:axId val="139470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4695328"/>
        <c:crosses val="autoZero"/>
        <c:auto val="1"/>
        <c:lblAlgn val="ctr"/>
        <c:lblOffset val="100"/>
        <c:noMultiLvlLbl val="0"/>
      </c:catAx>
      <c:valAx>
        <c:axId val="1394695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470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2026/2/26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hlw.go.jp/toukei/list/chinginkouzou.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urvey.gov-online.go.jp/r05/r05-lif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hlw.go.jp/toukei/list/chinginkouzou_a.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ili.or.jp/lifeplan/houseeconomy/941.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stat.go.jp/data/kakei/npsf.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jili.or.jp/lifeplan/houseeconomy/845.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tat.go.jp/data/kakei/npsf.htm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jili.or.jp/lifeplan/lifesecurity/1130.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tat.go.jp/data/kakei/npsf.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jili.or.jp/lifeplan/lifesecurity/1130.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tat.go.jp/data/kakei/npsf.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jili.or.jp/lifeplan/lifeevent/800.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hlw.go.jp/toukei/list/71-23.html" TargetMode="External"/><Relationship Id="rId5" Type="http://schemas.openxmlformats.org/officeDocument/2006/relationships/hyperlink" Target="https://www.jili.or.jp/lifeplan/lifeevent/796.html" TargetMode="External"/><Relationship Id="rId4" Type="http://schemas.openxmlformats.org/officeDocument/2006/relationships/hyperlink" Target="https://www.jili.or.jp/lifeplan/lifeevent/799.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jili.or.jp/lifeplan/lifeevent/800.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mhlw.go.jp/toukei/list/71-23.html" TargetMode="External"/><Relationship Id="rId5" Type="http://schemas.openxmlformats.org/officeDocument/2006/relationships/hyperlink" Target="https://www.jili.or.jp/lifeplan/lifeevent/796.html" TargetMode="External"/><Relationship Id="rId4" Type="http://schemas.openxmlformats.org/officeDocument/2006/relationships/hyperlink" Target="https://www.jili.or.jp/lifeplan/lifeevent/799.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husho.meti.go.jp/pamflet/hakusyo/2025/PDF/chusho.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jfc.go.jp/n/findings/eb_findings.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hlw.go.jp/stf/seisakunitsuite/bunya/0000042451.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jili.or.jp/lifeplan/houseeconomy/1021.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mhlw.go.jp/stf/seisakunitsuite/bunya/koyou_roudou/koyoukintou/seisaku06/index.html" TargetMode="External"/><Relationship Id="rId4" Type="http://schemas.openxmlformats.org/officeDocument/2006/relationships/hyperlink" Target="https://hatarakikatakaikaku.mhlw.go.jp/overtime.html"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hlw.go.jp/stf/seisakunitsuite/bunya/koyou_roudou/roudoukijun/minimumichiran/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rvey.gov-online.go.jp/living/202509/r07/r07-lif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7" Type="http://schemas.openxmlformats.org/officeDocument/2006/relationships/hyperlink" Target="https://www.stat.go.jp/data/roudou/sokuhou/nen/ft/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jil.go.jp/kokunai/statistics/kako/2025/index.html" TargetMode="External"/><Relationship Id="rId5" Type="http://schemas.openxmlformats.org/officeDocument/2006/relationships/hyperlink" Target="https://www.caa.go.jp/policies/policy/consumer_research/white_paper/" TargetMode="External"/><Relationship Id="rId4" Type="http://schemas.openxmlformats.org/officeDocument/2006/relationships/hyperlink" Target="https://www.jili.or.jp/lifeplan/houseeconomy/1092.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hlw.go.jp/toukei/list/chinginkouzou_a.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onsumer-education.jp/topics/2022/03/post-45.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a:t>
            </a:fld>
            <a:endParaRPr kumimoji="1" lang="ja-JP" altLang="en-US"/>
          </a:p>
        </p:txBody>
      </p:sp>
    </p:spTree>
    <p:extLst>
      <p:ext uri="{BB962C8B-B14F-4D97-AF65-F5344CB8AC3E}">
        <p14:creationId xmlns:p14="http://schemas.microsoft.com/office/powerpoint/2010/main" val="326001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zh-TW" altLang="en-US" dirty="0">
                <a:hlinkClick r:id="rId3"/>
              </a:rPr>
              <a:t>賃金構造基本統計調査｜厚生労働省</a:t>
            </a:r>
            <a:endParaRPr lang="en-US" altLang="ja-JP" dirty="0">
              <a:hlinkClick r:id="rId4"/>
            </a:endParaRPr>
          </a:p>
        </p:txBody>
      </p:sp>
    </p:spTree>
    <p:extLst>
      <p:ext uri="{BB962C8B-B14F-4D97-AF65-F5344CB8AC3E}">
        <p14:creationId xmlns:p14="http://schemas.microsoft.com/office/powerpoint/2010/main" val="322753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賃金構造基本統計調査　結果の概要｜厚生労働省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3525267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月々の生活費は平均していくらくらい？｜生活基盤の安定を図る生活設計｜ひと目でわかる生活設計情報｜公益財団法人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統計局ホームページ</a:t>
            </a:r>
            <a:r>
              <a:rPr lang="en-US" altLang="ja-JP" dirty="0">
                <a:hlinkClick r:id="rId4"/>
              </a:rPr>
              <a:t>/</a:t>
            </a:r>
            <a:r>
              <a:rPr lang="ja-JP" altLang="en-US" dirty="0">
                <a:hlinkClick r:id="rId4"/>
              </a:rPr>
              <a:t>家計調査年報（家計収支編）</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12</a:t>
            </a:fld>
            <a:endParaRPr kumimoji="1" lang="ja-JP" altLang="en-US"/>
          </a:p>
        </p:txBody>
      </p:sp>
    </p:spTree>
    <p:extLst>
      <p:ext uri="{BB962C8B-B14F-4D97-AF65-F5344CB8AC3E}">
        <p14:creationId xmlns:p14="http://schemas.microsoft.com/office/powerpoint/2010/main" val="3736008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世帯の人数、共働き世帯かによって家計の状況はどう違う？｜生活基盤の安定を図る生活設計｜ひと目でわかる生活設計情報｜公益財団法人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統計局ホームページ</a:t>
            </a:r>
            <a:r>
              <a:rPr lang="en-US" altLang="ja-JP" dirty="0">
                <a:hlinkClick r:id="rId4"/>
              </a:rPr>
              <a:t>/</a:t>
            </a:r>
            <a:r>
              <a:rPr lang="ja-JP" altLang="en-US" dirty="0">
                <a:hlinkClick r:id="rId4"/>
              </a:rPr>
              <a:t>家計調査年報（家計収支編）</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13</a:t>
            </a:fld>
            <a:endParaRPr kumimoji="1" lang="ja-JP" altLang="en-US"/>
          </a:p>
        </p:txBody>
      </p:sp>
    </p:spTree>
    <p:extLst>
      <p:ext uri="{BB962C8B-B14F-4D97-AF65-F5344CB8AC3E}">
        <p14:creationId xmlns:p14="http://schemas.microsoft.com/office/powerpoint/2010/main" val="394141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統計局ホームページ</a:t>
            </a:r>
            <a:r>
              <a:rPr lang="en-US" altLang="ja-JP" dirty="0">
                <a:hlinkClick r:id="rId4"/>
              </a:rPr>
              <a:t>/</a:t>
            </a:r>
            <a:r>
              <a:rPr lang="ja-JP" altLang="en-US" dirty="0">
                <a:hlinkClick r:id="rId4"/>
              </a:rPr>
              <a:t>家計調査年報（家計収支編）</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135952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老後の生活費はどれくらい？｜リスクに備えるための生活設計｜ひと目でわかる生活設計情報｜公益財団法人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統計局ホームページ</a:t>
            </a:r>
            <a:r>
              <a:rPr lang="en-US" altLang="ja-JP" dirty="0">
                <a:hlinkClick r:id="rId4"/>
              </a:rPr>
              <a:t>/</a:t>
            </a:r>
            <a:r>
              <a:rPr lang="ja-JP" altLang="en-US" dirty="0">
                <a:hlinkClick r:id="rId4"/>
              </a:rPr>
              <a:t>家計調査年報（家計収支編）</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15</a:t>
            </a:fld>
            <a:endParaRPr kumimoji="1" lang="ja-JP" altLang="en-US"/>
          </a:p>
        </p:txBody>
      </p:sp>
    </p:spTree>
    <p:extLst>
      <p:ext uri="{BB962C8B-B14F-4D97-AF65-F5344CB8AC3E}">
        <p14:creationId xmlns:p14="http://schemas.microsoft.com/office/powerpoint/2010/main" val="40590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7304-76CF-AB31-60B0-0770DA9FA7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EB261C-B750-4A93-2BE8-A909D7570D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BC33E4-C2F1-1F3F-4822-972DB9266FD0}"/>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産前産後休業や育児休業制度を知りたい｜ライフイベントから見る生活設計｜ひと目でわかる生活設計情報｜公益財団法人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育児休業をとっている人はどれくらい？｜ライフイベントから見る生活設計｜ひと目でわかる生活設計情報｜公益財団法人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出産や育児への公的な経済支援を知りたい｜ライフイベントから見る生活設計｜ひと目でわかる生活設計情報｜公益財団法人　生命保険文化センター</a:t>
            </a:r>
            <a:endParaRPr kumimoji="1" lang="en-US" altLang="ja-JP" dirty="0"/>
          </a:p>
          <a:p>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6"/>
              </a:rPr>
              <a:t>雇用均等基本調査｜厚生労働省</a:t>
            </a:r>
            <a:endParaRPr kumimoji="1" lang="ja-JP" altLang="en-US" dirty="0"/>
          </a:p>
        </p:txBody>
      </p:sp>
      <p:sp>
        <p:nvSpPr>
          <p:cNvPr id="4" name="スライド番号プレースホルダー 3">
            <a:extLst>
              <a:ext uri="{FF2B5EF4-FFF2-40B4-BE49-F238E27FC236}">
                <a16:creationId xmlns:a16="http://schemas.microsoft.com/office/drawing/2014/main" id="{17259EC6-2BBF-CA6A-5B2F-389EDC5EBE25}"/>
              </a:ext>
            </a:extLst>
          </p:cNvPr>
          <p:cNvSpPr>
            <a:spLocks noGrp="1"/>
          </p:cNvSpPr>
          <p:nvPr>
            <p:ph type="sldNum" sz="quarter" idx="10"/>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4151168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7304-76CF-AB31-60B0-0770DA9FA7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EB261C-B750-4A93-2BE8-A909D7570D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BC33E4-C2F1-1F3F-4822-972DB9266FD0}"/>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産前産後休業や育児休業制度を知りたい｜ライフイベントから見る生活設計｜ひと目でわかる生活設計情報｜公益財団法人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育児休業をとっている人はどれくらい？｜ライフイベントから見る生活設計｜ひと目でわかる生活設計情報｜公益財団法人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出産や育児への公的な経済支援を知りたい｜ライフイベントから見る生活設計｜ひと目でわかる生活設計情報｜公益財団法人　生命保険文化センター</a:t>
            </a:r>
            <a:endParaRPr kumimoji="1" lang="en-US" altLang="ja-JP" dirty="0"/>
          </a:p>
          <a:p>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6"/>
              </a:rPr>
              <a:t>雇用均等基本調査｜厚生労働省</a:t>
            </a:r>
            <a:endParaRPr kumimoji="1" lang="ja-JP" altLang="en-US" dirty="0"/>
          </a:p>
        </p:txBody>
      </p:sp>
      <p:sp>
        <p:nvSpPr>
          <p:cNvPr id="4" name="スライド番号プレースホルダー 3">
            <a:extLst>
              <a:ext uri="{FF2B5EF4-FFF2-40B4-BE49-F238E27FC236}">
                <a16:creationId xmlns:a16="http://schemas.microsoft.com/office/drawing/2014/main" id="{17259EC6-2BBF-CA6A-5B2F-389EDC5EBE25}"/>
              </a:ext>
            </a:extLst>
          </p:cNvPr>
          <p:cNvSpPr>
            <a:spLocks noGrp="1"/>
          </p:cNvSpPr>
          <p:nvPr>
            <p:ph type="sldNum" sz="quarter" idx="10"/>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305372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出典元</a:t>
            </a:r>
            <a:r>
              <a:rPr lang="en-US" altLang="ja-JP" b="0" i="0" dirty="0">
                <a:solidFill>
                  <a:srgbClr val="333333"/>
                </a:solidFill>
                <a:effectLst/>
                <a:latin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dirty="0">
                <a:hlinkClick r:id="rId3"/>
              </a:rPr>
              <a:t>2025</a:t>
            </a:r>
            <a:r>
              <a:rPr lang="zh-TW" altLang="en-US" dirty="0">
                <a:hlinkClick r:id="rId3"/>
              </a:rPr>
              <a:t>年版「中小企業白書」全文 </a:t>
            </a:r>
            <a:r>
              <a:rPr lang="en-US" altLang="zh-TW" dirty="0">
                <a:hlinkClick r:id="rId3"/>
              </a:rPr>
              <a:t>| </a:t>
            </a:r>
            <a:r>
              <a:rPr lang="zh-TW" altLang="en-US" dirty="0">
                <a:hlinkClick r:id="rId3"/>
              </a:rPr>
              <a:t>中小企業庁</a:t>
            </a:r>
            <a:endParaRPr lang="en-US" altLang="zh-TW"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a:hlinkClick r:id="rId4"/>
              </a:rPr>
              <a:t>新規開業に関する調査｜日本政策金融公庫</a:t>
            </a:r>
            <a:endParaRPr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3322451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42E0-A934-A6A3-793A-64A39ADF94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3026A73-0D34-BED1-4F87-E0D78C0370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B68FF31-646A-0B08-897E-389B7D2CBF84}"/>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労働基準に関する法制度 ｜厚生労働省</a:t>
            </a:r>
            <a:endParaRPr kumimoji="1" lang="en-US" altLang="ja-JP" dirty="0"/>
          </a:p>
        </p:txBody>
      </p:sp>
      <p:sp>
        <p:nvSpPr>
          <p:cNvPr id="4" name="スライド番号プレースホルダー 3">
            <a:extLst>
              <a:ext uri="{FF2B5EF4-FFF2-40B4-BE49-F238E27FC236}">
                <a16:creationId xmlns:a16="http://schemas.microsoft.com/office/drawing/2014/main" id="{50459459-704A-ADA4-A1EE-A03048868BE7}"/>
              </a:ext>
            </a:extLst>
          </p:cNvPr>
          <p:cNvSpPr>
            <a:spLocks noGrp="1"/>
          </p:cNvSpPr>
          <p:nvPr>
            <p:ph type="sldNum" sz="quarter" idx="5"/>
          </p:nvPr>
        </p:nvSpPr>
        <p:spPr/>
        <p:txBody>
          <a:bodyPr/>
          <a:lstStyle/>
          <a:p>
            <a:fld id="{73B0D673-6F75-4621-BB40-966325330B6A}" type="slidenum">
              <a:rPr kumimoji="1" lang="ja-JP" altLang="en-US" smtClean="0"/>
              <a:t>19</a:t>
            </a:fld>
            <a:endParaRPr kumimoji="1" lang="ja-JP" altLang="en-US"/>
          </a:p>
        </p:txBody>
      </p:sp>
    </p:spTree>
    <p:extLst>
      <p:ext uri="{BB962C8B-B14F-4D97-AF65-F5344CB8AC3E}">
        <p14:creationId xmlns:p14="http://schemas.microsoft.com/office/powerpoint/2010/main" val="410520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l" defTabSz="906086" eaLnBrk="0" hangingPunct="0">
              <a:spcBef>
                <a:spcPct val="30000"/>
              </a:spcBef>
              <a:defRPr kumimoji="1" sz="1200">
                <a:solidFill>
                  <a:schemeClr val="tx1"/>
                </a:solidFill>
                <a:latin typeface="Times New Roman" pitchFamily="18" charset="0"/>
                <a:ea typeface="ＭＳ Ｐ明朝" pitchFamily="18" charset="-128"/>
              </a:defRPr>
            </a:lvl1pPr>
            <a:lvl2pPr marL="702970" indent="-265003" algn="l" defTabSz="906086" eaLnBrk="0" hangingPunct="0">
              <a:spcBef>
                <a:spcPct val="30000"/>
              </a:spcBef>
              <a:defRPr kumimoji="1" sz="1200">
                <a:solidFill>
                  <a:schemeClr val="tx1"/>
                </a:solidFill>
                <a:latin typeface="Times New Roman" pitchFamily="18" charset="0"/>
                <a:ea typeface="ＭＳ Ｐ明朝" pitchFamily="18" charset="-128"/>
              </a:defRPr>
            </a:lvl2pPr>
            <a:lvl3pPr marL="1083810" indent="-207876" algn="l" defTabSz="906086" eaLnBrk="0" hangingPunct="0">
              <a:spcBef>
                <a:spcPct val="30000"/>
              </a:spcBef>
              <a:defRPr kumimoji="1" sz="1200">
                <a:solidFill>
                  <a:schemeClr val="tx1"/>
                </a:solidFill>
                <a:latin typeface="Times New Roman" pitchFamily="18" charset="0"/>
                <a:ea typeface="ＭＳ Ｐ明朝" pitchFamily="18" charset="-128"/>
              </a:defRPr>
            </a:lvl3pPr>
            <a:lvl4pPr marL="1523363" indent="-207876" algn="l" defTabSz="906086" eaLnBrk="0" hangingPunct="0">
              <a:spcBef>
                <a:spcPct val="30000"/>
              </a:spcBef>
              <a:defRPr kumimoji="1" sz="1200">
                <a:solidFill>
                  <a:schemeClr val="tx1"/>
                </a:solidFill>
                <a:latin typeface="Times New Roman" pitchFamily="18" charset="0"/>
                <a:ea typeface="ＭＳ Ｐ明朝" pitchFamily="18" charset="-128"/>
              </a:defRPr>
            </a:lvl4pPr>
            <a:lvl5pPr marL="1961331" indent="-207876" algn="l" defTabSz="906086" eaLnBrk="0" hangingPunct="0">
              <a:spcBef>
                <a:spcPct val="30000"/>
              </a:spcBef>
              <a:defRPr kumimoji="1" sz="1200">
                <a:solidFill>
                  <a:schemeClr val="tx1"/>
                </a:solidFill>
                <a:latin typeface="Times New Roman" pitchFamily="18" charset="0"/>
                <a:ea typeface="ＭＳ Ｐ明朝" pitchFamily="18" charset="-128"/>
              </a:defRPr>
            </a:lvl5pPr>
            <a:lvl6pPr marL="2418342"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6pPr>
            <a:lvl7pPr marL="287535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7pPr>
            <a:lvl8pPr marL="333236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8pPr>
            <a:lvl9pPr marL="3789370" indent="-207876" defTabSz="906086" eaLnBrk="0" fontAlgn="base" hangingPunct="0">
              <a:spcBef>
                <a:spcPct val="30000"/>
              </a:spcBef>
              <a:spcAft>
                <a:spcPct val="0"/>
              </a:spcAft>
              <a:defRPr kumimoji="1" sz="1200">
                <a:solidFill>
                  <a:schemeClr val="tx1"/>
                </a:solidFill>
                <a:latin typeface="Times New Roman" pitchFamily="18" charset="0"/>
                <a:ea typeface="ＭＳ Ｐ明朝" pitchFamily="18" charset="-128"/>
              </a:defRPr>
            </a:lvl9pPr>
          </a:lstStyle>
          <a:p>
            <a:pPr algn="r" eaLnBrk="1" hangingPunct="1">
              <a:spcBef>
                <a:spcPct val="0"/>
              </a:spcBef>
            </a:pPr>
            <a:fld id="{68AB4CED-4E6D-4198-B474-B74CF3B8B550}" type="slidenum">
              <a:rPr lang="en-US" altLang="ja-JP" sz="1100">
                <a:ea typeface="ＭＳ Ｐゴシック" pitchFamily="50" charset="-128"/>
              </a:rPr>
              <a:pPr algn="r" eaLnBrk="1" hangingPunct="1">
                <a:spcBef>
                  <a:spcPct val="0"/>
                </a:spcBef>
              </a:pPr>
              <a:t>2</a:t>
            </a:fld>
            <a:endParaRPr lang="en-US" altLang="ja-JP" sz="1100" dirty="0">
              <a:ea typeface="ＭＳ Ｐゴシック" pitchFamily="50" charset="-128"/>
            </a:endParaRPr>
          </a:p>
        </p:txBody>
      </p:sp>
      <p:sp>
        <p:nvSpPr>
          <p:cNvPr id="45059" name="Rectangle 2"/>
          <p:cNvSpPr>
            <a:spLocks noGrp="1" noRot="1" noChangeAspect="1" noChangeArrowheads="1" noTextEdit="1"/>
          </p:cNvSpPr>
          <p:nvPr>
            <p:ph type="sldImg"/>
          </p:nvPr>
        </p:nvSpPr>
        <p:spPr>
          <a:xfrm>
            <a:off x="900113" y="739775"/>
            <a:ext cx="4935537" cy="3702050"/>
          </a:xfrm>
          <a:ln/>
        </p:spPr>
      </p:sp>
      <p:sp>
        <p:nvSpPr>
          <p:cNvPr id="45060" name="Rectangle 3"/>
          <p:cNvSpPr>
            <a:spLocks noGrp="1" noChangeArrowheads="1"/>
          </p:cNvSpPr>
          <p:nvPr>
            <p:ph type="body" idx="1"/>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p:txBody>
      </p:sp>
    </p:spTree>
    <p:extLst>
      <p:ext uri="{BB962C8B-B14F-4D97-AF65-F5344CB8AC3E}">
        <p14:creationId xmlns:p14="http://schemas.microsoft.com/office/powerpoint/2010/main" val="184794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t>【</a:t>
            </a:r>
            <a:r>
              <a:rPr lang="ja-JP" altLang="en-US" dirty="0"/>
              <a:t>参考情報</a:t>
            </a:r>
            <a:r>
              <a:rPr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「働き方改革」の背景となっている労働状況は？｜生活基盤の安定を図る生活設計｜ひと目でわかる生活設計情報｜公益財団法人　生命保険文化センター</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i="0" dirty="0">
              <a:solidFill>
                <a:srgbClr val="333333"/>
              </a:solidFill>
              <a:effectLst/>
              <a:latin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出典元</a:t>
            </a:r>
            <a:r>
              <a:rPr lang="en-US" altLang="ja-JP" b="0" i="0" dirty="0">
                <a:solidFill>
                  <a:srgbClr val="333333"/>
                </a:solidFill>
                <a:effectLst/>
                <a:latin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4"/>
              </a:rPr>
              <a:t>時間外労働の上限規制 </a:t>
            </a:r>
            <a:r>
              <a:rPr lang="en-US" altLang="ja-JP" dirty="0">
                <a:hlinkClick r:id="rId4"/>
              </a:rPr>
              <a:t>| </a:t>
            </a:r>
            <a:r>
              <a:rPr lang="ja-JP" altLang="en-US" dirty="0">
                <a:hlinkClick r:id="rId4"/>
              </a:rPr>
              <a:t>働き方改革特設サイト </a:t>
            </a:r>
            <a:r>
              <a:rPr lang="en-US" altLang="ja-JP" dirty="0">
                <a:hlinkClick r:id="rId4"/>
              </a:rPr>
              <a:t>| </a:t>
            </a:r>
            <a:r>
              <a:rPr lang="ja-JP" altLang="en-US" dirty="0">
                <a:hlinkClick r:id="rId4"/>
              </a:rPr>
              <a:t>厚生労働省</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5"/>
              </a:rPr>
              <a:t>職場におけるハラスメントの防止のために（セクシュアルハラスメント</a:t>
            </a:r>
            <a:r>
              <a:rPr lang="en-US" altLang="ja-JP" dirty="0">
                <a:hlinkClick r:id="rId5"/>
              </a:rPr>
              <a:t>/</a:t>
            </a:r>
            <a:r>
              <a:rPr lang="ja-JP" altLang="en-US" dirty="0">
                <a:hlinkClick r:id="rId5"/>
              </a:rPr>
              <a:t>妊娠・出産・育児休業等に関するハラスメント</a:t>
            </a:r>
            <a:r>
              <a:rPr lang="en-US" altLang="ja-JP" dirty="0">
                <a:hlinkClick r:id="rId5"/>
              </a:rPr>
              <a:t>/</a:t>
            </a:r>
            <a:r>
              <a:rPr lang="ja-JP" altLang="en-US" dirty="0">
                <a:hlinkClick r:id="rId5"/>
              </a:rPr>
              <a:t>パワーハラスメント｜厚生労働省</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332245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C7304-76CF-AB31-60B0-0770DA9FA7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EB261C-B750-4A93-2BE8-A909D7570D3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2BC33E4-C2F1-1F3F-4822-972DB9266FD0}"/>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kumimoji="1"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地域別最低賃金の全国一覧 ｜厚生労働省</a:t>
            </a:r>
            <a:endParaRPr kumimoji="1" lang="ja-JP" altLang="en-US" dirty="0"/>
          </a:p>
        </p:txBody>
      </p:sp>
      <p:sp>
        <p:nvSpPr>
          <p:cNvPr id="4" name="スライド番号プレースホルダー 3">
            <a:extLst>
              <a:ext uri="{FF2B5EF4-FFF2-40B4-BE49-F238E27FC236}">
                <a16:creationId xmlns:a16="http://schemas.microsoft.com/office/drawing/2014/main" id="{17259EC6-2BBF-CA6A-5B2F-389EDC5EBE25}"/>
              </a:ext>
            </a:extLst>
          </p:cNvPr>
          <p:cNvSpPr>
            <a:spLocks noGrp="1"/>
          </p:cNvSpPr>
          <p:nvPr>
            <p:ph type="sldNum" sz="quarter" idx="10"/>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64513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国民生活に関する世論調査（令和</a:t>
            </a:r>
            <a:r>
              <a:rPr lang="en-US" altLang="ja-JP" dirty="0">
                <a:hlinkClick r:id="rId3"/>
              </a:rPr>
              <a:t>7</a:t>
            </a:r>
            <a:r>
              <a:rPr lang="ja-JP" altLang="en-US" dirty="0">
                <a:hlinkClick r:id="rId3"/>
              </a:rPr>
              <a:t>年</a:t>
            </a:r>
            <a:r>
              <a:rPr lang="en-US" altLang="ja-JP" dirty="0">
                <a:hlinkClick r:id="rId3"/>
              </a:rPr>
              <a:t>8</a:t>
            </a:r>
            <a:r>
              <a:rPr lang="ja-JP" altLang="en-US" dirty="0">
                <a:hlinkClick r:id="rId3"/>
              </a:rPr>
              <a:t>月調査） </a:t>
            </a:r>
            <a:r>
              <a:rPr lang="en-US" altLang="ja-JP" dirty="0">
                <a:hlinkClick r:id="rId3"/>
              </a:rPr>
              <a:t>| </a:t>
            </a:r>
            <a:r>
              <a:rPr lang="ja-JP" altLang="en-US" dirty="0">
                <a:hlinkClick r:id="rId3"/>
              </a:rPr>
              <a:t>世論調査 </a:t>
            </a:r>
            <a:r>
              <a:rPr lang="en-US" altLang="ja-JP" dirty="0">
                <a:hlinkClick r:id="rId3"/>
              </a:rPr>
              <a:t>| </a:t>
            </a:r>
            <a:r>
              <a:rPr lang="ja-JP" altLang="en-US" dirty="0">
                <a:hlinkClick r:id="rId3"/>
              </a:rPr>
              <a:t>内閣府</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3303016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lang="en-US" altLang="ja-JP" dirty="0"/>
          </a:p>
          <a:p>
            <a:endParaRPr kumimoji="1" lang="en-US" altLang="ja-JP" dirty="0"/>
          </a:p>
          <a:p>
            <a:r>
              <a:rPr lang="ja-JP" altLang="en-US" dirty="0">
                <a:hlinkClick r:id="rId4"/>
              </a:rPr>
              <a:t>非正規雇用者はどれくらいいる？｜生活基盤の安定を図る生活設計｜ひと目でわかる生活設計情報｜公益財団法人　生命保険文化センター</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5"/>
            </a:endParaRPr>
          </a:p>
          <a:p>
            <a:r>
              <a:rPr lang="ja-JP" altLang="en-US" dirty="0">
                <a:hlinkClick r:id="rId6"/>
              </a:rPr>
              <a:t>ユースフル労働統計</a:t>
            </a:r>
            <a:r>
              <a:rPr lang="en-US" altLang="ja-JP" dirty="0">
                <a:hlinkClick r:id="rId6"/>
              </a:rPr>
              <a:t>2025 ―</a:t>
            </a:r>
            <a:r>
              <a:rPr lang="ja-JP" altLang="en-US" dirty="0">
                <a:hlinkClick r:id="rId6"/>
              </a:rPr>
              <a:t>労働統計加工指標集</a:t>
            </a:r>
            <a:r>
              <a:rPr lang="en-US" altLang="ja-JP" dirty="0">
                <a:hlinkClick r:id="rId6"/>
              </a:rPr>
              <a:t>―</a:t>
            </a:r>
            <a:r>
              <a:rPr lang="ja-JP" altLang="en-US" dirty="0">
                <a:hlinkClick r:id="rId6"/>
              </a:rPr>
              <a:t>｜労働政策研究・研修機構（</a:t>
            </a:r>
            <a:r>
              <a:rPr lang="en-US" altLang="ja-JP" dirty="0">
                <a:hlinkClick r:id="rId6"/>
              </a:rPr>
              <a:t>JILPT</a:t>
            </a:r>
            <a:r>
              <a:rPr lang="ja-JP" altLang="en-US" dirty="0">
                <a:hlinkClick r:id="rId6"/>
              </a:rPr>
              <a:t>）</a:t>
            </a:r>
            <a:endParaRPr lang="en-US" altLang="ja-JP" dirty="0"/>
          </a:p>
          <a:p>
            <a:endParaRPr kumimoji="1" lang="en-US" altLang="ja-JP" dirty="0"/>
          </a:p>
          <a:p>
            <a:r>
              <a:rPr lang="ja-JP" altLang="en-US" dirty="0">
                <a:hlinkClick r:id="rId7"/>
              </a:rPr>
              <a:t>統計局ホームページ</a:t>
            </a:r>
            <a:r>
              <a:rPr lang="en-US" altLang="ja-JP" dirty="0">
                <a:hlinkClick r:id="rId7"/>
              </a:rPr>
              <a:t>/</a:t>
            </a:r>
            <a:r>
              <a:rPr lang="ja-JP" altLang="en-US">
                <a:hlinkClick r:id="rId7"/>
              </a:rPr>
              <a:t>労働力調査（基本集計）年平均結果</a:t>
            </a:r>
            <a:endParaRPr kumimoji="1" lang="ja-JP" altLang="en-US" dirty="0"/>
          </a:p>
        </p:txBody>
      </p:sp>
    </p:spTree>
    <p:extLst>
      <p:ext uri="{BB962C8B-B14F-4D97-AF65-F5344CB8AC3E}">
        <p14:creationId xmlns:p14="http://schemas.microsoft.com/office/powerpoint/2010/main" val="35589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賃金構造基本統計調査　結果の概要｜厚生労働省</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147474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14757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421149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1559140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高校生の消費生活と生活設計に関するアンケート調査｜学校教育活動｜公益財団法人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hlinkClick r:id="rId4"/>
              </a:rPr>
              <a:t>TOPICS - </a:t>
            </a:r>
            <a:r>
              <a:rPr lang="ja-JP" altLang="en-US" dirty="0">
                <a:hlinkClick r:id="rId4"/>
              </a:rPr>
              <a:t>公益財団法人 消費者教育支援センター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84381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6FACD5-A967-4A83-8A14-DF7AE70A8E4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A6DE02-0819-48D1-9DE2-B2396E094A0D}"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6421D60-17BC-46AA-B54F-63AD4BE6060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482A890-E4E3-4E6F-949D-FF26D7E94CF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763FED-5B55-4269-99C9-5B809EBFD87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B489C93-66F4-466D-B408-D40FC84D19A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D3D673D-BB4F-4951-A201-DA6BA5368A53}"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47CBB2D-1E3D-43A9-9BFD-FBDEAD5DB91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A247DF-AB49-4AB8-9B3A-E4911527DD2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6327D89-632E-4B31-808C-0016B89C495D}"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B1323D-AB3E-4D8D-A971-0CAC3138DEA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E8ABCD4-3423-4369-8EB2-CB7864119FC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2026/2/26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「働き方・キャリア」に関する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58E1470A-7874-5B64-CCA6-0D2033D5C867}"/>
              </a:ext>
            </a:extLst>
          </p:cNvPr>
          <p:cNvSpPr>
            <a:spLocks noGrp="1"/>
          </p:cNvSpPr>
          <p:nvPr>
            <p:ph type="sldNum" sz="quarter" idx="12"/>
          </p:nvPr>
        </p:nvSpPr>
        <p:spPr>
          <a:xfrm>
            <a:off x="6781800" y="6488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A06FA21-3795-3F65-C296-55D0AF7BA77F}"/>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年代別賃金（～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代）</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テキスト ボックス 22"/>
          <p:cNvSpPr txBox="1"/>
          <p:nvPr/>
        </p:nvSpPr>
        <p:spPr>
          <a:xfrm>
            <a:off x="0" y="6548865"/>
            <a:ext cx="6329363" cy="252377"/>
          </a:xfrm>
          <a:prstGeom prst="rect">
            <a:avLst/>
          </a:prstGeom>
          <a:noFill/>
        </p:spPr>
        <p:txBody>
          <a:bodyPr wrap="square" rtlCol="0">
            <a:spAutoFit/>
          </a:bodyPr>
          <a:lstStyle/>
          <a:p>
            <a:pPr>
              <a:lnSpc>
                <a:spcPct val="1100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年）をもとに生命保険文化センターが作成</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a:extLst>
              <a:ext uri="{FF2B5EF4-FFF2-40B4-BE49-F238E27FC236}">
                <a16:creationId xmlns:a16="http://schemas.microsoft.com/office/drawing/2014/main" id="{EC5B745E-B613-8C01-5C33-CF907407BAF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10</a:t>
            </a:fld>
            <a:endParaRPr lang="ja-JP" altLang="en-US" dirty="0"/>
          </a:p>
        </p:txBody>
      </p:sp>
      <p:graphicFrame>
        <p:nvGraphicFramePr>
          <p:cNvPr id="10" name="表 9">
            <a:extLst>
              <a:ext uri="{FF2B5EF4-FFF2-40B4-BE49-F238E27FC236}">
                <a16:creationId xmlns:a16="http://schemas.microsoft.com/office/drawing/2014/main" id="{24CE0460-536A-B0F0-720B-B6FCA11D7233}"/>
              </a:ext>
            </a:extLst>
          </p:cNvPr>
          <p:cNvGraphicFramePr>
            <a:graphicFrameLocks noGrp="1"/>
          </p:cNvGraphicFramePr>
          <p:nvPr/>
        </p:nvGraphicFramePr>
        <p:xfrm>
          <a:off x="202385" y="1347708"/>
          <a:ext cx="8698725" cy="1910715"/>
        </p:xfrm>
        <a:graphic>
          <a:graphicData uri="http://schemas.openxmlformats.org/drawingml/2006/table">
            <a:tbl>
              <a:tblPr firstRow="1" bandRow="1">
                <a:tableStyleId>{93296810-A885-4BE3-A3E7-6D5BEEA58F35}</a:tableStyleId>
              </a:tblPr>
              <a:tblGrid>
                <a:gridCol w="1242675">
                  <a:extLst>
                    <a:ext uri="{9D8B030D-6E8A-4147-A177-3AD203B41FA5}">
                      <a16:colId xmlns:a16="http://schemas.microsoft.com/office/drawing/2014/main" val="2779668610"/>
                    </a:ext>
                  </a:extLst>
                </a:gridCol>
                <a:gridCol w="1242675">
                  <a:extLst>
                    <a:ext uri="{9D8B030D-6E8A-4147-A177-3AD203B41FA5}">
                      <a16:colId xmlns:a16="http://schemas.microsoft.com/office/drawing/2014/main" val="3595722974"/>
                    </a:ext>
                  </a:extLst>
                </a:gridCol>
                <a:gridCol w="1242675">
                  <a:extLst>
                    <a:ext uri="{9D8B030D-6E8A-4147-A177-3AD203B41FA5}">
                      <a16:colId xmlns:a16="http://schemas.microsoft.com/office/drawing/2014/main" val="1541349231"/>
                    </a:ext>
                  </a:extLst>
                </a:gridCol>
                <a:gridCol w="1242675">
                  <a:extLst>
                    <a:ext uri="{9D8B030D-6E8A-4147-A177-3AD203B41FA5}">
                      <a16:colId xmlns:a16="http://schemas.microsoft.com/office/drawing/2014/main" val="1477579280"/>
                    </a:ext>
                  </a:extLst>
                </a:gridCol>
                <a:gridCol w="1242675">
                  <a:extLst>
                    <a:ext uri="{9D8B030D-6E8A-4147-A177-3AD203B41FA5}">
                      <a16:colId xmlns:a16="http://schemas.microsoft.com/office/drawing/2014/main" val="251129456"/>
                    </a:ext>
                  </a:extLst>
                </a:gridCol>
                <a:gridCol w="1242675">
                  <a:extLst>
                    <a:ext uri="{9D8B030D-6E8A-4147-A177-3AD203B41FA5}">
                      <a16:colId xmlns:a16="http://schemas.microsoft.com/office/drawing/2014/main" val="2000547745"/>
                    </a:ext>
                  </a:extLst>
                </a:gridCol>
                <a:gridCol w="1242675">
                  <a:extLst>
                    <a:ext uri="{9D8B030D-6E8A-4147-A177-3AD203B41FA5}">
                      <a16:colId xmlns:a16="http://schemas.microsoft.com/office/drawing/2014/main" val="4281634880"/>
                    </a:ext>
                  </a:extLst>
                </a:gridCol>
              </a:tblGrid>
              <a:tr h="443865">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年齢</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建設業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製造業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情報通信業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運輸業、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郵便業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卸売業、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小売業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金融業、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保険業</a:t>
                      </a:r>
                    </a:p>
                  </a:txBody>
                  <a:tcPr>
                    <a:solidFill>
                      <a:schemeClr val="accent6">
                        <a:lumMod val="60000"/>
                        <a:lumOff val="40000"/>
                      </a:schemeClr>
                    </a:solidFill>
                  </a:tcPr>
                </a:tc>
                <a:extLst>
                  <a:ext uri="{0D108BD9-81ED-4DB2-BD59-A6C34878D82A}">
                    <a16:rowId xmlns:a16="http://schemas.microsoft.com/office/drawing/2014/main" val="415446895"/>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19</a:t>
                      </a:r>
                      <a:r>
                        <a:rPr kumimoji="1" lang="ja-JP" altLang="en-US" sz="1600" dirty="0">
                          <a:solidFill>
                            <a:schemeClr val="tx1"/>
                          </a:solidFill>
                          <a:latin typeface="Meiryo UI" panose="020B0604030504040204" pitchFamily="50" charset="-128"/>
                          <a:ea typeface="Meiryo UI" panose="020B0604030504040204" pitchFamily="50" charset="-128"/>
                        </a:rPr>
                        <a:t>歳以下</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290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277</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263</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292</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258</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241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99117779"/>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歳代</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420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391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425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420</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387</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455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36387004"/>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歳代</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541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519</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589</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507</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499</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657</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00074948"/>
                  </a:ext>
                </a:extLst>
              </a:tr>
            </a:tbl>
          </a:graphicData>
        </a:graphic>
      </p:graphicFrame>
      <p:sp>
        <p:nvSpPr>
          <p:cNvPr id="11" name="テキスト ボックス 10">
            <a:extLst>
              <a:ext uri="{FF2B5EF4-FFF2-40B4-BE49-F238E27FC236}">
                <a16:creationId xmlns:a16="http://schemas.microsoft.com/office/drawing/2014/main" id="{6F3ECDF0-6EA8-69C4-9B34-2C3DD24C35E3}"/>
              </a:ext>
            </a:extLst>
          </p:cNvPr>
          <p:cNvSpPr txBox="1"/>
          <p:nvPr/>
        </p:nvSpPr>
        <p:spPr>
          <a:xfrm>
            <a:off x="7704042" y="1053531"/>
            <a:ext cx="1439958"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（単位：万円）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a:extLst>
              <a:ext uri="{FF2B5EF4-FFF2-40B4-BE49-F238E27FC236}">
                <a16:creationId xmlns:a16="http://schemas.microsoft.com/office/drawing/2014/main" id="{631AD253-A0F1-B018-06E9-02D5CD5B2EA5}"/>
              </a:ext>
            </a:extLst>
          </p:cNvPr>
          <p:cNvGraphicFramePr>
            <a:graphicFrameLocks noGrp="1"/>
          </p:cNvGraphicFramePr>
          <p:nvPr/>
        </p:nvGraphicFramePr>
        <p:xfrm>
          <a:off x="202385" y="3476432"/>
          <a:ext cx="8698725" cy="2154555"/>
        </p:xfrm>
        <a:graphic>
          <a:graphicData uri="http://schemas.openxmlformats.org/drawingml/2006/table">
            <a:tbl>
              <a:tblPr firstRow="1" bandRow="1">
                <a:tableStyleId>{93296810-A885-4BE3-A3E7-6D5BEEA58F35}</a:tableStyleId>
              </a:tblPr>
              <a:tblGrid>
                <a:gridCol w="1242675">
                  <a:extLst>
                    <a:ext uri="{9D8B030D-6E8A-4147-A177-3AD203B41FA5}">
                      <a16:colId xmlns:a16="http://schemas.microsoft.com/office/drawing/2014/main" val="2779668610"/>
                    </a:ext>
                  </a:extLst>
                </a:gridCol>
                <a:gridCol w="1242675">
                  <a:extLst>
                    <a:ext uri="{9D8B030D-6E8A-4147-A177-3AD203B41FA5}">
                      <a16:colId xmlns:a16="http://schemas.microsoft.com/office/drawing/2014/main" val="3595722974"/>
                    </a:ext>
                  </a:extLst>
                </a:gridCol>
                <a:gridCol w="1242675">
                  <a:extLst>
                    <a:ext uri="{9D8B030D-6E8A-4147-A177-3AD203B41FA5}">
                      <a16:colId xmlns:a16="http://schemas.microsoft.com/office/drawing/2014/main" val="1541349231"/>
                    </a:ext>
                  </a:extLst>
                </a:gridCol>
                <a:gridCol w="1242675">
                  <a:extLst>
                    <a:ext uri="{9D8B030D-6E8A-4147-A177-3AD203B41FA5}">
                      <a16:colId xmlns:a16="http://schemas.microsoft.com/office/drawing/2014/main" val="1477579280"/>
                    </a:ext>
                  </a:extLst>
                </a:gridCol>
                <a:gridCol w="1242675">
                  <a:extLst>
                    <a:ext uri="{9D8B030D-6E8A-4147-A177-3AD203B41FA5}">
                      <a16:colId xmlns:a16="http://schemas.microsoft.com/office/drawing/2014/main" val="251129456"/>
                    </a:ext>
                  </a:extLst>
                </a:gridCol>
                <a:gridCol w="1242675">
                  <a:extLst>
                    <a:ext uri="{9D8B030D-6E8A-4147-A177-3AD203B41FA5}">
                      <a16:colId xmlns:a16="http://schemas.microsoft.com/office/drawing/2014/main" val="2000547745"/>
                    </a:ext>
                  </a:extLst>
                </a:gridCol>
                <a:gridCol w="1242675">
                  <a:extLst>
                    <a:ext uri="{9D8B030D-6E8A-4147-A177-3AD203B41FA5}">
                      <a16:colId xmlns:a16="http://schemas.microsoft.com/office/drawing/2014/main" val="4281634880"/>
                    </a:ext>
                  </a:extLst>
                </a:gridCol>
              </a:tblGrid>
              <a:tr h="443865">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年齢</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不動産業、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物品賃貸業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学術研究、</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専門・技術</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サービス業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宿泊業、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飲食サービス業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生活関連サービス業、</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娯楽業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教育、</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学習支援業</a:t>
                      </a:r>
                    </a:p>
                  </a:txBody>
                  <a:tcPr>
                    <a:solidFill>
                      <a:schemeClr val="accent6">
                        <a:lumMod val="60000"/>
                        <a:lumOff val="4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医療</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ja-JP" altLang="en-US" sz="1600" dirty="0">
                          <a:solidFill>
                            <a:schemeClr val="tx1"/>
                          </a:solidFill>
                          <a:latin typeface="Meiryo UI" panose="020B0604030504040204" pitchFamily="50" charset="-128"/>
                          <a:ea typeface="Meiryo UI" panose="020B0604030504040204" pitchFamily="50" charset="-128"/>
                        </a:rPr>
                        <a:t>福祉</a:t>
                      </a:r>
                    </a:p>
                  </a:txBody>
                  <a:tcPr>
                    <a:solidFill>
                      <a:schemeClr val="accent6">
                        <a:lumMod val="60000"/>
                        <a:lumOff val="40000"/>
                      </a:schemeClr>
                    </a:solidFill>
                  </a:tcPr>
                </a:tc>
                <a:extLst>
                  <a:ext uri="{0D108BD9-81ED-4DB2-BD59-A6C34878D82A}">
                    <a16:rowId xmlns:a16="http://schemas.microsoft.com/office/drawing/2014/main" val="415446895"/>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19</a:t>
                      </a:r>
                      <a:r>
                        <a:rPr kumimoji="1" lang="ja-JP" altLang="en-US" sz="1600" dirty="0">
                          <a:solidFill>
                            <a:schemeClr val="tx1"/>
                          </a:solidFill>
                          <a:latin typeface="Meiryo UI" panose="020B0604030504040204" pitchFamily="50" charset="-128"/>
                          <a:ea typeface="Meiryo UI" panose="020B0604030504040204" pitchFamily="50" charset="-128"/>
                        </a:rPr>
                        <a:t>歳以下</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269</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254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261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255</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281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251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99117779"/>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歳代</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448</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443</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342</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331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384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394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36387004"/>
                  </a:ext>
                </a:extLst>
              </a:tr>
              <a:tr h="443865">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30</a:t>
                      </a:r>
                      <a:r>
                        <a:rPr kumimoji="1" lang="ja-JP" altLang="en-US" sz="1600" dirty="0">
                          <a:solidFill>
                            <a:schemeClr val="tx1"/>
                          </a:solidFill>
                          <a:latin typeface="Meiryo UI" panose="020B0604030504040204" pitchFamily="50" charset="-128"/>
                          <a:ea typeface="Meiryo UI" panose="020B0604030504040204" pitchFamily="50" charset="-128"/>
                        </a:rPr>
                        <a:t>歳代</a:t>
                      </a: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616</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624</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412</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409</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523</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en-US" altLang="ja-JP" sz="1600" dirty="0">
                          <a:solidFill>
                            <a:schemeClr val="tx1"/>
                          </a:solidFill>
                          <a:latin typeface="Meiryo UI" panose="020B0604030504040204" pitchFamily="50" charset="-128"/>
                          <a:ea typeface="Meiryo UI" panose="020B0604030504040204" pitchFamily="50" charset="-128"/>
                        </a:rPr>
                        <a:t>461</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00074948"/>
                  </a:ext>
                </a:extLst>
              </a:tr>
            </a:tbl>
          </a:graphicData>
        </a:graphic>
      </p:graphicFrame>
      <p:sp>
        <p:nvSpPr>
          <p:cNvPr id="13" name="テキスト ボックス 12">
            <a:extLst>
              <a:ext uri="{FF2B5EF4-FFF2-40B4-BE49-F238E27FC236}">
                <a16:creationId xmlns:a16="http://schemas.microsoft.com/office/drawing/2014/main" id="{4288FFCB-885F-BA22-BB31-D91A23EDA887}"/>
              </a:ext>
            </a:extLst>
          </p:cNvPr>
          <p:cNvSpPr txBox="1"/>
          <p:nvPr/>
        </p:nvSpPr>
        <p:spPr>
          <a:xfrm>
            <a:off x="0" y="5721691"/>
            <a:ext cx="8901110" cy="478336"/>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人以上の常用労働者がいる民営事業所の数値。一般労働者は、短時間労働者に該当しない通常の所定労働時間・日数の労働者。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上記金額は、きまって支給する現金給与総額に年間賞与などを加えた金額。</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5880CA3C-E000-B423-CCD8-CD3472AD211C}"/>
              </a:ext>
            </a:extLst>
          </p:cNvPr>
          <p:cNvSpPr txBox="1"/>
          <p:nvPr/>
        </p:nvSpPr>
        <p:spPr>
          <a:xfrm>
            <a:off x="-1" y="827169"/>
            <a:ext cx="6600826" cy="458074"/>
          </a:xfrm>
          <a:prstGeom prst="rect">
            <a:avLst/>
          </a:prstGeom>
          <a:noFill/>
        </p:spPr>
        <p:txBody>
          <a:bodyPr wrap="square" rtlCol="0">
            <a:spAutoFit/>
          </a:bodyPr>
          <a:lstStyle/>
          <a:p>
            <a:pPr>
              <a:lnSpc>
                <a:spcPct val="110000"/>
              </a:lnSpc>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●主な産業の一般労働者の年収</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2221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12482" y="89964"/>
            <a:ext cx="933506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雇用形態、性、年齢階級別賃金（平均月額）</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5" y="6263795"/>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6877877" y="6424091"/>
            <a:ext cx="2133600" cy="365125"/>
          </a:xfrm>
        </p:spPr>
        <p:txBody>
          <a:bodyPr/>
          <a:lstStyle/>
          <a:p>
            <a:fld id="{7B76553B-32E2-D644-9CD0-56FDA882EB90}" type="slidenum">
              <a:rPr kumimoji="1" lang="ja-JP" altLang="en-US" sz="1800" smtClean="0"/>
              <a:t>11</a:t>
            </a:fld>
            <a:endParaRPr kumimoji="1" lang="ja-JP" altLang="en-US" sz="1800" dirty="0"/>
          </a:p>
        </p:txBody>
      </p:sp>
      <p:pic>
        <p:nvPicPr>
          <p:cNvPr id="6" name="図 5" descr="グラフ, 折れ線グラフ&#10;&#10;AI 生成コンテンツは誤りを含む可能性があります。">
            <a:extLst>
              <a:ext uri="{FF2B5EF4-FFF2-40B4-BE49-F238E27FC236}">
                <a16:creationId xmlns:a16="http://schemas.microsoft.com/office/drawing/2014/main" id="{8D687A8D-91B0-02F2-E1C4-FE72EFA0F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19" y="925000"/>
            <a:ext cx="7973783" cy="512109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0" y="120255"/>
            <a:ext cx="9866706"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人以上の勤労者世帯の家計状況は？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6951236" y="6485990"/>
            <a:ext cx="2133600" cy="365125"/>
          </a:xfrm>
        </p:spPr>
        <p:txBody>
          <a:bodyPr/>
          <a:lstStyle/>
          <a:p>
            <a:fld id="{7B76553B-32E2-D644-9CD0-56FDA882EB90}" type="slidenum">
              <a:rPr kumimoji="1" lang="ja-JP" altLang="en-US" sz="1800" smtClean="0"/>
              <a:t>12</a:t>
            </a:fld>
            <a:endParaRPr kumimoji="1" lang="ja-JP" altLang="en-US" sz="1800" dirty="0"/>
          </a:p>
        </p:txBody>
      </p:sp>
      <p:grpSp>
        <p:nvGrpSpPr>
          <p:cNvPr id="15" name="グループ化 14">
            <a:extLst>
              <a:ext uri="{FF2B5EF4-FFF2-40B4-BE49-F238E27FC236}">
                <a16:creationId xmlns:a16="http://schemas.microsoft.com/office/drawing/2014/main" id="{7B6D8733-6128-9027-29D5-409B02CDC9CE}"/>
              </a:ext>
            </a:extLst>
          </p:cNvPr>
          <p:cNvGrpSpPr/>
          <p:nvPr/>
        </p:nvGrpSpPr>
        <p:grpSpPr>
          <a:xfrm>
            <a:off x="431539" y="5351219"/>
            <a:ext cx="8280920" cy="1297103"/>
            <a:chOff x="431538" y="5195895"/>
            <a:chExt cx="8280920" cy="1297103"/>
          </a:xfrm>
        </p:grpSpPr>
        <p:sp>
          <p:nvSpPr>
            <p:cNvPr id="14" name="四角形: 角を丸くする 13">
              <a:extLst>
                <a:ext uri="{FF2B5EF4-FFF2-40B4-BE49-F238E27FC236}">
                  <a16:creationId xmlns:a16="http://schemas.microsoft.com/office/drawing/2014/main" id="{CEECEC50-525B-142C-EBD1-832A6AF1E328}"/>
                </a:ext>
              </a:extLst>
            </p:cNvPr>
            <p:cNvSpPr/>
            <p:nvPr/>
          </p:nvSpPr>
          <p:spPr>
            <a:xfrm>
              <a:off x="431538" y="5195895"/>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1DCAADF-26AF-FB6D-CE2F-E153E6BA6D40}"/>
                </a:ext>
              </a:extLst>
            </p:cNvPr>
            <p:cNvSpPr txBox="1"/>
            <p:nvPr/>
          </p:nvSpPr>
          <p:spPr>
            <a:xfrm>
              <a:off x="600228" y="5273933"/>
              <a:ext cx="7943539" cy="1200329"/>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実収入から非消費支出（税・社会保険料等）を差し引いた可処分所得</a:t>
              </a:r>
              <a:r>
                <a:rPr lang="en-US" altLang="ja-JP" sz="2400" b="0" i="0" u="none" strike="noStrike" baseline="0" dirty="0">
                  <a:latin typeface="Meiryo UI" panose="020B0604030504040204" pitchFamily="50" charset="-128"/>
                  <a:ea typeface="Meiryo UI" panose="020B0604030504040204" pitchFamily="50" charset="-128"/>
                </a:rPr>
                <a:t>57.1</a:t>
              </a:r>
              <a:r>
                <a:rPr lang="ja-JP" altLang="en-US" sz="2400" b="0" i="0" u="none" strike="noStrike" baseline="0" dirty="0">
                  <a:latin typeface="Meiryo UI" panose="020B0604030504040204" pitchFamily="50" charset="-128"/>
                  <a:ea typeface="Meiryo UI" panose="020B0604030504040204" pitchFamily="50" charset="-128"/>
                </a:rPr>
                <a:t>万円に対して、</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33.2</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23.9</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万円の黒字</a:t>
              </a:r>
              <a:r>
                <a:rPr lang="ja-JP" altLang="en-US" sz="2400" b="0" i="0" u="none" strike="noStrike" baseline="0" dirty="0">
                  <a:latin typeface="Meiryo UI" panose="020B0604030504040204" pitchFamily="50" charset="-128"/>
                  <a:ea typeface="Meiryo UI" panose="020B0604030504040204" pitchFamily="50" charset="-128"/>
                </a:rPr>
                <a:t>となりました（前年は約</a:t>
              </a:r>
              <a:r>
                <a:rPr lang="en-US" altLang="ja-JP" sz="2400" b="0" i="0" u="none" strike="noStrike" baseline="0" dirty="0">
                  <a:latin typeface="Meiryo UI" panose="020B0604030504040204" pitchFamily="50" charset="-128"/>
                  <a:ea typeface="Meiryo UI" panose="020B0604030504040204" pitchFamily="50" charset="-128"/>
                </a:rPr>
                <a:t>20.6</a:t>
              </a:r>
              <a:r>
                <a:rPr lang="ja-JP" altLang="en-US" sz="2400" b="0" i="0" u="none" strike="noStrike" baseline="0" dirty="0">
                  <a:latin typeface="Meiryo UI" panose="020B0604030504040204" pitchFamily="50" charset="-128"/>
                  <a:ea typeface="Meiryo UI" panose="020B0604030504040204" pitchFamily="50" charset="-128"/>
                </a:rPr>
                <a:t>万円の黒字）。</a:t>
              </a:r>
              <a:endParaRPr lang="ja-JP" altLang="en-US" sz="2400" dirty="0">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C4BA8073-047C-F09E-BDBD-73BC7D75EEB0}"/>
              </a:ext>
            </a:extLst>
          </p:cNvPr>
          <p:cNvPicPr>
            <a:picLocks noChangeAspect="1"/>
          </p:cNvPicPr>
          <p:nvPr/>
        </p:nvPicPr>
        <p:blipFill>
          <a:blip r:embed="rId3"/>
          <a:stretch>
            <a:fillRect/>
          </a:stretch>
        </p:blipFill>
        <p:spPr>
          <a:xfrm>
            <a:off x="193767" y="884959"/>
            <a:ext cx="8756461" cy="4332645"/>
          </a:xfrm>
          <a:prstGeom prst="rect">
            <a:avLst/>
          </a:prstGeom>
        </p:spPr>
      </p:pic>
      <p:sp>
        <p:nvSpPr>
          <p:cNvPr id="7" name="正方形/長方形 6">
            <a:extLst>
              <a:ext uri="{FF2B5EF4-FFF2-40B4-BE49-F238E27FC236}">
                <a16:creationId xmlns:a16="http://schemas.microsoft.com/office/drawing/2014/main" id="{4478C63E-0425-95B1-FC80-B65458F12193}"/>
              </a:ext>
            </a:extLst>
          </p:cNvPr>
          <p:cNvSpPr/>
          <p:nvPr/>
        </p:nvSpPr>
        <p:spPr>
          <a:xfrm>
            <a:off x="5951621" y="3051281"/>
            <a:ext cx="2873133" cy="879035"/>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91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0" y="120255"/>
            <a:ext cx="9866706"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単身の勤労者世帯の家計状況は？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13</a:t>
            </a:fld>
            <a:endParaRPr kumimoji="1" lang="ja-JP" altLang="en-US" sz="1800" dirty="0"/>
          </a:p>
        </p:txBody>
      </p:sp>
      <p:grpSp>
        <p:nvGrpSpPr>
          <p:cNvPr id="15" name="グループ化 14">
            <a:extLst>
              <a:ext uri="{FF2B5EF4-FFF2-40B4-BE49-F238E27FC236}">
                <a16:creationId xmlns:a16="http://schemas.microsoft.com/office/drawing/2014/main" id="{7B6D8733-6128-9027-29D5-409B02CDC9CE}"/>
              </a:ext>
            </a:extLst>
          </p:cNvPr>
          <p:cNvGrpSpPr/>
          <p:nvPr/>
        </p:nvGrpSpPr>
        <p:grpSpPr>
          <a:xfrm>
            <a:off x="431536" y="5361593"/>
            <a:ext cx="8280920" cy="1297103"/>
            <a:chOff x="431538" y="5195895"/>
            <a:chExt cx="8280920" cy="1297103"/>
          </a:xfrm>
        </p:grpSpPr>
        <p:sp>
          <p:nvSpPr>
            <p:cNvPr id="14" name="四角形: 角を丸くする 13">
              <a:extLst>
                <a:ext uri="{FF2B5EF4-FFF2-40B4-BE49-F238E27FC236}">
                  <a16:creationId xmlns:a16="http://schemas.microsoft.com/office/drawing/2014/main" id="{CEECEC50-525B-142C-EBD1-832A6AF1E328}"/>
                </a:ext>
              </a:extLst>
            </p:cNvPr>
            <p:cNvSpPr/>
            <p:nvPr/>
          </p:nvSpPr>
          <p:spPr>
            <a:xfrm>
              <a:off x="431538" y="5195895"/>
              <a:ext cx="8280920" cy="129710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1DCAADF-26AF-FB6D-CE2F-E153E6BA6D40}"/>
                </a:ext>
              </a:extLst>
            </p:cNvPr>
            <p:cNvSpPr txBox="1"/>
            <p:nvPr/>
          </p:nvSpPr>
          <p:spPr>
            <a:xfrm>
              <a:off x="600228" y="5273933"/>
              <a:ext cx="7943539" cy="1200329"/>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実収入から非消費支出（税・社会保険料等）を差し引いた可処分所得約</a:t>
              </a:r>
              <a:r>
                <a:rPr lang="en-US" altLang="ja-JP" sz="2400" b="0" i="0" u="none" strike="noStrike" baseline="0" dirty="0">
                  <a:latin typeface="Meiryo UI" panose="020B0604030504040204" pitchFamily="50" charset="-128"/>
                  <a:ea typeface="Meiryo UI" panose="020B0604030504040204" pitchFamily="50" charset="-128"/>
                </a:rPr>
                <a:t>30.6</a:t>
              </a:r>
              <a:r>
                <a:rPr lang="ja-JP" altLang="en-US" sz="2400" b="0" i="0" u="none" strike="noStrike" baseline="0" dirty="0">
                  <a:latin typeface="Meiryo UI" panose="020B0604030504040204" pitchFamily="50" charset="-128"/>
                  <a:ea typeface="Meiryo UI" panose="020B0604030504040204" pitchFamily="50" charset="-128"/>
                </a:rPr>
                <a:t>万円に対して、</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18.4</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12.2</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万円の黒字</a:t>
              </a:r>
              <a:r>
                <a:rPr lang="ja-JP" altLang="en-US" sz="2400" b="0" i="0" u="none" strike="noStrike" baseline="0" dirty="0">
                  <a:latin typeface="Meiryo UI" panose="020B0604030504040204" pitchFamily="50" charset="-128"/>
                  <a:ea typeface="Meiryo UI" panose="020B0604030504040204" pitchFamily="50" charset="-128"/>
                </a:rPr>
                <a:t>となりました（前年は約</a:t>
              </a:r>
              <a:r>
                <a:rPr lang="en-US" altLang="ja-JP" sz="2400" b="0" i="0" u="none" strike="noStrike" baseline="0" dirty="0">
                  <a:latin typeface="Meiryo UI" panose="020B0604030504040204" pitchFamily="50" charset="-128"/>
                  <a:ea typeface="Meiryo UI" panose="020B0604030504040204" pitchFamily="50" charset="-128"/>
                </a:rPr>
                <a:t>11.2</a:t>
              </a:r>
              <a:r>
                <a:rPr lang="ja-JP" altLang="en-US" sz="2400" b="0" i="0" u="none" strike="noStrike" baseline="0" dirty="0">
                  <a:latin typeface="Meiryo UI" panose="020B0604030504040204" pitchFamily="50" charset="-128"/>
                  <a:ea typeface="Meiryo UI" panose="020B0604030504040204" pitchFamily="50" charset="-128"/>
                </a:rPr>
                <a:t>万円の黒字）。</a:t>
              </a:r>
              <a:endParaRPr lang="ja-JP" altLang="en-US" sz="2400" dirty="0">
                <a:latin typeface="Meiryo UI" panose="020B0604030504040204" pitchFamily="50" charset="-128"/>
                <a:ea typeface="Meiryo UI" panose="020B0604030504040204" pitchFamily="50" charset="-128"/>
              </a:endParaRPr>
            </a:p>
          </p:txBody>
        </p:sp>
      </p:grpSp>
      <p:pic>
        <p:nvPicPr>
          <p:cNvPr id="5" name="図 4">
            <a:extLst>
              <a:ext uri="{FF2B5EF4-FFF2-40B4-BE49-F238E27FC236}">
                <a16:creationId xmlns:a16="http://schemas.microsoft.com/office/drawing/2014/main" id="{0CB81DEB-BF62-C608-1475-075FD089C497}"/>
              </a:ext>
            </a:extLst>
          </p:cNvPr>
          <p:cNvPicPr>
            <a:picLocks noChangeAspect="1"/>
          </p:cNvPicPr>
          <p:nvPr/>
        </p:nvPicPr>
        <p:blipFill>
          <a:blip r:embed="rId3"/>
          <a:stretch>
            <a:fillRect/>
          </a:stretch>
        </p:blipFill>
        <p:spPr>
          <a:xfrm>
            <a:off x="301360" y="842742"/>
            <a:ext cx="8411096" cy="4453553"/>
          </a:xfrm>
          <a:prstGeom prst="rect">
            <a:avLst/>
          </a:prstGeom>
        </p:spPr>
      </p:pic>
      <p:sp>
        <p:nvSpPr>
          <p:cNvPr id="6" name="正方形/長方形 5">
            <a:extLst>
              <a:ext uri="{FF2B5EF4-FFF2-40B4-BE49-F238E27FC236}">
                <a16:creationId xmlns:a16="http://schemas.microsoft.com/office/drawing/2014/main" id="{2E0A37CA-AD45-FC21-DAC7-5039749FFED0}"/>
              </a:ext>
            </a:extLst>
          </p:cNvPr>
          <p:cNvSpPr/>
          <p:nvPr/>
        </p:nvSpPr>
        <p:spPr>
          <a:xfrm>
            <a:off x="5919537" y="3051281"/>
            <a:ext cx="2624229" cy="879035"/>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85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172978" y="103800"/>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老後</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高齢夫婦無職世帯</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の家計状況は？</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14</a:t>
            </a:fld>
            <a:endParaRPr kumimoji="1" lang="ja-JP" altLang="en-US" sz="1800" dirty="0"/>
          </a:p>
        </p:txBody>
      </p:sp>
      <p:grpSp>
        <p:nvGrpSpPr>
          <p:cNvPr id="16" name="グループ化 15">
            <a:extLst>
              <a:ext uri="{FF2B5EF4-FFF2-40B4-BE49-F238E27FC236}">
                <a16:creationId xmlns:a16="http://schemas.microsoft.com/office/drawing/2014/main" id="{CFD1A606-AB2A-A248-7056-1045C224E793}"/>
              </a:ext>
            </a:extLst>
          </p:cNvPr>
          <p:cNvGrpSpPr/>
          <p:nvPr/>
        </p:nvGrpSpPr>
        <p:grpSpPr>
          <a:xfrm>
            <a:off x="431539" y="5243706"/>
            <a:ext cx="8280920" cy="1384724"/>
            <a:chOff x="431538" y="5265764"/>
            <a:chExt cx="8280920" cy="1952500"/>
          </a:xfrm>
        </p:grpSpPr>
        <p:sp>
          <p:nvSpPr>
            <p:cNvPr id="17" name="四角形: 角を丸くする 16">
              <a:extLst>
                <a:ext uri="{FF2B5EF4-FFF2-40B4-BE49-F238E27FC236}">
                  <a16:creationId xmlns:a16="http://schemas.microsoft.com/office/drawing/2014/main" id="{1475117A-40D2-71A7-EC80-3A287E664FCE}"/>
                </a:ext>
              </a:extLst>
            </p:cNvPr>
            <p:cNvSpPr/>
            <p:nvPr/>
          </p:nvSpPr>
          <p:spPr>
            <a:xfrm>
              <a:off x="431538" y="5265764"/>
              <a:ext cx="8280920" cy="1952500"/>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3108250-57BC-8C6E-EF7D-C02DECD5983E}"/>
                </a:ext>
              </a:extLst>
            </p:cNvPr>
            <p:cNvSpPr txBox="1"/>
            <p:nvPr/>
          </p:nvSpPr>
          <p:spPr>
            <a:xfrm>
              <a:off x="600228" y="5382781"/>
              <a:ext cx="7943539" cy="1692498"/>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高齢夫婦無職世帯の実収入から非消費支出（税・社会保険料等）を差し引いた可処分所得は約</a:t>
              </a:r>
              <a:r>
                <a:rPr lang="en-US" altLang="ja-JP" sz="2400" b="0" i="0" u="none" strike="noStrike" baseline="0" dirty="0">
                  <a:latin typeface="Meiryo UI" panose="020B0604030504040204" pitchFamily="50" charset="-128"/>
                  <a:ea typeface="Meiryo UI" panose="020B0604030504040204" pitchFamily="50" charset="-128"/>
                </a:rPr>
                <a:t>2</a:t>
              </a:r>
              <a:r>
                <a:rPr lang="en-US" altLang="ja-JP" sz="2400" dirty="0">
                  <a:latin typeface="Meiryo UI" panose="020B0604030504040204" pitchFamily="50" charset="-128"/>
                  <a:ea typeface="Meiryo UI" panose="020B0604030504040204" pitchFamily="50" charset="-128"/>
                </a:rPr>
                <a:t>2</a:t>
              </a:r>
              <a:r>
                <a:rPr lang="en-US" altLang="ja-JP" sz="2400" b="0" i="0" u="none" strike="noStrike" baseline="0" dirty="0">
                  <a:latin typeface="Meiryo UI" panose="020B0604030504040204" pitchFamily="50" charset="-128"/>
                  <a:ea typeface="Meiryo UI" panose="020B0604030504040204" pitchFamily="50" charset="-128"/>
                </a:rPr>
                <a:t>.2</a:t>
              </a:r>
              <a:r>
                <a:rPr lang="ja-JP" altLang="en-US" sz="2400" b="0" i="0" u="none" strike="noStrike" baseline="0" dirty="0">
                  <a:latin typeface="Meiryo UI" panose="020B0604030504040204" pitchFamily="50" charset="-128"/>
                  <a:ea typeface="Meiryo UI" panose="020B0604030504040204" pitchFamily="50" charset="-128"/>
                </a:rPr>
                <a:t>万円でした。一方、</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25.7</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u="sng" dirty="0">
                  <a:solidFill>
                    <a:srgbClr val="FF0000"/>
                  </a:solidFill>
                  <a:latin typeface="Meiryo UI" panose="020B0604030504040204" pitchFamily="50" charset="-128"/>
                  <a:ea typeface="Meiryo UI" panose="020B0604030504040204" pitchFamily="50" charset="-128"/>
                </a:rPr>
                <a:t>3</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.4</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万円の不足</a:t>
              </a:r>
              <a:r>
                <a:rPr lang="ja-JP" altLang="en-US" sz="2400" b="0" i="0" u="none" strike="noStrike" baseline="0" dirty="0">
                  <a:latin typeface="Meiryo UI" panose="020B0604030504040204" pitchFamily="50" charset="-128"/>
                  <a:ea typeface="Meiryo UI" panose="020B0604030504040204" pitchFamily="50" charset="-128"/>
                </a:rPr>
                <a:t>となりました。</a:t>
              </a:r>
              <a:endParaRPr lang="ja-JP" altLang="en-US" sz="2400" dirty="0">
                <a:latin typeface="Meiryo UI" panose="020B0604030504040204" pitchFamily="50" charset="-128"/>
                <a:ea typeface="Meiryo UI" panose="020B0604030504040204" pitchFamily="50" charset="-128"/>
              </a:endParaRPr>
            </a:p>
          </p:txBody>
        </p:sp>
      </p:grpSp>
      <p:sp>
        <p:nvSpPr>
          <p:cNvPr id="7" name="テキスト ボックス 6">
            <a:extLst>
              <a:ext uri="{FF2B5EF4-FFF2-40B4-BE49-F238E27FC236}">
                <a16:creationId xmlns:a16="http://schemas.microsoft.com/office/drawing/2014/main" id="{C9BAF008-D85D-3B93-BC82-1953E3675C2E}"/>
              </a:ext>
            </a:extLst>
          </p:cNvPr>
          <p:cNvSpPr txBox="1"/>
          <p:nvPr/>
        </p:nvSpPr>
        <p:spPr>
          <a:xfrm>
            <a:off x="8891681" y="1574210"/>
            <a:ext cx="168691" cy="369332"/>
          </a:xfrm>
          <a:prstGeom prst="rect">
            <a:avLst/>
          </a:prstGeom>
          <a:solidFill>
            <a:schemeClr val="bg1"/>
          </a:solidFill>
        </p:spPr>
        <p:txBody>
          <a:bodyPr wrap="square" rtlCol="0">
            <a:spAutoFit/>
          </a:bodyPr>
          <a:lstStyle/>
          <a:p>
            <a:endParaRPr kumimoji="1" lang="ja-JP" altLang="en-US" dirty="0"/>
          </a:p>
        </p:txBody>
      </p:sp>
      <p:pic>
        <p:nvPicPr>
          <p:cNvPr id="5" name="図 4">
            <a:extLst>
              <a:ext uri="{FF2B5EF4-FFF2-40B4-BE49-F238E27FC236}">
                <a16:creationId xmlns:a16="http://schemas.microsoft.com/office/drawing/2014/main" id="{286E1651-33B0-27B6-BD39-0670B056F502}"/>
              </a:ext>
            </a:extLst>
          </p:cNvPr>
          <p:cNvPicPr>
            <a:picLocks noChangeAspect="1"/>
          </p:cNvPicPr>
          <p:nvPr/>
        </p:nvPicPr>
        <p:blipFill>
          <a:blip r:embed="rId3"/>
          <a:stretch>
            <a:fillRect/>
          </a:stretch>
        </p:blipFill>
        <p:spPr>
          <a:xfrm>
            <a:off x="83628" y="868504"/>
            <a:ext cx="8976744" cy="4291108"/>
          </a:xfrm>
          <a:prstGeom prst="rect">
            <a:avLst/>
          </a:prstGeom>
        </p:spPr>
      </p:pic>
      <p:sp>
        <p:nvSpPr>
          <p:cNvPr id="8" name="正方形/長方形 7">
            <a:extLst>
              <a:ext uri="{FF2B5EF4-FFF2-40B4-BE49-F238E27FC236}">
                <a16:creationId xmlns:a16="http://schemas.microsoft.com/office/drawing/2014/main" id="{544051EA-CE59-81E3-0C30-B20CF75C56DF}"/>
              </a:ext>
            </a:extLst>
          </p:cNvPr>
          <p:cNvSpPr/>
          <p:nvPr/>
        </p:nvSpPr>
        <p:spPr>
          <a:xfrm>
            <a:off x="7748257" y="1557614"/>
            <a:ext cx="974733" cy="656197"/>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8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49F58E0-E32B-BEF4-2997-D6F195D9FE9C}"/>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DE58A026-5B89-01AE-09B2-6B6269FFF0B1}"/>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15</a:t>
            </a:fld>
            <a:endParaRPr kumimoji="1" lang="ja-JP" altLang="en-US" sz="1800" dirty="0"/>
          </a:p>
        </p:txBody>
      </p:sp>
      <p:grpSp>
        <p:nvGrpSpPr>
          <p:cNvPr id="16" name="グループ化 15">
            <a:extLst>
              <a:ext uri="{FF2B5EF4-FFF2-40B4-BE49-F238E27FC236}">
                <a16:creationId xmlns:a16="http://schemas.microsoft.com/office/drawing/2014/main" id="{CFD1A606-AB2A-A248-7056-1045C224E793}"/>
              </a:ext>
            </a:extLst>
          </p:cNvPr>
          <p:cNvGrpSpPr/>
          <p:nvPr/>
        </p:nvGrpSpPr>
        <p:grpSpPr>
          <a:xfrm>
            <a:off x="431539" y="5380776"/>
            <a:ext cx="8280920" cy="1321455"/>
            <a:chOff x="431538" y="5265764"/>
            <a:chExt cx="8280920" cy="1952500"/>
          </a:xfrm>
        </p:grpSpPr>
        <p:sp>
          <p:nvSpPr>
            <p:cNvPr id="17" name="四角形: 角を丸くする 16">
              <a:extLst>
                <a:ext uri="{FF2B5EF4-FFF2-40B4-BE49-F238E27FC236}">
                  <a16:creationId xmlns:a16="http://schemas.microsoft.com/office/drawing/2014/main" id="{1475117A-40D2-71A7-EC80-3A287E664FCE}"/>
                </a:ext>
              </a:extLst>
            </p:cNvPr>
            <p:cNvSpPr/>
            <p:nvPr/>
          </p:nvSpPr>
          <p:spPr>
            <a:xfrm>
              <a:off x="431538" y="5265764"/>
              <a:ext cx="8280920" cy="1952500"/>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53108250-57BC-8C6E-EF7D-C02DECD5983E}"/>
                </a:ext>
              </a:extLst>
            </p:cNvPr>
            <p:cNvSpPr txBox="1"/>
            <p:nvPr/>
          </p:nvSpPr>
          <p:spPr>
            <a:xfrm>
              <a:off x="600228" y="5382781"/>
              <a:ext cx="7943539" cy="1773532"/>
            </a:xfrm>
            <a:prstGeom prst="rect">
              <a:avLst/>
            </a:prstGeom>
            <a:noFill/>
          </p:spPr>
          <p:txBody>
            <a:bodyPr wrap="square">
              <a:spAutoFit/>
            </a:bodyPr>
            <a:lstStyle/>
            <a:p>
              <a:pPr algn="l"/>
              <a:r>
                <a:rPr lang="ja-JP" altLang="en-US" sz="2400" b="0" i="0" u="none" strike="noStrike" baseline="0" dirty="0">
                  <a:latin typeface="Meiryo UI" panose="020B0604030504040204" pitchFamily="50" charset="-128"/>
                  <a:ea typeface="Meiryo UI" panose="020B0604030504040204" pitchFamily="50" charset="-128"/>
                </a:rPr>
                <a:t>高齢単身無職世帯の実収入から非消費支出（税・社会保険料等）を差し引いた可処分所得は約</a:t>
              </a:r>
              <a:r>
                <a:rPr lang="en-US" altLang="ja-JP" sz="2400" b="0" i="0" u="none" strike="noStrike" baseline="0" dirty="0">
                  <a:latin typeface="Meiryo UI" panose="020B0604030504040204" pitchFamily="50" charset="-128"/>
                  <a:ea typeface="Meiryo UI" panose="020B0604030504040204" pitchFamily="50" charset="-128"/>
                </a:rPr>
                <a:t>12.1</a:t>
              </a:r>
              <a:r>
                <a:rPr lang="ja-JP" altLang="en-US" sz="2400" b="0" i="0" u="none" strike="noStrike" baseline="0" dirty="0">
                  <a:latin typeface="Meiryo UI" panose="020B0604030504040204" pitchFamily="50" charset="-128"/>
                  <a:ea typeface="Meiryo UI" panose="020B0604030504040204" pitchFamily="50" charset="-128"/>
                </a:rPr>
                <a:t>万円でした。一方、</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消費支出は約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1</a:t>
              </a:r>
              <a:r>
                <a:rPr lang="en-US" altLang="ja-JP" sz="2400" b="1" u="sng" dirty="0">
                  <a:solidFill>
                    <a:srgbClr val="FF0000"/>
                  </a:solidFill>
                  <a:latin typeface="Meiryo UI" panose="020B0604030504040204" pitchFamily="50" charset="-128"/>
                  <a:ea typeface="Meiryo UI" panose="020B0604030504040204" pitchFamily="50" charset="-128"/>
                </a:rPr>
                <a:t>4</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.9</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万円で、約</a:t>
              </a:r>
              <a:r>
                <a:rPr lang="en-US" altLang="ja-JP" sz="2400" b="1" i="0" u="sng" strike="noStrike" baseline="0" dirty="0">
                  <a:solidFill>
                    <a:srgbClr val="FF0000"/>
                  </a:solidFill>
                  <a:latin typeface="Meiryo UI" panose="020B0604030504040204" pitchFamily="50" charset="-128"/>
                  <a:ea typeface="Meiryo UI" panose="020B0604030504040204" pitchFamily="50" charset="-128"/>
                </a:rPr>
                <a:t>2.8</a:t>
              </a:r>
              <a:r>
                <a:rPr lang="ja-JP" altLang="en-US" sz="2400" b="1" i="0" u="sng" strike="noStrike" baseline="0" dirty="0">
                  <a:solidFill>
                    <a:srgbClr val="FF0000"/>
                  </a:solidFill>
                  <a:latin typeface="Meiryo UI" panose="020B0604030504040204" pitchFamily="50" charset="-128"/>
                  <a:ea typeface="Meiryo UI" panose="020B0604030504040204" pitchFamily="50" charset="-128"/>
                </a:rPr>
                <a:t>万円の不足</a:t>
              </a:r>
              <a:r>
                <a:rPr lang="ja-JP" altLang="en-US" sz="2400" b="0" i="0" u="none" strike="noStrike" baseline="0" dirty="0">
                  <a:latin typeface="Meiryo UI" panose="020B0604030504040204" pitchFamily="50" charset="-128"/>
                  <a:ea typeface="Meiryo UI" panose="020B0604030504040204" pitchFamily="50" charset="-128"/>
                </a:rPr>
                <a:t>となりました。</a:t>
              </a:r>
              <a:endParaRPr lang="ja-JP" altLang="en-US" sz="2400" dirty="0">
                <a:latin typeface="Meiryo UI" panose="020B0604030504040204" pitchFamily="50" charset="-128"/>
                <a:ea typeface="Meiryo UI" panose="020B0604030504040204" pitchFamily="50" charset="-128"/>
              </a:endParaRPr>
            </a:p>
          </p:txBody>
        </p:sp>
      </p:grpSp>
      <p:sp>
        <p:nvSpPr>
          <p:cNvPr id="4" name="テキスト ボックス 3">
            <a:extLst>
              <a:ext uri="{FF2B5EF4-FFF2-40B4-BE49-F238E27FC236}">
                <a16:creationId xmlns:a16="http://schemas.microsoft.com/office/drawing/2014/main" id="{C25B1F70-EDBC-8150-F75B-55FCB78B6506}"/>
              </a:ext>
            </a:extLst>
          </p:cNvPr>
          <p:cNvSpPr txBox="1"/>
          <p:nvPr/>
        </p:nvSpPr>
        <p:spPr bwMode="white">
          <a:xfrm>
            <a:off x="190840" y="120742"/>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老後</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高齢単身無職世帯</a:t>
            </a:r>
            <a:r>
              <a:rPr lang="en-US" altLang="ja-JP"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の家計状況は？</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EB1CA82F-5447-39FA-45E3-F0A20FB08E09}"/>
              </a:ext>
            </a:extLst>
          </p:cNvPr>
          <p:cNvSpPr txBox="1"/>
          <p:nvPr/>
        </p:nvSpPr>
        <p:spPr>
          <a:xfrm flipH="1">
            <a:off x="8712459" y="2108552"/>
            <a:ext cx="315109" cy="678253"/>
          </a:xfrm>
          <a:prstGeom prst="rect">
            <a:avLst/>
          </a:prstGeom>
          <a:solidFill>
            <a:schemeClr val="bg1"/>
          </a:solidFill>
        </p:spPr>
        <p:txBody>
          <a:bodyPr wrap="square" rtlCol="0">
            <a:spAutoFit/>
          </a:bodyPr>
          <a:lstStyle/>
          <a:p>
            <a:endParaRPr kumimoji="1" lang="ja-JP" altLang="en-US" dirty="0"/>
          </a:p>
        </p:txBody>
      </p:sp>
      <p:pic>
        <p:nvPicPr>
          <p:cNvPr id="6" name="図 5">
            <a:extLst>
              <a:ext uri="{FF2B5EF4-FFF2-40B4-BE49-F238E27FC236}">
                <a16:creationId xmlns:a16="http://schemas.microsoft.com/office/drawing/2014/main" id="{9840F604-4740-A948-E3DA-BF0B811073C9}"/>
              </a:ext>
            </a:extLst>
          </p:cNvPr>
          <p:cNvPicPr>
            <a:picLocks noChangeAspect="1"/>
          </p:cNvPicPr>
          <p:nvPr/>
        </p:nvPicPr>
        <p:blipFill>
          <a:blip r:embed="rId3"/>
          <a:stretch>
            <a:fillRect/>
          </a:stretch>
        </p:blipFill>
        <p:spPr>
          <a:xfrm>
            <a:off x="58216" y="935808"/>
            <a:ext cx="9027568" cy="4248490"/>
          </a:xfrm>
          <a:prstGeom prst="rect">
            <a:avLst/>
          </a:prstGeom>
        </p:spPr>
      </p:pic>
      <p:sp>
        <p:nvSpPr>
          <p:cNvPr id="9" name="正方形/長方形 8">
            <a:extLst>
              <a:ext uri="{FF2B5EF4-FFF2-40B4-BE49-F238E27FC236}">
                <a16:creationId xmlns:a16="http://schemas.microsoft.com/office/drawing/2014/main" id="{9FF6E120-D1DA-69E9-3B4E-D2137F299755}"/>
              </a:ext>
            </a:extLst>
          </p:cNvPr>
          <p:cNvSpPr/>
          <p:nvPr/>
        </p:nvSpPr>
        <p:spPr>
          <a:xfrm>
            <a:off x="7102467" y="1734350"/>
            <a:ext cx="1441300" cy="559672"/>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63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B987-6D7D-41C3-56A9-75C3D07809AB}"/>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0DCF7D4-711B-7D15-3F89-9BAD3417CFE9}"/>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A709C37-6EE3-44C7-1B67-7E0ED6F2EA88}"/>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C95E7FE-37D6-6C8B-DD59-07D47C1202C5}"/>
              </a:ext>
            </a:extLst>
          </p:cNvPr>
          <p:cNvSpPr>
            <a:spLocks noGrp="1"/>
          </p:cNvSpPr>
          <p:nvPr>
            <p:ph type="sldNum" sz="quarter" idx="12"/>
          </p:nvPr>
        </p:nvSpPr>
        <p:spPr>
          <a:xfrm>
            <a:off x="6737757" y="6462115"/>
            <a:ext cx="2133600" cy="365125"/>
          </a:xfrm>
        </p:spPr>
        <p:txBody>
          <a:bodyPr/>
          <a:lstStyle/>
          <a:p>
            <a:fld id="{7B76553B-32E2-D644-9CD0-56FDA882EB90}" type="slidenum">
              <a:rPr kumimoji="1" lang="ja-JP" altLang="en-US" sz="1800" smtClean="0"/>
              <a:t>16</a:t>
            </a:fld>
            <a:endParaRPr kumimoji="1" lang="ja-JP" altLang="en-US" sz="1800" dirty="0"/>
          </a:p>
        </p:txBody>
      </p:sp>
      <p:sp>
        <p:nvSpPr>
          <p:cNvPr id="25" name="正方形/長方形 24">
            <a:extLst>
              <a:ext uri="{FF2B5EF4-FFF2-40B4-BE49-F238E27FC236}">
                <a16:creationId xmlns:a16="http://schemas.microsoft.com/office/drawing/2014/main" id="{2A15B36B-4937-F078-8894-3AF6B51C434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子どもを産んだら仕事はどうなる？①</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D6BD3511-D580-8EE5-4971-4A67BEFEB9A5}"/>
              </a:ext>
            </a:extLst>
          </p:cNvPr>
          <p:cNvSpPr txBox="1"/>
          <p:nvPr/>
        </p:nvSpPr>
        <p:spPr>
          <a:xfrm>
            <a:off x="8534400" y="2005263"/>
            <a:ext cx="244197" cy="567188"/>
          </a:xfrm>
          <a:prstGeom prst="rect">
            <a:avLst/>
          </a:prstGeom>
          <a:solidFill>
            <a:schemeClr val="bg1"/>
          </a:solidFill>
        </p:spPr>
        <p:txBody>
          <a:bodyPr wrap="square" rtlCol="0">
            <a:spAutoFit/>
          </a:bodyPr>
          <a:lstStyle/>
          <a:p>
            <a:endParaRPr kumimoji="1" lang="ja-JP" altLang="en-US" dirty="0"/>
          </a:p>
        </p:txBody>
      </p:sp>
      <p:pic>
        <p:nvPicPr>
          <p:cNvPr id="4" name="図 3">
            <a:extLst>
              <a:ext uri="{FF2B5EF4-FFF2-40B4-BE49-F238E27FC236}">
                <a16:creationId xmlns:a16="http://schemas.microsoft.com/office/drawing/2014/main" id="{F76D381D-8136-6DD3-2F56-B29424B761F1}"/>
              </a:ext>
            </a:extLst>
          </p:cNvPr>
          <p:cNvPicPr>
            <a:picLocks noChangeAspect="1"/>
          </p:cNvPicPr>
          <p:nvPr/>
        </p:nvPicPr>
        <p:blipFill>
          <a:blip r:embed="rId3"/>
          <a:stretch>
            <a:fillRect/>
          </a:stretch>
        </p:blipFill>
        <p:spPr>
          <a:xfrm>
            <a:off x="174579" y="931300"/>
            <a:ext cx="8794842" cy="4154047"/>
          </a:xfrm>
          <a:prstGeom prst="rect">
            <a:avLst/>
          </a:prstGeom>
        </p:spPr>
      </p:pic>
    </p:spTree>
    <p:extLst>
      <p:ext uri="{BB962C8B-B14F-4D97-AF65-F5344CB8AC3E}">
        <p14:creationId xmlns:p14="http://schemas.microsoft.com/office/powerpoint/2010/main" val="3007903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B987-6D7D-41C3-56A9-75C3D07809AB}"/>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0DCF7D4-711B-7D15-3F89-9BAD3417CFE9}"/>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A709C37-6EE3-44C7-1B67-7E0ED6F2EA88}"/>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C95E7FE-37D6-6C8B-DD59-07D47C1202C5}"/>
              </a:ext>
            </a:extLst>
          </p:cNvPr>
          <p:cNvSpPr>
            <a:spLocks noGrp="1"/>
          </p:cNvSpPr>
          <p:nvPr>
            <p:ph type="sldNum" sz="quarter" idx="12"/>
          </p:nvPr>
        </p:nvSpPr>
        <p:spPr>
          <a:xfrm>
            <a:off x="6737757" y="6462115"/>
            <a:ext cx="2133600" cy="365125"/>
          </a:xfrm>
        </p:spPr>
        <p:txBody>
          <a:bodyPr/>
          <a:lstStyle/>
          <a:p>
            <a:fld id="{7B76553B-32E2-D644-9CD0-56FDA882EB90}" type="slidenum">
              <a:rPr kumimoji="1" lang="ja-JP" altLang="en-US" sz="1800" smtClean="0"/>
              <a:t>17</a:t>
            </a:fld>
            <a:endParaRPr kumimoji="1" lang="ja-JP" altLang="en-US" sz="1800" dirty="0"/>
          </a:p>
        </p:txBody>
      </p:sp>
      <p:sp>
        <p:nvSpPr>
          <p:cNvPr id="25" name="正方形/長方形 24">
            <a:extLst>
              <a:ext uri="{FF2B5EF4-FFF2-40B4-BE49-F238E27FC236}">
                <a16:creationId xmlns:a16="http://schemas.microsoft.com/office/drawing/2014/main" id="{2A15B36B-4937-F078-8894-3AF6B51C434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子どもを産んだら仕事はどうなる？②</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D6BD3511-D580-8EE5-4971-4A67BEFEB9A5}"/>
              </a:ext>
            </a:extLst>
          </p:cNvPr>
          <p:cNvSpPr txBox="1"/>
          <p:nvPr/>
        </p:nvSpPr>
        <p:spPr>
          <a:xfrm>
            <a:off x="8534400" y="2005263"/>
            <a:ext cx="244197" cy="567188"/>
          </a:xfrm>
          <a:prstGeom prst="rect">
            <a:avLst/>
          </a:prstGeom>
          <a:solidFill>
            <a:schemeClr val="bg1"/>
          </a:solidFill>
        </p:spPr>
        <p:txBody>
          <a:bodyPr wrap="square" rtlCol="0">
            <a:spAutoFit/>
          </a:bodyPr>
          <a:lstStyle/>
          <a:p>
            <a:endParaRPr kumimoji="1" lang="ja-JP" altLang="en-US" dirty="0"/>
          </a:p>
        </p:txBody>
      </p:sp>
      <p:pic>
        <p:nvPicPr>
          <p:cNvPr id="5" name="図 4">
            <a:extLst>
              <a:ext uri="{FF2B5EF4-FFF2-40B4-BE49-F238E27FC236}">
                <a16:creationId xmlns:a16="http://schemas.microsoft.com/office/drawing/2014/main" id="{0A950165-0203-1E9E-E786-8D6F69CC655A}"/>
              </a:ext>
            </a:extLst>
          </p:cNvPr>
          <p:cNvPicPr>
            <a:picLocks noChangeAspect="1"/>
          </p:cNvPicPr>
          <p:nvPr/>
        </p:nvPicPr>
        <p:blipFill>
          <a:blip r:embed="rId3"/>
          <a:stretch>
            <a:fillRect/>
          </a:stretch>
        </p:blipFill>
        <p:spPr>
          <a:xfrm>
            <a:off x="145979" y="786702"/>
            <a:ext cx="8998021" cy="5445197"/>
          </a:xfrm>
          <a:prstGeom prst="rect">
            <a:avLst/>
          </a:prstGeom>
        </p:spPr>
      </p:pic>
    </p:spTree>
    <p:extLst>
      <p:ext uri="{BB962C8B-B14F-4D97-AF65-F5344CB8AC3E}">
        <p14:creationId xmlns:p14="http://schemas.microsoft.com/office/powerpoint/2010/main" val="2784129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B50A16-401D-4646-AE94-313B9C8A4D98}"/>
              </a:ext>
            </a:extLst>
          </p:cNvPr>
          <p:cNvSpPr>
            <a:spLocks noGrp="1"/>
          </p:cNvSpPr>
          <p:nvPr>
            <p:ph type="sldNum" sz="quarter" idx="12"/>
          </p:nvPr>
        </p:nvSpPr>
        <p:spPr>
          <a:xfrm>
            <a:off x="7039483" y="6543739"/>
            <a:ext cx="2133600" cy="365125"/>
          </a:xfrm>
        </p:spPr>
        <p:txBody>
          <a:bodyPr/>
          <a:lstStyle/>
          <a:p>
            <a:fld id="{7B76553B-32E2-D644-9CD0-56FDA882EB90}" type="slidenum">
              <a:rPr kumimoji="1" lang="ja-JP" altLang="en-US" smtClean="0"/>
              <a:t>18</a:t>
            </a:fld>
            <a:endParaRPr kumimoji="1" lang="ja-JP" altLang="en-US"/>
          </a:p>
        </p:txBody>
      </p:sp>
      <p:sp>
        <p:nvSpPr>
          <p:cNvPr id="3" name="正方形/長方形 2">
            <a:extLst>
              <a:ext uri="{FF2B5EF4-FFF2-40B4-BE49-F238E27FC236}">
                <a16:creationId xmlns:a16="http://schemas.microsoft.com/office/drawing/2014/main" id="{9F4A0803-86ED-7FDC-1B77-00A809FE22FD}"/>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lang="ja-JP" altLang="en-US" sz="3200" b="1" dirty="0">
                <a:latin typeface="メイリオ" panose="020B0604030504040204" pitchFamily="50" charset="-128"/>
                <a:ea typeface="メイリオ" panose="020B0604030504040204" pitchFamily="50" charset="-128"/>
              </a:rPr>
              <a:t>　起業の状況について</a:t>
            </a:r>
            <a:endParaRPr kumimoji="1" lang="ja-JP" altLang="en-US" sz="32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A3028CC-CC62-E0AA-81AD-5F1D3EFF387B}"/>
              </a:ext>
            </a:extLst>
          </p:cNvPr>
          <p:cNvSpPr txBox="1"/>
          <p:nvPr/>
        </p:nvSpPr>
        <p:spPr>
          <a:xfrm>
            <a:off x="0" y="6398667"/>
            <a:ext cx="9365490" cy="461665"/>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中小企業庁</a:t>
            </a:r>
            <a:r>
              <a:rPr kumimoji="1" lang="zh-TW" altLang="en-US" sz="1200" dirty="0">
                <a:latin typeface="メイリオ" panose="020B0604030504040204" pitchFamily="50" charset="-128"/>
                <a:ea typeface="メイリオ" panose="020B0604030504040204" pitchFamily="50" charset="-128"/>
              </a:rPr>
              <a:t>「中小企業白書</a:t>
            </a:r>
            <a:r>
              <a:rPr kumimoji="1" lang="en-US" altLang="zh-TW" sz="1200" dirty="0">
                <a:latin typeface="メイリオ" panose="020B0604030504040204" pitchFamily="50" charset="-128"/>
                <a:ea typeface="メイリオ" panose="020B0604030504040204" pitchFamily="50" charset="-128"/>
              </a:rPr>
              <a:t>2025</a:t>
            </a:r>
            <a:r>
              <a:rPr kumimoji="1" lang="zh-TW" altLang="en-US"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、日本政策金融公庫「</a:t>
            </a:r>
            <a:r>
              <a:rPr kumimoji="1" lang="en-US" altLang="ja-JP" sz="1200" dirty="0">
                <a:latin typeface="メイリオ" panose="020B0604030504040204" pitchFamily="50" charset="-128"/>
                <a:ea typeface="メイリオ" panose="020B0604030504040204" pitchFamily="50" charset="-128"/>
              </a:rPr>
              <a:t>2024</a:t>
            </a:r>
            <a:r>
              <a:rPr kumimoji="1" lang="ja-JP" altLang="en-US" sz="1200" dirty="0">
                <a:latin typeface="メイリオ" panose="020B0604030504040204" pitchFamily="50" charset="-128"/>
                <a:ea typeface="メイリオ" panose="020B0604030504040204" pitchFamily="50" charset="-128"/>
              </a:rPr>
              <a:t>年度新規開業実態調査」をもとに生命保険文化センターが作成</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（注）ここでの「起業者」とは、「⾃営業主」及び「会社などの役員」のうち、今の事業を⾃ら起こした者を指す。</a:t>
            </a:r>
          </a:p>
        </p:txBody>
      </p:sp>
      <p:sp>
        <p:nvSpPr>
          <p:cNvPr id="27" name="テキスト ボックス 26">
            <a:extLst>
              <a:ext uri="{FF2B5EF4-FFF2-40B4-BE49-F238E27FC236}">
                <a16:creationId xmlns:a16="http://schemas.microsoft.com/office/drawing/2014/main" id="{D520597A-D307-C0E8-B52A-03147D0A799A}"/>
              </a:ext>
            </a:extLst>
          </p:cNvPr>
          <p:cNvSpPr txBox="1"/>
          <p:nvPr/>
        </p:nvSpPr>
        <p:spPr>
          <a:xfrm>
            <a:off x="4825771" y="880240"/>
            <a:ext cx="465201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起業者の</a:t>
            </a:r>
            <a:r>
              <a:rPr lang="ja-JP" altLang="en-US" sz="2800" b="1" dirty="0">
                <a:latin typeface="Meiryo UI" panose="020B0604030504040204" pitchFamily="50" charset="-128"/>
                <a:ea typeface="Meiryo UI" panose="020B0604030504040204" pitchFamily="50" charset="-128"/>
              </a:rPr>
              <a:t>年代別の割合</a:t>
            </a:r>
            <a:endParaRPr kumimoji="1" lang="ja-JP" altLang="en-US" sz="28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1799B604-9143-36A4-80A0-F4CFDD2519CB}"/>
              </a:ext>
            </a:extLst>
          </p:cNvPr>
          <p:cNvSpPr txBox="1"/>
          <p:nvPr/>
        </p:nvSpPr>
        <p:spPr>
          <a:xfrm>
            <a:off x="657724" y="880240"/>
            <a:ext cx="2995866"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主な業種の開業率</a:t>
            </a:r>
          </a:p>
        </p:txBody>
      </p:sp>
      <p:pic>
        <p:nvPicPr>
          <p:cNvPr id="31" name="図 30">
            <a:extLst>
              <a:ext uri="{FF2B5EF4-FFF2-40B4-BE49-F238E27FC236}">
                <a16:creationId xmlns:a16="http://schemas.microsoft.com/office/drawing/2014/main" id="{D3F5CFDA-3DF6-4E70-2F9F-5502B8A4687E}"/>
              </a:ext>
            </a:extLst>
          </p:cNvPr>
          <p:cNvPicPr>
            <a:picLocks noChangeAspect="1"/>
          </p:cNvPicPr>
          <p:nvPr/>
        </p:nvPicPr>
        <p:blipFill>
          <a:blip r:embed="rId3"/>
          <a:stretch>
            <a:fillRect/>
          </a:stretch>
        </p:blipFill>
        <p:spPr>
          <a:xfrm>
            <a:off x="155706" y="1645832"/>
            <a:ext cx="3999901" cy="2589954"/>
          </a:xfrm>
          <a:prstGeom prst="rect">
            <a:avLst/>
          </a:prstGeom>
        </p:spPr>
      </p:pic>
      <p:grpSp>
        <p:nvGrpSpPr>
          <p:cNvPr id="32" name="グループ化 31">
            <a:extLst>
              <a:ext uri="{FF2B5EF4-FFF2-40B4-BE49-F238E27FC236}">
                <a16:creationId xmlns:a16="http://schemas.microsoft.com/office/drawing/2014/main" id="{F981CF2D-AE3C-DB7E-A9EA-4D207DAE9195}"/>
              </a:ext>
            </a:extLst>
          </p:cNvPr>
          <p:cNvGrpSpPr/>
          <p:nvPr/>
        </p:nvGrpSpPr>
        <p:grpSpPr>
          <a:xfrm>
            <a:off x="427033" y="4947538"/>
            <a:ext cx="8280920" cy="1420308"/>
            <a:chOff x="323528" y="4745492"/>
            <a:chExt cx="8280920" cy="2401269"/>
          </a:xfrm>
        </p:grpSpPr>
        <p:sp>
          <p:nvSpPr>
            <p:cNvPr id="33" name="四角形: 角を丸くする 32">
              <a:extLst>
                <a:ext uri="{FF2B5EF4-FFF2-40B4-BE49-F238E27FC236}">
                  <a16:creationId xmlns:a16="http://schemas.microsoft.com/office/drawing/2014/main" id="{690DA856-5E85-2215-9876-4FF2E44BC89F}"/>
                </a:ext>
              </a:extLst>
            </p:cNvPr>
            <p:cNvSpPr/>
            <p:nvPr/>
          </p:nvSpPr>
          <p:spPr>
            <a:xfrm>
              <a:off x="323528" y="4745492"/>
              <a:ext cx="8280920" cy="2401269"/>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EECDC0BD-A4C6-890E-C649-8622BD022B6B}"/>
                </a:ext>
              </a:extLst>
            </p:cNvPr>
            <p:cNvSpPr txBox="1"/>
            <p:nvPr/>
          </p:nvSpPr>
          <p:spPr>
            <a:xfrm>
              <a:off x="369865" y="4896012"/>
              <a:ext cx="8208911" cy="2237496"/>
            </a:xfrm>
            <a:prstGeom prst="rect">
              <a:avLst/>
            </a:prstGeom>
            <a:noFill/>
          </p:spPr>
          <p:txBody>
            <a:bodyPr wrap="square">
              <a:spAutoFit/>
            </a:bodyPr>
            <a:lstStyle/>
            <a:p>
              <a:pPr algn="l">
                <a:lnSpc>
                  <a:spcPts val="2400"/>
                </a:lnSpc>
              </a:pPr>
              <a:r>
                <a:rPr lang="ja-JP" altLang="en-US" sz="2200" dirty="0">
                  <a:latin typeface="Meiryo UI" panose="020B0604030504040204" pitchFamily="50" charset="-128"/>
                  <a:ea typeface="Meiryo UI" panose="020B0604030504040204" pitchFamily="50" charset="-128"/>
                </a:rPr>
                <a:t>左図から分かるように、宿泊業、飲食サービス業の開業率が高い傾向にある。また、起業者数は減少傾向となっているが、</a:t>
              </a:r>
              <a:r>
                <a:rPr lang="ja-JP" altLang="en-US" sz="2200" b="1" dirty="0">
                  <a:solidFill>
                    <a:srgbClr val="FF0000"/>
                  </a:solidFill>
                  <a:latin typeface="Meiryo UI" panose="020B0604030504040204" pitchFamily="50" charset="-128"/>
                  <a:ea typeface="Meiryo UI" panose="020B0604030504040204" pitchFamily="50" charset="-128"/>
                </a:rPr>
                <a:t>「自己実現」</a:t>
              </a:r>
              <a:r>
                <a:rPr lang="ja-JP" altLang="en-US" sz="2200" dirty="0">
                  <a:latin typeface="Meiryo UI" panose="020B0604030504040204" pitchFamily="50" charset="-128"/>
                  <a:ea typeface="Meiryo UI" panose="020B0604030504040204" pitchFamily="50" charset="-128"/>
                </a:rPr>
                <a:t>や</a:t>
              </a:r>
              <a:r>
                <a:rPr lang="ja-JP" altLang="en-US" sz="2200" b="1" dirty="0">
                  <a:solidFill>
                    <a:srgbClr val="FF0000"/>
                  </a:solidFill>
                  <a:latin typeface="Meiryo UI" panose="020B0604030504040204" pitchFamily="50" charset="-128"/>
                  <a:ea typeface="Meiryo UI" panose="020B0604030504040204" pitchFamily="50" charset="-128"/>
                </a:rPr>
                <a:t>「柔軟な働き方」</a:t>
              </a:r>
              <a:r>
                <a:rPr lang="ja-JP" altLang="en-US" sz="2200" dirty="0">
                  <a:latin typeface="Meiryo UI" panose="020B0604030504040204" pitchFamily="50" charset="-128"/>
                  <a:ea typeface="Meiryo UI" panose="020B0604030504040204" pitchFamily="50" charset="-128"/>
                </a:rPr>
                <a:t>などを重視して仕事をしたいといった価値観を持つ人々が多くいることが右図からうかがえる。</a:t>
              </a:r>
              <a:endParaRPr lang="en-US" altLang="ja-JP" sz="2200" dirty="0">
                <a:latin typeface="Meiryo UI" panose="020B0604030504040204" pitchFamily="50" charset="-128"/>
                <a:ea typeface="Meiryo UI" panose="020B0604030504040204" pitchFamily="50" charset="-128"/>
              </a:endParaRPr>
            </a:p>
          </p:txBody>
        </p:sp>
      </p:grpSp>
      <p:graphicFrame>
        <p:nvGraphicFramePr>
          <p:cNvPr id="12" name="グラフ 11">
            <a:extLst>
              <a:ext uri="{FF2B5EF4-FFF2-40B4-BE49-F238E27FC236}">
                <a16:creationId xmlns:a16="http://schemas.microsoft.com/office/drawing/2014/main" id="{53812DBE-6851-3998-A252-5D08CBDBCCA5}"/>
              </a:ext>
            </a:extLst>
          </p:cNvPr>
          <p:cNvGraphicFramePr/>
          <p:nvPr>
            <p:extLst>
              <p:ext uri="{D42A27DB-BD31-4B8C-83A1-F6EECF244321}">
                <p14:modId xmlns:p14="http://schemas.microsoft.com/office/powerpoint/2010/main" val="1387382861"/>
              </p:ext>
            </p:extLst>
          </p:nvPr>
        </p:nvGraphicFramePr>
        <p:xfrm>
          <a:off x="4384406" y="1403460"/>
          <a:ext cx="4652014" cy="3261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046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E396C-BB78-4A2C-C64D-C22633FF29DE}"/>
            </a:ext>
          </a:extLst>
        </p:cNvPr>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1D79179-8F15-AE80-86D2-6C75D04BFCFE}"/>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4554E0E0-AAFF-3C99-0F82-FED2654E4318}"/>
              </a:ext>
            </a:extLst>
          </p:cNvPr>
          <p:cNvSpPr txBox="1"/>
          <p:nvPr/>
        </p:nvSpPr>
        <p:spPr bwMode="white">
          <a:xfrm>
            <a:off x="410777" y="107921"/>
            <a:ext cx="8352927" cy="584775"/>
          </a:xfrm>
          <a:prstGeom prst="rect">
            <a:avLst/>
          </a:prstGeom>
          <a:solidFill>
            <a:schemeClr val="accent4"/>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労働基準に関する法制度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0" name="テキスト ボックス 19">
            <a:extLst>
              <a:ext uri="{FF2B5EF4-FFF2-40B4-BE49-F238E27FC236}">
                <a16:creationId xmlns:a16="http://schemas.microsoft.com/office/drawing/2014/main" id="{F58B665F-84AA-0DD5-A42B-2E220E4808ED}"/>
              </a:ext>
            </a:extLst>
          </p:cNvPr>
          <p:cNvSpPr txBox="1"/>
          <p:nvPr/>
        </p:nvSpPr>
        <p:spPr>
          <a:xfrm>
            <a:off x="220335" y="1399854"/>
            <a:ext cx="8564881" cy="307777"/>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22</a:t>
            </a:r>
            <a:r>
              <a:rPr lang="ja-JP" altLang="en-US" sz="1400" i="0" dirty="0">
                <a:effectLst/>
                <a:latin typeface="Meiryo UI" panose="020B0604030504040204" pitchFamily="50" charset="-128"/>
                <a:ea typeface="Meiryo UI" panose="020B0604030504040204" pitchFamily="50" charset="-128"/>
              </a:rPr>
              <a:t>年制定。労働条件（労働時間の原則、</a:t>
            </a:r>
            <a:r>
              <a:rPr lang="zh-TW" altLang="en-US" sz="1400" i="0" dirty="0">
                <a:effectLst/>
                <a:latin typeface="Meiryo UI" panose="020B0604030504040204" pitchFamily="50" charset="-128"/>
                <a:ea typeface="Meiryo UI" panose="020B0604030504040204" pitchFamily="50" charset="-128"/>
              </a:rPr>
              <a:t>年次有給休暇</a:t>
            </a:r>
            <a:r>
              <a:rPr lang="ja-JP" altLang="en-US" sz="1400" i="0" dirty="0">
                <a:effectLst/>
                <a:latin typeface="Meiryo UI" panose="020B0604030504040204" pitchFamily="50" charset="-128"/>
                <a:ea typeface="Meiryo UI" panose="020B0604030504040204" pitchFamily="50" charset="-128"/>
              </a:rPr>
              <a:t>等）に関する最低基準を定めています。</a:t>
            </a:r>
            <a:endParaRPr lang="ja-JP" altLang="en-US" sz="14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701F2C97-A895-CE00-A8FE-431FB4DF2DA3}"/>
              </a:ext>
            </a:extLst>
          </p:cNvPr>
          <p:cNvSpPr/>
          <p:nvPr/>
        </p:nvSpPr>
        <p:spPr>
          <a:xfrm>
            <a:off x="220335" y="1012433"/>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１　労働基準法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23DBF89-047E-545A-03CD-9746D6F4D17C}"/>
              </a:ext>
            </a:extLst>
          </p:cNvPr>
          <p:cNvSpPr txBox="1"/>
          <p:nvPr/>
        </p:nvSpPr>
        <p:spPr>
          <a:xfrm>
            <a:off x="220335" y="2122473"/>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34</a:t>
            </a:r>
            <a:r>
              <a:rPr lang="ja-JP" altLang="en-US" sz="1400" i="0" dirty="0">
                <a:effectLst/>
                <a:latin typeface="Meiryo UI" panose="020B0604030504040204" pitchFamily="50" charset="-128"/>
                <a:ea typeface="Meiryo UI" panose="020B0604030504040204" pitchFamily="50" charset="-128"/>
              </a:rPr>
              <a:t>年労働基準法から派生。賃金の最低額を定める法律です。</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地域別最低賃金・・・各都道府県ごとに、産業や職種や問わず、すべての労働者と使用者に適用されます。</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特定最低賃金・・・原則、都道府県内の特定の企業について決定されます。</a:t>
            </a:r>
            <a:endParaRPr lang="ja-JP" altLang="en-US" sz="14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8A6A5DAA-F098-1959-A4A5-945646D0B8B1}"/>
              </a:ext>
            </a:extLst>
          </p:cNvPr>
          <p:cNvSpPr/>
          <p:nvPr/>
        </p:nvSpPr>
        <p:spPr>
          <a:xfrm>
            <a:off x="220335" y="1735052"/>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２　最低賃金法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1245B51B-3F68-7439-1045-393A698AE249}"/>
              </a:ext>
            </a:extLst>
          </p:cNvPr>
          <p:cNvSpPr txBox="1"/>
          <p:nvPr/>
        </p:nvSpPr>
        <p:spPr>
          <a:xfrm>
            <a:off x="220335" y="3275979"/>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47</a:t>
            </a:r>
            <a:r>
              <a:rPr lang="ja-JP" altLang="en-US" sz="1400" i="0" dirty="0">
                <a:effectLst/>
                <a:latin typeface="Meiryo UI" panose="020B0604030504040204" pitchFamily="50" charset="-128"/>
                <a:ea typeface="Meiryo UI" panose="020B0604030504040204" pitchFamily="50" charset="-128"/>
              </a:rPr>
              <a:t>年労働基準法から派生。</a:t>
            </a:r>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危険防止基準の確立、</a:t>
            </a: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責任体制の明確化、</a:t>
            </a:r>
            <a:r>
              <a:rPr lang="ja-JP" altLang="en-US" sz="1400" dirty="0">
                <a:latin typeface="Meiryo UI" panose="020B0604030504040204" pitchFamily="50" charset="-128"/>
                <a:ea typeface="Meiryo UI" panose="020B0604030504040204" pitchFamily="50" charset="-128"/>
              </a:rPr>
              <a:t>（</a:t>
            </a:r>
            <a:r>
              <a:rPr lang="en-US" altLang="ja-JP" sz="1400" i="0" dirty="0">
                <a:effectLst/>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a:t>
            </a:r>
            <a:r>
              <a:rPr lang="ja-JP" altLang="en-US" sz="1400" i="0" dirty="0">
                <a:effectLst/>
                <a:latin typeface="Meiryo UI" panose="020B0604030504040204" pitchFamily="50" charset="-128"/>
                <a:ea typeface="Meiryo UI" panose="020B0604030504040204" pitchFamily="50" charset="-128"/>
              </a:rPr>
              <a:t>自主的活動の促進などにより、職種における労働者の安全と健康を確保するとともに、快適な職場環境の形成を促進することを目的としています。</a:t>
            </a:r>
            <a:endParaRPr lang="ja-JP" altLang="en-US" sz="14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3AC45F3F-EAE7-ABEF-2CEF-D09CFDD35BD6}"/>
              </a:ext>
            </a:extLst>
          </p:cNvPr>
          <p:cNvSpPr/>
          <p:nvPr/>
        </p:nvSpPr>
        <p:spPr>
          <a:xfrm>
            <a:off x="220335" y="2888558"/>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３　労働安全衛生法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D33904C-B972-ABCB-CECC-30278E6FDCF8}"/>
              </a:ext>
            </a:extLst>
          </p:cNvPr>
          <p:cNvSpPr txBox="1"/>
          <p:nvPr/>
        </p:nvSpPr>
        <p:spPr>
          <a:xfrm>
            <a:off x="220335" y="4429485"/>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昭和</a:t>
            </a:r>
            <a:r>
              <a:rPr lang="en-US" altLang="ja-JP" sz="1400" i="0" dirty="0">
                <a:effectLst/>
                <a:latin typeface="Meiryo UI" panose="020B0604030504040204" pitchFamily="50" charset="-128"/>
                <a:ea typeface="Meiryo UI" panose="020B0604030504040204" pitchFamily="50" charset="-128"/>
              </a:rPr>
              <a:t>22</a:t>
            </a:r>
            <a:r>
              <a:rPr lang="ja-JP" altLang="en-US" sz="1400" i="0" dirty="0">
                <a:effectLst/>
                <a:latin typeface="Meiryo UI" panose="020B0604030504040204" pitchFamily="50" charset="-128"/>
                <a:ea typeface="Meiryo UI" panose="020B0604030504040204" pitchFamily="50" charset="-128"/>
              </a:rPr>
              <a:t>年制定。</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業務上の事由や通勤による労働者の負傷、疾病、障害、死亡などに対して必要な保険給付などを行うことを目的としています。</a:t>
            </a:r>
            <a:endParaRPr lang="ja-JP" altLang="en-US" sz="14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C8AB1147-2569-FCE4-7745-DAFC53D72AAC}"/>
              </a:ext>
            </a:extLst>
          </p:cNvPr>
          <p:cNvSpPr/>
          <p:nvPr/>
        </p:nvSpPr>
        <p:spPr>
          <a:xfrm>
            <a:off x="220335" y="4042064"/>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４　労働者災害補償保険法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E71F6957-82BF-2279-331C-8A39CD8F5A5C}"/>
              </a:ext>
            </a:extLst>
          </p:cNvPr>
          <p:cNvSpPr txBox="1"/>
          <p:nvPr/>
        </p:nvSpPr>
        <p:spPr>
          <a:xfrm>
            <a:off x="220335" y="5582987"/>
            <a:ext cx="8564881" cy="738664"/>
          </a:xfrm>
          <a:prstGeom prst="rect">
            <a:avLst/>
          </a:prstGeom>
          <a:noFill/>
        </p:spPr>
        <p:txBody>
          <a:bodyPr wrap="square" anchor="ctr">
            <a:spAutoFit/>
          </a:bodyPr>
          <a:lstStyle/>
          <a:p>
            <a:r>
              <a:rPr lang="ja-JP" altLang="en-US" sz="1400" i="0" dirty="0">
                <a:effectLst/>
                <a:latin typeface="Meiryo UI" panose="020B0604030504040204" pitchFamily="50" charset="-128"/>
                <a:ea typeface="Meiryo UI" panose="020B0604030504040204" pitchFamily="50" charset="-128"/>
              </a:rPr>
              <a:t>平成</a:t>
            </a:r>
            <a:r>
              <a:rPr lang="en-US" altLang="ja-JP" sz="1400" i="0" dirty="0">
                <a:effectLst/>
                <a:latin typeface="Meiryo UI" panose="020B0604030504040204" pitchFamily="50" charset="-128"/>
                <a:ea typeface="Meiryo UI" panose="020B0604030504040204" pitchFamily="50" charset="-128"/>
              </a:rPr>
              <a:t>20</a:t>
            </a:r>
            <a:r>
              <a:rPr lang="ja-JP" altLang="en-US" sz="1400" i="0" dirty="0">
                <a:effectLst/>
                <a:latin typeface="Meiryo UI" panose="020B0604030504040204" pitchFamily="50" charset="-128"/>
                <a:ea typeface="Meiryo UI" panose="020B0604030504040204" pitchFamily="50" charset="-128"/>
              </a:rPr>
              <a:t>年３月１日施行。</a:t>
            </a:r>
            <a:br>
              <a:rPr lang="ja-JP" altLang="en-US" sz="1400" dirty="0">
                <a:latin typeface="Meiryo UI" panose="020B0604030504040204" pitchFamily="50" charset="-128"/>
                <a:ea typeface="Meiryo UI" panose="020B0604030504040204" pitchFamily="50" charset="-128"/>
              </a:rPr>
            </a:br>
            <a:r>
              <a:rPr lang="ja-JP" altLang="en-US" sz="1400" i="0" dirty="0">
                <a:effectLst/>
                <a:latin typeface="Meiryo UI" panose="020B0604030504040204" pitchFamily="50" charset="-128"/>
                <a:ea typeface="Meiryo UI" panose="020B0604030504040204" pitchFamily="50" charset="-128"/>
              </a:rPr>
              <a:t>就業形態が多様化し、労働条件が個別に決定されるようになり、個別労働紛争が増加しています。そこで、紛争の未然防止や労働者の保護を図るため、労働契約についての基本的なルールをわかりやすく明らかにしたものです。</a:t>
            </a:r>
            <a:endParaRPr lang="ja-JP" altLang="en-US" sz="1400" dirty="0">
              <a:latin typeface="Meiryo UI" panose="020B0604030504040204" pitchFamily="50" charset="-128"/>
              <a:ea typeface="Meiryo UI" panose="020B0604030504040204" pitchFamily="50" charset="-128"/>
            </a:endParaRPr>
          </a:p>
        </p:txBody>
      </p:sp>
      <p:sp>
        <p:nvSpPr>
          <p:cNvPr id="29" name="四角形: 角を丸くする 28">
            <a:extLst>
              <a:ext uri="{FF2B5EF4-FFF2-40B4-BE49-F238E27FC236}">
                <a16:creationId xmlns:a16="http://schemas.microsoft.com/office/drawing/2014/main" id="{E640A739-9464-BD33-8624-F30ADF4A8A49}"/>
              </a:ext>
            </a:extLst>
          </p:cNvPr>
          <p:cNvSpPr/>
          <p:nvPr/>
        </p:nvSpPr>
        <p:spPr>
          <a:xfrm>
            <a:off x="220335" y="5195570"/>
            <a:ext cx="8460000" cy="360000"/>
          </a:xfrm>
          <a:prstGeom prst="roundRect">
            <a:avLst/>
          </a:prstGeom>
          <a:ln w="19050">
            <a:solidFill>
              <a:schemeClr val="tx2">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lIns="36000" tIns="36000" rIns="36000" bIns="36000" rtlCol="0" anchor="ctr"/>
          <a:lstStyle/>
          <a:p>
            <a:r>
              <a:rPr lang="zh-TW" altLang="en-US" sz="1600" i="0" dirty="0">
                <a:solidFill>
                  <a:schemeClr val="bg1"/>
                </a:solidFill>
                <a:effectLst/>
                <a:latin typeface="Meiryo UI" panose="020B0604030504040204" pitchFamily="50" charset="-128"/>
                <a:ea typeface="Meiryo UI" panose="020B0604030504040204" pitchFamily="50" charset="-128"/>
              </a:rPr>
              <a:t>５　労働契約法</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00CA84D-BD27-5B9E-DCA1-72D76A81FA1C}"/>
              </a:ext>
            </a:extLst>
          </p:cNvPr>
          <p:cNvSpPr txBox="1"/>
          <p:nvPr/>
        </p:nvSpPr>
        <p:spPr>
          <a:xfrm>
            <a:off x="113742" y="6552263"/>
            <a:ext cx="4458258"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「労働基準に関する法制度」を元に生命保険文化センターが作成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3">
            <a:extLst>
              <a:ext uri="{FF2B5EF4-FFF2-40B4-BE49-F238E27FC236}">
                <a16:creationId xmlns:a16="http://schemas.microsoft.com/office/drawing/2014/main" id="{0D4A1382-4776-A30F-E3A8-F865A40B444C}"/>
              </a:ext>
            </a:extLst>
          </p:cNvPr>
          <p:cNvSpPr txBox="1">
            <a:spLocks/>
          </p:cNvSpPr>
          <p:nvPr/>
        </p:nvSpPr>
        <p:spPr>
          <a:xfrm>
            <a:off x="6790064" y="642146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57200">
              <a:defRPr/>
            </a:pPr>
            <a:fld id="{7B76553B-32E2-D644-9CD0-56FDA882EB90}" type="slidenum">
              <a:rPr lang="ja-JP" altLang="en-US" sz="1800" smtClean="0"/>
              <a:pPr defTabSz="457200">
                <a:defRPr/>
              </a:pPr>
              <a:t>19</a:t>
            </a:fld>
            <a:endParaRPr lang="ja-JP" altLang="en-US" sz="1800" dirty="0"/>
          </a:p>
        </p:txBody>
      </p:sp>
    </p:spTree>
    <p:extLst>
      <p:ext uri="{BB962C8B-B14F-4D97-AF65-F5344CB8AC3E}">
        <p14:creationId xmlns:p14="http://schemas.microsoft.com/office/powerpoint/2010/main" val="135012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5B03799-FD7E-20C7-B716-7722C2A5A777}"/>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kumimoji="1" lang="ja-JP" altLang="en-US" sz="3200" b="1" dirty="0">
                <a:latin typeface="メイリオ" panose="020B0604030504040204" pitchFamily="50" charset="-128"/>
                <a:ea typeface="メイリオ" panose="020B0604030504040204" pitchFamily="50" charset="-128"/>
              </a:rPr>
              <a:t>　教科書該当箇所キーワード</a:t>
            </a:r>
          </a:p>
        </p:txBody>
      </p:sp>
      <p:sp>
        <p:nvSpPr>
          <p:cNvPr id="2" name="スライド番号プレースホルダー 1">
            <a:extLst>
              <a:ext uri="{FF2B5EF4-FFF2-40B4-BE49-F238E27FC236}">
                <a16:creationId xmlns:a16="http://schemas.microsoft.com/office/drawing/2014/main" id="{E673FADE-ADF4-7094-A0B3-6C22B5E1476E}"/>
              </a:ext>
            </a:extLst>
          </p:cNvPr>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graphicFrame>
        <p:nvGraphicFramePr>
          <p:cNvPr id="6" name="表 5">
            <a:extLst>
              <a:ext uri="{FF2B5EF4-FFF2-40B4-BE49-F238E27FC236}">
                <a16:creationId xmlns:a16="http://schemas.microsoft.com/office/drawing/2014/main" id="{8599FE32-E286-5A31-CBE4-52461D6BB05C}"/>
              </a:ext>
            </a:extLst>
          </p:cNvPr>
          <p:cNvGraphicFramePr>
            <a:graphicFrameLocks noGrp="1"/>
          </p:cNvGraphicFramePr>
          <p:nvPr>
            <p:extLst>
              <p:ext uri="{D42A27DB-BD31-4B8C-83A1-F6EECF244321}">
                <p14:modId xmlns:p14="http://schemas.microsoft.com/office/powerpoint/2010/main" val="1028920988"/>
              </p:ext>
            </p:extLst>
          </p:nvPr>
        </p:nvGraphicFramePr>
        <p:xfrm>
          <a:off x="223520" y="955041"/>
          <a:ext cx="8707119" cy="5174296"/>
        </p:xfrm>
        <a:graphic>
          <a:graphicData uri="http://schemas.openxmlformats.org/drawingml/2006/table">
            <a:tbl>
              <a:tblPr firstRow="1" bandRow="1">
                <a:tableStyleId>{616DA210-FB5B-4158-B5E0-FEB733F419BA}</a:tableStyleId>
              </a:tblPr>
              <a:tblGrid>
                <a:gridCol w="1371600">
                  <a:extLst>
                    <a:ext uri="{9D8B030D-6E8A-4147-A177-3AD203B41FA5}">
                      <a16:colId xmlns:a16="http://schemas.microsoft.com/office/drawing/2014/main" val="456136565"/>
                    </a:ext>
                  </a:extLst>
                </a:gridCol>
                <a:gridCol w="3454400">
                  <a:extLst>
                    <a:ext uri="{9D8B030D-6E8A-4147-A177-3AD203B41FA5}">
                      <a16:colId xmlns:a16="http://schemas.microsoft.com/office/drawing/2014/main" val="4010869943"/>
                    </a:ext>
                  </a:extLst>
                </a:gridCol>
                <a:gridCol w="3881119">
                  <a:extLst>
                    <a:ext uri="{9D8B030D-6E8A-4147-A177-3AD203B41FA5}">
                      <a16:colId xmlns:a16="http://schemas.microsoft.com/office/drawing/2014/main" val="688190948"/>
                    </a:ext>
                  </a:extLst>
                </a:gridCol>
              </a:tblGrid>
              <a:tr h="490537">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499621">
                <a:tc>
                  <a:txBody>
                    <a:bodyPr/>
                    <a:lstStyle/>
                    <a:p>
                      <a:r>
                        <a:rPr kumimoji="1" lang="ja-JP" altLang="en-US" dirty="0">
                          <a:latin typeface="Meiryo UI" panose="020B0604030504040204" pitchFamily="50" charset="-128"/>
                          <a:ea typeface="Meiryo UI" panose="020B0604030504040204" pitchFamily="50" charset="-128"/>
                        </a:rPr>
                        <a:t>３</a:t>
                      </a:r>
                    </a:p>
                  </a:txBody>
                  <a:tcPr/>
                </a:tc>
                <a:tc>
                  <a:txBody>
                    <a:bodyPr/>
                    <a:lstStyle/>
                    <a:p>
                      <a:r>
                        <a:rPr kumimoji="1" lang="ja-JP" altLang="en-US" dirty="0">
                          <a:latin typeface="Meiryo UI" panose="020B0604030504040204" pitchFamily="50" charset="-128"/>
                          <a:ea typeface="Meiryo UI" panose="020B0604030504040204" pitchFamily="50" charset="-128"/>
                        </a:rPr>
                        <a:t>生きがい</a:t>
                      </a:r>
                    </a:p>
                  </a:txBody>
                  <a:tcPr/>
                </a:tc>
                <a:tc>
                  <a:txBody>
                    <a:bodyPr/>
                    <a:lstStyle/>
                    <a:p>
                      <a:r>
                        <a:rPr kumimoji="1" lang="ja-JP" altLang="en-US" dirty="0">
                          <a:latin typeface="Meiryo UI" panose="020B0604030504040204" pitchFamily="50" charset="-128"/>
                          <a:ea typeface="Meiryo UI" panose="020B0604030504040204" pitchFamily="50" charset="-128"/>
                        </a:rPr>
                        <a:t>ー</a:t>
                      </a:r>
                    </a:p>
                  </a:txBody>
                  <a:tcPr/>
                </a:tc>
                <a:extLst>
                  <a:ext uri="{0D108BD9-81ED-4DB2-BD59-A6C34878D82A}">
                    <a16:rowId xmlns:a16="http://schemas.microsoft.com/office/drawing/2014/main" val="3421896400"/>
                  </a:ext>
                </a:extLst>
              </a:tr>
              <a:tr h="572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４、１１</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契約社員、派遣社員、正規雇用、非正規雇用、パート、アルバイト、社会保険</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正規社員、非正規社員、非正規雇用、非正規労働者</a:t>
                      </a:r>
                    </a:p>
                  </a:txBody>
                  <a:tcPr/>
                </a:tc>
                <a:extLst>
                  <a:ext uri="{0D108BD9-81ED-4DB2-BD59-A6C34878D82A}">
                    <a16:rowId xmlns:a16="http://schemas.microsoft.com/office/drawing/2014/main" val="3532751161"/>
                  </a:ext>
                </a:extLst>
              </a:tr>
              <a:tr h="572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５</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最低賃金</a:t>
                      </a:r>
                    </a:p>
                    <a:p>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21592207"/>
                  </a:ext>
                </a:extLst>
              </a:tr>
              <a:tr h="5845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１２～１５</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実収入、家計、支出、消費支出、非消費支出、勤め先収入、可処分所得、世帯、高齢者</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消費支出、税金、賞与、社会保険、社会保障、家計、公的年金</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78533897"/>
                  </a:ext>
                </a:extLst>
              </a:tr>
              <a:tr h="6779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１６～１７</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育児休業</a:t>
                      </a:r>
                    </a:p>
                    <a:p>
                      <a:endParaRPr kumimoji="1" lang="ja-JP" altLang="en-US"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育児休業</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694855090"/>
                  </a:ext>
                </a:extLst>
              </a:tr>
              <a:tr h="3971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１８</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起業、自己実現</a:t>
                      </a:r>
                    </a:p>
                  </a:txBody>
                  <a:tcPr/>
                </a:tc>
                <a:extLst>
                  <a:ext uri="{0D108BD9-81ED-4DB2-BD59-A6C34878D82A}">
                    <a16:rowId xmlns:a16="http://schemas.microsoft.com/office/drawing/2014/main" val="1722505307"/>
                  </a:ext>
                </a:extLst>
              </a:tr>
              <a:tr h="2428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solidFill>
                            <a:schemeClr val="tx1"/>
                          </a:solidFill>
                          <a:latin typeface="Meiryo UI" panose="020B0604030504040204" pitchFamily="50" charset="-128"/>
                          <a:ea typeface="Meiryo UI" panose="020B0604030504040204" pitchFamily="50" charset="-128"/>
                          <a:cs typeface="+mn-cs"/>
                        </a:rPr>
                        <a:t>１９～２０</a:t>
                      </a:r>
                    </a:p>
                  </a:txBody>
                  <a:tcPr/>
                </a:tc>
                <a:tc>
                  <a:txBody>
                    <a:bodyPr/>
                    <a:lstStyle/>
                    <a:p>
                      <a:r>
                        <a:rPr kumimoji="1" lang="ja-JP" altLang="en-US" dirty="0">
                          <a:latin typeface="Meiryo UI" panose="020B0604030504040204" pitchFamily="50" charset="-128"/>
                          <a:ea typeface="Meiryo UI" panose="020B0604030504040204" pitchFamily="50" charset="-128"/>
                        </a:rPr>
                        <a:t>労働基準法、労働者災害補償保険、働き方改革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労働基準法、労災保険、労働契約法、パワーハラスメント</a:t>
                      </a:r>
                    </a:p>
                  </a:txBody>
                  <a:tcPr/>
                </a:tc>
                <a:extLst>
                  <a:ext uri="{0D108BD9-81ED-4DB2-BD59-A6C34878D82A}">
                    <a16:rowId xmlns:a16="http://schemas.microsoft.com/office/drawing/2014/main" val="174059611"/>
                  </a:ext>
                </a:extLst>
              </a:tr>
            </a:tbl>
          </a:graphicData>
        </a:graphic>
      </p:graphicFrame>
    </p:spTree>
    <p:extLst>
      <p:ext uri="{BB962C8B-B14F-4D97-AF65-F5344CB8AC3E}">
        <p14:creationId xmlns:p14="http://schemas.microsoft.com/office/powerpoint/2010/main" val="83190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B50A16-401D-4646-AE94-313B9C8A4D98}"/>
              </a:ext>
            </a:extLst>
          </p:cNvPr>
          <p:cNvSpPr>
            <a:spLocks noGrp="1"/>
          </p:cNvSpPr>
          <p:nvPr>
            <p:ph type="sldNum" sz="quarter" idx="12"/>
          </p:nvPr>
        </p:nvSpPr>
        <p:spPr/>
        <p:txBody>
          <a:bodyPr/>
          <a:lstStyle/>
          <a:p>
            <a:fld id="{7B76553B-32E2-D644-9CD0-56FDA882EB90}" type="slidenum">
              <a:rPr kumimoji="1" lang="ja-JP" altLang="en-US" smtClean="0"/>
              <a:t>20</a:t>
            </a:fld>
            <a:endParaRPr kumimoji="1" lang="ja-JP" altLang="en-US"/>
          </a:p>
        </p:txBody>
      </p:sp>
      <p:sp>
        <p:nvSpPr>
          <p:cNvPr id="13" name="テキスト ボックス 12">
            <a:extLst>
              <a:ext uri="{FF2B5EF4-FFF2-40B4-BE49-F238E27FC236}">
                <a16:creationId xmlns:a16="http://schemas.microsoft.com/office/drawing/2014/main" id="{336193CF-8C72-ED05-B948-CCC68535493D}"/>
              </a:ext>
            </a:extLst>
          </p:cNvPr>
          <p:cNvSpPr txBox="1"/>
          <p:nvPr/>
        </p:nvSpPr>
        <p:spPr>
          <a:xfrm>
            <a:off x="289559" y="716948"/>
            <a:ext cx="8564881" cy="1200329"/>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「働き方改革」は、働く方々が個々の事情に応じた</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多様で柔軟な働き方を自分で「選択」できるようにするための改革です。</a:t>
            </a:r>
          </a:p>
          <a:p>
            <a:endParaRPr lang="ja-JP" altLang="en-US" sz="2400" dirty="0">
              <a:solidFill>
                <a:schemeClr val="tx2"/>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F4A0803-86ED-7FDC-1B77-00A809FE22FD}"/>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tIns="108000" rtlCol="0" anchor="ctr"/>
          <a:lstStyle/>
          <a:p>
            <a:r>
              <a:rPr lang="ja-JP" altLang="en-US" sz="3200" b="1" dirty="0">
                <a:latin typeface="メイリオ" panose="020B0604030504040204" pitchFamily="50" charset="-128"/>
                <a:ea typeface="メイリオ" panose="020B0604030504040204" pitchFamily="50" charset="-128"/>
              </a:rPr>
              <a:t>　働き方改革</a:t>
            </a:r>
            <a:endParaRPr kumimoji="1" lang="ja-JP" altLang="en-US" sz="3200"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F5BEE7A-D3C2-E8CC-12F6-7519EA3DDD47}"/>
              </a:ext>
            </a:extLst>
          </p:cNvPr>
          <p:cNvSpPr txBox="1"/>
          <p:nvPr/>
        </p:nvSpPr>
        <p:spPr>
          <a:xfrm>
            <a:off x="289559" y="2421718"/>
            <a:ext cx="9060838" cy="830997"/>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残業時間の上限は、原則として月</a:t>
            </a:r>
            <a:r>
              <a:rPr lang="en-US" altLang="ja-JP" sz="2400" dirty="0">
                <a:latin typeface="Meiryo UI" panose="020B0604030504040204" pitchFamily="50" charset="-128"/>
                <a:ea typeface="Meiryo UI" panose="020B0604030504040204" pitchFamily="50" charset="-128"/>
              </a:rPr>
              <a:t>45</a:t>
            </a:r>
            <a:r>
              <a:rPr lang="ja-JP" altLang="en-US" sz="2400" dirty="0">
                <a:latin typeface="Meiryo UI" panose="020B0604030504040204" pitchFamily="50" charset="-128"/>
                <a:ea typeface="Meiryo UI" panose="020B0604030504040204" pitchFamily="50" charset="-128"/>
              </a:rPr>
              <a:t>時間・年</a:t>
            </a:r>
            <a:r>
              <a:rPr lang="en-US" altLang="ja-JP" sz="2400" dirty="0">
                <a:latin typeface="Meiryo UI" panose="020B0604030504040204" pitchFamily="50" charset="-128"/>
                <a:ea typeface="Meiryo UI" panose="020B0604030504040204" pitchFamily="50" charset="-128"/>
              </a:rPr>
              <a:t>360</a:t>
            </a:r>
            <a:r>
              <a:rPr lang="ja-JP" altLang="en-US" sz="2400" dirty="0">
                <a:latin typeface="Meiryo UI" panose="020B0604030504040204" pitchFamily="50" charset="-128"/>
                <a:ea typeface="Meiryo UI" panose="020B0604030504040204" pitchFamily="50" charset="-128"/>
              </a:rPr>
              <a:t>時間とし、</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臨時的な特別の事情がなければこれを超えることはできません。</a:t>
            </a:r>
            <a:endParaRPr lang="en-US" altLang="ja-JP" sz="24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E53D03AA-0831-2F26-0D63-59B26D7554FF}"/>
              </a:ext>
            </a:extLst>
          </p:cNvPr>
          <p:cNvSpPr/>
          <p:nvPr/>
        </p:nvSpPr>
        <p:spPr>
          <a:xfrm>
            <a:off x="289561" y="1599240"/>
            <a:ext cx="8293014" cy="722489"/>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lang="ja-JP" altLang="en-US" sz="3200" dirty="0">
                <a:latin typeface="Meiryo UI" panose="020B0604030504040204" pitchFamily="50" charset="-128"/>
                <a:ea typeface="Meiryo UI" panose="020B0604030504040204" pitchFamily="50" charset="-128"/>
              </a:rPr>
              <a:t>時間外労働の上限規制</a:t>
            </a:r>
            <a:endParaRPr kumimoji="1" lang="ja-JP" altLang="en-US" sz="3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3540B53F-C3AB-CAF7-9318-AF53E1157E5D}"/>
              </a:ext>
            </a:extLst>
          </p:cNvPr>
          <p:cNvSpPr txBox="1"/>
          <p:nvPr/>
        </p:nvSpPr>
        <p:spPr>
          <a:xfrm>
            <a:off x="210023" y="4102056"/>
            <a:ext cx="9060838" cy="1938992"/>
          </a:xfrm>
          <a:prstGeom prst="rect">
            <a:avLst/>
          </a:prstGeom>
          <a:noFill/>
        </p:spPr>
        <p:txBody>
          <a:bodyPr wrap="square">
            <a:spAutoFit/>
          </a:bodyPr>
          <a:lstStyle/>
          <a:p>
            <a:r>
              <a:rPr lang="ja-JP" altLang="en-US" sz="2400" dirty="0">
                <a:latin typeface="Meiryo UI" panose="020B0604030504040204" pitchFamily="50" charset="-128"/>
                <a:ea typeface="Meiryo UI" panose="020B0604030504040204" pitchFamily="50" charset="-128"/>
              </a:rPr>
              <a:t>・職場におけるパワーハラスメントを行ってはならないこと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・ハラスメント問題に関する関心と理解を深め、他の労働者に対する言動に注意を払うこと</a:t>
            </a:r>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・事業主は研修を実施する等、必要な配慮を行ったり、労働者は事業主の講ずる措置に協力</a:t>
            </a:r>
            <a:r>
              <a:rPr lang="ja-JP" altLang="en-US" sz="2400">
                <a:latin typeface="Meiryo UI" panose="020B0604030504040204" pitchFamily="50" charset="-128"/>
                <a:ea typeface="Meiryo UI" panose="020B0604030504040204" pitchFamily="50" charset="-128"/>
              </a:rPr>
              <a:t>すること　　など</a:t>
            </a:r>
            <a:endParaRPr lang="ja-JP" altLang="en-US" sz="2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C56A73D-8D0E-86C0-56EE-BC009F4D36D5}"/>
              </a:ext>
            </a:extLst>
          </p:cNvPr>
          <p:cNvSpPr/>
          <p:nvPr/>
        </p:nvSpPr>
        <p:spPr>
          <a:xfrm>
            <a:off x="289559" y="3316141"/>
            <a:ext cx="8293016" cy="722489"/>
          </a:xfrm>
          <a:prstGeom prst="round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r>
              <a:rPr kumimoji="1" lang="ja-JP" altLang="en-US" sz="3200" dirty="0">
                <a:latin typeface="Meiryo UI" panose="020B0604030504040204" pitchFamily="50" charset="-128"/>
                <a:ea typeface="Meiryo UI" panose="020B0604030504040204" pitchFamily="50" charset="-128"/>
              </a:rPr>
              <a:t>職場におけるハラスメント</a:t>
            </a:r>
          </a:p>
        </p:txBody>
      </p:sp>
      <p:sp>
        <p:nvSpPr>
          <p:cNvPr id="5" name="テキスト ボックス 4">
            <a:extLst>
              <a:ext uri="{FF2B5EF4-FFF2-40B4-BE49-F238E27FC236}">
                <a16:creationId xmlns:a16="http://schemas.microsoft.com/office/drawing/2014/main" id="{AA3028CC-CC62-E0AA-81AD-5F1D3EFF387B}"/>
              </a:ext>
            </a:extLst>
          </p:cNvPr>
          <p:cNvSpPr txBox="1"/>
          <p:nvPr/>
        </p:nvSpPr>
        <p:spPr>
          <a:xfrm>
            <a:off x="0" y="6581001"/>
            <a:ext cx="9480884" cy="276999"/>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厚生労働省</a:t>
            </a:r>
            <a:r>
              <a:rPr kumimoji="1" lang="en-US" altLang="ja-JP" sz="1200" dirty="0">
                <a:latin typeface="メイリオ" panose="020B0604030504040204" pitchFamily="50" charset="-128"/>
                <a:ea typeface="メイリオ" panose="020B0604030504040204" pitchFamily="50" charset="-128"/>
              </a:rPr>
              <a:t>HP</a:t>
            </a:r>
            <a:r>
              <a:rPr kumimoji="1" lang="ja-JP" altLang="en-US" sz="1200" dirty="0">
                <a:latin typeface="メイリオ" panose="020B0604030504040204" pitchFamily="50" charset="-128"/>
                <a:ea typeface="メイリオ" panose="020B0604030504040204" pitchFamily="50" charset="-128"/>
              </a:rPr>
              <a:t>「時間外労働の上限規制」「職場におけるハラスメントの防止のために」をもとに生命保険文化センターが作成</a:t>
            </a:r>
          </a:p>
        </p:txBody>
      </p:sp>
      <p:sp>
        <p:nvSpPr>
          <p:cNvPr id="6" name="テキスト ボックス 5">
            <a:extLst>
              <a:ext uri="{FF2B5EF4-FFF2-40B4-BE49-F238E27FC236}">
                <a16:creationId xmlns:a16="http://schemas.microsoft.com/office/drawing/2014/main" id="{6948B810-8F23-1EAC-C929-6E7338DE34B0}"/>
              </a:ext>
            </a:extLst>
          </p:cNvPr>
          <p:cNvSpPr txBox="1"/>
          <p:nvPr/>
        </p:nvSpPr>
        <p:spPr>
          <a:xfrm>
            <a:off x="457200" y="6077118"/>
            <a:ext cx="9318013" cy="461665"/>
          </a:xfrm>
          <a:prstGeom prst="rect">
            <a:avLst/>
          </a:prstGeom>
          <a:noFill/>
        </p:spPr>
        <p:txBody>
          <a:bodyPr wrap="square" rtlCol="0">
            <a:spAutoFit/>
          </a:bodyPr>
          <a:lstStyle/>
          <a:p>
            <a:r>
              <a:rPr kumimoji="1" lang="ja-JP" altLang="en-US" sz="2400" b="1" dirty="0">
                <a:solidFill>
                  <a:srgbClr val="FF0000"/>
                </a:solidFill>
                <a:latin typeface="メイリオ" panose="020B0604030504040204" pitchFamily="50" charset="-128"/>
                <a:ea typeface="メイリオ" panose="020B0604030504040204" pitchFamily="50" charset="-128"/>
              </a:rPr>
              <a:t>事業主・労働者の責務として、法律上明確化されました。</a:t>
            </a:r>
          </a:p>
        </p:txBody>
      </p:sp>
    </p:spTree>
    <p:extLst>
      <p:ext uri="{BB962C8B-B14F-4D97-AF65-F5344CB8AC3E}">
        <p14:creationId xmlns:p14="http://schemas.microsoft.com/office/powerpoint/2010/main" val="249617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B987-6D7D-41C3-56A9-75C3D07809AB}"/>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10DCF7D4-711B-7D15-3F89-9BAD3417CFE9}"/>
              </a:ext>
            </a:extLst>
          </p:cNvPr>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7A709C37-6EE3-44C7-1B67-7E0ED6F2EA88}"/>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C95E7FE-37D6-6C8B-DD59-07D47C1202C5}"/>
              </a:ext>
            </a:extLst>
          </p:cNvPr>
          <p:cNvSpPr>
            <a:spLocks noGrp="1"/>
          </p:cNvSpPr>
          <p:nvPr>
            <p:ph type="sldNum" sz="quarter" idx="12"/>
          </p:nvPr>
        </p:nvSpPr>
        <p:spPr>
          <a:xfrm>
            <a:off x="6737757" y="6462115"/>
            <a:ext cx="2133600" cy="365125"/>
          </a:xfrm>
        </p:spPr>
        <p:txBody>
          <a:bodyPr/>
          <a:lstStyle/>
          <a:p>
            <a:fld id="{7B76553B-32E2-D644-9CD0-56FDA882EB90}" type="slidenum">
              <a:rPr kumimoji="1" lang="ja-JP" altLang="en-US" sz="1800" smtClean="0"/>
              <a:t>21</a:t>
            </a:fld>
            <a:endParaRPr kumimoji="1" lang="ja-JP" altLang="en-US" sz="1800" dirty="0"/>
          </a:p>
        </p:txBody>
      </p:sp>
      <p:sp>
        <p:nvSpPr>
          <p:cNvPr id="25" name="正方形/長方形 24">
            <a:extLst>
              <a:ext uri="{FF2B5EF4-FFF2-40B4-BE49-F238E27FC236}">
                <a16:creationId xmlns:a16="http://schemas.microsoft.com/office/drawing/2014/main" id="{2A15B36B-4937-F078-8894-3AF6B51C434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都道府県別の最低賃金</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D6BD3511-D580-8EE5-4971-4A67BEFEB9A5}"/>
              </a:ext>
            </a:extLst>
          </p:cNvPr>
          <p:cNvSpPr txBox="1"/>
          <p:nvPr/>
        </p:nvSpPr>
        <p:spPr>
          <a:xfrm>
            <a:off x="8534400" y="2005263"/>
            <a:ext cx="244197" cy="567188"/>
          </a:xfrm>
          <a:prstGeom prst="rect">
            <a:avLst/>
          </a:prstGeom>
          <a:solidFill>
            <a:schemeClr val="bg1"/>
          </a:solidFill>
        </p:spPr>
        <p:txBody>
          <a:bodyPr wrap="square" rtlCol="0">
            <a:spAutoFit/>
          </a:bodyPr>
          <a:lstStyle/>
          <a:p>
            <a:endParaRPr kumimoji="1" lang="ja-JP" altLang="en-US" dirty="0"/>
          </a:p>
        </p:txBody>
      </p:sp>
      <p:pic>
        <p:nvPicPr>
          <p:cNvPr id="4" name="図 3">
            <a:extLst>
              <a:ext uri="{FF2B5EF4-FFF2-40B4-BE49-F238E27FC236}">
                <a16:creationId xmlns:a16="http://schemas.microsoft.com/office/drawing/2014/main" id="{7EB8AA85-7BB8-9891-C556-A50584A7AC27}"/>
              </a:ext>
            </a:extLst>
          </p:cNvPr>
          <p:cNvPicPr>
            <a:picLocks noChangeAspect="1"/>
          </p:cNvPicPr>
          <p:nvPr/>
        </p:nvPicPr>
        <p:blipFill>
          <a:blip r:embed="rId3"/>
          <a:stretch>
            <a:fillRect/>
          </a:stretch>
        </p:blipFill>
        <p:spPr>
          <a:xfrm>
            <a:off x="272643" y="755942"/>
            <a:ext cx="8351461" cy="6040538"/>
          </a:xfrm>
          <a:prstGeom prst="rect">
            <a:avLst/>
          </a:prstGeom>
        </p:spPr>
      </p:pic>
    </p:spTree>
    <p:extLst>
      <p:ext uri="{BB962C8B-B14F-4D97-AF65-F5344CB8AC3E}">
        <p14:creationId xmlns:p14="http://schemas.microsoft.com/office/powerpoint/2010/main" val="3178597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bwMode="white">
          <a:xfrm>
            <a:off x="395537" y="107921"/>
            <a:ext cx="8352927" cy="584775"/>
          </a:xfrm>
          <a:prstGeom prst="rect">
            <a:avLst/>
          </a:prstGeom>
          <a:solidFill>
            <a:schemeClr val="accent4"/>
          </a:solid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働く目的について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1" name="テキスト ボックス 30">
            <a:extLst>
              <a:ext uri="{FF2B5EF4-FFF2-40B4-BE49-F238E27FC236}">
                <a16:creationId xmlns:a16="http://schemas.microsoft.com/office/drawing/2014/main" id="{DB6E56E4-FA58-4445-A2DE-6774267104EB}"/>
              </a:ext>
            </a:extLst>
          </p:cNvPr>
          <p:cNvSpPr txBox="1"/>
          <p:nvPr/>
        </p:nvSpPr>
        <p:spPr>
          <a:xfrm>
            <a:off x="232780" y="1044738"/>
            <a:ext cx="8678438" cy="1938992"/>
          </a:xfrm>
          <a:prstGeom prst="rect">
            <a:avLst/>
          </a:prstGeom>
          <a:noFill/>
        </p:spPr>
        <p:txBody>
          <a:bodyPr wrap="square" rtlCol="0">
            <a:spAutoFit/>
          </a:bodyPr>
          <a:lstStyle/>
          <a:p>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「働く目的」は、お金を稼ぐため、社会の一員として務めを果たすため、自分の才能や能力を発揮するためなど人それぞれ違います。 自分自身の働く目的について考えてみましょう。</a:t>
            </a:r>
          </a:p>
        </p:txBody>
      </p:sp>
      <p:sp>
        <p:nvSpPr>
          <p:cNvPr id="4" name="スライド番号プレースホルダー 3"/>
          <p:cNvSpPr>
            <a:spLocks noGrp="1"/>
          </p:cNvSpPr>
          <p:nvPr>
            <p:ph type="sldNum" sz="quarter" idx="12"/>
          </p:nvPr>
        </p:nvSpPr>
        <p:spPr>
          <a:xfrm>
            <a:off x="6790064" y="6421469"/>
            <a:ext cx="2133600" cy="365125"/>
          </a:xfrm>
        </p:spPr>
        <p:txBody>
          <a:bodyPr/>
          <a:lstStyle/>
          <a:p>
            <a:pPr defTabSz="457200">
              <a:defRPr/>
            </a:pPr>
            <a:fld id="{7B76553B-32E2-D644-9CD0-56FDA882EB90}" type="slidenum">
              <a:rPr lang="ja-JP" altLang="en-US" sz="1800" smtClean="0"/>
              <a:pPr defTabSz="457200">
                <a:defRPr/>
              </a:pPr>
              <a:t>3</a:t>
            </a:fld>
            <a:endParaRPr lang="ja-JP" altLang="en-US" sz="1800" dirty="0"/>
          </a:p>
        </p:txBody>
      </p:sp>
      <p:sp>
        <p:nvSpPr>
          <p:cNvPr id="2" name="テキスト ボックス 1">
            <a:extLst>
              <a:ext uri="{FF2B5EF4-FFF2-40B4-BE49-F238E27FC236}">
                <a16:creationId xmlns:a16="http://schemas.microsoft.com/office/drawing/2014/main" id="{E3BD895B-15E0-09F7-A1D5-7DD60EC248F0}"/>
              </a:ext>
            </a:extLst>
          </p:cNvPr>
          <p:cNvSpPr txBox="1"/>
          <p:nvPr/>
        </p:nvSpPr>
        <p:spPr>
          <a:xfrm>
            <a:off x="220336" y="6146265"/>
            <a:ext cx="7147116" cy="275204"/>
          </a:xfrm>
          <a:prstGeom prst="rect">
            <a:avLst/>
          </a:prstGeom>
          <a:noFill/>
        </p:spPr>
        <p:txBody>
          <a:bodyPr wrap="square" rtlCol="0">
            <a:spAutoFit/>
          </a:bodyPr>
          <a:lstStyle/>
          <a:p>
            <a:pPr>
              <a:lnSpc>
                <a:spcPct val="1100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　＊内閣府「国民生活に関する世論調査」（令和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5970EBA0-E135-8949-0F73-FF72D05D778F}"/>
              </a:ext>
            </a:extLst>
          </p:cNvPr>
          <p:cNvGrpSpPr/>
          <p:nvPr/>
        </p:nvGrpSpPr>
        <p:grpSpPr>
          <a:xfrm>
            <a:off x="232780" y="3142724"/>
            <a:ext cx="8944282" cy="2325587"/>
            <a:chOff x="210508" y="2619326"/>
            <a:chExt cx="8944282" cy="2325587"/>
          </a:xfrm>
        </p:grpSpPr>
        <p:pic>
          <p:nvPicPr>
            <p:cNvPr id="5" name="図 4" descr="図形, 四角形&#10;&#10;自動的に生成された説明">
              <a:extLst>
                <a:ext uri="{FF2B5EF4-FFF2-40B4-BE49-F238E27FC236}">
                  <a16:creationId xmlns:a16="http://schemas.microsoft.com/office/drawing/2014/main" id="{B83AB45C-B936-FB2B-8B87-C896087E2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508" y="2619326"/>
              <a:ext cx="8518325" cy="684000"/>
            </a:xfrm>
            <a:prstGeom prst="rect">
              <a:avLst/>
            </a:prstGeom>
          </p:spPr>
        </p:pic>
        <p:sp>
          <p:nvSpPr>
            <p:cNvPr id="6" name="テキスト ボックス 5">
              <a:extLst>
                <a:ext uri="{FF2B5EF4-FFF2-40B4-BE49-F238E27FC236}">
                  <a16:creationId xmlns:a16="http://schemas.microsoft.com/office/drawing/2014/main" id="{297BD916-73AE-29F6-B19D-4971DD0775FF}"/>
                </a:ext>
              </a:extLst>
            </p:cNvPr>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433D313-CA99-CC20-F29D-EE13AE0E3503}"/>
                </a:ext>
              </a:extLst>
            </p:cNvPr>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5AB16AB0-21BC-CBCA-F11D-D577C8689C9C}"/>
                </a:ext>
              </a:extLst>
            </p:cNvPr>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a:extLst>
                <a:ext uri="{FF2B5EF4-FFF2-40B4-BE49-F238E27FC236}">
                  <a16:creationId xmlns:a16="http://schemas.microsoft.com/office/drawing/2014/main" id="{407DACA4-2CE6-6BBD-777F-BEC6C3F22E3F}"/>
                </a:ext>
              </a:extLst>
            </p:cNvPr>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テキスト ボックス 9">
              <a:extLst>
                <a:ext uri="{FF2B5EF4-FFF2-40B4-BE49-F238E27FC236}">
                  <a16:creationId xmlns:a16="http://schemas.microsoft.com/office/drawing/2014/main" id="{1A1D375C-EBB8-EAD9-0C61-545E79033477}"/>
                </a:ext>
              </a:extLst>
            </p:cNvPr>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カギ線コネクタ 4">
              <a:extLst>
                <a:ext uri="{FF2B5EF4-FFF2-40B4-BE49-F238E27FC236}">
                  <a16:creationId xmlns:a16="http://schemas.microsoft.com/office/drawing/2014/main" id="{DDEE1C17-7636-1EBF-006D-2B52EE39AE56}"/>
                </a:ext>
              </a:extLst>
            </p:cNvPr>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a:extLst>
                <a:ext uri="{FF2B5EF4-FFF2-40B4-BE49-F238E27FC236}">
                  <a16:creationId xmlns:a16="http://schemas.microsoft.com/office/drawing/2014/main" id="{F9B8A1ED-B1CB-AD0C-0E3A-86D1204F3EDC}"/>
                </a:ext>
              </a:extLst>
            </p:cNvPr>
            <p:cNvSpPr txBox="1"/>
            <p:nvPr/>
          </p:nvSpPr>
          <p:spPr>
            <a:xfrm>
              <a:off x="1151206" y="2818526"/>
              <a:ext cx="3456384" cy="36663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63.2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テキスト ボックス 12">
              <a:extLst>
                <a:ext uri="{FF2B5EF4-FFF2-40B4-BE49-F238E27FC236}">
                  <a16:creationId xmlns:a16="http://schemas.microsoft.com/office/drawing/2014/main" id="{FE45855F-F48D-15F1-44CF-673C9F7CF400}"/>
                </a:ext>
              </a:extLst>
            </p:cNvPr>
            <p:cNvSpPr txBox="1"/>
            <p:nvPr/>
          </p:nvSpPr>
          <p:spPr>
            <a:xfrm>
              <a:off x="5406958"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10.9</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497E9F2F-E176-A1AF-F0B6-6C74163DBCA6}"/>
                </a:ext>
              </a:extLst>
            </p:cNvPr>
            <p:cNvSpPr txBox="1"/>
            <p:nvPr/>
          </p:nvSpPr>
          <p:spPr>
            <a:xfrm>
              <a:off x="6201927" y="2818526"/>
              <a:ext cx="1157749" cy="366639"/>
            </a:xfrm>
            <a:prstGeom prst="rect">
              <a:avLst/>
            </a:prstGeom>
            <a:noFill/>
          </p:spPr>
          <p:txBody>
            <a:bodyPr wrap="square" rtlCol="0">
              <a:spAutoFit/>
            </a:bodyPr>
            <a:lstStyle/>
            <a:p>
              <a:pPr algn="ctr">
                <a:lnSpc>
                  <a:spcPct val="110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.2</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テキスト ボックス 14">
              <a:extLst>
                <a:ext uri="{FF2B5EF4-FFF2-40B4-BE49-F238E27FC236}">
                  <a16:creationId xmlns:a16="http://schemas.microsoft.com/office/drawing/2014/main" id="{AC998DFD-67D5-80F6-2929-00FCC6B7E8D3}"/>
                </a:ext>
              </a:extLst>
            </p:cNvPr>
            <p:cNvSpPr txBox="1"/>
            <p:nvPr/>
          </p:nvSpPr>
          <p:spPr>
            <a:xfrm>
              <a:off x="708380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13.3</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7" name="テキスト ボックス 16">
              <a:extLst>
                <a:ext uri="{FF2B5EF4-FFF2-40B4-BE49-F238E27FC236}">
                  <a16:creationId xmlns:a16="http://schemas.microsoft.com/office/drawing/2014/main" id="{FEB451D7-6A97-9056-94D5-8842E28F4862}"/>
                </a:ext>
              </a:extLst>
            </p:cNvPr>
            <p:cNvSpPr txBox="1"/>
            <p:nvPr/>
          </p:nvSpPr>
          <p:spPr>
            <a:xfrm>
              <a:off x="7997041" y="2818526"/>
              <a:ext cx="1157749" cy="366639"/>
            </a:xfrm>
            <a:prstGeom prst="rect">
              <a:avLst/>
            </a:prstGeom>
            <a:noFill/>
          </p:spPr>
          <p:txBody>
            <a:bodyPr wrap="square" rtlCol="0">
              <a:spAutoFit/>
            </a:bodyPr>
            <a:lstStyle/>
            <a:p>
              <a:pPr algn="ctr">
                <a:lnSpc>
                  <a:spcPct val="110000"/>
                </a:lnSpc>
              </a:pP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5.4</a:t>
              </a:r>
              <a:r>
                <a:rPr lang="en-US" altLang="en-US" dirty="0">
                  <a:latin typeface="Meiryo UI" panose="020B0604030504040204" pitchFamily="50" charset="-128"/>
                  <a:ea typeface="Meiryo UI" panose="020B0604030504040204" pitchFamily="50" charset="-128"/>
                  <a:cs typeface="Meiryo UI" panose="020B0604030504040204" pitchFamily="50" charset="-128"/>
                </a:rPr>
                <a:t>%</a:t>
              </a:r>
            </a:p>
          </p:txBody>
        </p:sp>
        <p:cxnSp>
          <p:nvCxnSpPr>
            <p:cNvPr id="18" name="直線コネクタ 17">
              <a:extLst>
                <a:ext uri="{FF2B5EF4-FFF2-40B4-BE49-F238E27FC236}">
                  <a16:creationId xmlns:a16="http://schemas.microsoft.com/office/drawing/2014/main" id="{A75FBE1C-3482-2E5B-A8F4-029389C70D58}"/>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a:extLst>
                <a:ext uri="{FF2B5EF4-FFF2-40B4-BE49-F238E27FC236}">
                  <a16:creationId xmlns:a16="http://schemas.microsoft.com/office/drawing/2014/main" id="{195C134E-DA67-060A-4102-D887A93C5D3D}"/>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285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bwMode="gray">
          <a:xfrm>
            <a:off x="647244" y="1268760"/>
            <a:ext cx="2469443"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3148467" y="1268760"/>
            <a:ext cx="2572634"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210683244"/>
              </p:ext>
            </p:extLst>
          </p:nvPr>
        </p:nvGraphicFramePr>
        <p:xfrm>
          <a:off x="647244" y="1351064"/>
          <a:ext cx="2469443" cy="4265491"/>
        </p:xfrm>
        <a:graphic>
          <a:graphicData uri="http://schemas.openxmlformats.org/drawingml/2006/table">
            <a:tbl>
              <a:tblPr firstRow="1" bandRow="1">
                <a:tableStyleId>{2D5ABB26-0587-4C30-8999-92F81FD0307C}</a:tableStyleId>
              </a:tblPr>
              <a:tblGrid>
                <a:gridCol w="2469443">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一般的に、会社内で正社員と呼ばれ、期間の定めのない雇用契約で働いている。</a:t>
                      </a:r>
                      <a:endParaRPr kumimoji="1" lang="ja-JP" altLang="en-US" sz="1400" b="0" i="0" dirty="0">
                        <a:solidFill>
                          <a:schemeClr val="tx1"/>
                        </a:solidFill>
                        <a:latin typeface="ヒラギノ角ゴ Pro W6"/>
                        <a:ea typeface="ヒラギノ角ゴ Pro W6"/>
                        <a:cs typeface="ヒラギノ角ゴ Pro W6"/>
                      </a:endParaRPr>
                    </a:p>
                    <a:p>
                      <a:pPr algn="l"/>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6,280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1801181040"/>
              </p:ext>
            </p:extLst>
          </p:nvPr>
        </p:nvGraphicFramePr>
        <p:xfrm>
          <a:off x="3110432" y="1344018"/>
          <a:ext cx="2610669" cy="4248472"/>
        </p:xfrm>
        <a:graphic>
          <a:graphicData uri="http://schemas.openxmlformats.org/drawingml/2006/table">
            <a:tbl>
              <a:tblPr firstRow="1" bandRow="1">
                <a:tableStyleId>{2D5ABB26-0587-4C30-8999-92F81FD0307C}</a:tableStyleId>
              </a:tblPr>
              <a:tblGrid>
                <a:gridCol w="2610669">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アルバイト、派遣社員の区分があり、期間を定めた雇用契約で働いている。</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400" b="0" i="0" dirty="0">
                        <a:solidFill>
                          <a:schemeClr val="tx1"/>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男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5,040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2,490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chemeClr val="tx1"/>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281562374"/>
              </p:ext>
            </p:extLst>
          </p:nvPr>
        </p:nvGraphicFramePr>
        <p:xfrm>
          <a:off x="147921"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chemeClr val="tx1"/>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0" name="テキスト ボックス 9">
            <a:extLst>
              <a:ext uri="{FF2B5EF4-FFF2-40B4-BE49-F238E27FC236}">
                <a16:creationId xmlns:a16="http://schemas.microsoft.com/office/drawing/2014/main" id="{395CEE4F-4B41-4915-B7D7-5C15F99A2995}"/>
              </a:ext>
            </a:extLst>
          </p:cNvPr>
          <p:cNvSpPr txBox="1"/>
          <p:nvPr/>
        </p:nvSpPr>
        <p:spPr>
          <a:xfrm>
            <a:off x="147921" y="5942326"/>
            <a:ext cx="4088799"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生涯賃金は大学卒の数値。対職員は含まれない。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3929098450"/>
              </p:ext>
            </p:extLst>
          </p:nvPr>
        </p:nvGraphicFramePr>
        <p:xfrm>
          <a:off x="5089839" y="2298876"/>
          <a:ext cx="4710786" cy="3621434"/>
        </p:xfrm>
        <a:graphic>
          <a:graphicData uri="http://schemas.openxmlformats.org/drawingml/2006/chart">
            <c:chart xmlns:c="http://schemas.openxmlformats.org/drawingml/2006/chart" xmlns:r="http://schemas.openxmlformats.org/officeDocument/2006/relationships" r:id="rId3"/>
          </a:graphicData>
        </a:graphic>
      </p:graphicFrame>
      <p:sp>
        <p:nvSpPr>
          <p:cNvPr id="16" name="角丸四角形 15"/>
          <p:cNvSpPr/>
          <p:nvPr/>
        </p:nvSpPr>
        <p:spPr bwMode="gray">
          <a:xfrm>
            <a:off x="7517216" y="1432168"/>
            <a:ext cx="1501524" cy="844692"/>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角丸四角形 17"/>
          <p:cNvSpPr/>
          <p:nvPr/>
        </p:nvSpPr>
        <p:spPr bwMode="gray">
          <a:xfrm>
            <a:off x="5924417" y="1432168"/>
            <a:ext cx="1434971" cy="855700"/>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1" name="表 20"/>
          <p:cNvGraphicFramePr>
            <a:graphicFrameLocks noGrp="1"/>
          </p:cNvGraphicFramePr>
          <p:nvPr>
            <p:extLst>
              <p:ext uri="{D42A27DB-BD31-4B8C-83A1-F6EECF244321}">
                <p14:modId xmlns:p14="http://schemas.microsoft.com/office/powerpoint/2010/main" val="1836554761"/>
              </p:ext>
            </p:extLst>
          </p:nvPr>
        </p:nvGraphicFramePr>
        <p:xfrm>
          <a:off x="5873134" y="1432168"/>
          <a:ext cx="1537535" cy="930231"/>
        </p:xfrm>
        <a:graphic>
          <a:graphicData uri="http://schemas.openxmlformats.org/drawingml/2006/table">
            <a:tbl>
              <a:tblPr firstRow="1" bandRow="1">
                <a:tableStyleId>{2D5ABB26-0587-4C30-8999-92F81FD0307C}</a:tableStyleId>
              </a:tblPr>
              <a:tblGrid>
                <a:gridCol w="1537535">
                  <a:extLst>
                    <a:ext uri="{9D8B030D-6E8A-4147-A177-3AD203B41FA5}">
                      <a16:colId xmlns:a16="http://schemas.microsoft.com/office/drawing/2014/main" val="20000"/>
                    </a:ext>
                  </a:extLst>
                </a:gridCol>
              </a:tblGrid>
              <a:tr h="260709">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3,654</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3718918716"/>
              </p:ext>
            </p:extLst>
          </p:nvPr>
        </p:nvGraphicFramePr>
        <p:xfrm>
          <a:off x="7445232" y="1432168"/>
          <a:ext cx="1645491" cy="930231"/>
        </p:xfrm>
        <a:graphic>
          <a:graphicData uri="http://schemas.openxmlformats.org/drawingml/2006/table">
            <a:tbl>
              <a:tblPr firstRow="1" bandRow="1">
                <a:tableStyleId>{2D5ABB26-0587-4C30-8999-92F81FD0307C}</a:tableStyleId>
              </a:tblPr>
              <a:tblGrid>
                <a:gridCol w="1645491">
                  <a:extLst>
                    <a:ext uri="{9D8B030D-6E8A-4147-A177-3AD203B41FA5}">
                      <a16:colId xmlns:a16="http://schemas.microsoft.com/office/drawing/2014/main" val="20000"/>
                    </a:ext>
                  </a:extLst>
                </a:gridCol>
              </a:tblGrid>
              <a:tr h="260709">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9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1400" b="0" i="0" dirty="0">
                        <a:solidFill>
                          <a:schemeClr val="tx1"/>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3" name="テキスト ボックス 22"/>
          <p:cNvSpPr txBox="1"/>
          <p:nvPr/>
        </p:nvSpPr>
        <p:spPr>
          <a:xfrm>
            <a:off x="6100876" y="6128466"/>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＊総務省「労働力調査（基本集計）」（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704201" y="6421893"/>
            <a:ext cx="2133600" cy="365125"/>
          </a:xfrm>
        </p:spPr>
        <p:txBody>
          <a:bodyPr/>
          <a:lstStyle/>
          <a:p>
            <a:pPr defTabSz="457200">
              <a:defRPr/>
            </a:pPr>
            <a:fld id="{7B76553B-32E2-D644-9CD0-56FDA882EB90}" type="slidenum">
              <a:rPr lang="ja-JP" altLang="en-US" sz="1800" smtClean="0"/>
              <a:pPr defTabSz="457200">
                <a:defRPr/>
              </a:pPr>
              <a:t>4</a:t>
            </a:fld>
            <a:endParaRPr lang="ja-JP" altLang="en-US" sz="1800" dirty="0"/>
          </a:p>
        </p:txBody>
      </p:sp>
      <p:sp>
        <p:nvSpPr>
          <p:cNvPr id="3" name="正方形/長方形 2">
            <a:extLst>
              <a:ext uri="{FF2B5EF4-FFF2-40B4-BE49-F238E27FC236}">
                <a16:creationId xmlns:a16="http://schemas.microsoft.com/office/drawing/2014/main" id="{ADCFD68C-63A4-56BB-0CA7-304354C11C54}"/>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010AE1C-C326-2300-C761-62A4A1007AA4}"/>
              </a:ext>
            </a:extLst>
          </p:cNvPr>
          <p:cNvSpPr txBox="1"/>
          <p:nvPr/>
        </p:nvSpPr>
        <p:spPr bwMode="white">
          <a:xfrm>
            <a:off x="395537" y="107921"/>
            <a:ext cx="8352927" cy="584775"/>
          </a:xfrm>
          <a:prstGeom prst="rect">
            <a:avLst/>
          </a:prstGeom>
          <a:noFill/>
        </p:spPr>
        <p:txBody>
          <a:bodyPr wrap="square" rtlCol="0">
            <a:spAutoFit/>
          </a:bodyP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働き方について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7453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p:cNvSpPr>
            <a:spLocks noGrp="1"/>
          </p:cNvSpPr>
          <p:nvPr>
            <p:ph type="sldNum" sz="quarter" idx="12"/>
          </p:nvPr>
        </p:nvSpPr>
        <p:spPr>
          <a:xfrm>
            <a:off x="6812727" y="6582431"/>
            <a:ext cx="2133600" cy="365125"/>
          </a:xfrm>
        </p:spPr>
        <p:txBody>
          <a:bodyPr/>
          <a:lstStyle/>
          <a:p>
            <a:fld id="{7B76553B-32E2-D644-9CD0-56FDA882EB90}" type="slidenum">
              <a:rPr kumimoji="1" lang="ja-JP" altLang="en-US" sz="1800" smtClean="0"/>
              <a:t>5</a:t>
            </a:fld>
            <a:endParaRPr kumimoji="1" lang="ja-JP" altLang="en-US" sz="1800" dirty="0"/>
          </a:p>
        </p:txBody>
      </p:sp>
      <p:sp>
        <p:nvSpPr>
          <p:cNvPr id="25" name="正方形/長方形 24">
            <a:extLst>
              <a:ext uri="{FF2B5EF4-FFF2-40B4-BE49-F238E27FC236}">
                <a16:creationId xmlns:a16="http://schemas.microsoft.com/office/drawing/2014/main" id="{CD65F49C-3E94-5827-BA78-E91E01AAD9F5}"/>
              </a:ext>
            </a:extLst>
          </p:cNvPr>
          <p:cNvSpPr/>
          <p:nvPr/>
        </p:nvSpPr>
        <p:spPr>
          <a:xfrm>
            <a:off x="-63228" y="-12894"/>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データでみる賃金格差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4" name="図 3">
            <a:extLst>
              <a:ext uri="{FF2B5EF4-FFF2-40B4-BE49-F238E27FC236}">
                <a16:creationId xmlns:a16="http://schemas.microsoft.com/office/drawing/2014/main" id="{51DAA6C0-3C55-C179-D274-9C60FC5E28F2}"/>
              </a:ext>
            </a:extLst>
          </p:cNvPr>
          <p:cNvPicPr>
            <a:picLocks noChangeAspect="1"/>
          </p:cNvPicPr>
          <p:nvPr/>
        </p:nvPicPr>
        <p:blipFill>
          <a:blip r:embed="rId3"/>
          <a:stretch>
            <a:fillRect/>
          </a:stretch>
        </p:blipFill>
        <p:spPr>
          <a:xfrm>
            <a:off x="357922" y="783415"/>
            <a:ext cx="8428155" cy="5794356"/>
          </a:xfrm>
          <a:prstGeom prst="rect">
            <a:avLst/>
          </a:prstGeom>
        </p:spPr>
      </p:pic>
    </p:spTree>
    <p:extLst>
      <p:ext uri="{BB962C8B-B14F-4D97-AF65-F5344CB8AC3E}">
        <p14:creationId xmlns:p14="http://schemas.microsoft.com/office/powerpoint/2010/main" val="297332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252924"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将来就きたい職業を決めているか</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51E1CE8E-80B9-6460-1012-A32559A49E46}"/>
              </a:ext>
            </a:extLst>
          </p:cNvPr>
          <p:cNvGrpSpPr/>
          <p:nvPr/>
        </p:nvGrpSpPr>
        <p:grpSpPr>
          <a:xfrm>
            <a:off x="431540" y="4639768"/>
            <a:ext cx="8280920" cy="1675688"/>
            <a:chOff x="323528" y="4653135"/>
            <a:chExt cx="8280920" cy="1785883"/>
          </a:xfrm>
        </p:grpSpPr>
        <p:sp>
          <p:nvSpPr>
            <p:cNvPr id="18" name="四角形: 角を丸くする 17">
              <a:extLst>
                <a:ext uri="{FF2B5EF4-FFF2-40B4-BE49-F238E27FC236}">
                  <a16:creationId xmlns:a16="http://schemas.microsoft.com/office/drawing/2014/main" id="{EC164D38-E54B-07C4-1489-AA16FAD879CA}"/>
                </a:ext>
              </a:extLst>
            </p:cNvPr>
            <p:cNvSpPr/>
            <p:nvPr/>
          </p:nvSpPr>
          <p:spPr>
            <a:xfrm>
              <a:off x="323528" y="4653135"/>
              <a:ext cx="8280920" cy="178588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「はっきりと決めている」「なんとなく決めている」を合わせ、全体の約６割が決めている</a:t>
              </a:r>
              <a:r>
                <a:rPr lang="ja-JP" altLang="en-US" sz="2400" dirty="0">
                  <a:solidFill>
                    <a:schemeClr val="tx1"/>
                  </a:solidFill>
                  <a:latin typeface="Meiryo UI" panose="020B0604030504040204" pitchFamily="50" charset="-128"/>
                  <a:ea typeface="Meiryo UI" panose="020B0604030504040204" pitchFamily="50" charset="-128"/>
                </a:rPr>
                <a:t>と回答した。</a:t>
              </a:r>
              <a:endParaRPr lang="en-US" altLang="ja-JP" sz="24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2400" dirty="0">
                  <a:solidFill>
                    <a:schemeClr val="tx1"/>
                  </a:solidFill>
                  <a:latin typeface="Meiryo UI" panose="020B0604030504040204" pitchFamily="50" charset="-128"/>
                  <a:ea typeface="Meiryo UI" panose="020B0604030504040204" pitchFamily="50" charset="-128"/>
                </a:rPr>
                <a:t>そのうち</a:t>
              </a:r>
              <a:r>
                <a:rPr lang="ja-JP" altLang="en-US" sz="2400" u="sng" dirty="0">
                  <a:solidFill>
                    <a:srgbClr val="FF0000"/>
                  </a:solidFill>
                  <a:latin typeface="Meiryo UI" panose="020B0604030504040204" pitchFamily="50" charset="-128"/>
                  <a:ea typeface="Meiryo UI" panose="020B0604030504040204" pitchFamily="50" charset="-128"/>
                </a:rPr>
                <a:t>「はっきりと決めている」と回答したのは２割強</a:t>
              </a:r>
              <a:r>
                <a:rPr lang="ja-JP" altLang="en-US" sz="2400" dirty="0">
                  <a:solidFill>
                    <a:schemeClr val="tx1"/>
                  </a:solidFill>
                  <a:latin typeface="Meiryo UI" panose="020B0604030504040204" pitchFamily="50" charset="-128"/>
                  <a:ea typeface="Meiryo UI" panose="020B0604030504040204" pitchFamily="50" charset="-128"/>
                </a:rPr>
                <a:t>であった。学年別、性別による大きな差はみられなかった。</a:t>
              </a:r>
            </a:p>
          </p:txBody>
        </p:sp>
        <p:sp>
          <p:nvSpPr>
            <p:cNvPr id="25" name="テキスト ボックス 24">
              <a:extLst>
                <a:ext uri="{FF2B5EF4-FFF2-40B4-BE49-F238E27FC236}">
                  <a16:creationId xmlns:a16="http://schemas.microsoft.com/office/drawing/2014/main" id="{7B541312-2C45-AFF3-270A-AB55F898D908}"/>
                </a:ext>
              </a:extLst>
            </p:cNvPr>
            <p:cNvSpPr txBox="1"/>
            <p:nvPr/>
          </p:nvSpPr>
          <p:spPr>
            <a:xfrm>
              <a:off x="395537" y="4698409"/>
              <a:ext cx="8208911" cy="412934"/>
            </a:xfrm>
            <a:prstGeom prst="rect">
              <a:avLst/>
            </a:prstGeom>
            <a:noFill/>
          </p:spPr>
          <p:txBody>
            <a:bodyPr wrap="square">
              <a:spAutoFit/>
            </a:bodyPr>
            <a:lstStyle/>
            <a:p>
              <a:pPr algn="l">
                <a:lnSpc>
                  <a:spcPts val="2500"/>
                </a:lnSpc>
              </a:pPr>
              <a:endParaRPr lang="ja-JP" altLang="en-US" sz="2800" dirty="0">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6</a:t>
            </a:fld>
            <a:endParaRPr kumimoji="1" lang="ja-JP" altLang="en-US" sz="1800" dirty="0"/>
          </a:p>
        </p:txBody>
      </p:sp>
      <p:pic>
        <p:nvPicPr>
          <p:cNvPr id="5" name="図 4">
            <a:extLst>
              <a:ext uri="{FF2B5EF4-FFF2-40B4-BE49-F238E27FC236}">
                <a16:creationId xmlns:a16="http://schemas.microsoft.com/office/drawing/2014/main" id="{B4E5EFA1-917E-8567-B404-09560C4F221F}"/>
              </a:ext>
            </a:extLst>
          </p:cNvPr>
          <p:cNvPicPr>
            <a:picLocks noChangeAspect="1"/>
          </p:cNvPicPr>
          <p:nvPr/>
        </p:nvPicPr>
        <p:blipFill>
          <a:blip r:embed="rId3"/>
          <a:stretch>
            <a:fillRect/>
          </a:stretch>
        </p:blipFill>
        <p:spPr>
          <a:xfrm>
            <a:off x="37177" y="839781"/>
            <a:ext cx="9069643" cy="3724910"/>
          </a:xfrm>
          <a:prstGeom prst="rect">
            <a:avLst/>
          </a:prstGeom>
        </p:spPr>
      </p:pic>
      <p:sp>
        <p:nvSpPr>
          <p:cNvPr id="26" name="四角形: 角を丸くする 25">
            <a:extLst>
              <a:ext uri="{FF2B5EF4-FFF2-40B4-BE49-F238E27FC236}">
                <a16:creationId xmlns:a16="http://schemas.microsoft.com/office/drawing/2014/main" id="{5AB78A71-F02F-B947-1489-C8266BB7816D}"/>
              </a:ext>
            </a:extLst>
          </p:cNvPr>
          <p:cNvSpPr/>
          <p:nvPr/>
        </p:nvSpPr>
        <p:spPr>
          <a:xfrm>
            <a:off x="2310062" y="2229853"/>
            <a:ext cx="3834063" cy="41709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51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252924"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将来働きたい場所</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51E1CE8E-80B9-6460-1012-A32559A49E46}"/>
              </a:ext>
            </a:extLst>
          </p:cNvPr>
          <p:cNvGrpSpPr/>
          <p:nvPr/>
        </p:nvGrpSpPr>
        <p:grpSpPr>
          <a:xfrm>
            <a:off x="431540" y="4639768"/>
            <a:ext cx="8280920" cy="1337133"/>
            <a:chOff x="323528" y="4653135"/>
            <a:chExt cx="8280920" cy="1785883"/>
          </a:xfrm>
        </p:grpSpPr>
        <p:sp>
          <p:nvSpPr>
            <p:cNvPr id="18" name="四角形: 角を丸くする 17">
              <a:extLst>
                <a:ext uri="{FF2B5EF4-FFF2-40B4-BE49-F238E27FC236}">
                  <a16:creationId xmlns:a16="http://schemas.microsoft.com/office/drawing/2014/main" id="{EC164D38-E54B-07C4-1489-AA16FAD879CA}"/>
                </a:ext>
              </a:extLst>
            </p:cNvPr>
            <p:cNvSpPr/>
            <p:nvPr/>
          </p:nvSpPr>
          <p:spPr>
            <a:xfrm>
              <a:off x="323528" y="4653135"/>
              <a:ext cx="8280920" cy="178588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全体では、７割台半ばが「国内で働き続けたい」</a:t>
              </a:r>
              <a:r>
                <a:rPr lang="ja-JP" altLang="en-US" sz="2400" dirty="0">
                  <a:solidFill>
                    <a:schemeClr val="tx1"/>
                  </a:solidFill>
                  <a:latin typeface="Meiryo UI" panose="020B0604030504040204" pitchFamily="50" charset="-128"/>
                  <a:ea typeface="Meiryo UI" panose="020B0604030504040204" pitchFamily="50" charset="-128"/>
                </a:rPr>
                <a:t>と回答した。学年別では大きな差はみられなかった。</a:t>
              </a:r>
              <a:endParaRPr lang="en-US" altLang="ja-JP" sz="24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性別では、「国内で働き続けたい」は女子の割合が高かった</a:t>
              </a:r>
              <a:r>
                <a:rPr lang="ja-JP" altLang="en-US" sz="2400" dirty="0">
                  <a:solidFill>
                    <a:schemeClr val="tx1"/>
                  </a:solidFill>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7B541312-2C45-AFF3-270A-AB55F898D908}"/>
                </a:ext>
              </a:extLst>
            </p:cNvPr>
            <p:cNvSpPr txBox="1"/>
            <p:nvPr/>
          </p:nvSpPr>
          <p:spPr>
            <a:xfrm>
              <a:off x="395537" y="4698409"/>
              <a:ext cx="8208911" cy="412934"/>
            </a:xfrm>
            <a:prstGeom prst="rect">
              <a:avLst/>
            </a:prstGeom>
            <a:noFill/>
          </p:spPr>
          <p:txBody>
            <a:bodyPr wrap="square">
              <a:spAutoFit/>
            </a:bodyPr>
            <a:lstStyle/>
            <a:p>
              <a:pPr algn="l">
                <a:lnSpc>
                  <a:spcPts val="2500"/>
                </a:lnSpc>
              </a:pPr>
              <a:endParaRPr lang="ja-JP" altLang="en-US" sz="2800" dirty="0">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7</a:t>
            </a:fld>
            <a:endParaRPr kumimoji="1" lang="ja-JP" altLang="en-US" sz="1800" dirty="0"/>
          </a:p>
        </p:txBody>
      </p:sp>
      <p:pic>
        <p:nvPicPr>
          <p:cNvPr id="6" name="図 5">
            <a:extLst>
              <a:ext uri="{FF2B5EF4-FFF2-40B4-BE49-F238E27FC236}">
                <a16:creationId xmlns:a16="http://schemas.microsoft.com/office/drawing/2014/main" id="{949B85EC-FB89-94C5-848D-38EE9088D9A3}"/>
              </a:ext>
            </a:extLst>
          </p:cNvPr>
          <p:cNvPicPr>
            <a:picLocks noChangeAspect="1"/>
          </p:cNvPicPr>
          <p:nvPr/>
        </p:nvPicPr>
        <p:blipFill>
          <a:blip r:embed="rId3"/>
          <a:stretch>
            <a:fillRect/>
          </a:stretch>
        </p:blipFill>
        <p:spPr>
          <a:xfrm>
            <a:off x="-1" y="881099"/>
            <a:ext cx="9144000" cy="3537803"/>
          </a:xfrm>
          <a:prstGeom prst="rect">
            <a:avLst/>
          </a:prstGeom>
        </p:spPr>
      </p:pic>
      <p:sp>
        <p:nvSpPr>
          <p:cNvPr id="26" name="四角形: 角を丸くする 25">
            <a:extLst>
              <a:ext uri="{FF2B5EF4-FFF2-40B4-BE49-F238E27FC236}">
                <a16:creationId xmlns:a16="http://schemas.microsoft.com/office/drawing/2014/main" id="{5AB78A71-F02F-B947-1489-C8266BB7816D}"/>
              </a:ext>
            </a:extLst>
          </p:cNvPr>
          <p:cNvSpPr/>
          <p:nvPr/>
        </p:nvSpPr>
        <p:spPr>
          <a:xfrm>
            <a:off x="2311660" y="1914462"/>
            <a:ext cx="4698740" cy="39560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257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252924"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将来の働き方</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51E1CE8E-80B9-6460-1012-A32559A49E46}"/>
              </a:ext>
            </a:extLst>
          </p:cNvPr>
          <p:cNvGrpSpPr/>
          <p:nvPr/>
        </p:nvGrpSpPr>
        <p:grpSpPr>
          <a:xfrm>
            <a:off x="431539" y="4759855"/>
            <a:ext cx="8280920" cy="1675688"/>
            <a:chOff x="323528" y="4653135"/>
            <a:chExt cx="8280920" cy="1785883"/>
          </a:xfrm>
        </p:grpSpPr>
        <p:sp>
          <p:nvSpPr>
            <p:cNvPr id="18" name="四角形: 角を丸くする 17">
              <a:extLst>
                <a:ext uri="{FF2B5EF4-FFF2-40B4-BE49-F238E27FC236}">
                  <a16:creationId xmlns:a16="http://schemas.microsoft.com/office/drawing/2014/main" id="{EC164D38-E54B-07C4-1489-AA16FAD879CA}"/>
                </a:ext>
              </a:extLst>
            </p:cNvPr>
            <p:cNvSpPr/>
            <p:nvPr/>
          </p:nvSpPr>
          <p:spPr>
            <a:xfrm>
              <a:off x="323528" y="4653135"/>
              <a:ext cx="8280920" cy="1785883"/>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全体では、４割強が「最初に勤めた職場で働き続けたい」</a:t>
              </a:r>
              <a:r>
                <a:rPr lang="ja-JP" altLang="en-US" sz="2400" dirty="0">
                  <a:solidFill>
                    <a:schemeClr val="tx1"/>
                  </a:solidFill>
                  <a:latin typeface="Meiryo UI" panose="020B0604030504040204" pitchFamily="50" charset="-128"/>
                  <a:ea typeface="Meiryo UI" panose="020B0604030504040204" pitchFamily="50" charset="-128"/>
                </a:rPr>
                <a:t>と回答した。</a:t>
              </a:r>
              <a:endParaRPr lang="en-US" altLang="ja-JP" sz="24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2400" dirty="0">
                  <a:solidFill>
                    <a:schemeClr val="tx1"/>
                  </a:solidFill>
                  <a:latin typeface="Meiryo UI" panose="020B0604030504040204" pitchFamily="50" charset="-128"/>
                  <a:ea typeface="Meiryo UI" panose="020B0604030504040204" pitchFamily="50" charset="-128"/>
                </a:rPr>
                <a:t>学年別では大きな差はみられなかったが、</a:t>
              </a:r>
              <a:r>
                <a:rPr lang="ja-JP" altLang="en-US" sz="2400" u="sng" dirty="0">
                  <a:solidFill>
                    <a:srgbClr val="FF0000"/>
                  </a:solidFill>
                  <a:latin typeface="Meiryo UI" panose="020B0604030504040204" pitchFamily="50" charset="-128"/>
                  <a:ea typeface="Meiryo UI" panose="020B0604030504040204" pitchFamily="50" charset="-128"/>
                </a:rPr>
                <a:t>性別では、「勤め先を変えながら、働き続けたい」は女子の割合が高かった</a:t>
              </a:r>
              <a:r>
                <a:rPr lang="ja-JP" altLang="en-US" sz="2400" dirty="0">
                  <a:solidFill>
                    <a:schemeClr val="tx1"/>
                  </a:solidFill>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7B541312-2C45-AFF3-270A-AB55F898D908}"/>
                </a:ext>
              </a:extLst>
            </p:cNvPr>
            <p:cNvSpPr txBox="1"/>
            <p:nvPr/>
          </p:nvSpPr>
          <p:spPr>
            <a:xfrm>
              <a:off x="395537" y="4698409"/>
              <a:ext cx="8208911" cy="412934"/>
            </a:xfrm>
            <a:prstGeom prst="rect">
              <a:avLst/>
            </a:prstGeom>
            <a:noFill/>
          </p:spPr>
          <p:txBody>
            <a:bodyPr wrap="square">
              <a:spAutoFit/>
            </a:bodyPr>
            <a:lstStyle/>
            <a:p>
              <a:pPr algn="l">
                <a:lnSpc>
                  <a:spcPts val="2500"/>
                </a:lnSpc>
              </a:pPr>
              <a:endParaRPr lang="ja-JP" altLang="en-US" sz="2800" dirty="0">
                <a:latin typeface="Meiryo UI" panose="020B0604030504040204" pitchFamily="50" charset="-128"/>
                <a:ea typeface="Meiryo UI" panose="020B0604030504040204" pitchFamily="50" charset="-128"/>
              </a:endParaRPr>
            </a:p>
          </p:txBody>
        </p:sp>
      </p:gr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8</a:t>
            </a:fld>
            <a:endParaRPr kumimoji="1" lang="ja-JP" altLang="en-US" sz="1800" dirty="0"/>
          </a:p>
        </p:txBody>
      </p:sp>
      <p:pic>
        <p:nvPicPr>
          <p:cNvPr id="6" name="図 5">
            <a:extLst>
              <a:ext uri="{FF2B5EF4-FFF2-40B4-BE49-F238E27FC236}">
                <a16:creationId xmlns:a16="http://schemas.microsoft.com/office/drawing/2014/main" id="{CE686593-81C2-6869-8AD9-B5C0E21EBF80}"/>
              </a:ext>
            </a:extLst>
          </p:cNvPr>
          <p:cNvPicPr>
            <a:picLocks noChangeAspect="1"/>
          </p:cNvPicPr>
          <p:nvPr/>
        </p:nvPicPr>
        <p:blipFill>
          <a:blip r:embed="rId3"/>
          <a:stretch>
            <a:fillRect/>
          </a:stretch>
        </p:blipFill>
        <p:spPr>
          <a:xfrm>
            <a:off x="-1" y="853013"/>
            <a:ext cx="9144000" cy="3816877"/>
          </a:xfrm>
          <a:prstGeom prst="rect">
            <a:avLst/>
          </a:prstGeom>
        </p:spPr>
      </p:pic>
      <p:sp>
        <p:nvSpPr>
          <p:cNvPr id="26" name="四角形: 角を丸くする 25">
            <a:extLst>
              <a:ext uri="{FF2B5EF4-FFF2-40B4-BE49-F238E27FC236}">
                <a16:creationId xmlns:a16="http://schemas.microsoft.com/office/drawing/2014/main" id="{5AB78A71-F02F-B947-1489-C8266BB7816D}"/>
              </a:ext>
            </a:extLst>
          </p:cNvPr>
          <p:cNvSpPr/>
          <p:nvPr/>
        </p:nvSpPr>
        <p:spPr>
          <a:xfrm>
            <a:off x="2326104" y="2541171"/>
            <a:ext cx="2662991" cy="29851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050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1CE12C7-C8AF-04B6-2A2B-27550D3EABFA}"/>
              </a:ext>
            </a:extLst>
          </p:cNvPr>
          <p:cNvSpPr/>
          <p:nvPr/>
        </p:nvSpPr>
        <p:spPr>
          <a:xfrm>
            <a:off x="-1" y="0"/>
            <a:ext cx="9144000" cy="76470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252924" y="89964"/>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何歳まで働きたいか</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四角形: 角を丸くする 17">
            <a:extLst>
              <a:ext uri="{FF2B5EF4-FFF2-40B4-BE49-F238E27FC236}">
                <a16:creationId xmlns:a16="http://schemas.microsoft.com/office/drawing/2014/main" id="{EC164D38-E54B-07C4-1489-AA16FAD879CA}"/>
              </a:ext>
            </a:extLst>
          </p:cNvPr>
          <p:cNvSpPr/>
          <p:nvPr/>
        </p:nvSpPr>
        <p:spPr>
          <a:xfrm>
            <a:off x="431540" y="4639768"/>
            <a:ext cx="8280920" cy="1675688"/>
          </a:xfrm>
          <a:prstGeom prst="roundRect">
            <a:avLst/>
          </a:prstGeom>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全体の平均は、</a:t>
            </a:r>
            <a:r>
              <a:rPr lang="en-US" altLang="ja-JP" sz="2400" u="sng" dirty="0">
                <a:solidFill>
                  <a:srgbClr val="FF0000"/>
                </a:solidFill>
                <a:latin typeface="Meiryo UI" panose="020B0604030504040204" pitchFamily="50" charset="-128"/>
                <a:ea typeface="Meiryo UI" panose="020B0604030504040204" pitchFamily="50" charset="-128"/>
              </a:rPr>
              <a:t>68.0 </a:t>
            </a:r>
            <a:r>
              <a:rPr lang="ja-JP" altLang="en-US" sz="2400" u="sng" dirty="0">
                <a:solidFill>
                  <a:srgbClr val="FF0000"/>
                </a:solidFill>
                <a:latin typeface="Meiryo UI" panose="020B0604030504040204" pitchFamily="50" charset="-128"/>
                <a:ea typeface="Meiryo UI" panose="020B0604030504040204" pitchFamily="50" charset="-128"/>
              </a:rPr>
              <a:t>歳</a:t>
            </a:r>
            <a:r>
              <a:rPr lang="ja-JP" altLang="en-US" sz="2400" dirty="0">
                <a:solidFill>
                  <a:schemeClr val="tx1"/>
                </a:solidFill>
                <a:latin typeface="Meiryo UI" panose="020B0604030504040204" pitchFamily="50" charset="-128"/>
                <a:ea typeface="Meiryo UI" panose="020B0604030504040204" pitchFamily="50" charset="-128"/>
              </a:rPr>
              <a:t>であった。学年別では大きな差はみられなかった。</a:t>
            </a:r>
            <a:endParaRPr lang="en-US" altLang="ja-JP" sz="2400" dirty="0">
              <a:solidFill>
                <a:schemeClr val="tx1"/>
              </a:solidFill>
              <a:latin typeface="Meiryo UI" panose="020B0604030504040204" pitchFamily="50" charset="-128"/>
              <a:ea typeface="Meiryo UI" panose="020B0604030504040204" pitchFamily="50" charset="-128"/>
            </a:endParaRPr>
          </a:p>
          <a:p>
            <a:pPr>
              <a:lnSpc>
                <a:spcPts val="2500"/>
              </a:lnSpc>
            </a:pPr>
            <a:r>
              <a:rPr lang="ja-JP" altLang="en-US" sz="2400" u="sng" dirty="0">
                <a:solidFill>
                  <a:srgbClr val="FF0000"/>
                </a:solidFill>
                <a:latin typeface="Meiryo UI" panose="020B0604030504040204" pitchFamily="50" charset="-128"/>
                <a:ea typeface="Meiryo UI" panose="020B0604030504040204" pitchFamily="50" charset="-128"/>
              </a:rPr>
              <a:t>性別では、中央値は男女とも</a:t>
            </a:r>
            <a:r>
              <a:rPr lang="en-US" altLang="ja-JP" sz="2400" u="sng" dirty="0">
                <a:solidFill>
                  <a:srgbClr val="FF0000"/>
                </a:solidFill>
                <a:latin typeface="Meiryo UI" panose="020B0604030504040204" pitchFamily="50" charset="-128"/>
                <a:ea typeface="Meiryo UI" panose="020B0604030504040204" pitchFamily="50" charset="-128"/>
              </a:rPr>
              <a:t>65 </a:t>
            </a:r>
            <a:r>
              <a:rPr lang="ja-JP" altLang="en-US" sz="2400" u="sng" dirty="0">
                <a:solidFill>
                  <a:srgbClr val="FF0000"/>
                </a:solidFill>
                <a:latin typeface="Meiryo UI" panose="020B0604030504040204" pitchFamily="50" charset="-128"/>
                <a:ea typeface="Meiryo UI" panose="020B0604030504040204" pitchFamily="50" charset="-128"/>
              </a:rPr>
              <a:t>歳だが、平均値では男子が</a:t>
            </a:r>
            <a:r>
              <a:rPr lang="en-US" altLang="ja-JP" sz="2400" u="sng" dirty="0">
                <a:solidFill>
                  <a:srgbClr val="FF0000"/>
                </a:solidFill>
                <a:latin typeface="Meiryo UI" panose="020B0604030504040204" pitchFamily="50" charset="-128"/>
                <a:ea typeface="Meiryo UI" panose="020B0604030504040204" pitchFamily="50" charset="-128"/>
              </a:rPr>
              <a:t>69.8 </a:t>
            </a:r>
            <a:r>
              <a:rPr lang="ja-JP" altLang="en-US" sz="2400" u="sng" dirty="0">
                <a:solidFill>
                  <a:srgbClr val="FF0000"/>
                </a:solidFill>
                <a:latin typeface="Meiryo UI" panose="020B0604030504040204" pitchFamily="50" charset="-128"/>
                <a:ea typeface="Meiryo UI" panose="020B0604030504040204" pitchFamily="50" charset="-128"/>
              </a:rPr>
              <a:t>歳、女子が</a:t>
            </a:r>
            <a:r>
              <a:rPr lang="en-US" altLang="ja-JP" sz="2400" u="sng" dirty="0">
                <a:solidFill>
                  <a:srgbClr val="FF0000"/>
                </a:solidFill>
                <a:latin typeface="Meiryo UI" panose="020B0604030504040204" pitchFamily="50" charset="-128"/>
                <a:ea typeface="Meiryo UI" panose="020B0604030504040204" pitchFamily="50" charset="-128"/>
              </a:rPr>
              <a:t>66.5 </a:t>
            </a:r>
            <a:r>
              <a:rPr lang="ja-JP" altLang="en-US" sz="2400" u="sng" dirty="0">
                <a:solidFill>
                  <a:srgbClr val="FF0000"/>
                </a:solidFill>
                <a:latin typeface="Meiryo UI" panose="020B0604030504040204" pitchFamily="50" charset="-128"/>
                <a:ea typeface="Meiryo UI" panose="020B0604030504040204" pitchFamily="50" charset="-128"/>
              </a:rPr>
              <a:t>歳</a:t>
            </a:r>
            <a:r>
              <a:rPr lang="ja-JP" altLang="en-US" sz="2400" dirty="0">
                <a:solidFill>
                  <a:schemeClr val="tx1"/>
                </a:solidFill>
                <a:latin typeface="Meiryo UI" panose="020B0604030504040204" pitchFamily="50" charset="-128"/>
                <a:ea typeface="Meiryo UI" panose="020B0604030504040204" pitchFamily="50" charset="-128"/>
              </a:rPr>
              <a:t>と、性別による差がみられた。</a:t>
            </a:r>
          </a:p>
        </p:txBody>
      </p:sp>
      <p:sp>
        <p:nvSpPr>
          <p:cNvPr id="28" name="テキスト ボックス 27">
            <a:extLst>
              <a:ext uri="{FF2B5EF4-FFF2-40B4-BE49-F238E27FC236}">
                <a16:creationId xmlns:a16="http://schemas.microsoft.com/office/drawing/2014/main" id="{1740F536-43B4-93C4-D343-F5EE048F9D89}"/>
              </a:ext>
            </a:extLst>
          </p:cNvPr>
          <p:cNvSpPr txBox="1"/>
          <p:nvPr/>
        </p:nvSpPr>
        <p:spPr>
          <a:xfrm>
            <a:off x="2447764" y="6536322"/>
            <a:ext cx="698477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＊消費者教育支援センター・生命保険文化センター「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 高校生の消費生活と生活設計に関するアンケート調査」</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01F0C701-34CF-707A-37F1-DF677F1AD99C}"/>
              </a:ext>
            </a:extLst>
          </p:cNvPr>
          <p:cNvSpPr>
            <a:spLocks noGrp="1"/>
          </p:cNvSpPr>
          <p:nvPr>
            <p:ph type="sldNum" sz="quarter" idx="12"/>
          </p:nvPr>
        </p:nvSpPr>
        <p:spPr>
          <a:xfrm>
            <a:off x="7010400" y="6476134"/>
            <a:ext cx="2133600" cy="365125"/>
          </a:xfrm>
        </p:spPr>
        <p:txBody>
          <a:bodyPr/>
          <a:lstStyle/>
          <a:p>
            <a:fld id="{7B76553B-32E2-D644-9CD0-56FDA882EB90}" type="slidenum">
              <a:rPr kumimoji="1" lang="ja-JP" altLang="en-US" sz="1800" smtClean="0"/>
              <a:t>9</a:t>
            </a:fld>
            <a:endParaRPr kumimoji="1" lang="ja-JP" altLang="en-US" sz="1800" dirty="0"/>
          </a:p>
        </p:txBody>
      </p:sp>
      <p:pic>
        <p:nvPicPr>
          <p:cNvPr id="6" name="図 5">
            <a:extLst>
              <a:ext uri="{FF2B5EF4-FFF2-40B4-BE49-F238E27FC236}">
                <a16:creationId xmlns:a16="http://schemas.microsoft.com/office/drawing/2014/main" id="{22B02B14-E5BB-D2AA-5C0F-FE92B398060A}"/>
              </a:ext>
            </a:extLst>
          </p:cNvPr>
          <p:cNvPicPr>
            <a:picLocks noChangeAspect="1"/>
          </p:cNvPicPr>
          <p:nvPr/>
        </p:nvPicPr>
        <p:blipFill>
          <a:blip r:embed="rId3"/>
          <a:stretch>
            <a:fillRect/>
          </a:stretch>
        </p:blipFill>
        <p:spPr>
          <a:xfrm>
            <a:off x="235201" y="835417"/>
            <a:ext cx="8745606" cy="3714386"/>
          </a:xfrm>
          <a:prstGeom prst="rect">
            <a:avLst/>
          </a:prstGeom>
        </p:spPr>
      </p:pic>
      <p:sp>
        <p:nvSpPr>
          <p:cNvPr id="26" name="四角形: 角を丸くする 25">
            <a:extLst>
              <a:ext uri="{FF2B5EF4-FFF2-40B4-BE49-F238E27FC236}">
                <a16:creationId xmlns:a16="http://schemas.microsoft.com/office/drawing/2014/main" id="{5AB78A71-F02F-B947-1489-C8266BB7816D}"/>
              </a:ext>
            </a:extLst>
          </p:cNvPr>
          <p:cNvSpPr/>
          <p:nvPr/>
        </p:nvSpPr>
        <p:spPr>
          <a:xfrm>
            <a:off x="252924" y="3545305"/>
            <a:ext cx="8352927" cy="49730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637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Lst>
  </p:timing>
</p:sld>
</file>

<file path=ppt/theme/theme1.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2499</TotalTime>
  <Words>3362</Words>
  <Application>Microsoft Office PowerPoint</Application>
  <PresentationFormat>画面に合わせる (4:3)</PresentationFormat>
  <Paragraphs>369</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Meiryo UI</vt:lpstr>
      <vt:lpstr>ＭＳ Ｐゴシック</vt:lpstr>
      <vt:lpstr>ヒラギノ角ゴ Pro W6</vt:lpstr>
      <vt:lpstr>ヒラギノ丸ゴ Pro W4</vt:lpstr>
      <vt:lpstr>メイリオ</vt:lpstr>
      <vt:lpstr>游ゴシック</vt:lpstr>
      <vt:lpstr>Arial</vt:lpstr>
      <vt:lpstr>Calibri</vt:lpstr>
      <vt:lpstr>Courier New</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130</cp:revision>
  <cp:lastPrinted>2024-12-16T01:53:22Z</cp:lastPrinted>
  <dcterms:created xsi:type="dcterms:W3CDTF">2020-01-08T02:02:56Z</dcterms:created>
  <dcterms:modified xsi:type="dcterms:W3CDTF">2026-02-26T04:19:18Z</dcterms:modified>
</cp:coreProperties>
</file>