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71" r:id="rId2"/>
    <p:sldId id="478" r:id="rId3"/>
    <p:sldId id="481" r:id="rId4"/>
    <p:sldId id="430" r:id="rId5"/>
    <p:sldId id="432" r:id="rId6"/>
    <p:sldId id="480" r:id="rId7"/>
    <p:sldId id="429" r:id="rId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FF99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73526" autoAdjust="0"/>
  </p:normalViewPr>
  <p:slideViewPr>
    <p:cSldViewPr snapToGrid="0">
      <p:cViewPr varScale="1">
        <p:scale>
          <a:sx n="46" d="100"/>
          <a:sy n="46" d="100"/>
        </p:scale>
        <p:origin x="17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64" y="-3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9E24E55-773B-B767-487E-67C4BACD0B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99BB9A-B922-1419-FCE4-C01DCAA8FA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35B30-2744-4024-B23E-9BA492ACDA12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393629-DBC4-EC80-003B-734CDA8BDF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5EB58B-55A9-485F-26D7-5A9C4F3B5E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E336E-376F-4BDA-9463-7BEB01C44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7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D0CFA-0CD1-42B4-AECA-C928E165C690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0D673-6F75-4621-BB40-966325330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186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f.go.jp/policy/budget/fiscal_condition/related_data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f.go.jp/policy/budget/fiscal_condition/related_data/index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f.go.jp/policy/budget/fiscal_condition/related_data/202410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lw.go.jp/stf/seisakunitsuite/bunya/kenkou_iryou/iryouhoken/iryouhoken01/index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f.go.jp/policy/budget/topics/futanritsu/20240209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80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20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FB9A6-6BF1-F29F-28B9-A21467C37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E177E9-BEA3-E027-2714-02326DCD7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F61EAE-DAAF-D33F-96A9-2768A3DFC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財政関係パンフレット・教材 </a:t>
            </a:r>
            <a:r>
              <a:rPr lang="en-US" altLang="ja-JP" dirty="0">
                <a:hlinkClick r:id="rId3"/>
              </a:rPr>
              <a:t>: </a:t>
            </a:r>
            <a:r>
              <a:rPr lang="ja-JP" altLang="en-US" dirty="0">
                <a:hlinkClick r:id="rId3"/>
              </a:rPr>
              <a:t>財務省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805343-0936-8AA2-7262-A1C196120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34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財政関係パンフレット・教材 </a:t>
            </a:r>
            <a:r>
              <a:rPr lang="en-US" altLang="ja-JP" dirty="0">
                <a:hlinkClick r:id="rId3"/>
              </a:rPr>
              <a:t>: </a:t>
            </a:r>
            <a:r>
              <a:rPr lang="ja-JP" altLang="en-US" dirty="0">
                <a:hlinkClick r:id="rId3"/>
              </a:rPr>
              <a:t>財務省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66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r>
              <a:rPr lang="ja-JP" altLang="en-US" dirty="0">
                <a:hlinkClick r:id="rId3"/>
              </a:rPr>
              <a:t>日本の財政関係資料（令和６年１０月） </a:t>
            </a:r>
            <a:r>
              <a:rPr lang="en-US" altLang="ja-JP" dirty="0">
                <a:hlinkClick r:id="rId3"/>
              </a:rPr>
              <a:t>: </a:t>
            </a:r>
            <a:r>
              <a:rPr lang="ja-JP" altLang="en-US" dirty="0">
                <a:hlinkClick r:id="rId3"/>
              </a:rPr>
              <a:t>財務省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50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  <a:endParaRPr kumimoji="1" lang="en-US" altLang="ja-JP" dirty="0"/>
          </a:p>
          <a:p>
            <a:r>
              <a:rPr lang="ja-JP" altLang="en-US" dirty="0">
                <a:hlinkClick r:id="rId3"/>
              </a:rPr>
              <a:t>我が国の医療保険について ｜厚生労働省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22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※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Courier New" panose="02070309020205020404" pitchFamily="49" charset="0"/>
              </a:rPr>
              <a:t>タブの「表示」→「プレゼンテーションの表示」→「ノート」をクリックしていただくと、ハイパーリンクから当該サイトに遷移します。</a:t>
            </a:r>
            <a:endParaRPr lang="en-US" altLang="ja-JP" b="0" i="0" dirty="0">
              <a:solidFill>
                <a:srgbClr val="333333"/>
              </a:solidFill>
              <a:effectLst/>
              <a:latin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dirty="0"/>
              <a:t>【</a:t>
            </a:r>
            <a:r>
              <a:rPr kumimoji="1" lang="ja-JP" altLang="en-US" b="0" dirty="0"/>
              <a:t>出典元</a:t>
            </a:r>
            <a:r>
              <a:rPr kumimoji="1" lang="en-US" altLang="ja-JP" b="0" dirty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3"/>
              </a:rPr>
              <a:t>令和６年度の国民負担率を公表します </a:t>
            </a:r>
            <a:r>
              <a:rPr lang="en-US" altLang="ja-JP" dirty="0">
                <a:hlinkClick r:id="rId3"/>
              </a:rPr>
              <a:t>: </a:t>
            </a:r>
            <a:r>
              <a:rPr lang="ja-JP" altLang="en-US" dirty="0">
                <a:hlinkClick r:id="rId3"/>
              </a:rPr>
              <a:t>財務省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0D673-6F75-4621-BB40-966325330B6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40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F268B-FFAA-4ECB-969C-A02EFFA27536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6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41227-303B-44F4-968E-3D232ADDAAA3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98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60856-1899-4171-94C8-FB9EB18CDD80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13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21303C-5D59-489E-B52A-C6B2200DCE8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6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2E832-2E59-4F65-A50B-D2360E030D93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89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A500-A7B3-43DC-8AE7-B9088706C5F9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8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B637-5A45-4E90-A009-422B45000198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00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2AAF-FB3C-448A-8648-57F220FB566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3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57B08-084E-4F66-A987-DD5A99C3783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8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9D35-029D-4757-8497-46042D90C994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429E4-5970-42B9-8BA9-977806025539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7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62442-28A8-4A1B-B34B-398CC6574DE7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2025/2/26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8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0" b="1" dirty="0">
                <a:solidFill>
                  <a:srgbClr val="4F81B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「社会保障制度」に関する</a:t>
            </a:r>
            <a:endParaRPr lang="en-US" altLang="ja-JP" sz="6000" b="1" dirty="0">
              <a:solidFill>
                <a:srgbClr val="4F81BD">
                  <a:lumMod val="50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参考スライド集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66538B8-9BF8-3F65-A23B-E170323D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6659" y="646853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17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F7ED82-FA4F-4338-94E5-F8BFD6DCAF82}"/>
              </a:ext>
            </a:extLst>
          </p:cNvPr>
          <p:cNvSpPr/>
          <p:nvPr/>
        </p:nvSpPr>
        <p:spPr>
          <a:xfrm>
            <a:off x="0" y="-9569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8880A0-11A8-D106-CEBC-FF54E3FBD7DB}"/>
              </a:ext>
            </a:extLst>
          </p:cNvPr>
          <p:cNvSpPr/>
          <p:nvPr/>
        </p:nvSpPr>
        <p:spPr bwMode="white">
          <a:xfrm>
            <a:off x="32593" y="30760"/>
            <a:ext cx="607400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教科書該当箇所キーワード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A3F3EF1-9E50-A2A0-3893-908A09BA2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15596"/>
              </p:ext>
            </p:extLst>
          </p:nvPr>
        </p:nvGraphicFramePr>
        <p:xfrm>
          <a:off x="218440" y="955040"/>
          <a:ext cx="8707119" cy="393561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35947">
                  <a:extLst>
                    <a:ext uri="{9D8B030D-6E8A-4147-A177-3AD203B41FA5}">
                      <a16:colId xmlns:a16="http://schemas.microsoft.com/office/drawing/2014/main" val="456136565"/>
                    </a:ext>
                  </a:extLst>
                </a:gridCol>
                <a:gridCol w="3390053">
                  <a:extLst>
                    <a:ext uri="{9D8B030D-6E8A-4147-A177-3AD203B41FA5}">
                      <a16:colId xmlns:a16="http://schemas.microsoft.com/office/drawing/2014/main" val="4010869943"/>
                    </a:ext>
                  </a:extLst>
                </a:gridCol>
                <a:gridCol w="3881119">
                  <a:extLst>
                    <a:ext uri="{9D8B030D-6E8A-4147-A177-3AD203B41FA5}">
                      <a16:colId xmlns:a16="http://schemas.microsoft.com/office/drawing/2014/main" val="688190948"/>
                    </a:ext>
                  </a:extLst>
                </a:gridCol>
              </a:tblGrid>
              <a:tr h="5630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スライド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家庭科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公民科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42019"/>
                  </a:ext>
                </a:extLst>
              </a:tr>
              <a:tr h="573496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３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生活を支える経済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生活と経済、財政の役割と社会保障、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751161"/>
                  </a:ext>
                </a:extLst>
              </a:tr>
              <a:tr h="656913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４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持続可能な社会生活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財政の役割、社会保障制度、現代の経済社会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356703"/>
                  </a:ext>
                </a:extLst>
              </a:tr>
              <a:tr h="938447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５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社会保障制度と社会的連帯、持続可能な社会生活</a:t>
                      </a:r>
                    </a:p>
                    <a:p>
                      <a:endParaRPr kumimoji="1" lang="ja-JP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財政の役割と社会保障、生活と経済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561470"/>
                  </a:ext>
                </a:extLst>
              </a:tr>
              <a:tr h="656913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６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生活と経済、経済社会と国民生活、社会保障制度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35531"/>
                  </a:ext>
                </a:extLst>
              </a:tr>
              <a:tr h="546778"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７</a:t>
                      </a:r>
                      <a:endParaRPr kumimoji="1" lang="en-US" altLang="ja-JP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財政・租税の役割、社会保障制度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1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61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54312-7ABA-D003-1812-C6C545D8F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9C0C60-3BBF-D1DF-55D5-0720B93B6524}"/>
              </a:ext>
            </a:extLst>
          </p:cNvPr>
          <p:cNvSpPr/>
          <p:nvPr/>
        </p:nvSpPr>
        <p:spPr>
          <a:xfrm>
            <a:off x="0" y="-9569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5F675B0-BBA4-2E08-9DA5-53CC031BDE98}"/>
              </a:ext>
            </a:extLst>
          </p:cNvPr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日本の予算について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FE3BEB3-910E-FD67-F694-3D9C02C4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z="1800" smtClean="0"/>
              <a:pPr/>
              <a:t>3</a:t>
            </a:fld>
            <a:endParaRPr lang="ja-JP" altLang="en-US" sz="1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4EC726-DF17-6CC4-9AB4-DA15361AEC92}"/>
              </a:ext>
            </a:extLst>
          </p:cNvPr>
          <p:cNvSpPr txBox="1"/>
          <p:nvPr/>
        </p:nvSpPr>
        <p:spPr>
          <a:xfrm>
            <a:off x="3021177" y="6274395"/>
            <a:ext cx="5402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出典：財務省「これからの日本のために財政を考える」（令和</a:t>
            </a:r>
            <a:r>
              <a:rPr lang="en-US" altLang="ja-JP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C78F0F-FEF2-AEC0-7CD1-4AD04BE69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88" y="729314"/>
            <a:ext cx="5794928" cy="54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7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E5B71AD-7DE9-0C30-E850-F1FE3F0BDEF5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0984D3D-7B99-6B10-3540-CC123D45F749}"/>
              </a:ext>
            </a:extLst>
          </p:cNvPr>
          <p:cNvSpPr txBox="1"/>
          <p:nvPr/>
        </p:nvSpPr>
        <p:spPr>
          <a:xfrm>
            <a:off x="6893930" y="5639214"/>
            <a:ext cx="2133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出典：財務省「これからの日本のために財政を考える」（令和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88A25D-A587-C4FB-F229-914A9B3BC31A}"/>
              </a:ext>
            </a:extLst>
          </p:cNvPr>
          <p:cNvSpPr/>
          <p:nvPr/>
        </p:nvSpPr>
        <p:spPr>
          <a:xfrm>
            <a:off x="279084" y="2845"/>
            <a:ext cx="82248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財政構造の変化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79A51A9-C7D9-CEA2-42E1-005913BF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4876" y="643158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7A0DAEC-95E2-514F-AE08-67D91C44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553" y="837570"/>
            <a:ext cx="5001323" cy="58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6557063-1C83-6E8E-4BC1-C4AE812D38F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B8D481-2057-890C-3426-41A628F5A0CC}"/>
              </a:ext>
            </a:extLst>
          </p:cNvPr>
          <p:cNvSpPr txBox="1"/>
          <p:nvPr/>
        </p:nvSpPr>
        <p:spPr>
          <a:xfrm>
            <a:off x="7368024" y="5695811"/>
            <a:ext cx="1775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出典：財務省「日本の財政関係資料」（令和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361CCE-20DD-01D0-53C7-727A865F12A5}"/>
              </a:ext>
            </a:extLst>
          </p:cNvPr>
          <p:cNvSpPr/>
          <p:nvPr/>
        </p:nvSpPr>
        <p:spPr>
          <a:xfrm>
            <a:off x="236518" y="18077"/>
            <a:ext cx="82248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増大する社会保障給付費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0E3276A-7E85-AAD6-26CD-CB3BCDB7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911" y="64344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7F89B6-1BFD-A32A-E071-7E62E125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44" y="761336"/>
            <a:ext cx="6315680" cy="591798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4D6F76-C2CA-8CB4-57DE-341BD9ADF265}"/>
              </a:ext>
            </a:extLst>
          </p:cNvPr>
          <p:cNvSpPr txBox="1"/>
          <p:nvPr/>
        </p:nvSpPr>
        <p:spPr>
          <a:xfrm>
            <a:off x="2644827" y="735025"/>
            <a:ext cx="1927173" cy="179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0F93B7-7AE4-C562-25E3-B86CE88CFC71}"/>
              </a:ext>
            </a:extLst>
          </p:cNvPr>
          <p:cNvSpPr txBox="1"/>
          <p:nvPr/>
        </p:nvSpPr>
        <p:spPr>
          <a:xfrm>
            <a:off x="3608413" y="6589628"/>
            <a:ext cx="1927173" cy="179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332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B4CCB-16D8-D270-5EE6-BA6322ED6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D9A3058-1603-13F4-9987-2207C2A5E95A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2BDA3D-D826-D4CA-20F1-16BDE18DFAA8}"/>
              </a:ext>
            </a:extLst>
          </p:cNvPr>
          <p:cNvSpPr txBox="1"/>
          <p:nvPr/>
        </p:nvSpPr>
        <p:spPr>
          <a:xfrm>
            <a:off x="3846056" y="6434475"/>
            <a:ext cx="4855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「我が国の医療保険について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月現在）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85CFC5-2303-5275-242E-82F068545ED1}"/>
              </a:ext>
            </a:extLst>
          </p:cNvPr>
          <p:cNvSpPr/>
          <p:nvPr/>
        </p:nvSpPr>
        <p:spPr>
          <a:xfrm>
            <a:off x="236518" y="18077"/>
            <a:ext cx="82248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日本の公的医療保険（制度）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4A13D0E-4B56-C639-2613-EC0A246E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6911" y="64344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2CCDF0-8CE3-96B8-5D61-52E79003B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05" y="808618"/>
            <a:ext cx="8839006" cy="55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4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A23633B-0870-0023-703D-62A4B451E92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BFB5FAE-3A26-D697-38C4-143F64B1AE18}"/>
              </a:ext>
            </a:extLst>
          </p:cNvPr>
          <p:cNvSpPr/>
          <p:nvPr/>
        </p:nvSpPr>
        <p:spPr>
          <a:xfrm>
            <a:off x="109974" y="0"/>
            <a:ext cx="903402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国民負担率の国際比較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E8C4E-59EC-C582-30A4-51EA0A991C43}"/>
              </a:ext>
            </a:extLst>
          </p:cNvPr>
          <p:cNvSpPr txBox="1"/>
          <p:nvPr/>
        </p:nvSpPr>
        <p:spPr>
          <a:xfrm>
            <a:off x="109974" y="6474679"/>
            <a:ext cx="4827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出典：財務省「国民負担率の国際比較」（令和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45F7E8-0CDA-3637-0ADE-87A44B6A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6146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6553B-32E2-D644-9CD0-56FDA882EB90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3A303C-1DA9-9D70-B584-C1E0F672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65" y="794587"/>
            <a:ext cx="8420462" cy="55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43336"/>
      </p:ext>
    </p:extLst>
  </p:cSld>
  <p:clrMapOvr>
    <a:masterClrMapping/>
  </p:clrMapOvr>
</p:sld>
</file>

<file path=ppt/theme/theme1.xml><?xml version="1.0" encoding="utf-8"?>
<a:theme xmlns:a="http://schemas.openxmlformats.org/drawingml/2006/main" name="2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1650</TotalTime>
  <Words>445</Words>
  <Application>Microsoft Office PowerPoint</Application>
  <PresentationFormat>画面に合わせる (4:3)</PresentationFormat>
  <Paragraphs>64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Meiryo UI</vt:lpstr>
      <vt:lpstr>ヒラギノ丸ゴ Pro W4</vt:lpstr>
      <vt:lpstr>游ゴシック</vt:lpstr>
      <vt:lpstr>Arial</vt:lpstr>
      <vt:lpstr>Calibri</vt:lpstr>
      <vt:lpstr>Courier New</vt:lpstr>
      <vt:lpstr>2_ホワイト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生命保険文化センター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窪田 陸</dc:creator>
  <cp:lastModifiedBy>中尾 健太</cp:lastModifiedBy>
  <cp:revision>108</cp:revision>
  <cp:lastPrinted>2020-03-10T04:15:44Z</cp:lastPrinted>
  <dcterms:created xsi:type="dcterms:W3CDTF">2020-01-08T02:02:56Z</dcterms:created>
  <dcterms:modified xsi:type="dcterms:W3CDTF">2025-02-26T02:32:25Z</dcterms:modified>
</cp:coreProperties>
</file>