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71" r:id="rId2"/>
    <p:sldId id="1365" r:id="rId3"/>
    <p:sldId id="402" r:id="rId4"/>
    <p:sldId id="465" r:id="rId5"/>
    <p:sldId id="455" r:id="rId6"/>
    <p:sldId id="283" r:id="rId7"/>
    <p:sldId id="285" r:id="rId8"/>
    <p:sldId id="451" r:id="rId9"/>
    <p:sldId id="258" r:id="rId10"/>
    <p:sldId id="458" r:id="rId11"/>
    <p:sldId id="460" r:id="rId12"/>
    <p:sldId id="459" r:id="rId13"/>
    <p:sldId id="461" r:id="rId14"/>
    <p:sldId id="464" r:id="rId15"/>
    <p:sldId id="1362" r:id="rId16"/>
    <p:sldId id="466" r:id="rId17"/>
    <p:sldId id="1363" r:id="rId1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694"/>
    <a:srgbClr val="FF99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63597" autoAdjust="0"/>
  </p:normalViewPr>
  <p:slideViewPr>
    <p:cSldViewPr snapToGrid="0">
      <p:cViewPr varScale="1">
        <p:scale>
          <a:sx n="40" d="100"/>
          <a:sy n="40" d="100"/>
        </p:scale>
        <p:origin x="1768" y="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2225"/>
          </c:spPr>
          <c:dPt>
            <c:idx val="0"/>
            <c:bubble3D val="0"/>
            <c:spPr>
              <a:solidFill>
                <a:srgbClr val="CC99FF"/>
              </a:solidFill>
              <a:ln w="22225">
                <a:solidFill>
                  <a:schemeClr val="lt1"/>
                </a:solidFill>
              </a:ln>
              <a:effectLst/>
            </c:spPr>
            <c:extLst>
              <c:ext xmlns:c16="http://schemas.microsoft.com/office/drawing/2014/chart" uri="{C3380CC4-5D6E-409C-BE32-E72D297353CC}">
                <c16:uniqueId val="{00000001-0AE0-4A1E-B372-2E1AFE4108F2}"/>
              </c:ext>
            </c:extLst>
          </c:dPt>
          <c:dPt>
            <c:idx val="1"/>
            <c:bubble3D val="0"/>
            <c:spPr>
              <a:solidFill>
                <a:srgbClr val="3399FF"/>
              </a:solidFill>
              <a:ln w="22225">
                <a:solidFill>
                  <a:schemeClr val="lt1"/>
                </a:solidFill>
              </a:ln>
              <a:effectLst/>
            </c:spPr>
            <c:extLst>
              <c:ext xmlns:c16="http://schemas.microsoft.com/office/drawing/2014/chart" uri="{C3380CC4-5D6E-409C-BE32-E72D297353CC}">
                <c16:uniqueId val="{00000003-0AE0-4A1E-B372-2E1AFE4108F2}"/>
              </c:ext>
            </c:extLst>
          </c:dPt>
          <c:dPt>
            <c:idx val="2"/>
            <c:bubble3D val="0"/>
            <c:spPr>
              <a:solidFill>
                <a:srgbClr val="33CC33"/>
              </a:solidFill>
              <a:ln w="22225">
                <a:solidFill>
                  <a:schemeClr val="lt1"/>
                </a:solidFill>
              </a:ln>
              <a:effectLst/>
            </c:spPr>
            <c:extLst>
              <c:ext xmlns:c16="http://schemas.microsoft.com/office/drawing/2014/chart" uri="{C3380CC4-5D6E-409C-BE32-E72D297353CC}">
                <c16:uniqueId val="{00000005-0AE0-4A1E-B372-2E1AFE4108F2}"/>
              </c:ext>
            </c:extLst>
          </c:dPt>
          <c:dPt>
            <c:idx val="3"/>
            <c:bubble3D val="0"/>
            <c:spPr>
              <a:solidFill>
                <a:srgbClr val="FFCC00"/>
              </a:solidFill>
              <a:ln w="22225">
                <a:solidFill>
                  <a:schemeClr val="lt1"/>
                </a:solidFill>
              </a:ln>
              <a:effectLst/>
            </c:spPr>
            <c:extLst>
              <c:ext xmlns:c16="http://schemas.microsoft.com/office/drawing/2014/chart" uri="{C3380CC4-5D6E-409C-BE32-E72D297353CC}">
                <c16:uniqueId val="{00000007-0AE0-4A1E-B372-2E1AFE4108F2}"/>
              </c:ext>
            </c:extLst>
          </c:dPt>
          <c:dPt>
            <c:idx val="4"/>
            <c:bubble3D val="0"/>
            <c:spPr>
              <a:solidFill>
                <a:srgbClr val="CC9900"/>
              </a:solidFill>
              <a:ln w="22225">
                <a:solidFill>
                  <a:schemeClr val="lt1"/>
                </a:solidFill>
              </a:ln>
              <a:effectLst/>
            </c:spPr>
            <c:extLst>
              <c:ext xmlns:c16="http://schemas.microsoft.com/office/drawing/2014/chart" uri="{C3380CC4-5D6E-409C-BE32-E72D297353CC}">
                <c16:uniqueId val="{00000009-0AE0-4A1E-B372-2E1AFE4108F2}"/>
              </c:ext>
            </c:extLst>
          </c:dPt>
          <c:dPt>
            <c:idx val="5"/>
            <c:bubble3D val="0"/>
            <c:explosion val="3"/>
            <c:spPr>
              <a:solidFill>
                <a:srgbClr val="FF5050"/>
              </a:solidFill>
              <a:ln w="22225">
                <a:solidFill>
                  <a:schemeClr val="lt1"/>
                </a:solidFill>
              </a:ln>
              <a:effectLst/>
            </c:spPr>
            <c:extLst>
              <c:ext xmlns:c16="http://schemas.microsoft.com/office/drawing/2014/chart" uri="{C3380CC4-5D6E-409C-BE32-E72D297353CC}">
                <c16:uniqueId val="{0000000B-0AE0-4A1E-B372-2E1AFE4108F2}"/>
              </c:ext>
            </c:extLst>
          </c:dPt>
          <c:dPt>
            <c:idx val="6"/>
            <c:bubble3D val="0"/>
            <c:spPr>
              <a:solidFill>
                <a:schemeClr val="accent1">
                  <a:lumMod val="75000"/>
                </a:schemeClr>
              </a:solidFill>
              <a:ln w="22225">
                <a:solidFill>
                  <a:schemeClr val="lt1"/>
                </a:solidFill>
              </a:ln>
              <a:effectLst/>
            </c:spPr>
            <c:extLst>
              <c:ext xmlns:c16="http://schemas.microsoft.com/office/drawing/2014/chart" uri="{C3380CC4-5D6E-409C-BE32-E72D297353CC}">
                <c16:uniqueId val="{0000000D-0AE0-4A1E-B372-2E1AFE4108F2}"/>
              </c:ext>
            </c:extLst>
          </c:dPt>
          <c:dLbls>
            <c:dLbl>
              <c:idx val="0"/>
              <c:numFmt formatCode="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1-0AE0-4A1E-B372-2E1AFE4108F2}"/>
                </c:ext>
              </c:extLst>
            </c:dLbl>
            <c:dLbl>
              <c:idx val="2"/>
              <c:numFmt formatCode="0.0%" sourceLinked="0"/>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5-0AE0-4A1E-B372-2E1AFE4108F2}"/>
                </c:ext>
              </c:extLst>
            </c:dLbl>
            <c:dLbl>
              <c:idx val="3"/>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7-0AE0-4A1E-B372-2E1AFE4108F2}"/>
                </c:ext>
              </c:extLst>
            </c:dLbl>
            <c:dLbl>
              <c:idx val="4"/>
              <c:layout>
                <c:manualLayout>
                  <c:x val="-0.1405001646647594"/>
                  <c:y val="-0.18179286958218052"/>
                </c:manualLayout>
              </c:layout>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AE0-4A1E-B372-2E1AFE4108F2}"/>
                </c:ext>
              </c:extLst>
            </c:dLbl>
            <c:dLbl>
              <c:idx val="5"/>
              <c:layout>
                <c:manualLayout>
                  <c:x val="-0.22653378534387855"/>
                  <c:y val="-0.19931469855372994"/>
                </c:manualLayout>
              </c:layout>
              <c:tx>
                <c:rich>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fld id="{4001491B-2F96-40BC-9E2B-4D5E72127CCA}" type="CATEGORYNAME">
                      <a:rPr lang="ja-JP" altLang="en-US" sz="2000"/>
                      <a:pPr>
                        <a:defRPr sz="2500"/>
                      </a:pPr>
                      <a:t>[分類名]</a:t>
                    </a:fld>
                    <a:r>
                      <a:rPr lang="ja-JP" altLang="en-US" sz="2000" baseline="0" dirty="0"/>
                      <a:t>
</a:t>
                    </a:r>
                    <a:fld id="{D44AFC71-9513-4D0C-BD30-B9A2AD1107FA}" type="PERCENTAGE">
                      <a:rPr lang="en-US" altLang="ja-JP" sz="2000" baseline="0"/>
                      <a:pPr>
                        <a:defRPr sz="2500"/>
                      </a:pPr>
                      <a:t>[パーセンテージ]</a:t>
                    </a:fld>
                    <a:endParaRPr lang="ja-JP" altLang="en-US" sz="2000" baseline="0" dirty="0"/>
                  </a:p>
                </c:rich>
              </c:tx>
              <c:numFmt formatCode="0.0%" sourceLinked="0"/>
              <c:spPr>
                <a:noFill/>
                <a:ln>
                  <a:noFill/>
                </a:ln>
                <a:effectLst/>
              </c:spPr>
              <c:txPr>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170420593764276"/>
                      <c:h val="0.31923299862458465"/>
                    </c:manualLayout>
                  </c15:layout>
                  <c15:dlblFieldTable/>
                  <c15:showDataLabelsRange val="0"/>
                </c:ext>
                <c:ext xmlns:c16="http://schemas.microsoft.com/office/drawing/2014/chart" uri="{C3380CC4-5D6E-409C-BE32-E72D297353CC}">
                  <c16:uniqueId val="{0000000B-0AE0-4A1E-B372-2E1AFE4108F2}"/>
                </c:ext>
              </c:extLst>
            </c:dLbl>
            <c:dLbl>
              <c:idx val="6"/>
              <c:layout>
                <c:manualLayout>
                  <c:x val="0.21249285269060897"/>
                  <c:y val="0.15455998955010899"/>
                </c:manualLayout>
              </c:layout>
              <c:tx>
                <c:rich>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fld id="{DB7D55C4-9777-4EAB-B9C5-7A39169B6536}" type="CATEGORYNAME">
                      <a:rPr lang="ja-JP" altLang="en-US" sz="1800"/>
                      <a:pPr>
                        <a:defRPr sz="1500"/>
                      </a:pPr>
                      <a:t>[分類名]</a:t>
                    </a:fld>
                    <a:r>
                      <a:rPr lang="ja-JP" altLang="en-US" sz="1800" baseline="0" dirty="0"/>
                      <a:t>
</a:t>
                    </a:r>
                    <a:fld id="{16C62A45-CF90-4A8B-98DC-3E87AEBF056B}" type="PERCENTAGE">
                      <a:rPr lang="en-US" altLang="ja-JP" sz="1800" baseline="0"/>
                      <a:pPr>
                        <a:defRPr sz="1500"/>
                      </a:pPr>
                      <a:t>[パーセンテージ]</a:t>
                    </a:fld>
                    <a:endParaRPr lang="ja-JP" altLang="en-US" sz="1800" baseline="0" dirty="0"/>
                  </a:p>
                </c:rich>
              </c:tx>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624011722413202"/>
                      <c:h val="0.31969684144309901"/>
                    </c:manualLayout>
                  </c15:layout>
                  <c15:dlblFieldTable/>
                  <c15:showDataLabelsRange val="0"/>
                </c:ext>
                <c:ext xmlns:c16="http://schemas.microsoft.com/office/drawing/2014/chart" uri="{C3380CC4-5D6E-409C-BE32-E72D297353CC}">
                  <c16:uniqueId val="{0000000D-0AE0-4A1E-B372-2E1AFE4108F2}"/>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(2)'!$C$5:$C$11</c:f>
              <c:strCache>
                <c:ptCount val="7"/>
                <c:pt idx="5">
                  <c:v>正規雇用</c:v>
                </c:pt>
                <c:pt idx="6">
                  <c:v>非正規雇用</c:v>
                </c:pt>
              </c:strCache>
            </c:strRef>
          </c:cat>
          <c:val>
            <c:numRef>
              <c:f>'Sheet1 (2)'!$D$5:$D$11</c:f>
              <c:numCache>
                <c:formatCode>General</c:formatCode>
                <c:ptCount val="7"/>
                <c:pt idx="5">
                  <c:v>3615</c:v>
                </c:pt>
                <c:pt idx="6">
                  <c:v>2124</c:v>
                </c:pt>
              </c:numCache>
            </c:numRef>
          </c:val>
          <c:extLst>
            <c:ext xmlns:c16="http://schemas.microsoft.com/office/drawing/2014/chart" uri="{C3380CC4-5D6E-409C-BE32-E72D297353CC}">
              <c16:uniqueId val="{0000000E-0AE0-4A1E-B372-2E1AFE4108F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baseline="0">
          <a:solidFill>
            <a:schemeClr val="bg1"/>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Sheet1!$D$8</c:f>
              <c:strCache>
                <c:ptCount val="1"/>
                <c:pt idx="0">
                  <c:v>男</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ln>
                      <a:solidFill>
                        <a:schemeClr val="bg1"/>
                      </a:solidFill>
                    </a:ln>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Sheet1!$E$7:$G$7</c:f>
              <c:numCache>
                <c:formatCode>General</c:formatCode>
                <c:ptCount val="3"/>
                <c:pt idx="0">
                  <c:v>2012</c:v>
                </c:pt>
                <c:pt idx="1">
                  <c:v>2017</c:v>
                </c:pt>
                <c:pt idx="2">
                  <c:v>2022</c:v>
                </c:pt>
              </c:numCache>
            </c:numRef>
          </c:cat>
          <c:val>
            <c:numRef>
              <c:f>Sheet1!$E$8:$G$8</c:f>
              <c:numCache>
                <c:formatCode>General</c:formatCode>
                <c:ptCount val="3"/>
                <c:pt idx="0">
                  <c:v>422.1</c:v>
                </c:pt>
                <c:pt idx="1">
                  <c:v>384.9</c:v>
                </c:pt>
                <c:pt idx="2">
                  <c:v>361.8</c:v>
                </c:pt>
              </c:numCache>
            </c:numRef>
          </c:val>
          <c:extLst>
            <c:ext xmlns:c16="http://schemas.microsoft.com/office/drawing/2014/chart" uri="{C3380CC4-5D6E-409C-BE32-E72D297353CC}">
              <c16:uniqueId val="{00000000-085C-40F0-9DBE-AEE35B2EF3E5}"/>
            </c:ext>
          </c:extLst>
        </c:ser>
        <c:ser>
          <c:idx val="1"/>
          <c:order val="1"/>
          <c:tx>
            <c:strRef>
              <c:f>Sheet1!$D$9</c:f>
              <c:strCache>
                <c:ptCount val="1"/>
                <c:pt idx="0">
                  <c:v>女</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ln>
                      <a:solidFill>
                        <a:schemeClr val="bg1"/>
                      </a:solidFill>
                    </a:ln>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Sheet1!$E$7:$G$7</c:f>
              <c:numCache>
                <c:formatCode>General</c:formatCode>
                <c:ptCount val="3"/>
                <c:pt idx="0">
                  <c:v>2012</c:v>
                </c:pt>
                <c:pt idx="1">
                  <c:v>2017</c:v>
                </c:pt>
                <c:pt idx="2">
                  <c:v>2022</c:v>
                </c:pt>
              </c:numCache>
            </c:numRef>
          </c:cat>
          <c:val>
            <c:numRef>
              <c:f>Sheet1!$E$9:$G$9</c:f>
              <c:numCache>
                <c:formatCode>General</c:formatCode>
                <c:ptCount val="3"/>
                <c:pt idx="0">
                  <c:v>91.8</c:v>
                </c:pt>
                <c:pt idx="1">
                  <c:v>92.2</c:v>
                </c:pt>
                <c:pt idx="2">
                  <c:v>103.9</c:v>
                </c:pt>
              </c:numCache>
            </c:numRef>
          </c:val>
          <c:extLst>
            <c:ext xmlns:c16="http://schemas.microsoft.com/office/drawing/2014/chart" uri="{C3380CC4-5D6E-409C-BE32-E72D297353CC}">
              <c16:uniqueId val="{00000001-085C-40F0-9DBE-AEE35B2EF3E5}"/>
            </c:ext>
          </c:extLst>
        </c:ser>
        <c:dLbls>
          <c:dLblPos val="ctr"/>
          <c:showLegendKey val="0"/>
          <c:showVal val="1"/>
          <c:showCatName val="0"/>
          <c:showSerName val="0"/>
          <c:showPercent val="0"/>
          <c:showBubbleSize val="0"/>
        </c:dLbls>
        <c:gapWidth val="150"/>
        <c:overlap val="100"/>
        <c:axId val="1226192143"/>
        <c:axId val="1226189743"/>
      </c:barChart>
      <c:catAx>
        <c:axId val="12261921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26189743"/>
        <c:crosses val="autoZero"/>
        <c:auto val="1"/>
        <c:lblAlgn val="ctr"/>
        <c:lblOffset val="100"/>
        <c:noMultiLvlLbl val="0"/>
      </c:catAx>
      <c:valAx>
        <c:axId val="12261897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26192143"/>
        <c:crosses val="autoZero"/>
        <c:crossBetween val="between"/>
      </c:valAx>
      <c:spPr>
        <a:noFill/>
        <a:ln>
          <a:noFill/>
        </a:ln>
        <a:effectLst/>
      </c:spPr>
    </c:plotArea>
    <c:legend>
      <c:legendPos val="b"/>
      <c:layout>
        <c:manualLayout>
          <c:xMode val="edge"/>
          <c:yMode val="edge"/>
          <c:x val="0.37890330071168193"/>
          <c:y val="0.85145602589208103"/>
          <c:w val="0.24219339857663616"/>
          <c:h val="9.917702819357943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40" tIns="45720" rIns="91440" bIns="45720" rtlCol="0"/>
          <a:lstStyle>
            <a:lvl1pPr algn="r">
              <a:defRPr sz="1200"/>
            </a:lvl1pPr>
          </a:lstStyle>
          <a:p>
            <a:fld id="{A23D0CFA-0CD1-42B4-AECA-C928E165C690}" type="datetimeFigureOut">
              <a:rPr kumimoji="1" lang="ja-JP" altLang="en-US" smtClean="0"/>
              <a:t>2025/3/11</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7"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1"/>
          </a:xfrm>
          <a:prstGeom prst="rect">
            <a:avLst/>
          </a:prstGeom>
        </p:spPr>
        <p:txBody>
          <a:bodyPr vert="horz" lIns="91440" tIns="45720" rIns="91440" bIns="45720" rtlCol="0" anchor="b"/>
          <a:lstStyle>
            <a:lvl1pPr algn="r">
              <a:defRPr sz="1200"/>
            </a:lvl1pPr>
          </a:lstStyle>
          <a:p>
            <a:fld id="{73B0D673-6F75-4621-BB40-966325330B6A}" type="slidenum">
              <a:rPr kumimoji="1" lang="ja-JP" altLang="en-US" smtClean="0"/>
              <a:t>‹#›</a:t>
            </a:fld>
            <a:endParaRPr kumimoji="1" lang="ja-JP" altLang="en-US"/>
          </a:p>
        </p:txBody>
      </p:sp>
    </p:spTree>
    <p:extLst>
      <p:ext uri="{BB962C8B-B14F-4D97-AF65-F5344CB8AC3E}">
        <p14:creationId xmlns:p14="http://schemas.microsoft.com/office/powerpoint/2010/main" val="37831861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ili.or.jp/lifeplan/houseeconomy/941.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e-stat.go.jp/stat-search/files?page=1&amp;layout=datalist&amp;toukei=00200561&amp;tstat=000000330001&amp;cycle=7&amp;year=20230&amp;month=0&amp;tclass1=000000330001&amp;tclass2=000000330004&amp;tclass3=000000330005&amp;result_back=1&amp;tclass4val=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jili.or.jp/lifeplan/houseeconomy/845.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e-stat.go.jp/stat-search/files?page=1&amp;layout=datalist&amp;toukei=00200561&amp;tstat=000000330001&amp;cycle=7&amp;year=20230&amp;month=0&amp;tclass1=000000330001&amp;tclass2=000000330022&amp;tclass3=000000330023&amp;result_back=1&amp;tclass4val=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jili.or.jp/lifeplan/lifesecurity/1130.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e-stat.go.jp/stat-search/files?page=1&amp;layout=datalist&amp;toukei=00200561&amp;tstat=000000330001&amp;cycle=7&amp;year=20230&amp;month=0&amp;tclass1=000000330001&amp;tclass2=000000330004&amp;tclass3=000000330005&amp;result_back=1&amp;tclass4val=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jili.or.jp/lifeplan/lifesecurity/1130.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e-stat.go.jp/stat-search/files?page=1&amp;layout=datalist&amp;toukei=00200561&amp;tstat=000000330001&amp;cycle=7&amp;year=20230&amp;month=0&amp;tclass1=000000330001&amp;tclass2=000000330022&amp;tclass3=000000330023&amp;result_back=1&amp;tclass4val=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jili.or.jp/lifeplan/lifeevent/800.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mhlw.go.jp/toukei/list/71-r05.html" TargetMode="External"/><Relationship Id="rId5" Type="http://schemas.openxmlformats.org/officeDocument/2006/relationships/hyperlink" Target="https://www.jili.or.jp/lifeplan/lifeevent/796.html" TargetMode="External"/><Relationship Id="rId4" Type="http://schemas.openxmlformats.org/officeDocument/2006/relationships/hyperlink" Target="https://www.jili.or.jp/lifeplan/lifeevent/799.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husho.meti.go.jp/pamflet/hakusyo/2024/PDF/chusho.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hlw.go.jp/stf/seisakunitsuite/bunya/0000042451.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jili.or.jp/lifeplan/houseeconomy/1021.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mhlw.go.jp/stf/seisakunitsuite/bunya/koyou_roudou/koyoukintou/seisaku06/index.html" TargetMode="External"/><Relationship Id="rId4" Type="http://schemas.openxmlformats.org/officeDocument/2006/relationships/hyperlink" Target="https://hatarakikatakaikaku.mhlw.go.jp/overtime.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urvey.gov-online.go.jp/r05/r05-life/#T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jili.or.jp/lifeplan/houseeconomy/1093.html" TargetMode="External"/><Relationship Id="rId7" Type="http://schemas.openxmlformats.org/officeDocument/2006/relationships/hyperlink" Target="https://www.stat.go.jp/data/roudou/sokuhou/nen/ft/index.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jil.go.jp/kokunai/statistics/kako/2024/index.html" TargetMode="External"/><Relationship Id="rId5" Type="http://schemas.openxmlformats.org/officeDocument/2006/relationships/hyperlink" Target="https://www.caa.go.jp/policies/policy/consumer_research/white_paper/" TargetMode="External"/><Relationship Id="rId4" Type="http://schemas.openxmlformats.org/officeDocument/2006/relationships/hyperlink" Target="https://www.jili.or.jp/lifeplan/houseeconomy/1092.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hlw.go.jp/toukei/list/chinginkouzou_a.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ili.or.jp/school/questionnaire.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onsumer-education.jp/topics/2022/03/post-45.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jili.or.jp/school/questionnaire.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onsumer-education.jp/topics/2022/03/post-45.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hlw.go.jp/toukei/list/chinginkouzou_a.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jili.or.jp/lifeplan/houseeconomy/1093.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mhlw.go.jp/toukei/list/chinginkouzou_a.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a:t>
            </a:fld>
            <a:endParaRPr kumimoji="1" lang="ja-JP" altLang="en-US"/>
          </a:p>
        </p:txBody>
      </p:sp>
    </p:spTree>
    <p:extLst>
      <p:ext uri="{BB962C8B-B14F-4D97-AF65-F5344CB8AC3E}">
        <p14:creationId xmlns:p14="http://schemas.microsoft.com/office/powerpoint/2010/main" val="3260018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kumimoji="1"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月々の生活費は平均していくらくらい？｜生活基盤の安定を図る生活設計｜ひと目でわかる生活設計情報｜公益財団法人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家計調査 家計収支編 二人以上の世帯 詳細結果表 年次 </a:t>
            </a:r>
            <a:r>
              <a:rPr lang="en-US" altLang="ja-JP" dirty="0">
                <a:hlinkClick r:id="rId4"/>
              </a:rPr>
              <a:t>2023</a:t>
            </a:r>
            <a:r>
              <a:rPr lang="ja-JP" altLang="en-US" dirty="0">
                <a:hlinkClick r:id="rId4"/>
              </a:rPr>
              <a:t>年 </a:t>
            </a:r>
            <a:r>
              <a:rPr lang="en-US" altLang="ja-JP" dirty="0">
                <a:hlinkClick r:id="rId4"/>
              </a:rPr>
              <a:t>| </a:t>
            </a:r>
            <a:r>
              <a:rPr lang="ja-JP" altLang="en-US" dirty="0">
                <a:hlinkClick r:id="rId4"/>
              </a:rPr>
              <a:t>ファイル </a:t>
            </a:r>
            <a:r>
              <a:rPr lang="en-US" altLang="ja-JP" dirty="0">
                <a:hlinkClick r:id="rId4"/>
              </a:rPr>
              <a:t>| </a:t>
            </a:r>
            <a:r>
              <a:rPr lang="ja-JP" altLang="en-US" dirty="0">
                <a:hlinkClick r:id="rId4"/>
              </a:rPr>
              <a:t>統計データを探す </a:t>
            </a:r>
            <a:r>
              <a:rPr lang="en-US" altLang="ja-JP" dirty="0">
                <a:hlinkClick r:id="rId4"/>
              </a:rPr>
              <a:t>| </a:t>
            </a:r>
            <a:r>
              <a:rPr lang="ja-JP" altLang="en-US" dirty="0">
                <a:hlinkClick r:id="rId4"/>
              </a:rPr>
              <a:t>政府統計の総合窓口</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10</a:t>
            </a:fld>
            <a:endParaRPr kumimoji="1" lang="ja-JP" altLang="en-US"/>
          </a:p>
        </p:txBody>
      </p:sp>
    </p:spTree>
    <p:extLst>
      <p:ext uri="{BB962C8B-B14F-4D97-AF65-F5344CB8AC3E}">
        <p14:creationId xmlns:p14="http://schemas.microsoft.com/office/powerpoint/2010/main" val="3736008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世帯の人数、共働き世帯かによって家計の状況はどう違う？｜生活基盤の安定を図る生活設計｜ひと目でわかる生活設計情報｜公益財団法人　生命保険文化センター</a:t>
            </a:r>
            <a:endParaRPr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家計調査 家計収支編 単身世帯 詳細結果表 年次 </a:t>
            </a:r>
            <a:r>
              <a:rPr lang="en-US" altLang="ja-JP" dirty="0">
                <a:hlinkClick r:id="rId4"/>
              </a:rPr>
              <a:t>2023</a:t>
            </a:r>
            <a:r>
              <a:rPr lang="ja-JP" altLang="en-US" dirty="0">
                <a:hlinkClick r:id="rId4"/>
              </a:rPr>
              <a:t>年 </a:t>
            </a:r>
            <a:r>
              <a:rPr lang="en-US" altLang="ja-JP" dirty="0">
                <a:hlinkClick r:id="rId4"/>
              </a:rPr>
              <a:t>| </a:t>
            </a:r>
            <a:r>
              <a:rPr lang="ja-JP" altLang="en-US" dirty="0">
                <a:hlinkClick r:id="rId4"/>
              </a:rPr>
              <a:t>ファイル </a:t>
            </a:r>
            <a:r>
              <a:rPr lang="en-US" altLang="ja-JP" dirty="0">
                <a:hlinkClick r:id="rId4"/>
              </a:rPr>
              <a:t>| </a:t>
            </a:r>
            <a:r>
              <a:rPr lang="ja-JP" altLang="en-US" dirty="0">
                <a:hlinkClick r:id="rId4"/>
              </a:rPr>
              <a:t>統計データを探す </a:t>
            </a:r>
            <a:r>
              <a:rPr lang="en-US" altLang="ja-JP" dirty="0">
                <a:hlinkClick r:id="rId4"/>
              </a:rPr>
              <a:t>| </a:t>
            </a:r>
            <a:r>
              <a:rPr lang="ja-JP" altLang="en-US" dirty="0">
                <a:hlinkClick r:id="rId4"/>
              </a:rPr>
              <a:t>政府統計の総合窓口</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11</a:t>
            </a:fld>
            <a:endParaRPr kumimoji="1" lang="ja-JP" altLang="en-US"/>
          </a:p>
        </p:txBody>
      </p:sp>
    </p:spTree>
    <p:extLst>
      <p:ext uri="{BB962C8B-B14F-4D97-AF65-F5344CB8AC3E}">
        <p14:creationId xmlns:p14="http://schemas.microsoft.com/office/powerpoint/2010/main" val="3941413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老後の生活費はどれくらい？｜リスクに備えるための生活設計｜ひと目でわかる生活設計情報｜公益財団法人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家計調査 家計収支編 二人以上の世帯 詳細結果表 年次 </a:t>
            </a:r>
            <a:r>
              <a:rPr lang="en-US" altLang="ja-JP" dirty="0">
                <a:hlinkClick r:id="rId4"/>
              </a:rPr>
              <a:t>2023</a:t>
            </a:r>
            <a:r>
              <a:rPr lang="ja-JP" altLang="en-US" dirty="0">
                <a:hlinkClick r:id="rId4"/>
              </a:rPr>
              <a:t>年 </a:t>
            </a:r>
            <a:r>
              <a:rPr lang="en-US" altLang="ja-JP" dirty="0">
                <a:hlinkClick r:id="rId4"/>
              </a:rPr>
              <a:t>| </a:t>
            </a:r>
            <a:r>
              <a:rPr lang="ja-JP" altLang="en-US" dirty="0">
                <a:hlinkClick r:id="rId4"/>
              </a:rPr>
              <a:t>ファイル </a:t>
            </a:r>
            <a:r>
              <a:rPr lang="en-US" altLang="ja-JP" dirty="0">
                <a:hlinkClick r:id="rId4"/>
              </a:rPr>
              <a:t>| </a:t>
            </a:r>
            <a:r>
              <a:rPr lang="ja-JP" altLang="en-US" dirty="0">
                <a:hlinkClick r:id="rId4"/>
              </a:rPr>
              <a:t>統計データを探す </a:t>
            </a:r>
            <a:r>
              <a:rPr lang="en-US" altLang="ja-JP" dirty="0">
                <a:hlinkClick r:id="rId4"/>
              </a:rPr>
              <a:t>| </a:t>
            </a:r>
            <a:r>
              <a:rPr lang="ja-JP" altLang="en-US" dirty="0">
                <a:hlinkClick r:id="rId4"/>
              </a:rPr>
              <a:t>政府統計の総合窓口</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12</a:t>
            </a:fld>
            <a:endParaRPr kumimoji="1" lang="ja-JP" altLang="en-US"/>
          </a:p>
        </p:txBody>
      </p:sp>
    </p:spTree>
    <p:extLst>
      <p:ext uri="{BB962C8B-B14F-4D97-AF65-F5344CB8AC3E}">
        <p14:creationId xmlns:p14="http://schemas.microsoft.com/office/powerpoint/2010/main" val="1359520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kumimoji="1"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老後の生活費はどれくらい？｜リスクに備えるための生活設計｜ひと目でわかる生活設計情報｜公益財団法人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家計調査 家計収支編 単身世帯 詳細結果表 年次 </a:t>
            </a:r>
            <a:r>
              <a:rPr lang="en-US" altLang="ja-JP" dirty="0">
                <a:hlinkClick r:id="rId4"/>
              </a:rPr>
              <a:t>2023</a:t>
            </a:r>
            <a:r>
              <a:rPr lang="ja-JP" altLang="en-US" dirty="0">
                <a:hlinkClick r:id="rId4"/>
              </a:rPr>
              <a:t>年 </a:t>
            </a:r>
            <a:r>
              <a:rPr lang="en-US" altLang="ja-JP" dirty="0">
                <a:hlinkClick r:id="rId4"/>
              </a:rPr>
              <a:t>| </a:t>
            </a:r>
            <a:r>
              <a:rPr lang="ja-JP" altLang="en-US" dirty="0">
                <a:hlinkClick r:id="rId4"/>
              </a:rPr>
              <a:t>ファイル </a:t>
            </a:r>
            <a:r>
              <a:rPr lang="en-US" altLang="ja-JP" dirty="0">
                <a:hlinkClick r:id="rId4"/>
              </a:rPr>
              <a:t>| </a:t>
            </a:r>
            <a:r>
              <a:rPr lang="ja-JP" altLang="en-US" dirty="0">
                <a:hlinkClick r:id="rId4"/>
              </a:rPr>
              <a:t>統計データを探す </a:t>
            </a:r>
            <a:r>
              <a:rPr lang="en-US" altLang="ja-JP" dirty="0">
                <a:hlinkClick r:id="rId4"/>
              </a:rPr>
              <a:t>| </a:t>
            </a:r>
            <a:r>
              <a:rPr lang="ja-JP" altLang="en-US" dirty="0">
                <a:hlinkClick r:id="rId4"/>
              </a:rPr>
              <a:t>政府統計の総合窓口</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13</a:t>
            </a:fld>
            <a:endParaRPr kumimoji="1" lang="ja-JP" altLang="en-US"/>
          </a:p>
        </p:txBody>
      </p:sp>
    </p:spTree>
    <p:extLst>
      <p:ext uri="{BB962C8B-B14F-4D97-AF65-F5344CB8AC3E}">
        <p14:creationId xmlns:p14="http://schemas.microsoft.com/office/powerpoint/2010/main" val="405907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C7304-76CF-AB31-60B0-0770DA9FA79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2EB261C-B750-4A93-2BE8-A909D7570D3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2BC33E4-C2F1-1F3F-4822-972DB9266FD0}"/>
              </a:ext>
            </a:extLst>
          </p:cNvPr>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kumimoji="1"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産前産後休業や育児休業制度を知りたい｜ライフイベントから見る生活設計｜ひと目でわかる生活設計情報｜公益財団法人　生命保険文化センター</a:t>
            </a:r>
            <a:endParaRPr lang="en-US" altLang="ja-JP" dirty="0"/>
          </a:p>
          <a:p>
            <a:endParaRPr kumimoji="1" lang="en-US" altLang="ja-JP" dirty="0"/>
          </a:p>
          <a:p>
            <a:r>
              <a:rPr lang="ja-JP" altLang="en-US" dirty="0">
                <a:hlinkClick r:id="rId4"/>
              </a:rPr>
              <a:t>育児休業をとっている人はどれくらい？｜ライフイベントから見る生活設計｜ひと目でわかる生活設計情報｜公益財団法人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出産や育児への公的な経済支援を知りたい｜ライフイベントから見る生活設計｜ひと目でわかる生活設計情報｜公益財団法人　生命保険文化センター</a:t>
            </a:r>
            <a:endParaRPr kumimoji="1" lang="en-US" altLang="ja-JP" dirty="0"/>
          </a:p>
          <a:p>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6"/>
              </a:rPr>
              <a:t>令和５年度雇用均等基本調査｜厚生労働省</a:t>
            </a:r>
            <a:endParaRPr kumimoji="1" lang="ja-JP" altLang="en-US" dirty="0"/>
          </a:p>
        </p:txBody>
      </p:sp>
      <p:sp>
        <p:nvSpPr>
          <p:cNvPr id="4" name="スライド番号プレースホルダー 3">
            <a:extLst>
              <a:ext uri="{FF2B5EF4-FFF2-40B4-BE49-F238E27FC236}">
                <a16:creationId xmlns:a16="http://schemas.microsoft.com/office/drawing/2014/main" id="{17259EC6-2BBF-CA6A-5B2F-389EDC5EBE25}"/>
              </a:ext>
            </a:extLst>
          </p:cNvPr>
          <p:cNvSpPr>
            <a:spLocks noGrp="1"/>
          </p:cNvSpPr>
          <p:nvPr>
            <p:ph type="sldNum" sz="quarter" idx="10"/>
          </p:nvPr>
        </p:nvSpPr>
        <p:spPr/>
        <p:txBody>
          <a:bodyPr/>
          <a:lstStyle/>
          <a:p>
            <a:fld id="{5BCF20F6-02F4-5F40-A8D1-3F65F449E5E0}" type="slidenum">
              <a:rPr kumimoji="1" lang="ja-JP" altLang="en-US" smtClean="0"/>
              <a:t>14</a:t>
            </a:fld>
            <a:endParaRPr kumimoji="1" lang="ja-JP" altLang="en-US"/>
          </a:p>
        </p:txBody>
      </p:sp>
    </p:spTree>
    <p:extLst>
      <p:ext uri="{BB962C8B-B14F-4D97-AF65-F5344CB8AC3E}">
        <p14:creationId xmlns:p14="http://schemas.microsoft.com/office/powerpoint/2010/main" val="4151168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dirty="0">
              <a:solidFill>
                <a:srgbClr val="333333"/>
              </a:solidFill>
              <a:effectLs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出典元</a:t>
            </a:r>
            <a:r>
              <a:rPr lang="en-US" altLang="ja-JP" b="0" i="0" dirty="0">
                <a:solidFill>
                  <a:srgbClr val="333333"/>
                </a:solidFill>
                <a:effectLst/>
                <a:latin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dirty="0">
                <a:hlinkClick r:id="rId3"/>
              </a:rPr>
              <a:t>2024</a:t>
            </a:r>
            <a:r>
              <a:rPr lang="zh-TW" altLang="en-US" dirty="0">
                <a:hlinkClick r:id="rId3"/>
              </a:rPr>
              <a:t>年版「中小企業白書」全文 </a:t>
            </a:r>
            <a:r>
              <a:rPr lang="en-US" altLang="zh-TW" dirty="0">
                <a:hlinkClick r:id="rId3"/>
              </a:rPr>
              <a:t>| </a:t>
            </a:r>
            <a:r>
              <a:rPr lang="zh-TW" altLang="en-US" dirty="0">
                <a:hlinkClick r:id="rId3"/>
              </a:rPr>
              <a:t>中小企業庁</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15</a:t>
            </a:fld>
            <a:endParaRPr kumimoji="1" lang="ja-JP" altLang="en-US"/>
          </a:p>
        </p:txBody>
      </p:sp>
    </p:spTree>
    <p:extLst>
      <p:ext uri="{BB962C8B-B14F-4D97-AF65-F5344CB8AC3E}">
        <p14:creationId xmlns:p14="http://schemas.microsoft.com/office/powerpoint/2010/main" val="3322451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342E0-A934-A6A3-793A-64A39ADF942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3026A73-0D34-BED1-4F87-E0D78C0370B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B68FF31-646A-0B08-897E-389B7D2CBF84}"/>
              </a:ext>
            </a:extLst>
          </p:cNvPr>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労働基準に関する法制度 ｜厚生労働省</a:t>
            </a:r>
            <a:endParaRPr kumimoji="1" lang="en-US" altLang="ja-JP" dirty="0"/>
          </a:p>
        </p:txBody>
      </p:sp>
      <p:sp>
        <p:nvSpPr>
          <p:cNvPr id="4" name="スライド番号プレースホルダー 3">
            <a:extLst>
              <a:ext uri="{FF2B5EF4-FFF2-40B4-BE49-F238E27FC236}">
                <a16:creationId xmlns:a16="http://schemas.microsoft.com/office/drawing/2014/main" id="{50459459-704A-ADA4-A1EE-A03048868BE7}"/>
              </a:ext>
            </a:extLst>
          </p:cNvPr>
          <p:cNvSpPr>
            <a:spLocks noGrp="1"/>
          </p:cNvSpPr>
          <p:nvPr>
            <p:ph type="sldNum" sz="quarter" idx="5"/>
          </p:nvPr>
        </p:nvSpPr>
        <p:spPr/>
        <p:txBody>
          <a:bodyPr/>
          <a:lstStyle/>
          <a:p>
            <a:fld id="{73B0D673-6F75-4621-BB40-966325330B6A}" type="slidenum">
              <a:rPr kumimoji="1" lang="ja-JP" altLang="en-US" smtClean="0"/>
              <a:t>16</a:t>
            </a:fld>
            <a:endParaRPr kumimoji="1" lang="ja-JP" altLang="en-US"/>
          </a:p>
        </p:txBody>
      </p:sp>
    </p:spTree>
    <p:extLst>
      <p:ext uri="{BB962C8B-B14F-4D97-AF65-F5344CB8AC3E}">
        <p14:creationId xmlns:p14="http://schemas.microsoft.com/office/powerpoint/2010/main" val="4105207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333333"/>
              </a:solidFill>
              <a:effectLst/>
              <a:latin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参考情報</a:t>
            </a:r>
            <a:r>
              <a:rPr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hlinkClick r:id="rId3"/>
              </a:rPr>
              <a:t>「働き方改革」の背景となっている労働状況は？｜生活基盤の安定を図る生活設計｜ひと目でわかる生活設計情報｜公益財団法人　生命保険文化センター</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dirty="0">
              <a:solidFill>
                <a:srgbClr val="333333"/>
              </a:solidFill>
              <a:effectLs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出典元</a:t>
            </a:r>
            <a:r>
              <a:rPr lang="en-US" altLang="ja-JP" b="0" i="0" dirty="0">
                <a:solidFill>
                  <a:srgbClr val="333333"/>
                </a:solidFill>
                <a:effectLst/>
                <a:latin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4"/>
              </a:rPr>
              <a:t>時間外労働の上限規制 </a:t>
            </a:r>
            <a:r>
              <a:rPr lang="en-US" altLang="ja-JP" dirty="0">
                <a:hlinkClick r:id="rId4"/>
              </a:rPr>
              <a:t>| </a:t>
            </a:r>
            <a:r>
              <a:rPr lang="ja-JP" altLang="en-US" dirty="0">
                <a:hlinkClick r:id="rId4"/>
              </a:rPr>
              <a:t>働き方改革特設サイト </a:t>
            </a:r>
            <a:r>
              <a:rPr lang="en-US" altLang="ja-JP" dirty="0">
                <a:hlinkClick r:id="rId4"/>
              </a:rPr>
              <a:t>| </a:t>
            </a:r>
            <a:r>
              <a:rPr lang="ja-JP" altLang="en-US" dirty="0">
                <a:hlinkClick r:id="rId4"/>
              </a:rPr>
              <a:t>厚生労働省</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5"/>
              </a:rPr>
              <a:t>職場におけるハラスメントの防止のために（セクシュアルハラスメント</a:t>
            </a:r>
            <a:r>
              <a:rPr lang="en-US" altLang="ja-JP" dirty="0">
                <a:hlinkClick r:id="rId5"/>
              </a:rPr>
              <a:t>/</a:t>
            </a:r>
            <a:r>
              <a:rPr lang="ja-JP" altLang="en-US" dirty="0">
                <a:hlinkClick r:id="rId5"/>
              </a:rPr>
              <a:t>妊娠・出産・育児休業等に関するハラスメント</a:t>
            </a:r>
            <a:r>
              <a:rPr lang="en-US" altLang="ja-JP" dirty="0">
                <a:hlinkClick r:id="rId5"/>
              </a:rPr>
              <a:t>/</a:t>
            </a:r>
            <a:r>
              <a:rPr lang="ja-JP" altLang="en-US" dirty="0">
                <a:hlinkClick r:id="rId5"/>
              </a:rPr>
              <a:t>パワーハラスメント｜厚生労働省</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17</a:t>
            </a:fld>
            <a:endParaRPr kumimoji="1" lang="ja-JP" altLang="en-US"/>
          </a:p>
        </p:txBody>
      </p:sp>
    </p:spTree>
    <p:extLst>
      <p:ext uri="{BB962C8B-B14F-4D97-AF65-F5344CB8AC3E}">
        <p14:creationId xmlns:p14="http://schemas.microsoft.com/office/powerpoint/2010/main" val="332245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dirty="0"/>
          </a:p>
        </p:txBody>
      </p:sp>
    </p:spTree>
    <p:extLst>
      <p:ext uri="{BB962C8B-B14F-4D97-AF65-F5344CB8AC3E}">
        <p14:creationId xmlns:p14="http://schemas.microsoft.com/office/powerpoint/2010/main" val="184794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国民生活に関する世論調査（令和</a:t>
            </a:r>
            <a:r>
              <a:rPr lang="en-US" altLang="ja-JP" dirty="0">
                <a:hlinkClick r:id="rId3"/>
              </a:rPr>
              <a:t>5</a:t>
            </a:r>
            <a:r>
              <a:rPr lang="ja-JP" altLang="en-US" dirty="0">
                <a:hlinkClick r:id="rId3"/>
              </a:rPr>
              <a:t>年</a:t>
            </a:r>
            <a:r>
              <a:rPr lang="en-US" altLang="ja-JP" dirty="0">
                <a:hlinkClick r:id="rId3"/>
              </a:rPr>
              <a:t>11</a:t>
            </a:r>
            <a:r>
              <a:rPr lang="ja-JP" altLang="en-US" dirty="0">
                <a:hlinkClick r:id="rId3"/>
              </a:rPr>
              <a:t>月調査） </a:t>
            </a:r>
            <a:r>
              <a:rPr lang="en-US" altLang="ja-JP" dirty="0">
                <a:hlinkClick r:id="rId3"/>
              </a:rPr>
              <a:t>| </a:t>
            </a:r>
            <a:r>
              <a:rPr lang="ja-JP" altLang="en-US" dirty="0">
                <a:hlinkClick r:id="rId3"/>
              </a:rPr>
              <a:t>世論調査 </a:t>
            </a:r>
            <a:r>
              <a:rPr lang="en-US" altLang="ja-JP" dirty="0">
                <a:hlinkClick r:id="rId3"/>
              </a:rPr>
              <a:t>| </a:t>
            </a:r>
            <a:r>
              <a:rPr lang="ja-JP" altLang="en-US" dirty="0">
                <a:hlinkClick r:id="rId3"/>
              </a:rPr>
              <a:t>内閣府</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a:t>
            </a:fld>
            <a:endParaRPr kumimoji="1" lang="ja-JP" altLang="en-US"/>
          </a:p>
        </p:txBody>
      </p:sp>
    </p:spTree>
    <p:extLst>
      <p:ext uri="{BB962C8B-B14F-4D97-AF65-F5344CB8AC3E}">
        <p14:creationId xmlns:p14="http://schemas.microsoft.com/office/powerpoint/2010/main" val="330301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参考情報</a:t>
            </a:r>
            <a:r>
              <a:rPr kumimoji="1" lang="en-US" altLang="ja-JP" dirty="0"/>
              <a:t>】</a:t>
            </a:r>
          </a:p>
          <a:p>
            <a:r>
              <a:rPr lang="ja-JP" altLang="en-US" dirty="0">
                <a:hlinkClick r:id="rId3"/>
              </a:rPr>
              <a:t>雇用形態別の賃金は？｜生活基盤の安定を図る生活設計｜ひと目でわかる生活設計情報｜公益財団法人　生命保険文化センター</a:t>
            </a:r>
            <a:endParaRPr lang="en-US" altLang="ja-JP" dirty="0"/>
          </a:p>
          <a:p>
            <a:endParaRPr kumimoji="1" lang="en-US" altLang="ja-JP" dirty="0"/>
          </a:p>
          <a:p>
            <a:r>
              <a:rPr lang="ja-JP" altLang="en-US" dirty="0">
                <a:hlinkClick r:id="rId4"/>
              </a:rPr>
              <a:t>非正規雇用者はどれくらいいる？｜生活基盤の安定を図る生活設計｜ひと目でわかる生活設計情報｜公益財団法人　生命保険文化センター</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5"/>
            </a:endParaRPr>
          </a:p>
          <a:p>
            <a:r>
              <a:rPr lang="ja-JP" altLang="en-US" dirty="0">
                <a:hlinkClick r:id="rId6"/>
              </a:rPr>
              <a:t>ユースフル労働統計</a:t>
            </a:r>
            <a:r>
              <a:rPr lang="en-US" altLang="ja-JP" dirty="0">
                <a:hlinkClick r:id="rId6"/>
              </a:rPr>
              <a:t>2024 ―</a:t>
            </a:r>
            <a:r>
              <a:rPr lang="ja-JP" altLang="en-US" dirty="0">
                <a:hlinkClick r:id="rId6"/>
              </a:rPr>
              <a:t>労働統計加工指標集</a:t>
            </a:r>
            <a:r>
              <a:rPr lang="en-US" altLang="ja-JP" dirty="0">
                <a:hlinkClick r:id="rId6"/>
              </a:rPr>
              <a:t>―</a:t>
            </a:r>
            <a:r>
              <a:rPr lang="ja-JP" altLang="en-US" dirty="0">
                <a:hlinkClick r:id="rId6"/>
              </a:rPr>
              <a:t>｜労働政策研究・研修機構（</a:t>
            </a:r>
            <a:r>
              <a:rPr lang="en-US" altLang="ja-JP" dirty="0">
                <a:hlinkClick r:id="rId6"/>
              </a:rPr>
              <a:t>JILPT</a:t>
            </a:r>
            <a:r>
              <a:rPr lang="ja-JP" altLang="en-US" dirty="0">
                <a:hlinkClick r:id="rId6"/>
              </a:rPr>
              <a:t>）</a:t>
            </a:r>
            <a:endParaRPr lang="en-US" altLang="ja-JP" dirty="0"/>
          </a:p>
          <a:p>
            <a:endParaRPr kumimoji="1" lang="en-US" altLang="ja-JP" dirty="0"/>
          </a:p>
          <a:p>
            <a:r>
              <a:rPr lang="ja-JP" altLang="en-US" dirty="0">
                <a:hlinkClick r:id="rId7"/>
              </a:rPr>
              <a:t>統計局ホームページ</a:t>
            </a:r>
            <a:r>
              <a:rPr lang="en-US" altLang="ja-JP" dirty="0">
                <a:hlinkClick r:id="rId7"/>
              </a:rPr>
              <a:t>/</a:t>
            </a:r>
            <a:r>
              <a:rPr lang="ja-JP" altLang="en-US" dirty="0">
                <a:hlinkClick r:id="rId7"/>
              </a:rPr>
              <a:t>労働力調査（基本集計）年平均結果</a:t>
            </a:r>
            <a:endParaRPr kumimoji="1" lang="ja-JP" altLang="en-US" dirty="0"/>
          </a:p>
        </p:txBody>
      </p:sp>
    </p:spTree>
    <p:extLst>
      <p:ext uri="{BB962C8B-B14F-4D97-AF65-F5344CB8AC3E}">
        <p14:creationId xmlns:p14="http://schemas.microsoft.com/office/powerpoint/2010/main" val="35589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賃金構造基本統計調査　結果の概要｜厚生労働省</a:t>
            </a:r>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1474741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高校生の消費生活と生活設計に関するアンケート調査｜学校教育活動｜公益財団法人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en-US" altLang="ja-JP" dirty="0">
                <a:hlinkClick r:id="rId4"/>
              </a:rPr>
              <a:t>TOPICS - </a:t>
            </a:r>
            <a:r>
              <a:rPr lang="ja-JP" altLang="en-US" dirty="0">
                <a:hlinkClick r:id="rId4"/>
              </a:rPr>
              <a:t>公益財団法人 消費者教育支援センター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6</a:t>
            </a:fld>
            <a:endParaRPr kumimoji="1" lang="ja-JP" altLang="en-US"/>
          </a:p>
        </p:txBody>
      </p:sp>
    </p:spTree>
    <p:extLst>
      <p:ext uri="{BB962C8B-B14F-4D97-AF65-F5344CB8AC3E}">
        <p14:creationId xmlns:p14="http://schemas.microsoft.com/office/powerpoint/2010/main" val="14757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高校生の消費生活と生活設計に関するアンケート調査｜学校教育活動｜公益財団法人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en-US" altLang="ja-JP" dirty="0">
                <a:hlinkClick r:id="rId4"/>
              </a:rPr>
              <a:t>TOPICS - </a:t>
            </a:r>
            <a:r>
              <a:rPr lang="ja-JP" altLang="en-US" dirty="0">
                <a:hlinkClick r:id="rId4"/>
              </a:rPr>
              <a:t>公益財団法人 消費者教育支援センター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7</a:t>
            </a:fld>
            <a:endParaRPr kumimoji="1" lang="ja-JP" altLang="en-US"/>
          </a:p>
        </p:txBody>
      </p:sp>
    </p:spTree>
    <p:extLst>
      <p:ext uri="{BB962C8B-B14F-4D97-AF65-F5344CB8AC3E}">
        <p14:creationId xmlns:p14="http://schemas.microsoft.com/office/powerpoint/2010/main" val="350021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賃金構造基本統計調査　結果の概要｜厚生労働省</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8</a:t>
            </a:fld>
            <a:endParaRPr kumimoji="1" lang="ja-JP" altLang="en-US"/>
          </a:p>
        </p:txBody>
      </p:sp>
    </p:spTree>
    <p:extLst>
      <p:ext uri="{BB962C8B-B14F-4D97-AF65-F5344CB8AC3E}">
        <p14:creationId xmlns:p14="http://schemas.microsoft.com/office/powerpoint/2010/main" val="405856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雇用形態別の賃金は？｜生活基盤の安定を図る生活設計｜ひと目でわかる生活設計情報｜公益財団法人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賃金構造基本統計調査　結果の概要｜厚生労働省</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9</a:t>
            </a:fld>
            <a:endParaRPr kumimoji="1" lang="ja-JP" altLang="en-US"/>
          </a:p>
        </p:txBody>
      </p:sp>
    </p:spTree>
    <p:extLst>
      <p:ext uri="{BB962C8B-B14F-4D97-AF65-F5344CB8AC3E}">
        <p14:creationId xmlns:p14="http://schemas.microsoft.com/office/powerpoint/2010/main" val="3525267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6FACD5-A967-4A83-8A14-DF7AE70A8E43}"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1346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EA6DE02-0819-48D1-9DE2-B2396E094A0D}"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0198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421D60-17BC-46AA-B54F-63AD4BE6060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73135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482A890-E4E3-4E6F-949D-FF26D7E94CF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3026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763FED-5B55-4269-99C9-5B809EBFD87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7689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B489C93-66F4-466D-B408-D40FC84D19A7}"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9278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D3D673D-BB4F-4951-A201-DA6BA5368A53}"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8700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47CBB2D-1E3D-43A9-9BFD-FBDEAD5DB914}"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553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6A247DF-AB49-4AB8-9B3A-E4911527DD20}"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28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6327D89-632E-4B31-808C-0016B89C495D}"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4509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B1323D-AB3E-4D8D-A971-0CAC3138DEA0}"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0087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E8ABCD4-3423-4369-8EB2-CB7864119FC4}"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05804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rPr>
              <a:t>「働き方・キャリア」に関する</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rPr>
              <a:t>参考スライド集</a:t>
            </a:r>
            <a:endParaRPr kumimoji="1" lang="ja-JP" altLang="en-US" sz="36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58E1470A-7874-5B64-CCA6-0D2033D5C867}"/>
              </a:ext>
            </a:extLst>
          </p:cNvPr>
          <p:cNvSpPr>
            <a:spLocks noGrp="1"/>
          </p:cNvSpPr>
          <p:nvPr>
            <p:ph type="sldNum" sz="quarter" idx="12"/>
          </p:nvPr>
        </p:nvSpPr>
        <p:spPr>
          <a:xfrm>
            <a:off x="6781800" y="6488741"/>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9217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49F58E0-E32B-BEF4-2997-D6F195D9FE9C}"/>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0" y="120255"/>
            <a:ext cx="9866706" cy="461665"/>
          </a:xfrm>
          <a:prstGeom prst="rect">
            <a:avLst/>
          </a:prstGeom>
          <a:noFill/>
        </p:spPr>
        <p:txBody>
          <a:bodyPr wrap="square" rtlCol="0">
            <a:spAutoFit/>
          </a:bodyPr>
          <a:lstStyle/>
          <a:p>
            <a:r>
              <a:rPr lang="ja-JP" altLang="en-US" sz="24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4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人以上の勤労者世帯の家計状況は？</a:t>
            </a:r>
            <a:endParaRPr kumimoji="1" lang="en-US" altLang="ja-JP" sz="24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E58A026-5B89-01AE-09B2-6B6269FFF0B1}"/>
              </a:ext>
            </a:extLst>
          </p:cNvPr>
          <p:cNvSpPr>
            <a:spLocks noGrp="1"/>
          </p:cNvSpPr>
          <p:nvPr>
            <p:ph type="sldNum" sz="quarter" idx="12"/>
          </p:nvPr>
        </p:nvSpPr>
        <p:spPr>
          <a:xfrm>
            <a:off x="6951236" y="6485990"/>
            <a:ext cx="2133600" cy="365125"/>
          </a:xfrm>
        </p:spPr>
        <p:txBody>
          <a:bodyPr/>
          <a:lstStyle/>
          <a:p>
            <a:fld id="{7B76553B-32E2-D644-9CD0-56FDA882EB90}" type="slidenum">
              <a:rPr kumimoji="1" lang="ja-JP" altLang="en-US" sz="1800" smtClean="0"/>
              <a:t>10</a:t>
            </a:fld>
            <a:endParaRPr kumimoji="1" lang="ja-JP" altLang="en-US" sz="1800" dirty="0"/>
          </a:p>
        </p:txBody>
      </p:sp>
      <p:grpSp>
        <p:nvGrpSpPr>
          <p:cNvPr id="15" name="グループ化 14">
            <a:extLst>
              <a:ext uri="{FF2B5EF4-FFF2-40B4-BE49-F238E27FC236}">
                <a16:creationId xmlns:a16="http://schemas.microsoft.com/office/drawing/2014/main" id="{7B6D8733-6128-9027-29D5-409B02CDC9CE}"/>
              </a:ext>
            </a:extLst>
          </p:cNvPr>
          <p:cNvGrpSpPr/>
          <p:nvPr/>
        </p:nvGrpSpPr>
        <p:grpSpPr>
          <a:xfrm>
            <a:off x="431539" y="5351219"/>
            <a:ext cx="8280920" cy="1297103"/>
            <a:chOff x="431538" y="5195895"/>
            <a:chExt cx="8280920" cy="1297103"/>
          </a:xfrm>
        </p:grpSpPr>
        <p:sp>
          <p:nvSpPr>
            <p:cNvPr id="14" name="四角形: 角を丸くする 13">
              <a:extLst>
                <a:ext uri="{FF2B5EF4-FFF2-40B4-BE49-F238E27FC236}">
                  <a16:creationId xmlns:a16="http://schemas.microsoft.com/office/drawing/2014/main" id="{CEECEC50-525B-142C-EBD1-832A6AF1E328}"/>
                </a:ext>
              </a:extLst>
            </p:cNvPr>
            <p:cNvSpPr/>
            <p:nvPr/>
          </p:nvSpPr>
          <p:spPr>
            <a:xfrm>
              <a:off x="431538" y="5195895"/>
              <a:ext cx="8280920" cy="1297103"/>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1DCAADF-26AF-FB6D-CE2F-E153E6BA6D40}"/>
                </a:ext>
              </a:extLst>
            </p:cNvPr>
            <p:cNvSpPr txBox="1"/>
            <p:nvPr/>
          </p:nvSpPr>
          <p:spPr>
            <a:xfrm>
              <a:off x="600228" y="5273933"/>
              <a:ext cx="7943539" cy="1200329"/>
            </a:xfrm>
            <a:prstGeom prst="rect">
              <a:avLst/>
            </a:prstGeom>
            <a:noFill/>
          </p:spPr>
          <p:txBody>
            <a:bodyPr wrap="square">
              <a:spAutoFit/>
            </a:bodyPr>
            <a:lstStyle/>
            <a:p>
              <a:pPr algn="l"/>
              <a:r>
                <a:rPr lang="ja-JP" altLang="en-US" sz="2400" b="0" i="0" u="none" strike="noStrike" baseline="0" dirty="0">
                  <a:latin typeface="Meiryo UI" panose="020B0604030504040204" pitchFamily="50" charset="-128"/>
                  <a:ea typeface="Meiryo UI" panose="020B0604030504040204" pitchFamily="50" charset="-128"/>
                </a:rPr>
                <a:t>実収入から非消費支出（税・社会保険料等）を差し引いた可処分所得約</a:t>
              </a:r>
              <a:r>
                <a:rPr lang="en-US" altLang="ja-JP" sz="2400" b="0" i="0" u="none" strike="noStrike" baseline="0" dirty="0">
                  <a:latin typeface="Meiryo UI" panose="020B0604030504040204" pitchFamily="50" charset="-128"/>
                  <a:ea typeface="Meiryo UI" panose="020B0604030504040204" pitchFamily="50" charset="-128"/>
                </a:rPr>
                <a:t>53.2</a:t>
              </a:r>
              <a:r>
                <a:rPr lang="ja-JP" altLang="en-US" sz="2400" b="0" i="0" u="none" strike="noStrike" baseline="0" dirty="0">
                  <a:latin typeface="Meiryo UI" panose="020B0604030504040204" pitchFamily="50" charset="-128"/>
                  <a:ea typeface="Meiryo UI" panose="020B0604030504040204" pitchFamily="50" charset="-128"/>
                </a:rPr>
                <a:t>万円に対して、</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消費支出は約</a:t>
              </a:r>
              <a:r>
                <a:rPr lang="en-US" altLang="ja-JP" sz="2400" b="1" i="0" u="sng" strike="noStrike" baseline="0" dirty="0">
                  <a:solidFill>
                    <a:srgbClr val="FF0000"/>
                  </a:solidFill>
                  <a:latin typeface="Meiryo UI" panose="020B0604030504040204" pitchFamily="50" charset="-128"/>
                  <a:ea typeface="Meiryo UI" panose="020B0604030504040204" pitchFamily="50" charset="-128"/>
                </a:rPr>
                <a:t>32.7</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万円で約</a:t>
              </a:r>
              <a:r>
                <a:rPr lang="en-US" altLang="ja-JP" sz="2400" b="1" i="0" u="sng" strike="noStrike" baseline="0" dirty="0">
                  <a:solidFill>
                    <a:srgbClr val="FF0000"/>
                  </a:solidFill>
                  <a:latin typeface="Meiryo UI" panose="020B0604030504040204" pitchFamily="50" charset="-128"/>
                  <a:ea typeface="Meiryo UI" panose="020B0604030504040204" pitchFamily="50" charset="-128"/>
                </a:rPr>
                <a:t>20.6</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万円の黒字</a:t>
              </a:r>
              <a:r>
                <a:rPr lang="ja-JP" altLang="en-US" sz="2400" b="0" i="0" u="none" strike="noStrike" baseline="0" dirty="0">
                  <a:latin typeface="Meiryo UI" panose="020B0604030504040204" pitchFamily="50" charset="-128"/>
                  <a:ea typeface="Meiryo UI" panose="020B0604030504040204" pitchFamily="50" charset="-128"/>
                </a:rPr>
                <a:t>となりました（前年は約</a:t>
              </a:r>
              <a:r>
                <a:rPr lang="en-US" altLang="ja-JP" sz="2400" b="0" i="0" u="none" strike="noStrike" baseline="0" dirty="0">
                  <a:latin typeface="Meiryo UI" panose="020B0604030504040204" pitchFamily="50" charset="-128"/>
                  <a:ea typeface="Meiryo UI" panose="020B0604030504040204" pitchFamily="50" charset="-128"/>
                </a:rPr>
                <a:t>20.8</a:t>
              </a:r>
              <a:r>
                <a:rPr lang="ja-JP" altLang="en-US" sz="2400" b="0" i="0" u="none" strike="noStrike" baseline="0" dirty="0">
                  <a:latin typeface="Meiryo UI" panose="020B0604030504040204" pitchFamily="50" charset="-128"/>
                  <a:ea typeface="Meiryo UI" panose="020B0604030504040204" pitchFamily="50" charset="-128"/>
                </a:rPr>
                <a:t>万円の黒字）。</a:t>
              </a:r>
              <a:endParaRPr lang="ja-JP" altLang="en-US" sz="2400" dirty="0">
                <a:latin typeface="Meiryo UI" panose="020B0604030504040204" pitchFamily="50" charset="-128"/>
                <a:ea typeface="Meiryo UI" panose="020B0604030504040204" pitchFamily="50" charset="-128"/>
              </a:endParaRPr>
            </a:p>
          </p:txBody>
        </p:sp>
      </p:grpSp>
      <p:pic>
        <p:nvPicPr>
          <p:cNvPr id="6" name="図 5">
            <a:extLst>
              <a:ext uri="{FF2B5EF4-FFF2-40B4-BE49-F238E27FC236}">
                <a16:creationId xmlns:a16="http://schemas.microsoft.com/office/drawing/2014/main" id="{D3E92636-1E23-6DBE-0E67-22A7906D04B6}"/>
              </a:ext>
            </a:extLst>
          </p:cNvPr>
          <p:cNvPicPr>
            <a:picLocks noChangeAspect="1"/>
          </p:cNvPicPr>
          <p:nvPr/>
        </p:nvPicPr>
        <p:blipFill>
          <a:blip r:embed="rId3"/>
          <a:stretch>
            <a:fillRect/>
          </a:stretch>
        </p:blipFill>
        <p:spPr>
          <a:xfrm>
            <a:off x="84346" y="842741"/>
            <a:ext cx="9000490" cy="4489741"/>
          </a:xfrm>
          <a:prstGeom prst="rect">
            <a:avLst/>
          </a:prstGeom>
        </p:spPr>
      </p:pic>
      <p:sp>
        <p:nvSpPr>
          <p:cNvPr id="9" name="四角形: 角を丸くする 8">
            <a:extLst>
              <a:ext uri="{FF2B5EF4-FFF2-40B4-BE49-F238E27FC236}">
                <a16:creationId xmlns:a16="http://schemas.microsoft.com/office/drawing/2014/main" id="{3265B972-4CFB-1B08-1FB4-358996960DDE}"/>
              </a:ext>
            </a:extLst>
          </p:cNvPr>
          <p:cNvSpPr/>
          <p:nvPr/>
        </p:nvSpPr>
        <p:spPr>
          <a:xfrm>
            <a:off x="6220018" y="3056866"/>
            <a:ext cx="2651266" cy="921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910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49F58E0-E32B-BEF4-2997-D6F195D9FE9C}"/>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0" y="120255"/>
            <a:ext cx="9866706" cy="461665"/>
          </a:xfrm>
          <a:prstGeom prst="rect">
            <a:avLst/>
          </a:prstGeom>
          <a:noFill/>
        </p:spPr>
        <p:txBody>
          <a:bodyPr wrap="square" rtlCol="0">
            <a:spAutoFit/>
          </a:bodyPr>
          <a:lstStyle/>
          <a:p>
            <a:r>
              <a:rPr lang="en-US" altLang="ja-JP" sz="2400" b="1" dirty="0">
                <a:solidFill>
                  <a:srgbClr val="FFFFFF"/>
                </a:solidFill>
                <a:latin typeface="Meiryo UI" panose="020B0604030504040204" pitchFamily="50" charset="-128"/>
                <a:ea typeface="Meiryo UI" panose="020B0604030504040204" pitchFamily="50" charset="-128"/>
                <a:cs typeface="ヒラギノ角ゴ ProN W6"/>
              </a:rPr>
              <a:t> </a:t>
            </a:r>
            <a:r>
              <a:rPr lang="ja-JP" altLang="en-US" sz="24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単身の勤労者世帯の家計状況は？</a:t>
            </a:r>
            <a:endParaRPr kumimoji="1" lang="en-US" altLang="ja-JP" sz="24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E58A026-5B89-01AE-09B2-6B6269FFF0B1}"/>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z="1800" smtClean="0"/>
              <a:t>11</a:t>
            </a:fld>
            <a:endParaRPr kumimoji="1" lang="ja-JP" altLang="en-US" sz="1800" dirty="0"/>
          </a:p>
        </p:txBody>
      </p:sp>
      <p:grpSp>
        <p:nvGrpSpPr>
          <p:cNvPr id="15" name="グループ化 14">
            <a:extLst>
              <a:ext uri="{FF2B5EF4-FFF2-40B4-BE49-F238E27FC236}">
                <a16:creationId xmlns:a16="http://schemas.microsoft.com/office/drawing/2014/main" id="{7B6D8733-6128-9027-29D5-409B02CDC9CE}"/>
              </a:ext>
            </a:extLst>
          </p:cNvPr>
          <p:cNvGrpSpPr/>
          <p:nvPr/>
        </p:nvGrpSpPr>
        <p:grpSpPr>
          <a:xfrm>
            <a:off x="431536" y="5361593"/>
            <a:ext cx="8280920" cy="1297103"/>
            <a:chOff x="431538" y="5195895"/>
            <a:chExt cx="8280920" cy="1297103"/>
          </a:xfrm>
        </p:grpSpPr>
        <p:sp>
          <p:nvSpPr>
            <p:cNvPr id="14" name="四角形: 角を丸くする 13">
              <a:extLst>
                <a:ext uri="{FF2B5EF4-FFF2-40B4-BE49-F238E27FC236}">
                  <a16:creationId xmlns:a16="http://schemas.microsoft.com/office/drawing/2014/main" id="{CEECEC50-525B-142C-EBD1-832A6AF1E328}"/>
                </a:ext>
              </a:extLst>
            </p:cNvPr>
            <p:cNvSpPr/>
            <p:nvPr/>
          </p:nvSpPr>
          <p:spPr>
            <a:xfrm>
              <a:off x="431538" y="5195895"/>
              <a:ext cx="8280920" cy="1297103"/>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1DCAADF-26AF-FB6D-CE2F-E153E6BA6D40}"/>
                </a:ext>
              </a:extLst>
            </p:cNvPr>
            <p:cNvSpPr txBox="1"/>
            <p:nvPr/>
          </p:nvSpPr>
          <p:spPr>
            <a:xfrm>
              <a:off x="600228" y="5273933"/>
              <a:ext cx="7943539" cy="1200329"/>
            </a:xfrm>
            <a:prstGeom prst="rect">
              <a:avLst/>
            </a:prstGeom>
            <a:noFill/>
          </p:spPr>
          <p:txBody>
            <a:bodyPr wrap="square">
              <a:spAutoFit/>
            </a:bodyPr>
            <a:lstStyle/>
            <a:p>
              <a:pPr algn="l"/>
              <a:r>
                <a:rPr lang="ja-JP" altLang="en-US" sz="2400" b="0" i="0" u="none" strike="noStrike" baseline="0" dirty="0">
                  <a:latin typeface="Meiryo UI" panose="020B0604030504040204" pitchFamily="50" charset="-128"/>
                  <a:ea typeface="Meiryo UI" panose="020B0604030504040204" pitchFamily="50" charset="-128"/>
                </a:rPr>
                <a:t>実収入から非消費支出（税・社会保険料等）を差し引いた可処分所得約</a:t>
              </a:r>
              <a:r>
                <a:rPr lang="en-US" altLang="ja-JP" sz="2400" dirty="0">
                  <a:latin typeface="Meiryo UI" panose="020B0604030504040204" pitchFamily="50" charset="-128"/>
                  <a:ea typeface="Meiryo UI" panose="020B0604030504040204" pitchFamily="50" charset="-128"/>
                </a:rPr>
                <a:t>29</a:t>
              </a:r>
              <a:r>
                <a:rPr lang="en-US" altLang="ja-JP" sz="2400" b="0" i="0" u="none" strike="noStrike" baseline="0" dirty="0">
                  <a:latin typeface="Meiryo UI" panose="020B0604030504040204" pitchFamily="50" charset="-128"/>
                  <a:ea typeface="Meiryo UI" panose="020B0604030504040204" pitchFamily="50" charset="-128"/>
                </a:rPr>
                <a:t>.4</a:t>
              </a:r>
              <a:r>
                <a:rPr lang="ja-JP" altLang="en-US" sz="2400" b="0" i="0" u="none" strike="noStrike" baseline="0" dirty="0">
                  <a:latin typeface="Meiryo UI" panose="020B0604030504040204" pitchFamily="50" charset="-128"/>
                  <a:ea typeface="Meiryo UI" panose="020B0604030504040204" pitchFamily="50" charset="-128"/>
                </a:rPr>
                <a:t>万円に対して、</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消費支出は約</a:t>
              </a:r>
              <a:r>
                <a:rPr lang="en-US" altLang="ja-JP" sz="2400" b="1" i="0" u="sng" strike="noStrike" baseline="0" dirty="0">
                  <a:solidFill>
                    <a:srgbClr val="FF0000"/>
                  </a:solidFill>
                  <a:latin typeface="Meiryo UI" panose="020B0604030504040204" pitchFamily="50" charset="-128"/>
                  <a:ea typeface="Meiryo UI" panose="020B0604030504040204" pitchFamily="50" charset="-128"/>
                </a:rPr>
                <a:t>18.2</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万円で約</a:t>
              </a:r>
              <a:r>
                <a:rPr lang="en-US" altLang="ja-JP" sz="2400" b="1" i="0" u="sng" strike="noStrike" baseline="0" dirty="0">
                  <a:solidFill>
                    <a:srgbClr val="FF0000"/>
                  </a:solidFill>
                  <a:latin typeface="Meiryo UI" panose="020B0604030504040204" pitchFamily="50" charset="-128"/>
                  <a:ea typeface="Meiryo UI" panose="020B0604030504040204" pitchFamily="50" charset="-128"/>
                </a:rPr>
                <a:t>11.2</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万円の黒字</a:t>
              </a:r>
              <a:r>
                <a:rPr lang="ja-JP" altLang="en-US" sz="2400" b="0" i="0" u="none" strike="noStrike" baseline="0" dirty="0">
                  <a:latin typeface="Meiryo UI" panose="020B0604030504040204" pitchFamily="50" charset="-128"/>
                  <a:ea typeface="Meiryo UI" panose="020B0604030504040204" pitchFamily="50" charset="-128"/>
                </a:rPr>
                <a:t>となりました（前年は約</a:t>
              </a:r>
              <a:r>
                <a:rPr lang="en-US" altLang="ja-JP" sz="2400" b="0" i="0" u="none" strike="noStrike" baseline="0" dirty="0">
                  <a:latin typeface="Meiryo UI" panose="020B0604030504040204" pitchFamily="50" charset="-128"/>
                  <a:ea typeface="Meiryo UI" panose="020B0604030504040204" pitchFamily="50" charset="-128"/>
                </a:rPr>
                <a:t>12.4</a:t>
              </a:r>
              <a:r>
                <a:rPr lang="ja-JP" altLang="en-US" sz="2400" b="0" i="0" u="none" strike="noStrike" baseline="0" dirty="0">
                  <a:latin typeface="Meiryo UI" panose="020B0604030504040204" pitchFamily="50" charset="-128"/>
                  <a:ea typeface="Meiryo UI" panose="020B0604030504040204" pitchFamily="50" charset="-128"/>
                </a:rPr>
                <a:t>万円の黒字）。</a:t>
              </a:r>
              <a:endParaRPr lang="ja-JP" altLang="en-US" sz="2400" dirty="0">
                <a:latin typeface="Meiryo UI" panose="020B0604030504040204" pitchFamily="50" charset="-128"/>
                <a:ea typeface="Meiryo UI" panose="020B0604030504040204" pitchFamily="50" charset="-128"/>
              </a:endParaRPr>
            </a:p>
          </p:txBody>
        </p:sp>
      </p:grpSp>
      <p:pic>
        <p:nvPicPr>
          <p:cNvPr id="10" name="図 9">
            <a:extLst>
              <a:ext uri="{FF2B5EF4-FFF2-40B4-BE49-F238E27FC236}">
                <a16:creationId xmlns:a16="http://schemas.microsoft.com/office/drawing/2014/main" id="{25B9D722-0E91-1997-0FD7-C8DE31A3C5D6}"/>
              </a:ext>
            </a:extLst>
          </p:cNvPr>
          <p:cNvPicPr>
            <a:picLocks noChangeAspect="1"/>
          </p:cNvPicPr>
          <p:nvPr/>
        </p:nvPicPr>
        <p:blipFill>
          <a:blip r:embed="rId3"/>
          <a:stretch>
            <a:fillRect/>
          </a:stretch>
        </p:blipFill>
        <p:spPr>
          <a:xfrm>
            <a:off x="110739" y="849657"/>
            <a:ext cx="8922515" cy="4493200"/>
          </a:xfrm>
          <a:prstGeom prst="rect">
            <a:avLst/>
          </a:prstGeom>
        </p:spPr>
      </p:pic>
      <p:sp>
        <p:nvSpPr>
          <p:cNvPr id="9" name="四角形: 角を丸くする 8">
            <a:extLst>
              <a:ext uri="{FF2B5EF4-FFF2-40B4-BE49-F238E27FC236}">
                <a16:creationId xmlns:a16="http://schemas.microsoft.com/office/drawing/2014/main" id="{3265B972-4CFB-1B08-1FB4-358996960DDE}"/>
              </a:ext>
            </a:extLst>
          </p:cNvPr>
          <p:cNvSpPr/>
          <p:nvPr/>
        </p:nvSpPr>
        <p:spPr>
          <a:xfrm>
            <a:off x="6220018" y="2935705"/>
            <a:ext cx="2667308" cy="834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7852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49F58E0-E32B-BEF4-2997-D6F195D9FE9C}"/>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172978" y="103800"/>
            <a:ext cx="8352927" cy="523220"/>
          </a:xfrm>
          <a:prstGeom prst="rect">
            <a:avLst/>
          </a:prstGeom>
          <a:noFill/>
        </p:spPr>
        <p:txBody>
          <a:bodyPr wrap="square" rtlCol="0">
            <a:spAutoFit/>
          </a:bodyPr>
          <a:lstStyle/>
          <a:p>
            <a:r>
              <a:rPr lang="ja-JP" altLang="en-US"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老後</a:t>
            </a:r>
            <a:r>
              <a:rPr lang="en-US" altLang="ja-JP"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高齢夫婦無職世帯</a:t>
            </a:r>
            <a:r>
              <a:rPr lang="en-US" altLang="ja-JP"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の家計状況は？</a:t>
            </a:r>
            <a:endParaRPr kumimoji="1" lang="en-US" altLang="ja-JP" sz="28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E58A026-5B89-01AE-09B2-6B6269FFF0B1}"/>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z="1800" smtClean="0"/>
              <a:t>12</a:t>
            </a:fld>
            <a:endParaRPr kumimoji="1" lang="ja-JP" altLang="en-US" sz="1800" dirty="0"/>
          </a:p>
        </p:txBody>
      </p:sp>
      <p:grpSp>
        <p:nvGrpSpPr>
          <p:cNvPr id="16" name="グループ化 15">
            <a:extLst>
              <a:ext uri="{FF2B5EF4-FFF2-40B4-BE49-F238E27FC236}">
                <a16:creationId xmlns:a16="http://schemas.microsoft.com/office/drawing/2014/main" id="{CFD1A606-AB2A-A248-7056-1045C224E793}"/>
              </a:ext>
            </a:extLst>
          </p:cNvPr>
          <p:cNvGrpSpPr/>
          <p:nvPr/>
        </p:nvGrpSpPr>
        <p:grpSpPr>
          <a:xfrm>
            <a:off x="431539" y="5243706"/>
            <a:ext cx="8280920" cy="1384724"/>
            <a:chOff x="431538" y="5265764"/>
            <a:chExt cx="8280920" cy="1952500"/>
          </a:xfrm>
        </p:grpSpPr>
        <p:sp>
          <p:nvSpPr>
            <p:cNvPr id="17" name="四角形: 角を丸くする 16">
              <a:extLst>
                <a:ext uri="{FF2B5EF4-FFF2-40B4-BE49-F238E27FC236}">
                  <a16:creationId xmlns:a16="http://schemas.microsoft.com/office/drawing/2014/main" id="{1475117A-40D2-71A7-EC80-3A287E664FCE}"/>
                </a:ext>
              </a:extLst>
            </p:cNvPr>
            <p:cNvSpPr/>
            <p:nvPr/>
          </p:nvSpPr>
          <p:spPr>
            <a:xfrm>
              <a:off x="431538" y="5265764"/>
              <a:ext cx="8280920" cy="1952500"/>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3108250-57BC-8C6E-EF7D-C02DECD5983E}"/>
                </a:ext>
              </a:extLst>
            </p:cNvPr>
            <p:cNvSpPr txBox="1"/>
            <p:nvPr/>
          </p:nvSpPr>
          <p:spPr>
            <a:xfrm>
              <a:off x="600228" y="5382781"/>
              <a:ext cx="7943539" cy="1692498"/>
            </a:xfrm>
            <a:prstGeom prst="rect">
              <a:avLst/>
            </a:prstGeom>
            <a:noFill/>
          </p:spPr>
          <p:txBody>
            <a:bodyPr wrap="square">
              <a:spAutoFit/>
            </a:bodyPr>
            <a:lstStyle/>
            <a:p>
              <a:pPr algn="l"/>
              <a:r>
                <a:rPr lang="ja-JP" altLang="en-US" sz="2400" b="0" i="0" u="none" strike="noStrike" baseline="0" dirty="0">
                  <a:latin typeface="Meiryo UI" panose="020B0604030504040204" pitchFamily="50" charset="-128"/>
                  <a:ea typeface="Meiryo UI" panose="020B0604030504040204" pitchFamily="50" charset="-128"/>
                </a:rPr>
                <a:t>高齢夫婦無職世帯の実収入から非消費支出（税・社会保険料等）を差し引いた可処分所得は約</a:t>
              </a:r>
              <a:r>
                <a:rPr lang="en-US" altLang="ja-JP" sz="2400" b="0" i="0" u="none" strike="noStrike" baseline="0" dirty="0">
                  <a:latin typeface="Meiryo UI" panose="020B0604030504040204" pitchFamily="50" charset="-128"/>
                  <a:ea typeface="Meiryo UI" panose="020B0604030504040204" pitchFamily="50" charset="-128"/>
                </a:rPr>
                <a:t>21.3</a:t>
              </a:r>
              <a:r>
                <a:rPr lang="ja-JP" altLang="en-US" sz="2400" b="0" i="0" u="none" strike="noStrike" baseline="0" dirty="0">
                  <a:latin typeface="Meiryo UI" panose="020B0604030504040204" pitchFamily="50" charset="-128"/>
                  <a:ea typeface="Meiryo UI" panose="020B0604030504040204" pitchFamily="50" charset="-128"/>
                </a:rPr>
                <a:t>万円でした。一方、</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消費支出は約</a:t>
              </a:r>
              <a:r>
                <a:rPr lang="en-US" altLang="ja-JP" sz="2400" b="1" i="0" u="sng" strike="noStrike" baseline="0" dirty="0">
                  <a:solidFill>
                    <a:srgbClr val="FF0000"/>
                  </a:solidFill>
                  <a:latin typeface="Meiryo UI" panose="020B0604030504040204" pitchFamily="50" charset="-128"/>
                  <a:ea typeface="Meiryo UI" panose="020B0604030504040204" pitchFamily="50" charset="-128"/>
                </a:rPr>
                <a:t>25.</a:t>
              </a:r>
              <a:r>
                <a:rPr lang="en-US" altLang="ja-JP" sz="2400" b="1" u="sng" dirty="0">
                  <a:solidFill>
                    <a:srgbClr val="FF0000"/>
                  </a:solidFill>
                  <a:latin typeface="Meiryo UI" panose="020B0604030504040204" pitchFamily="50" charset="-128"/>
                  <a:ea typeface="Meiryo UI" panose="020B0604030504040204" pitchFamily="50" charset="-128"/>
                </a:rPr>
                <a:t>1</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万円で、約</a:t>
              </a:r>
              <a:r>
                <a:rPr lang="en-US" altLang="ja-JP" sz="2400" b="1" u="sng" dirty="0">
                  <a:solidFill>
                    <a:srgbClr val="FF0000"/>
                  </a:solidFill>
                  <a:latin typeface="Meiryo UI" panose="020B0604030504040204" pitchFamily="50" charset="-128"/>
                  <a:ea typeface="Meiryo UI" panose="020B0604030504040204" pitchFamily="50" charset="-128"/>
                </a:rPr>
                <a:t>3</a:t>
              </a:r>
              <a:r>
                <a:rPr lang="en-US" altLang="ja-JP" sz="2400" b="1" i="0" u="sng" strike="noStrike" baseline="0" dirty="0">
                  <a:solidFill>
                    <a:srgbClr val="FF0000"/>
                  </a:solidFill>
                  <a:latin typeface="Meiryo UI" panose="020B0604030504040204" pitchFamily="50" charset="-128"/>
                  <a:ea typeface="Meiryo UI" panose="020B0604030504040204" pitchFamily="50" charset="-128"/>
                </a:rPr>
                <a:t>.8</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万円の不足</a:t>
              </a:r>
              <a:r>
                <a:rPr lang="ja-JP" altLang="en-US" sz="2400" b="0" i="0" u="none" strike="noStrike" baseline="0" dirty="0">
                  <a:latin typeface="Meiryo UI" panose="020B0604030504040204" pitchFamily="50" charset="-128"/>
                  <a:ea typeface="Meiryo UI" panose="020B0604030504040204" pitchFamily="50" charset="-128"/>
                </a:rPr>
                <a:t>となりました。</a:t>
              </a:r>
              <a:endParaRPr lang="ja-JP" altLang="en-US" sz="2400" dirty="0">
                <a:latin typeface="Meiryo UI" panose="020B0604030504040204" pitchFamily="50" charset="-128"/>
                <a:ea typeface="Meiryo UI" panose="020B0604030504040204" pitchFamily="50" charset="-128"/>
              </a:endParaRPr>
            </a:p>
          </p:txBody>
        </p:sp>
      </p:grpSp>
      <p:pic>
        <p:nvPicPr>
          <p:cNvPr id="6" name="図 5">
            <a:extLst>
              <a:ext uri="{FF2B5EF4-FFF2-40B4-BE49-F238E27FC236}">
                <a16:creationId xmlns:a16="http://schemas.microsoft.com/office/drawing/2014/main" id="{F6D8D36E-47E8-BC92-80C4-7953E07857A1}"/>
              </a:ext>
            </a:extLst>
          </p:cNvPr>
          <p:cNvPicPr>
            <a:picLocks noChangeAspect="1"/>
          </p:cNvPicPr>
          <p:nvPr/>
        </p:nvPicPr>
        <p:blipFill>
          <a:blip r:embed="rId3"/>
          <a:stretch>
            <a:fillRect/>
          </a:stretch>
        </p:blipFill>
        <p:spPr>
          <a:xfrm>
            <a:off x="83627" y="916506"/>
            <a:ext cx="8976745" cy="4189516"/>
          </a:xfrm>
          <a:prstGeom prst="rect">
            <a:avLst/>
          </a:prstGeom>
        </p:spPr>
      </p:pic>
      <p:sp>
        <p:nvSpPr>
          <p:cNvPr id="15" name="四角形: 角を丸くする 14">
            <a:extLst>
              <a:ext uri="{FF2B5EF4-FFF2-40B4-BE49-F238E27FC236}">
                <a16:creationId xmlns:a16="http://schemas.microsoft.com/office/drawing/2014/main" id="{CF75093D-9F5E-85EA-A80C-20D307C09299}"/>
              </a:ext>
            </a:extLst>
          </p:cNvPr>
          <p:cNvSpPr/>
          <p:nvPr/>
        </p:nvSpPr>
        <p:spPr>
          <a:xfrm>
            <a:off x="7642329" y="1466675"/>
            <a:ext cx="1070130" cy="6681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9BAF008-D85D-3B93-BC82-1953E3675C2E}"/>
              </a:ext>
            </a:extLst>
          </p:cNvPr>
          <p:cNvSpPr txBox="1"/>
          <p:nvPr/>
        </p:nvSpPr>
        <p:spPr>
          <a:xfrm>
            <a:off x="8891681" y="1574210"/>
            <a:ext cx="168691" cy="369332"/>
          </a:xfrm>
          <a:prstGeom prst="rect">
            <a:avLst/>
          </a:prstGeom>
          <a:solidFill>
            <a:schemeClr val="bg1"/>
          </a:solidFill>
        </p:spPr>
        <p:txBody>
          <a:bodyPr wrap="square" rtlCol="0">
            <a:spAutoFit/>
          </a:bodyPr>
          <a:lstStyle/>
          <a:p>
            <a:endParaRPr kumimoji="1" lang="ja-JP" altLang="en-US" dirty="0"/>
          </a:p>
        </p:txBody>
      </p:sp>
    </p:spTree>
    <p:extLst>
      <p:ext uri="{BB962C8B-B14F-4D97-AF65-F5344CB8AC3E}">
        <p14:creationId xmlns:p14="http://schemas.microsoft.com/office/powerpoint/2010/main" val="374685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49F58E0-E32B-BEF4-2997-D6F195D9FE9C}"/>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DE58A026-5B89-01AE-09B2-6B6269FFF0B1}"/>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z="1800" smtClean="0"/>
              <a:t>13</a:t>
            </a:fld>
            <a:endParaRPr kumimoji="1" lang="ja-JP" altLang="en-US" sz="1800" dirty="0"/>
          </a:p>
        </p:txBody>
      </p:sp>
      <p:grpSp>
        <p:nvGrpSpPr>
          <p:cNvPr id="16" name="グループ化 15">
            <a:extLst>
              <a:ext uri="{FF2B5EF4-FFF2-40B4-BE49-F238E27FC236}">
                <a16:creationId xmlns:a16="http://schemas.microsoft.com/office/drawing/2014/main" id="{CFD1A606-AB2A-A248-7056-1045C224E793}"/>
              </a:ext>
            </a:extLst>
          </p:cNvPr>
          <p:cNvGrpSpPr/>
          <p:nvPr/>
        </p:nvGrpSpPr>
        <p:grpSpPr>
          <a:xfrm>
            <a:off x="431539" y="5380776"/>
            <a:ext cx="8280920" cy="1321455"/>
            <a:chOff x="431538" y="5265764"/>
            <a:chExt cx="8280920" cy="1952500"/>
          </a:xfrm>
        </p:grpSpPr>
        <p:sp>
          <p:nvSpPr>
            <p:cNvPr id="17" name="四角形: 角を丸くする 16">
              <a:extLst>
                <a:ext uri="{FF2B5EF4-FFF2-40B4-BE49-F238E27FC236}">
                  <a16:creationId xmlns:a16="http://schemas.microsoft.com/office/drawing/2014/main" id="{1475117A-40D2-71A7-EC80-3A287E664FCE}"/>
                </a:ext>
              </a:extLst>
            </p:cNvPr>
            <p:cNvSpPr/>
            <p:nvPr/>
          </p:nvSpPr>
          <p:spPr>
            <a:xfrm>
              <a:off x="431538" y="5265764"/>
              <a:ext cx="8280920" cy="1952500"/>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3108250-57BC-8C6E-EF7D-C02DECD5983E}"/>
                </a:ext>
              </a:extLst>
            </p:cNvPr>
            <p:cNvSpPr txBox="1"/>
            <p:nvPr/>
          </p:nvSpPr>
          <p:spPr>
            <a:xfrm>
              <a:off x="600228" y="5382781"/>
              <a:ext cx="7943539" cy="1428163"/>
            </a:xfrm>
            <a:prstGeom prst="rect">
              <a:avLst/>
            </a:prstGeom>
            <a:noFill/>
          </p:spPr>
          <p:txBody>
            <a:bodyPr wrap="square">
              <a:spAutoFit/>
            </a:bodyPr>
            <a:lstStyle/>
            <a:p>
              <a:pPr algn="l"/>
              <a:r>
                <a:rPr lang="ja-JP" altLang="en-US" sz="2400" b="0" i="0" u="none" strike="noStrike" baseline="0" dirty="0">
                  <a:latin typeface="Meiryo UI" panose="020B0604030504040204" pitchFamily="50" charset="-128"/>
                  <a:ea typeface="Meiryo UI" panose="020B0604030504040204" pitchFamily="50" charset="-128"/>
                </a:rPr>
                <a:t>高齢単身無職世帯の実収入から非消費支出（税・社会保険料等）を差し引いた可処分所得は約</a:t>
              </a:r>
              <a:r>
                <a:rPr lang="en-US" altLang="ja-JP" sz="2400" b="0" i="0" u="none" strike="noStrike" baseline="0" dirty="0">
                  <a:latin typeface="Meiryo UI" panose="020B0604030504040204" pitchFamily="50" charset="-128"/>
                  <a:ea typeface="Meiryo UI" panose="020B0604030504040204" pitchFamily="50" charset="-128"/>
                </a:rPr>
                <a:t>11.5</a:t>
              </a:r>
              <a:r>
                <a:rPr lang="ja-JP" altLang="en-US" sz="2400" b="0" i="0" u="none" strike="noStrike" baseline="0" dirty="0">
                  <a:latin typeface="Meiryo UI" panose="020B0604030504040204" pitchFamily="50" charset="-128"/>
                  <a:ea typeface="Meiryo UI" panose="020B0604030504040204" pitchFamily="50" charset="-128"/>
                </a:rPr>
                <a:t>万円でした。一方、</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消費支出は約</a:t>
              </a:r>
              <a:r>
                <a:rPr lang="en-US" altLang="ja-JP" sz="2400" b="1" i="0" u="sng" strike="noStrike" baseline="0" dirty="0">
                  <a:solidFill>
                    <a:srgbClr val="FF0000"/>
                  </a:solidFill>
                  <a:latin typeface="Meiryo UI" panose="020B0604030504040204" pitchFamily="50" charset="-128"/>
                  <a:ea typeface="Meiryo UI" panose="020B0604030504040204" pitchFamily="50" charset="-128"/>
                </a:rPr>
                <a:t>1</a:t>
              </a:r>
              <a:r>
                <a:rPr lang="en-US" altLang="ja-JP" sz="2400" b="1" u="sng" dirty="0">
                  <a:solidFill>
                    <a:srgbClr val="FF0000"/>
                  </a:solidFill>
                  <a:latin typeface="Meiryo UI" panose="020B0604030504040204" pitchFamily="50" charset="-128"/>
                  <a:ea typeface="Meiryo UI" panose="020B0604030504040204" pitchFamily="50" charset="-128"/>
                </a:rPr>
                <a:t>4</a:t>
              </a:r>
              <a:r>
                <a:rPr lang="en-US" altLang="ja-JP" sz="2400" b="1" i="0" u="sng" strike="noStrike" baseline="0" dirty="0">
                  <a:solidFill>
                    <a:srgbClr val="FF0000"/>
                  </a:solidFill>
                  <a:latin typeface="Meiryo UI" panose="020B0604030504040204" pitchFamily="50" charset="-128"/>
                  <a:ea typeface="Meiryo UI" panose="020B0604030504040204" pitchFamily="50" charset="-128"/>
                </a:rPr>
                <a:t>.</a:t>
              </a:r>
              <a:r>
                <a:rPr lang="en-US" altLang="ja-JP" sz="2400" b="1" u="sng" dirty="0">
                  <a:solidFill>
                    <a:srgbClr val="FF0000"/>
                  </a:solidFill>
                  <a:latin typeface="Meiryo UI" panose="020B0604030504040204" pitchFamily="50" charset="-128"/>
                  <a:ea typeface="Meiryo UI" panose="020B0604030504040204" pitchFamily="50" charset="-128"/>
                </a:rPr>
                <a:t>5</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万円で、約</a:t>
              </a:r>
              <a:r>
                <a:rPr lang="en-US" altLang="ja-JP" sz="2400" b="1" u="sng" dirty="0">
                  <a:solidFill>
                    <a:srgbClr val="FF0000"/>
                  </a:solidFill>
                  <a:latin typeface="Meiryo UI" panose="020B0604030504040204" pitchFamily="50" charset="-128"/>
                  <a:ea typeface="Meiryo UI" panose="020B0604030504040204" pitchFamily="50" charset="-128"/>
                </a:rPr>
                <a:t>3</a:t>
              </a:r>
              <a:r>
                <a:rPr lang="en-US" altLang="ja-JP" sz="2400" b="1" i="0" u="sng" strike="noStrike" baseline="0" dirty="0">
                  <a:solidFill>
                    <a:srgbClr val="FF0000"/>
                  </a:solidFill>
                  <a:latin typeface="Meiryo UI" panose="020B0604030504040204" pitchFamily="50" charset="-128"/>
                  <a:ea typeface="Meiryo UI" panose="020B0604030504040204" pitchFamily="50" charset="-128"/>
                </a:rPr>
                <a:t>.1</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万円の不足</a:t>
              </a:r>
              <a:r>
                <a:rPr lang="ja-JP" altLang="en-US" sz="2400" b="0" i="0" u="none" strike="noStrike" baseline="0" dirty="0">
                  <a:latin typeface="Meiryo UI" panose="020B0604030504040204" pitchFamily="50" charset="-128"/>
                  <a:ea typeface="Meiryo UI" panose="020B0604030504040204" pitchFamily="50" charset="-128"/>
                </a:rPr>
                <a:t>となりました。</a:t>
              </a:r>
              <a:endParaRPr lang="ja-JP" altLang="en-US" sz="2400" dirty="0">
                <a:latin typeface="Meiryo UI" panose="020B0604030504040204" pitchFamily="50" charset="-128"/>
                <a:ea typeface="Meiryo UI" panose="020B0604030504040204" pitchFamily="50" charset="-128"/>
              </a:endParaRPr>
            </a:p>
          </p:txBody>
        </p:sp>
      </p:grpSp>
      <p:sp>
        <p:nvSpPr>
          <p:cNvPr id="4" name="テキスト ボックス 3">
            <a:extLst>
              <a:ext uri="{FF2B5EF4-FFF2-40B4-BE49-F238E27FC236}">
                <a16:creationId xmlns:a16="http://schemas.microsoft.com/office/drawing/2014/main" id="{C25B1F70-EDBC-8150-F75B-55FCB78B6506}"/>
              </a:ext>
            </a:extLst>
          </p:cNvPr>
          <p:cNvSpPr txBox="1"/>
          <p:nvPr/>
        </p:nvSpPr>
        <p:spPr bwMode="white">
          <a:xfrm>
            <a:off x="190840" y="120742"/>
            <a:ext cx="8352927" cy="523220"/>
          </a:xfrm>
          <a:prstGeom prst="rect">
            <a:avLst/>
          </a:prstGeom>
          <a:noFill/>
        </p:spPr>
        <p:txBody>
          <a:bodyPr wrap="square" rtlCol="0">
            <a:spAutoFit/>
          </a:bodyPr>
          <a:lstStyle/>
          <a:p>
            <a:r>
              <a:rPr lang="ja-JP" altLang="en-US"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老後</a:t>
            </a:r>
            <a:r>
              <a:rPr lang="en-US" altLang="ja-JP"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高齢単身無職世帯</a:t>
            </a:r>
            <a:r>
              <a:rPr lang="en-US" altLang="ja-JP"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の家計状況は？</a:t>
            </a:r>
            <a:endParaRPr kumimoji="1" lang="en-US" altLang="ja-JP" sz="28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DAD4C971-5A6C-1E0B-0374-58AF476F5DB2}"/>
              </a:ext>
            </a:extLst>
          </p:cNvPr>
          <p:cNvPicPr>
            <a:picLocks noChangeAspect="1"/>
          </p:cNvPicPr>
          <p:nvPr/>
        </p:nvPicPr>
        <p:blipFill>
          <a:blip r:embed="rId3"/>
          <a:stretch>
            <a:fillRect/>
          </a:stretch>
        </p:blipFill>
        <p:spPr>
          <a:xfrm>
            <a:off x="116431" y="863052"/>
            <a:ext cx="8884059" cy="4321246"/>
          </a:xfrm>
          <a:prstGeom prst="rect">
            <a:avLst/>
          </a:prstGeom>
        </p:spPr>
      </p:pic>
      <p:sp>
        <p:nvSpPr>
          <p:cNvPr id="15" name="四角形: 角を丸くする 14">
            <a:extLst>
              <a:ext uri="{FF2B5EF4-FFF2-40B4-BE49-F238E27FC236}">
                <a16:creationId xmlns:a16="http://schemas.microsoft.com/office/drawing/2014/main" id="{CF75093D-9F5E-85EA-A80C-20D307C09299}"/>
              </a:ext>
            </a:extLst>
          </p:cNvPr>
          <p:cNvSpPr/>
          <p:nvPr/>
        </p:nvSpPr>
        <p:spPr>
          <a:xfrm>
            <a:off x="6874147" y="1477224"/>
            <a:ext cx="1669620" cy="7752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B1CA82F-5447-39FA-45E3-F0A20FB08E09}"/>
              </a:ext>
            </a:extLst>
          </p:cNvPr>
          <p:cNvSpPr txBox="1"/>
          <p:nvPr/>
        </p:nvSpPr>
        <p:spPr>
          <a:xfrm flipH="1">
            <a:off x="8712459" y="2108552"/>
            <a:ext cx="315109" cy="678253"/>
          </a:xfrm>
          <a:prstGeom prst="rect">
            <a:avLst/>
          </a:prstGeom>
          <a:solidFill>
            <a:schemeClr val="bg1"/>
          </a:solidFill>
        </p:spPr>
        <p:txBody>
          <a:bodyPr wrap="square" rtlCol="0">
            <a:spAutoFit/>
          </a:bodyPr>
          <a:lstStyle/>
          <a:p>
            <a:endParaRPr kumimoji="1" lang="ja-JP" altLang="en-US" dirty="0"/>
          </a:p>
        </p:txBody>
      </p:sp>
    </p:spTree>
    <p:extLst>
      <p:ext uri="{BB962C8B-B14F-4D97-AF65-F5344CB8AC3E}">
        <p14:creationId xmlns:p14="http://schemas.microsoft.com/office/powerpoint/2010/main" val="6863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B987-6D7D-41C3-56A9-75C3D07809AB}"/>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10DCF7D4-711B-7D15-3F89-9BAD3417CFE9}"/>
              </a:ext>
            </a:extLst>
          </p:cNvPr>
          <p:cNvSpPr/>
          <p:nvPr/>
        </p:nvSpPr>
        <p:spPr>
          <a:xfrm>
            <a:off x="0" y="0"/>
            <a:ext cx="9144000" cy="716948"/>
          </a:xfrm>
          <a:prstGeom prst="rect">
            <a:avLst/>
          </a:prstGeom>
          <a:solidFill>
            <a:schemeClr val="accent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A709C37-6EE3-44C7-1B67-7E0ED6F2EA88}"/>
              </a:ext>
            </a:extLst>
          </p:cNvPr>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C95E7FE-37D6-6C8B-DD59-07D47C1202C5}"/>
              </a:ext>
            </a:extLst>
          </p:cNvPr>
          <p:cNvSpPr>
            <a:spLocks noGrp="1"/>
          </p:cNvSpPr>
          <p:nvPr>
            <p:ph type="sldNum" sz="quarter" idx="12"/>
          </p:nvPr>
        </p:nvSpPr>
        <p:spPr>
          <a:xfrm>
            <a:off x="6737757" y="6462115"/>
            <a:ext cx="2133600" cy="365125"/>
          </a:xfrm>
        </p:spPr>
        <p:txBody>
          <a:bodyPr/>
          <a:lstStyle/>
          <a:p>
            <a:fld id="{7B76553B-32E2-D644-9CD0-56FDA882EB90}" type="slidenum">
              <a:rPr kumimoji="1" lang="ja-JP" altLang="en-US" sz="1800" smtClean="0"/>
              <a:t>14</a:t>
            </a:fld>
            <a:endParaRPr kumimoji="1" lang="ja-JP" altLang="en-US" sz="1800" dirty="0"/>
          </a:p>
        </p:txBody>
      </p:sp>
      <p:sp>
        <p:nvSpPr>
          <p:cNvPr id="25" name="正方形/長方形 24">
            <a:extLst>
              <a:ext uri="{FF2B5EF4-FFF2-40B4-BE49-F238E27FC236}">
                <a16:creationId xmlns:a16="http://schemas.microsoft.com/office/drawing/2014/main" id="{2A15B36B-4937-F078-8894-3AF6B51C4344}"/>
              </a:ext>
            </a:extLst>
          </p:cNvPr>
          <p:cNvSpPr/>
          <p:nvPr/>
        </p:nvSpPr>
        <p:spPr>
          <a:xfrm>
            <a:off x="0" y="0"/>
            <a:ext cx="987384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　子どもを産んだら仕事はどうなる？</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5" name="図 4">
            <a:extLst>
              <a:ext uri="{FF2B5EF4-FFF2-40B4-BE49-F238E27FC236}">
                <a16:creationId xmlns:a16="http://schemas.microsoft.com/office/drawing/2014/main" id="{20BE364A-4BC4-344A-5F11-6656B82AD7D8}"/>
              </a:ext>
            </a:extLst>
          </p:cNvPr>
          <p:cNvPicPr>
            <a:picLocks noChangeAspect="1"/>
          </p:cNvPicPr>
          <p:nvPr/>
        </p:nvPicPr>
        <p:blipFill>
          <a:blip r:embed="rId3"/>
          <a:stretch>
            <a:fillRect/>
          </a:stretch>
        </p:blipFill>
        <p:spPr>
          <a:xfrm>
            <a:off x="190595" y="824486"/>
            <a:ext cx="8530072" cy="3495931"/>
          </a:xfrm>
          <a:prstGeom prst="rect">
            <a:avLst/>
          </a:prstGeom>
        </p:spPr>
      </p:pic>
      <p:sp>
        <p:nvSpPr>
          <p:cNvPr id="8" name="テキスト ボックス 7">
            <a:extLst>
              <a:ext uri="{FF2B5EF4-FFF2-40B4-BE49-F238E27FC236}">
                <a16:creationId xmlns:a16="http://schemas.microsoft.com/office/drawing/2014/main" id="{D6BD3511-D580-8EE5-4971-4A67BEFEB9A5}"/>
              </a:ext>
            </a:extLst>
          </p:cNvPr>
          <p:cNvSpPr txBox="1"/>
          <p:nvPr/>
        </p:nvSpPr>
        <p:spPr>
          <a:xfrm>
            <a:off x="8534400" y="2005263"/>
            <a:ext cx="244197" cy="567188"/>
          </a:xfrm>
          <a:prstGeom prst="rect">
            <a:avLst/>
          </a:prstGeom>
          <a:solidFill>
            <a:schemeClr val="bg1"/>
          </a:solidFill>
        </p:spPr>
        <p:txBody>
          <a:bodyPr wrap="square" rtlCol="0">
            <a:spAutoFit/>
          </a:bodyPr>
          <a:lstStyle/>
          <a:p>
            <a:endParaRPr kumimoji="1" lang="ja-JP" altLang="en-US" dirty="0"/>
          </a:p>
        </p:txBody>
      </p:sp>
      <p:pic>
        <p:nvPicPr>
          <p:cNvPr id="13" name="図 12">
            <a:extLst>
              <a:ext uri="{FF2B5EF4-FFF2-40B4-BE49-F238E27FC236}">
                <a16:creationId xmlns:a16="http://schemas.microsoft.com/office/drawing/2014/main" id="{6F192EA5-3458-BF99-4A8F-D694883E47DD}"/>
              </a:ext>
            </a:extLst>
          </p:cNvPr>
          <p:cNvPicPr>
            <a:picLocks noChangeAspect="1"/>
          </p:cNvPicPr>
          <p:nvPr/>
        </p:nvPicPr>
        <p:blipFill>
          <a:blip r:embed="rId4"/>
          <a:stretch>
            <a:fillRect/>
          </a:stretch>
        </p:blipFill>
        <p:spPr>
          <a:xfrm>
            <a:off x="190595" y="4421403"/>
            <a:ext cx="8343805" cy="2127950"/>
          </a:xfrm>
          <a:prstGeom prst="rect">
            <a:avLst/>
          </a:prstGeom>
        </p:spPr>
      </p:pic>
    </p:spTree>
    <p:extLst>
      <p:ext uri="{BB962C8B-B14F-4D97-AF65-F5344CB8AC3E}">
        <p14:creationId xmlns:p14="http://schemas.microsoft.com/office/powerpoint/2010/main" val="3007903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AB50A16-401D-4646-AE94-313B9C8A4D98}"/>
              </a:ext>
            </a:extLst>
          </p:cNvPr>
          <p:cNvSpPr>
            <a:spLocks noGrp="1"/>
          </p:cNvSpPr>
          <p:nvPr>
            <p:ph type="sldNum" sz="quarter" idx="12"/>
          </p:nvPr>
        </p:nvSpPr>
        <p:spPr/>
        <p:txBody>
          <a:bodyPr/>
          <a:lstStyle/>
          <a:p>
            <a:fld id="{7B76553B-32E2-D644-9CD0-56FDA882EB90}" type="slidenum">
              <a:rPr kumimoji="1" lang="ja-JP" altLang="en-US" smtClean="0"/>
              <a:t>15</a:t>
            </a:fld>
            <a:endParaRPr kumimoji="1" lang="ja-JP" altLang="en-US"/>
          </a:p>
        </p:txBody>
      </p:sp>
      <p:sp>
        <p:nvSpPr>
          <p:cNvPr id="3" name="正方形/長方形 2">
            <a:extLst>
              <a:ext uri="{FF2B5EF4-FFF2-40B4-BE49-F238E27FC236}">
                <a16:creationId xmlns:a16="http://schemas.microsoft.com/office/drawing/2014/main" id="{9F4A0803-86ED-7FDC-1B77-00A809FE22FD}"/>
              </a:ext>
            </a:extLst>
          </p:cNvPr>
          <p:cNvSpPr/>
          <p:nvPr/>
        </p:nvSpPr>
        <p:spPr>
          <a:xfrm>
            <a:off x="0" y="0"/>
            <a:ext cx="9144000" cy="716948"/>
          </a:xfrm>
          <a:prstGeom prst="rect">
            <a:avLst/>
          </a:prstGeom>
          <a:solidFill>
            <a:schemeClr val="accent4"/>
          </a:solidFill>
          <a:ln w="31750">
            <a:noFill/>
          </a:ln>
          <a:effectLst/>
        </p:spPr>
        <p:style>
          <a:lnRef idx="1">
            <a:schemeClr val="accent1"/>
          </a:lnRef>
          <a:fillRef idx="3">
            <a:schemeClr val="accent1"/>
          </a:fillRef>
          <a:effectRef idx="2">
            <a:schemeClr val="accent1"/>
          </a:effectRef>
          <a:fontRef idx="minor">
            <a:schemeClr val="lt1"/>
          </a:fontRef>
        </p:style>
        <p:txBody>
          <a:bodyPr tIns="108000" rtlCol="0" anchor="ctr"/>
          <a:lstStyle/>
          <a:p>
            <a:r>
              <a:rPr lang="ja-JP" altLang="en-US" sz="3200" b="1" dirty="0">
                <a:latin typeface="メイリオ" panose="020B0604030504040204" pitchFamily="50" charset="-128"/>
                <a:ea typeface="メイリオ" panose="020B0604030504040204" pitchFamily="50" charset="-128"/>
              </a:rPr>
              <a:t>　自営業</a:t>
            </a:r>
            <a:r>
              <a:rPr lang="ja-JP" altLang="en-US" sz="3200" b="1">
                <a:latin typeface="メイリオ" panose="020B0604030504040204" pitchFamily="50" charset="-128"/>
                <a:ea typeface="メイリオ" panose="020B0604030504040204" pitchFamily="50" charset="-128"/>
              </a:rPr>
              <a:t>や起業者数の</a:t>
            </a:r>
            <a:r>
              <a:rPr lang="ja-JP" altLang="en-US" sz="3200" b="1" dirty="0">
                <a:latin typeface="メイリオ" panose="020B0604030504040204" pitchFamily="50" charset="-128"/>
                <a:ea typeface="メイリオ" panose="020B0604030504040204" pitchFamily="50" charset="-128"/>
              </a:rPr>
              <a:t>状況について</a:t>
            </a:r>
            <a:endParaRPr kumimoji="1" lang="ja-JP" altLang="en-US" sz="32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AA3028CC-CC62-E0AA-81AD-5F1D3EFF387B}"/>
              </a:ext>
            </a:extLst>
          </p:cNvPr>
          <p:cNvSpPr txBox="1"/>
          <p:nvPr/>
        </p:nvSpPr>
        <p:spPr>
          <a:xfrm>
            <a:off x="0" y="6379594"/>
            <a:ext cx="8398052" cy="461665"/>
          </a:xfrm>
          <a:prstGeom prst="rect">
            <a:avLst/>
          </a:prstGeom>
          <a:noFill/>
        </p:spPr>
        <p:txBody>
          <a:bodyPr wrap="square" rtlCol="0">
            <a:spAutoFit/>
          </a:bodyPr>
          <a:lstStyle/>
          <a:p>
            <a:r>
              <a:rPr kumimoji="1" lang="en-US" altLang="ja-JP" sz="1200" dirty="0">
                <a:latin typeface="メイリオ" panose="020B0604030504040204" pitchFamily="50" charset="-128"/>
                <a:ea typeface="メイリオ" panose="020B0604030504040204" pitchFamily="50" charset="-128"/>
              </a:rPr>
              <a:t>※</a:t>
            </a:r>
            <a:r>
              <a:rPr kumimoji="1" lang="zh-TW" altLang="en-US" sz="1200" dirty="0">
                <a:latin typeface="メイリオ" panose="020B0604030504040204" pitchFamily="50" charset="-128"/>
                <a:ea typeface="メイリオ" panose="020B0604030504040204" pitchFamily="50" charset="-128"/>
              </a:rPr>
              <a:t>「中小企業白書</a:t>
            </a:r>
            <a:r>
              <a:rPr kumimoji="1" lang="en-US" altLang="zh-TW" sz="1200" dirty="0">
                <a:latin typeface="メイリオ" panose="020B0604030504040204" pitchFamily="50" charset="-128"/>
                <a:ea typeface="メイリオ" panose="020B0604030504040204" pitchFamily="50" charset="-128"/>
              </a:rPr>
              <a:t>2024</a:t>
            </a:r>
            <a:r>
              <a:rPr kumimoji="1" lang="zh-TW" altLang="en-US"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をもとに生命保険文化センターが作成</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（注）ここでの「起業者」とは、「⾃営業主」及び「会社などの役員」のうち、今の事業を⾃ら起こした者を指す。</a:t>
            </a:r>
          </a:p>
        </p:txBody>
      </p:sp>
      <p:grpSp>
        <p:nvGrpSpPr>
          <p:cNvPr id="28" name="グループ化 27">
            <a:extLst>
              <a:ext uri="{FF2B5EF4-FFF2-40B4-BE49-F238E27FC236}">
                <a16:creationId xmlns:a16="http://schemas.microsoft.com/office/drawing/2014/main" id="{F318D8A6-2AB6-9720-7025-A98AC82AFE86}"/>
              </a:ext>
            </a:extLst>
          </p:cNvPr>
          <p:cNvGrpSpPr/>
          <p:nvPr/>
        </p:nvGrpSpPr>
        <p:grpSpPr>
          <a:xfrm>
            <a:off x="4600269" y="1507515"/>
            <a:ext cx="4523677" cy="3498232"/>
            <a:chOff x="4684493" y="1324763"/>
            <a:chExt cx="4523677" cy="3498232"/>
          </a:xfrm>
        </p:grpSpPr>
        <p:grpSp>
          <p:nvGrpSpPr>
            <p:cNvPr id="20" name="グループ化 19">
              <a:extLst>
                <a:ext uri="{FF2B5EF4-FFF2-40B4-BE49-F238E27FC236}">
                  <a16:creationId xmlns:a16="http://schemas.microsoft.com/office/drawing/2014/main" id="{CAC4ADC9-1153-7251-E4CB-F513AF44BA8C}"/>
                </a:ext>
              </a:extLst>
            </p:cNvPr>
            <p:cNvGrpSpPr/>
            <p:nvPr/>
          </p:nvGrpSpPr>
          <p:grpSpPr>
            <a:xfrm>
              <a:off x="4684493" y="1478652"/>
              <a:ext cx="4315130" cy="3344343"/>
              <a:chOff x="172027" y="2215141"/>
              <a:chExt cx="5065296" cy="4003479"/>
            </a:xfrm>
          </p:grpSpPr>
          <p:graphicFrame>
            <p:nvGraphicFramePr>
              <p:cNvPr id="7" name="グラフ 6">
                <a:extLst>
                  <a:ext uri="{FF2B5EF4-FFF2-40B4-BE49-F238E27FC236}">
                    <a16:creationId xmlns:a16="http://schemas.microsoft.com/office/drawing/2014/main" id="{DDA1081F-9A18-3130-DF92-97F2BC885618}"/>
                  </a:ext>
                </a:extLst>
              </p:cNvPr>
              <p:cNvGraphicFramePr>
                <a:graphicFrameLocks/>
              </p:cNvGraphicFramePr>
              <p:nvPr/>
            </p:nvGraphicFramePr>
            <p:xfrm>
              <a:off x="172027" y="2215141"/>
              <a:ext cx="5065296" cy="4003479"/>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a:extLst>
                  <a:ext uri="{FF2B5EF4-FFF2-40B4-BE49-F238E27FC236}">
                    <a16:creationId xmlns:a16="http://schemas.microsoft.com/office/drawing/2014/main" id="{19393596-3F0D-C149-EDE3-5EC4CB4FCC46}"/>
                  </a:ext>
                </a:extLst>
              </p:cNvPr>
              <p:cNvSpPr txBox="1"/>
              <p:nvPr/>
            </p:nvSpPr>
            <p:spPr>
              <a:xfrm>
                <a:off x="1106898" y="2426888"/>
                <a:ext cx="1000709" cy="442124"/>
              </a:xfrm>
              <a:prstGeom prst="rect">
                <a:avLst/>
              </a:prstGeom>
              <a:noFill/>
            </p:spPr>
            <p:txBody>
              <a:bodyPr wrap="square" rtlCol="0">
                <a:spAutoFit/>
              </a:bodyPr>
              <a:lstStyle/>
              <a:p>
                <a:r>
                  <a:rPr kumimoji="1" lang="en-US" altLang="ja-JP" b="1" dirty="0"/>
                  <a:t>513.8</a:t>
                </a:r>
                <a:endParaRPr kumimoji="1" lang="ja-JP" altLang="en-US" b="1" dirty="0"/>
              </a:p>
            </p:txBody>
          </p:sp>
          <p:sp>
            <p:nvSpPr>
              <p:cNvPr id="18" name="テキスト ボックス 17">
                <a:extLst>
                  <a:ext uri="{FF2B5EF4-FFF2-40B4-BE49-F238E27FC236}">
                    <a16:creationId xmlns:a16="http://schemas.microsoft.com/office/drawing/2014/main" id="{7C436398-DEC0-8BC0-BF09-BB005F677064}"/>
                  </a:ext>
                </a:extLst>
              </p:cNvPr>
              <p:cNvSpPr txBox="1"/>
              <p:nvPr/>
            </p:nvSpPr>
            <p:spPr>
              <a:xfrm>
                <a:off x="2534933" y="2647950"/>
                <a:ext cx="1000709" cy="442124"/>
              </a:xfrm>
              <a:prstGeom prst="rect">
                <a:avLst/>
              </a:prstGeom>
              <a:noFill/>
            </p:spPr>
            <p:txBody>
              <a:bodyPr wrap="square" rtlCol="0">
                <a:spAutoFit/>
              </a:bodyPr>
              <a:lstStyle/>
              <a:p>
                <a:r>
                  <a:rPr kumimoji="1" lang="en-US" altLang="ja-JP" b="1" dirty="0"/>
                  <a:t>477.1</a:t>
                </a:r>
                <a:endParaRPr kumimoji="1" lang="ja-JP" altLang="en-US" b="1" dirty="0"/>
              </a:p>
            </p:txBody>
          </p:sp>
          <p:sp>
            <p:nvSpPr>
              <p:cNvPr id="19" name="テキスト ボックス 18">
                <a:extLst>
                  <a:ext uri="{FF2B5EF4-FFF2-40B4-BE49-F238E27FC236}">
                    <a16:creationId xmlns:a16="http://schemas.microsoft.com/office/drawing/2014/main" id="{624FCB72-71E5-B214-9E26-D513ADFAED50}"/>
                  </a:ext>
                </a:extLst>
              </p:cNvPr>
              <p:cNvSpPr txBox="1"/>
              <p:nvPr/>
            </p:nvSpPr>
            <p:spPr>
              <a:xfrm>
                <a:off x="3962969" y="2714626"/>
                <a:ext cx="1000709" cy="442124"/>
              </a:xfrm>
              <a:prstGeom prst="rect">
                <a:avLst/>
              </a:prstGeom>
              <a:noFill/>
            </p:spPr>
            <p:txBody>
              <a:bodyPr wrap="square" rtlCol="0">
                <a:spAutoFit/>
              </a:bodyPr>
              <a:lstStyle/>
              <a:p>
                <a:r>
                  <a:rPr kumimoji="1" lang="en-US" altLang="ja-JP" b="1" dirty="0"/>
                  <a:t>465.8</a:t>
                </a:r>
                <a:endParaRPr kumimoji="1" lang="ja-JP" altLang="en-US" b="1" dirty="0"/>
              </a:p>
            </p:txBody>
          </p:sp>
        </p:grpSp>
        <p:sp>
          <p:nvSpPr>
            <p:cNvPr id="24" name="テキスト ボックス 23">
              <a:extLst>
                <a:ext uri="{FF2B5EF4-FFF2-40B4-BE49-F238E27FC236}">
                  <a16:creationId xmlns:a16="http://schemas.microsoft.com/office/drawing/2014/main" id="{364B6FD2-8B2D-862E-B6CB-FA9D7F3AEF8B}"/>
                </a:ext>
              </a:extLst>
            </p:cNvPr>
            <p:cNvSpPr txBox="1"/>
            <p:nvPr/>
          </p:nvSpPr>
          <p:spPr>
            <a:xfrm>
              <a:off x="8161424" y="1324763"/>
              <a:ext cx="1046746"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単位</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万人</a:t>
              </a:r>
            </a:p>
          </p:txBody>
        </p:sp>
      </p:grpSp>
      <p:sp>
        <p:nvSpPr>
          <p:cNvPr id="27" name="テキスト ボックス 26">
            <a:extLst>
              <a:ext uri="{FF2B5EF4-FFF2-40B4-BE49-F238E27FC236}">
                <a16:creationId xmlns:a16="http://schemas.microsoft.com/office/drawing/2014/main" id="{D520597A-D307-C0E8-B52A-03147D0A799A}"/>
              </a:ext>
            </a:extLst>
          </p:cNvPr>
          <p:cNvSpPr txBox="1"/>
          <p:nvPr/>
        </p:nvSpPr>
        <p:spPr>
          <a:xfrm>
            <a:off x="4713476" y="880240"/>
            <a:ext cx="4652014"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起業者数の推移（男女別）</a:t>
            </a:r>
          </a:p>
        </p:txBody>
      </p:sp>
      <p:sp>
        <p:nvSpPr>
          <p:cNvPr id="29" name="テキスト ボックス 28">
            <a:extLst>
              <a:ext uri="{FF2B5EF4-FFF2-40B4-BE49-F238E27FC236}">
                <a16:creationId xmlns:a16="http://schemas.microsoft.com/office/drawing/2014/main" id="{1799B604-9143-36A4-80A0-F4CFDD2519CB}"/>
              </a:ext>
            </a:extLst>
          </p:cNvPr>
          <p:cNvSpPr txBox="1"/>
          <p:nvPr/>
        </p:nvSpPr>
        <p:spPr>
          <a:xfrm>
            <a:off x="866271" y="880240"/>
            <a:ext cx="2995866"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主な業種の開業率</a:t>
            </a:r>
          </a:p>
        </p:txBody>
      </p:sp>
      <p:pic>
        <p:nvPicPr>
          <p:cNvPr id="31" name="図 30">
            <a:extLst>
              <a:ext uri="{FF2B5EF4-FFF2-40B4-BE49-F238E27FC236}">
                <a16:creationId xmlns:a16="http://schemas.microsoft.com/office/drawing/2014/main" id="{D3F5CFDA-3DF6-4E70-2F9F-5502B8A4687E}"/>
              </a:ext>
            </a:extLst>
          </p:cNvPr>
          <p:cNvPicPr>
            <a:picLocks noChangeAspect="1"/>
          </p:cNvPicPr>
          <p:nvPr/>
        </p:nvPicPr>
        <p:blipFill>
          <a:blip r:embed="rId4"/>
          <a:stretch>
            <a:fillRect/>
          </a:stretch>
        </p:blipFill>
        <p:spPr>
          <a:xfrm>
            <a:off x="364254" y="1805583"/>
            <a:ext cx="3999901" cy="2589954"/>
          </a:xfrm>
          <a:prstGeom prst="rect">
            <a:avLst/>
          </a:prstGeom>
        </p:spPr>
      </p:pic>
      <p:grpSp>
        <p:nvGrpSpPr>
          <p:cNvPr id="32" name="グループ化 31">
            <a:extLst>
              <a:ext uri="{FF2B5EF4-FFF2-40B4-BE49-F238E27FC236}">
                <a16:creationId xmlns:a16="http://schemas.microsoft.com/office/drawing/2014/main" id="{F981CF2D-AE3C-DB7E-A9EA-4D207DAE9195}"/>
              </a:ext>
            </a:extLst>
          </p:cNvPr>
          <p:cNvGrpSpPr/>
          <p:nvPr/>
        </p:nvGrpSpPr>
        <p:grpSpPr>
          <a:xfrm>
            <a:off x="427033" y="4947538"/>
            <a:ext cx="8280920" cy="1420308"/>
            <a:chOff x="323528" y="4745492"/>
            <a:chExt cx="8280920" cy="2401269"/>
          </a:xfrm>
        </p:grpSpPr>
        <p:sp>
          <p:nvSpPr>
            <p:cNvPr id="33" name="四角形: 角を丸くする 32">
              <a:extLst>
                <a:ext uri="{FF2B5EF4-FFF2-40B4-BE49-F238E27FC236}">
                  <a16:creationId xmlns:a16="http://schemas.microsoft.com/office/drawing/2014/main" id="{690DA856-5E85-2215-9876-4FF2E44BC89F}"/>
                </a:ext>
              </a:extLst>
            </p:cNvPr>
            <p:cNvSpPr/>
            <p:nvPr/>
          </p:nvSpPr>
          <p:spPr>
            <a:xfrm>
              <a:off x="323528" y="4745492"/>
              <a:ext cx="8280920" cy="2401269"/>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EECDC0BD-A4C6-890E-C649-8622BD022B6B}"/>
                </a:ext>
              </a:extLst>
            </p:cNvPr>
            <p:cNvSpPr txBox="1"/>
            <p:nvPr/>
          </p:nvSpPr>
          <p:spPr>
            <a:xfrm>
              <a:off x="369865" y="4896012"/>
              <a:ext cx="8208911" cy="2237496"/>
            </a:xfrm>
            <a:prstGeom prst="rect">
              <a:avLst/>
            </a:prstGeom>
            <a:noFill/>
          </p:spPr>
          <p:txBody>
            <a:bodyPr wrap="square">
              <a:spAutoFit/>
            </a:bodyPr>
            <a:lstStyle/>
            <a:p>
              <a:pPr algn="l">
                <a:lnSpc>
                  <a:spcPts val="2400"/>
                </a:lnSpc>
              </a:pPr>
              <a:r>
                <a:rPr lang="ja-JP" altLang="en-US" sz="2200" dirty="0">
                  <a:latin typeface="Meiryo UI" panose="020B0604030504040204" pitchFamily="50" charset="-128"/>
                  <a:ea typeface="Meiryo UI" panose="020B0604030504040204" pitchFamily="50" charset="-128"/>
                </a:rPr>
                <a:t>左図から分かるように、宿泊業、飲食サービス業の開業率が高い傾向にある。また、起業者数は減少傾向となっているが、</a:t>
              </a:r>
              <a:r>
                <a:rPr lang="ja-JP" altLang="en-US" sz="2200" b="1" dirty="0">
                  <a:solidFill>
                    <a:srgbClr val="FF0000"/>
                  </a:solidFill>
                  <a:latin typeface="Meiryo UI" panose="020B0604030504040204" pitchFamily="50" charset="-128"/>
                  <a:ea typeface="Meiryo UI" panose="020B0604030504040204" pitchFamily="50" charset="-128"/>
                </a:rPr>
                <a:t>「自己実現」</a:t>
              </a:r>
              <a:r>
                <a:rPr lang="ja-JP" altLang="en-US" sz="2200" dirty="0">
                  <a:latin typeface="Meiryo UI" panose="020B0604030504040204" pitchFamily="50" charset="-128"/>
                  <a:ea typeface="Meiryo UI" panose="020B0604030504040204" pitchFamily="50" charset="-128"/>
                </a:rPr>
                <a:t>や</a:t>
              </a:r>
              <a:r>
                <a:rPr lang="ja-JP" altLang="en-US" sz="2200" b="1" dirty="0">
                  <a:solidFill>
                    <a:srgbClr val="FF0000"/>
                  </a:solidFill>
                  <a:latin typeface="Meiryo UI" panose="020B0604030504040204" pitchFamily="50" charset="-128"/>
                  <a:ea typeface="Meiryo UI" panose="020B0604030504040204" pitchFamily="50" charset="-128"/>
                </a:rPr>
                <a:t>「柔軟な働き方」</a:t>
              </a:r>
              <a:r>
                <a:rPr lang="ja-JP" altLang="en-US" sz="2200" dirty="0">
                  <a:latin typeface="Meiryo UI" panose="020B0604030504040204" pitchFamily="50" charset="-128"/>
                  <a:ea typeface="Meiryo UI" panose="020B0604030504040204" pitchFamily="50" charset="-128"/>
                </a:rPr>
                <a:t>などを重視して仕事をしたいといった価値観を持つ人々が多くいることが右図からうかがえる。</a:t>
              </a:r>
              <a:endParaRPr lang="en-US" altLang="ja-JP" sz="22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92046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E396C-BB78-4A2C-C64D-C22633FF29DE}"/>
            </a:ext>
          </a:extLst>
        </p:cNvPr>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31D79179-8F15-AE80-86D2-6C75D04BFCFE}"/>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4554E0E0-AAFF-3C99-0F82-FED2654E4318}"/>
              </a:ext>
            </a:extLst>
          </p:cNvPr>
          <p:cNvSpPr txBox="1"/>
          <p:nvPr/>
        </p:nvSpPr>
        <p:spPr bwMode="white">
          <a:xfrm>
            <a:off x="410777" y="107921"/>
            <a:ext cx="8352927" cy="584775"/>
          </a:xfrm>
          <a:prstGeom prst="rect">
            <a:avLst/>
          </a:prstGeom>
          <a:solidFill>
            <a:schemeClr val="accent4"/>
          </a:solid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労働基準に関する法制度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0" name="テキスト ボックス 19">
            <a:extLst>
              <a:ext uri="{FF2B5EF4-FFF2-40B4-BE49-F238E27FC236}">
                <a16:creationId xmlns:a16="http://schemas.microsoft.com/office/drawing/2014/main" id="{F58B665F-84AA-0DD5-A42B-2E220E4808ED}"/>
              </a:ext>
            </a:extLst>
          </p:cNvPr>
          <p:cNvSpPr txBox="1"/>
          <p:nvPr/>
        </p:nvSpPr>
        <p:spPr>
          <a:xfrm>
            <a:off x="220335" y="1399854"/>
            <a:ext cx="8564881" cy="307777"/>
          </a:xfrm>
          <a:prstGeom prst="rect">
            <a:avLst/>
          </a:prstGeom>
          <a:noFill/>
        </p:spPr>
        <p:txBody>
          <a:bodyPr wrap="square" anchor="ctr">
            <a:spAutoFit/>
          </a:bodyPr>
          <a:lstStyle/>
          <a:p>
            <a:r>
              <a:rPr lang="ja-JP" altLang="en-US" sz="1400" i="0" dirty="0">
                <a:effectLst/>
                <a:latin typeface="Meiryo UI" panose="020B0604030504040204" pitchFamily="50" charset="-128"/>
                <a:ea typeface="Meiryo UI" panose="020B0604030504040204" pitchFamily="50" charset="-128"/>
              </a:rPr>
              <a:t>昭和</a:t>
            </a:r>
            <a:r>
              <a:rPr lang="en-US" altLang="ja-JP" sz="1400" i="0" dirty="0">
                <a:effectLst/>
                <a:latin typeface="Meiryo UI" panose="020B0604030504040204" pitchFamily="50" charset="-128"/>
                <a:ea typeface="Meiryo UI" panose="020B0604030504040204" pitchFamily="50" charset="-128"/>
              </a:rPr>
              <a:t>22</a:t>
            </a:r>
            <a:r>
              <a:rPr lang="ja-JP" altLang="en-US" sz="1400" i="0" dirty="0">
                <a:effectLst/>
                <a:latin typeface="Meiryo UI" panose="020B0604030504040204" pitchFamily="50" charset="-128"/>
                <a:ea typeface="Meiryo UI" panose="020B0604030504040204" pitchFamily="50" charset="-128"/>
              </a:rPr>
              <a:t>年制定。労働条件（労働時間の原則、</a:t>
            </a:r>
            <a:r>
              <a:rPr lang="zh-TW" altLang="en-US" sz="1400" i="0" dirty="0">
                <a:effectLst/>
                <a:latin typeface="Meiryo UI" panose="020B0604030504040204" pitchFamily="50" charset="-128"/>
                <a:ea typeface="Meiryo UI" panose="020B0604030504040204" pitchFamily="50" charset="-128"/>
              </a:rPr>
              <a:t>年次有給休暇</a:t>
            </a:r>
            <a:r>
              <a:rPr lang="ja-JP" altLang="en-US" sz="1400" i="0" dirty="0">
                <a:effectLst/>
                <a:latin typeface="Meiryo UI" panose="020B0604030504040204" pitchFamily="50" charset="-128"/>
                <a:ea typeface="Meiryo UI" panose="020B0604030504040204" pitchFamily="50" charset="-128"/>
              </a:rPr>
              <a:t>等）に関する最低基準を定めています。</a:t>
            </a:r>
            <a:endParaRPr lang="ja-JP" altLang="en-US" sz="1400" dirty="0">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701F2C97-A895-CE00-A8FE-431FB4DF2DA3}"/>
              </a:ext>
            </a:extLst>
          </p:cNvPr>
          <p:cNvSpPr/>
          <p:nvPr/>
        </p:nvSpPr>
        <p:spPr>
          <a:xfrm>
            <a:off x="220335" y="1012433"/>
            <a:ext cx="8460000" cy="360000"/>
          </a:xfrm>
          <a:prstGeom prst="roundRect">
            <a:avLst/>
          </a:prstGeom>
          <a:ln w="19050">
            <a:solidFill>
              <a:schemeClr val="tx2">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lIns="36000" tIns="36000" rIns="36000" bIns="36000" rtlCol="0" anchor="ctr"/>
          <a:lstStyle/>
          <a:p>
            <a:r>
              <a:rPr lang="zh-TW" altLang="en-US" sz="1600" i="0" dirty="0">
                <a:solidFill>
                  <a:schemeClr val="bg1"/>
                </a:solidFill>
                <a:effectLst/>
                <a:latin typeface="Meiryo UI" panose="020B0604030504040204" pitchFamily="50" charset="-128"/>
                <a:ea typeface="Meiryo UI" panose="020B0604030504040204" pitchFamily="50" charset="-128"/>
              </a:rPr>
              <a:t>１　労働基準法</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923DBF89-047E-545A-03CD-9746D6F4D17C}"/>
              </a:ext>
            </a:extLst>
          </p:cNvPr>
          <p:cNvSpPr txBox="1"/>
          <p:nvPr/>
        </p:nvSpPr>
        <p:spPr>
          <a:xfrm>
            <a:off x="220335" y="2122473"/>
            <a:ext cx="8564881" cy="738664"/>
          </a:xfrm>
          <a:prstGeom prst="rect">
            <a:avLst/>
          </a:prstGeom>
          <a:noFill/>
        </p:spPr>
        <p:txBody>
          <a:bodyPr wrap="square" anchor="ctr">
            <a:spAutoFit/>
          </a:bodyPr>
          <a:lstStyle/>
          <a:p>
            <a:r>
              <a:rPr lang="ja-JP" altLang="en-US" sz="1400" i="0" dirty="0">
                <a:effectLst/>
                <a:latin typeface="Meiryo UI" panose="020B0604030504040204" pitchFamily="50" charset="-128"/>
                <a:ea typeface="Meiryo UI" panose="020B0604030504040204" pitchFamily="50" charset="-128"/>
              </a:rPr>
              <a:t>昭和</a:t>
            </a:r>
            <a:r>
              <a:rPr lang="en-US" altLang="ja-JP" sz="1400" i="0" dirty="0">
                <a:effectLst/>
                <a:latin typeface="Meiryo UI" panose="020B0604030504040204" pitchFamily="50" charset="-128"/>
                <a:ea typeface="Meiryo UI" panose="020B0604030504040204" pitchFamily="50" charset="-128"/>
              </a:rPr>
              <a:t>34</a:t>
            </a:r>
            <a:r>
              <a:rPr lang="ja-JP" altLang="en-US" sz="1400" i="0" dirty="0">
                <a:effectLst/>
                <a:latin typeface="Meiryo UI" panose="020B0604030504040204" pitchFamily="50" charset="-128"/>
                <a:ea typeface="Meiryo UI" panose="020B0604030504040204" pitchFamily="50" charset="-128"/>
              </a:rPr>
              <a:t>年労働基準法から派生。賃金の最低額を定める法律です。</a:t>
            </a:r>
            <a:br>
              <a:rPr lang="ja-JP" altLang="en-US" sz="1400" dirty="0">
                <a:latin typeface="Meiryo UI" panose="020B0604030504040204" pitchFamily="50" charset="-128"/>
                <a:ea typeface="Meiryo UI" panose="020B0604030504040204" pitchFamily="50" charset="-128"/>
              </a:rPr>
            </a:br>
            <a:r>
              <a:rPr lang="ja-JP" altLang="en-US" sz="1400" i="0" dirty="0">
                <a:effectLst/>
                <a:latin typeface="Meiryo UI" panose="020B0604030504040204" pitchFamily="50" charset="-128"/>
                <a:ea typeface="Meiryo UI" panose="020B0604030504040204" pitchFamily="50" charset="-128"/>
              </a:rPr>
              <a:t>地域別最低賃金・・・各都道府県ごとに、産業や職種や問わず、すべての労働者と使用者に適用されます。</a:t>
            </a:r>
            <a:br>
              <a:rPr lang="ja-JP" altLang="en-US" sz="1400" dirty="0">
                <a:latin typeface="Meiryo UI" panose="020B0604030504040204" pitchFamily="50" charset="-128"/>
                <a:ea typeface="Meiryo UI" panose="020B0604030504040204" pitchFamily="50" charset="-128"/>
              </a:rPr>
            </a:br>
            <a:r>
              <a:rPr lang="ja-JP" altLang="en-US" sz="1400" i="0" dirty="0">
                <a:effectLst/>
                <a:latin typeface="Meiryo UI" panose="020B0604030504040204" pitchFamily="50" charset="-128"/>
                <a:ea typeface="Meiryo UI" panose="020B0604030504040204" pitchFamily="50" charset="-128"/>
              </a:rPr>
              <a:t>特定最低賃金・・・原則、都道府県内の特定の企業について決定されます。</a:t>
            </a:r>
            <a:endParaRPr lang="ja-JP" altLang="en-US" sz="1400" dirty="0">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8A6A5DAA-F098-1959-A4A5-945646D0B8B1}"/>
              </a:ext>
            </a:extLst>
          </p:cNvPr>
          <p:cNvSpPr/>
          <p:nvPr/>
        </p:nvSpPr>
        <p:spPr>
          <a:xfrm>
            <a:off x="220335" y="1735052"/>
            <a:ext cx="8460000" cy="360000"/>
          </a:xfrm>
          <a:prstGeom prst="roundRect">
            <a:avLst/>
          </a:prstGeom>
          <a:ln w="19050">
            <a:solidFill>
              <a:schemeClr val="tx2">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lIns="36000" tIns="36000" rIns="36000" bIns="36000" rtlCol="0" anchor="ctr"/>
          <a:lstStyle/>
          <a:p>
            <a:r>
              <a:rPr lang="zh-TW" altLang="en-US" sz="1600" i="0" dirty="0">
                <a:solidFill>
                  <a:schemeClr val="bg1"/>
                </a:solidFill>
                <a:effectLst/>
                <a:latin typeface="Meiryo UI" panose="020B0604030504040204" pitchFamily="50" charset="-128"/>
                <a:ea typeface="Meiryo UI" panose="020B0604030504040204" pitchFamily="50" charset="-128"/>
              </a:rPr>
              <a:t>２　最低賃金法</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1245B51B-3F68-7439-1045-393A698AE249}"/>
              </a:ext>
            </a:extLst>
          </p:cNvPr>
          <p:cNvSpPr txBox="1"/>
          <p:nvPr/>
        </p:nvSpPr>
        <p:spPr>
          <a:xfrm>
            <a:off x="220335" y="3275979"/>
            <a:ext cx="8564881" cy="738664"/>
          </a:xfrm>
          <a:prstGeom prst="rect">
            <a:avLst/>
          </a:prstGeom>
          <a:noFill/>
        </p:spPr>
        <p:txBody>
          <a:bodyPr wrap="square" anchor="ctr">
            <a:spAutoFit/>
          </a:bodyPr>
          <a:lstStyle/>
          <a:p>
            <a:r>
              <a:rPr lang="ja-JP" altLang="en-US" sz="1400" i="0" dirty="0">
                <a:effectLst/>
                <a:latin typeface="Meiryo UI" panose="020B0604030504040204" pitchFamily="50" charset="-128"/>
                <a:ea typeface="Meiryo UI" panose="020B0604030504040204" pitchFamily="50" charset="-128"/>
              </a:rPr>
              <a:t>昭和</a:t>
            </a:r>
            <a:r>
              <a:rPr lang="en-US" altLang="ja-JP" sz="1400" i="0" dirty="0">
                <a:effectLst/>
                <a:latin typeface="Meiryo UI" panose="020B0604030504040204" pitchFamily="50" charset="-128"/>
                <a:ea typeface="Meiryo UI" panose="020B0604030504040204" pitchFamily="50" charset="-128"/>
              </a:rPr>
              <a:t>47</a:t>
            </a:r>
            <a:r>
              <a:rPr lang="ja-JP" altLang="en-US" sz="1400" i="0" dirty="0">
                <a:effectLst/>
                <a:latin typeface="Meiryo UI" panose="020B0604030504040204" pitchFamily="50" charset="-128"/>
                <a:ea typeface="Meiryo UI" panose="020B0604030504040204" pitchFamily="50" charset="-128"/>
              </a:rPr>
              <a:t>年労働基準法から派生。</a:t>
            </a:r>
            <a:br>
              <a:rPr lang="ja-JP" altLang="en-US"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a:t>
            </a:r>
            <a:r>
              <a:rPr lang="en-US" altLang="ja-JP" sz="1400" i="0" dirty="0">
                <a:effectLst/>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a:t>
            </a:r>
            <a:r>
              <a:rPr lang="ja-JP" altLang="en-US" sz="1400" i="0" dirty="0">
                <a:effectLst/>
                <a:latin typeface="Meiryo UI" panose="020B0604030504040204" pitchFamily="50" charset="-128"/>
                <a:ea typeface="Meiryo UI" panose="020B0604030504040204" pitchFamily="50" charset="-128"/>
              </a:rPr>
              <a:t>危険防止基準の確立、</a:t>
            </a:r>
            <a:r>
              <a:rPr lang="ja-JP" altLang="en-US" sz="1400" dirty="0">
                <a:latin typeface="Meiryo UI" panose="020B0604030504040204" pitchFamily="50" charset="-128"/>
                <a:ea typeface="Meiryo UI" panose="020B0604030504040204" pitchFamily="50" charset="-128"/>
              </a:rPr>
              <a:t>（</a:t>
            </a:r>
            <a:r>
              <a:rPr lang="en-US" altLang="ja-JP" sz="1400" i="0" dirty="0">
                <a:effectLst/>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a:t>
            </a:r>
            <a:r>
              <a:rPr lang="ja-JP" altLang="en-US" sz="1400" i="0" dirty="0">
                <a:effectLst/>
                <a:latin typeface="Meiryo UI" panose="020B0604030504040204" pitchFamily="50" charset="-128"/>
                <a:ea typeface="Meiryo UI" panose="020B0604030504040204" pitchFamily="50" charset="-128"/>
              </a:rPr>
              <a:t>責任体制の明確化、</a:t>
            </a:r>
            <a:r>
              <a:rPr lang="ja-JP" altLang="en-US" sz="1400" dirty="0">
                <a:latin typeface="Meiryo UI" panose="020B0604030504040204" pitchFamily="50" charset="-128"/>
                <a:ea typeface="Meiryo UI" panose="020B0604030504040204" pitchFamily="50" charset="-128"/>
              </a:rPr>
              <a:t>（</a:t>
            </a:r>
            <a:r>
              <a:rPr lang="en-US" altLang="ja-JP" sz="1400" i="0" dirty="0">
                <a:effectLst/>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a:t>
            </a:r>
            <a:r>
              <a:rPr lang="ja-JP" altLang="en-US" sz="1400" i="0" dirty="0">
                <a:effectLst/>
                <a:latin typeface="Meiryo UI" panose="020B0604030504040204" pitchFamily="50" charset="-128"/>
                <a:ea typeface="Meiryo UI" panose="020B0604030504040204" pitchFamily="50" charset="-128"/>
              </a:rPr>
              <a:t>自主的活動の促進などにより、職種における労働者の安全と健康を確保するとともに、快適な職場環境の形成を促進することを目的としています。</a:t>
            </a:r>
            <a:endParaRPr lang="ja-JP" altLang="en-US" sz="1400" dirty="0">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3AC45F3F-EAE7-ABEF-2CEF-D09CFDD35BD6}"/>
              </a:ext>
            </a:extLst>
          </p:cNvPr>
          <p:cNvSpPr/>
          <p:nvPr/>
        </p:nvSpPr>
        <p:spPr>
          <a:xfrm>
            <a:off x="220335" y="2888558"/>
            <a:ext cx="8460000" cy="360000"/>
          </a:xfrm>
          <a:prstGeom prst="roundRect">
            <a:avLst/>
          </a:prstGeom>
          <a:ln w="19050">
            <a:solidFill>
              <a:schemeClr val="tx2">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lIns="36000" tIns="36000" rIns="36000" bIns="36000" rtlCol="0" anchor="ctr"/>
          <a:lstStyle/>
          <a:p>
            <a:r>
              <a:rPr lang="zh-TW" altLang="en-US" sz="1600" i="0" dirty="0">
                <a:solidFill>
                  <a:schemeClr val="bg1"/>
                </a:solidFill>
                <a:effectLst/>
                <a:latin typeface="Meiryo UI" panose="020B0604030504040204" pitchFamily="50" charset="-128"/>
                <a:ea typeface="Meiryo UI" panose="020B0604030504040204" pitchFamily="50" charset="-128"/>
              </a:rPr>
              <a:t>３　労働安全衛生法</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FD33904C-B972-ABCB-CECC-30278E6FDCF8}"/>
              </a:ext>
            </a:extLst>
          </p:cNvPr>
          <p:cNvSpPr txBox="1"/>
          <p:nvPr/>
        </p:nvSpPr>
        <p:spPr>
          <a:xfrm>
            <a:off x="220335" y="4429485"/>
            <a:ext cx="8564881" cy="738664"/>
          </a:xfrm>
          <a:prstGeom prst="rect">
            <a:avLst/>
          </a:prstGeom>
          <a:noFill/>
        </p:spPr>
        <p:txBody>
          <a:bodyPr wrap="square" anchor="ctr">
            <a:spAutoFit/>
          </a:bodyPr>
          <a:lstStyle/>
          <a:p>
            <a:r>
              <a:rPr lang="ja-JP" altLang="en-US" sz="1400" i="0" dirty="0">
                <a:effectLst/>
                <a:latin typeface="Meiryo UI" panose="020B0604030504040204" pitchFamily="50" charset="-128"/>
                <a:ea typeface="Meiryo UI" panose="020B0604030504040204" pitchFamily="50" charset="-128"/>
              </a:rPr>
              <a:t>昭和</a:t>
            </a:r>
            <a:r>
              <a:rPr lang="en-US" altLang="ja-JP" sz="1400" i="0" dirty="0">
                <a:effectLst/>
                <a:latin typeface="Meiryo UI" panose="020B0604030504040204" pitchFamily="50" charset="-128"/>
                <a:ea typeface="Meiryo UI" panose="020B0604030504040204" pitchFamily="50" charset="-128"/>
              </a:rPr>
              <a:t>22</a:t>
            </a:r>
            <a:r>
              <a:rPr lang="ja-JP" altLang="en-US" sz="1400" i="0" dirty="0">
                <a:effectLst/>
                <a:latin typeface="Meiryo UI" panose="020B0604030504040204" pitchFamily="50" charset="-128"/>
                <a:ea typeface="Meiryo UI" panose="020B0604030504040204" pitchFamily="50" charset="-128"/>
              </a:rPr>
              <a:t>年制定。</a:t>
            </a:r>
            <a:br>
              <a:rPr lang="ja-JP" altLang="en-US" sz="1400" dirty="0">
                <a:latin typeface="Meiryo UI" panose="020B0604030504040204" pitchFamily="50" charset="-128"/>
                <a:ea typeface="Meiryo UI" panose="020B0604030504040204" pitchFamily="50" charset="-128"/>
              </a:rPr>
            </a:br>
            <a:r>
              <a:rPr lang="ja-JP" altLang="en-US" sz="1400" i="0" dirty="0">
                <a:effectLst/>
                <a:latin typeface="Meiryo UI" panose="020B0604030504040204" pitchFamily="50" charset="-128"/>
                <a:ea typeface="Meiryo UI" panose="020B0604030504040204" pitchFamily="50" charset="-128"/>
              </a:rPr>
              <a:t>業務上の事由や通勤による労働者の負傷、疾病、障害、死亡などに対して必要な保険給付などを行うことを目的としています。</a:t>
            </a:r>
            <a:endParaRPr lang="ja-JP" altLang="en-US" sz="1400" dirty="0">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C8AB1147-2569-FCE4-7745-DAFC53D72AAC}"/>
              </a:ext>
            </a:extLst>
          </p:cNvPr>
          <p:cNvSpPr/>
          <p:nvPr/>
        </p:nvSpPr>
        <p:spPr>
          <a:xfrm>
            <a:off x="220335" y="4042064"/>
            <a:ext cx="8460000" cy="360000"/>
          </a:xfrm>
          <a:prstGeom prst="roundRect">
            <a:avLst/>
          </a:prstGeom>
          <a:ln w="19050">
            <a:solidFill>
              <a:schemeClr val="tx2">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lIns="36000" tIns="36000" rIns="36000" bIns="36000" rtlCol="0" anchor="ctr"/>
          <a:lstStyle/>
          <a:p>
            <a:r>
              <a:rPr lang="zh-TW" altLang="en-US" sz="1600" i="0" dirty="0">
                <a:solidFill>
                  <a:schemeClr val="bg1"/>
                </a:solidFill>
                <a:effectLst/>
                <a:latin typeface="Meiryo UI" panose="020B0604030504040204" pitchFamily="50" charset="-128"/>
                <a:ea typeface="Meiryo UI" panose="020B0604030504040204" pitchFamily="50" charset="-128"/>
              </a:rPr>
              <a:t>４　労働者災害補償保険法</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E71F6957-82BF-2279-331C-8A39CD8F5A5C}"/>
              </a:ext>
            </a:extLst>
          </p:cNvPr>
          <p:cNvSpPr txBox="1"/>
          <p:nvPr/>
        </p:nvSpPr>
        <p:spPr>
          <a:xfrm>
            <a:off x="220335" y="5582987"/>
            <a:ext cx="8564881" cy="738664"/>
          </a:xfrm>
          <a:prstGeom prst="rect">
            <a:avLst/>
          </a:prstGeom>
          <a:noFill/>
        </p:spPr>
        <p:txBody>
          <a:bodyPr wrap="square" anchor="ctr">
            <a:spAutoFit/>
          </a:bodyPr>
          <a:lstStyle/>
          <a:p>
            <a:r>
              <a:rPr lang="ja-JP" altLang="en-US" sz="1400" i="0" dirty="0">
                <a:effectLst/>
                <a:latin typeface="Meiryo UI" panose="020B0604030504040204" pitchFamily="50" charset="-128"/>
                <a:ea typeface="Meiryo UI" panose="020B0604030504040204" pitchFamily="50" charset="-128"/>
              </a:rPr>
              <a:t>平成</a:t>
            </a:r>
            <a:r>
              <a:rPr lang="en-US" altLang="ja-JP" sz="1400" i="0" dirty="0">
                <a:effectLst/>
                <a:latin typeface="Meiryo UI" panose="020B0604030504040204" pitchFamily="50" charset="-128"/>
                <a:ea typeface="Meiryo UI" panose="020B0604030504040204" pitchFamily="50" charset="-128"/>
              </a:rPr>
              <a:t>20</a:t>
            </a:r>
            <a:r>
              <a:rPr lang="ja-JP" altLang="en-US" sz="1400" i="0" dirty="0">
                <a:effectLst/>
                <a:latin typeface="Meiryo UI" panose="020B0604030504040204" pitchFamily="50" charset="-128"/>
                <a:ea typeface="Meiryo UI" panose="020B0604030504040204" pitchFamily="50" charset="-128"/>
              </a:rPr>
              <a:t>年３月１日施行。</a:t>
            </a:r>
            <a:br>
              <a:rPr lang="ja-JP" altLang="en-US" sz="1400" dirty="0">
                <a:latin typeface="Meiryo UI" panose="020B0604030504040204" pitchFamily="50" charset="-128"/>
                <a:ea typeface="Meiryo UI" panose="020B0604030504040204" pitchFamily="50" charset="-128"/>
              </a:rPr>
            </a:br>
            <a:r>
              <a:rPr lang="ja-JP" altLang="en-US" sz="1400" i="0" dirty="0">
                <a:effectLst/>
                <a:latin typeface="Meiryo UI" panose="020B0604030504040204" pitchFamily="50" charset="-128"/>
                <a:ea typeface="Meiryo UI" panose="020B0604030504040204" pitchFamily="50" charset="-128"/>
              </a:rPr>
              <a:t>就業形態が多様化し、労働条件が個別に決定されるようになり、個別労働紛争が増加しています。そこで、紛争の未然防止や労働者の保護を図るため、労働契約についての基本的なルールをわかりやすく明らかにしたものです。</a:t>
            </a:r>
            <a:endParaRPr lang="ja-JP" altLang="en-US" sz="1400" dirty="0">
              <a:latin typeface="Meiryo UI" panose="020B0604030504040204" pitchFamily="50" charset="-128"/>
              <a:ea typeface="Meiryo UI" panose="020B0604030504040204" pitchFamily="50" charset="-128"/>
            </a:endParaRPr>
          </a:p>
        </p:txBody>
      </p:sp>
      <p:sp>
        <p:nvSpPr>
          <p:cNvPr id="29" name="四角形: 角を丸くする 28">
            <a:extLst>
              <a:ext uri="{FF2B5EF4-FFF2-40B4-BE49-F238E27FC236}">
                <a16:creationId xmlns:a16="http://schemas.microsoft.com/office/drawing/2014/main" id="{E640A739-9464-BD33-8624-F30ADF4A8A49}"/>
              </a:ext>
            </a:extLst>
          </p:cNvPr>
          <p:cNvSpPr/>
          <p:nvPr/>
        </p:nvSpPr>
        <p:spPr>
          <a:xfrm>
            <a:off x="220335" y="5195570"/>
            <a:ext cx="8460000" cy="360000"/>
          </a:xfrm>
          <a:prstGeom prst="roundRect">
            <a:avLst/>
          </a:prstGeom>
          <a:ln w="19050">
            <a:solidFill>
              <a:schemeClr val="tx2">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lIns="36000" tIns="36000" rIns="36000" bIns="36000" rtlCol="0" anchor="ctr"/>
          <a:lstStyle/>
          <a:p>
            <a:r>
              <a:rPr lang="zh-TW" altLang="en-US" sz="1600" i="0" dirty="0">
                <a:solidFill>
                  <a:schemeClr val="bg1"/>
                </a:solidFill>
                <a:effectLst/>
                <a:latin typeface="Meiryo UI" panose="020B0604030504040204" pitchFamily="50" charset="-128"/>
                <a:ea typeface="Meiryo UI" panose="020B0604030504040204" pitchFamily="50" charset="-128"/>
              </a:rPr>
              <a:t>５　労働契約法</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500CA84D-BD27-5B9E-DCA1-72D76A81FA1C}"/>
              </a:ext>
            </a:extLst>
          </p:cNvPr>
          <p:cNvSpPr txBox="1"/>
          <p:nvPr/>
        </p:nvSpPr>
        <p:spPr>
          <a:xfrm>
            <a:off x="113742" y="6552263"/>
            <a:ext cx="4458258" cy="244747"/>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厚生労働省</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「労働基準に関する法制度」を元に生命保険文化センターが作成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3">
            <a:extLst>
              <a:ext uri="{FF2B5EF4-FFF2-40B4-BE49-F238E27FC236}">
                <a16:creationId xmlns:a16="http://schemas.microsoft.com/office/drawing/2014/main" id="{0D4A1382-4776-A30F-E3A8-F865A40B444C}"/>
              </a:ext>
            </a:extLst>
          </p:cNvPr>
          <p:cNvSpPr txBox="1">
            <a:spLocks/>
          </p:cNvSpPr>
          <p:nvPr/>
        </p:nvSpPr>
        <p:spPr>
          <a:xfrm>
            <a:off x="6790064" y="6421469"/>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457200">
              <a:defRPr/>
            </a:pPr>
            <a:fld id="{7B76553B-32E2-D644-9CD0-56FDA882EB90}" type="slidenum">
              <a:rPr lang="ja-JP" altLang="en-US" sz="1800" smtClean="0"/>
              <a:pPr defTabSz="457200">
                <a:defRPr/>
              </a:pPr>
              <a:t>16</a:t>
            </a:fld>
            <a:endParaRPr lang="ja-JP" altLang="en-US" sz="1800" dirty="0"/>
          </a:p>
        </p:txBody>
      </p:sp>
    </p:spTree>
    <p:extLst>
      <p:ext uri="{BB962C8B-B14F-4D97-AF65-F5344CB8AC3E}">
        <p14:creationId xmlns:p14="http://schemas.microsoft.com/office/powerpoint/2010/main" val="1350125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AB50A16-401D-4646-AE94-313B9C8A4D98}"/>
              </a:ext>
            </a:extLst>
          </p:cNvPr>
          <p:cNvSpPr>
            <a:spLocks noGrp="1"/>
          </p:cNvSpPr>
          <p:nvPr>
            <p:ph type="sldNum" sz="quarter" idx="12"/>
          </p:nvPr>
        </p:nvSpPr>
        <p:spPr/>
        <p:txBody>
          <a:bodyPr/>
          <a:lstStyle/>
          <a:p>
            <a:fld id="{7B76553B-32E2-D644-9CD0-56FDA882EB90}" type="slidenum">
              <a:rPr kumimoji="1" lang="ja-JP" altLang="en-US" smtClean="0"/>
              <a:t>17</a:t>
            </a:fld>
            <a:endParaRPr kumimoji="1" lang="ja-JP" altLang="en-US"/>
          </a:p>
        </p:txBody>
      </p:sp>
      <p:sp>
        <p:nvSpPr>
          <p:cNvPr id="13" name="テキスト ボックス 12">
            <a:extLst>
              <a:ext uri="{FF2B5EF4-FFF2-40B4-BE49-F238E27FC236}">
                <a16:creationId xmlns:a16="http://schemas.microsoft.com/office/drawing/2014/main" id="{336193CF-8C72-ED05-B948-CCC68535493D}"/>
              </a:ext>
            </a:extLst>
          </p:cNvPr>
          <p:cNvSpPr txBox="1"/>
          <p:nvPr/>
        </p:nvSpPr>
        <p:spPr>
          <a:xfrm>
            <a:off x="289559" y="716948"/>
            <a:ext cx="8564881" cy="1200329"/>
          </a:xfrm>
          <a:prstGeom prst="rect">
            <a:avLst/>
          </a:prstGeom>
          <a:noFill/>
        </p:spPr>
        <p:txBody>
          <a:bodyPr wrap="square">
            <a:spAutoFit/>
          </a:bodyPr>
          <a:lstStyle/>
          <a:p>
            <a:r>
              <a:rPr lang="ja-JP" altLang="en-US" sz="2400" dirty="0">
                <a:latin typeface="Meiryo UI" panose="020B0604030504040204" pitchFamily="50" charset="-128"/>
                <a:ea typeface="Meiryo UI" panose="020B0604030504040204" pitchFamily="50" charset="-128"/>
              </a:rPr>
              <a:t>「働き方改革」は、働く方々が個々の事情に応じた</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多様で柔軟な働き方を自分で「選択」できるようにするための改革です。</a:t>
            </a:r>
          </a:p>
          <a:p>
            <a:endParaRPr lang="ja-JP" altLang="en-US" sz="2400" dirty="0">
              <a:solidFill>
                <a:schemeClr val="tx2"/>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9F4A0803-86ED-7FDC-1B77-00A809FE22FD}"/>
              </a:ext>
            </a:extLst>
          </p:cNvPr>
          <p:cNvSpPr/>
          <p:nvPr/>
        </p:nvSpPr>
        <p:spPr>
          <a:xfrm>
            <a:off x="0" y="0"/>
            <a:ext cx="9144000" cy="716948"/>
          </a:xfrm>
          <a:prstGeom prst="rect">
            <a:avLst/>
          </a:prstGeom>
          <a:solidFill>
            <a:schemeClr val="accent4"/>
          </a:solidFill>
          <a:ln w="31750">
            <a:noFill/>
          </a:ln>
          <a:effectLst/>
        </p:spPr>
        <p:style>
          <a:lnRef idx="1">
            <a:schemeClr val="accent1"/>
          </a:lnRef>
          <a:fillRef idx="3">
            <a:schemeClr val="accent1"/>
          </a:fillRef>
          <a:effectRef idx="2">
            <a:schemeClr val="accent1"/>
          </a:effectRef>
          <a:fontRef idx="minor">
            <a:schemeClr val="lt1"/>
          </a:fontRef>
        </p:style>
        <p:txBody>
          <a:bodyPr tIns="108000" rtlCol="0" anchor="ctr"/>
          <a:lstStyle/>
          <a:p>
            <a:r>
              <a:rPr lang="ja-JP" altLang="en-US" sz="3200" b="1" dirty="0">
                <a:latin typeface="メイリオ" panose="020B0604030504040204" pitchFamily="50" charset="-128"/>
                <a:ea typeface="メイリオ" panose="020B0604030504040204" pitchFamily="50" charset="-128"/>
              </a:rPr>
              <a:t>　働き方改革</a:t>
            </a:r>
            <a:endParaRPr kumimoji="1" lang="ja-JP" altLang="en-US" sz="3200"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F5BEE7A-D3C2-E8CC-12F6-7519EA3DDD47}"/>
              </a:ext>
            </a:extLst>
          </p:cNvPr>
          <p:cNvSpPr txBox="1"/>
          <p:nvPr/>
        </p:nvSpPr>
        <p:spPr>
          <a:xfrm>
            <a:off x="289559" y="2421718"/>
            <a:ext cx="9060838" cy="830997"/>
          </a:xfrm>
          <a:prstGeom prst="rect">
            <a:avLst/>
          </a:prstGeom>
          <a:noFill/>
        </p:spPr>
        <p:txBody>
          <a:bodyPr wrap="square">
            <a:spAutoFit/>
          </a:bodyPr>
          <a:lstStyle/>
          <a:p>
            <a:r>
              <a:rPr lang="ja-JP" altLang="en-US" sz="2400" dirty="0">
                <a:latin typeface="Meiryo UI" panose="020B0604030504040204" pitchFamily="50" charset="-128"/>
                <a:ea typeface="Meiryo UI" panose="020B0604030504040204" pitchFamily="50" charset="-128"/>
              </a:rPr>
              <a:t>残業時間の上限は、原則として月</a:t>
            </a:r>
            <a:r>
              <a:rPr lang="en-US" altLang="ja-JP" sz="2400" dirty="0">
                <a:latin typeface="Meiryo UI" panose="020B0604030504040204" pitchFamily="50" charset="-128"/>
                <a:ea typeface="Meiryo UI" panose="020B0604030504040204" pitchFamily="50" charset="-128"/>
              </a:rPr>
              <a:t>45</a:t>
            </a:r>
            <a:r>
              <a:rPr lang="ja-JP" altLang="en-US" sz="2400" dirty="0">
                <a:latin typeface="Meiryo UI" panose="020B0604030504040204" pitchFamily="50" charset="-128"/>
                <a:ea typeface="Meiryo UI" panose="020B0604030504040204" pitchFamily="50" charset="-128"/>
              </a:rPr>
              <a:t>時間・年</a:t>
            </a:r>
            <a:r>
              <a:rPr lang="en-US" altLang="ja-JP" sz="2400" dirty="0">
                <a:latin typeface="Meiryo UI" panose="020B0604030504040204" pitchFamily="50" charset="-128"/>
                <a:ea typeface="Meiryo UI" panose="020B0604030504040204" pitchFamily="50" charset="-128"/>
              </a:rPr>
              <a:t>360</a:t>
            </a:r>
            <a:r>
              <a:rPr lang="ja-JP" altLang="en-US" sz="2400" dirty="0">
                <a:latin typeface="Meiryo UI" panose="020B0604030504040204" pitchFamily="50" charset="-128"/>
                <a:ea typeface="Meiryo UI" panose="020B0604030504040204" pitchFamily="50" charset="-128"/>
              </a:rPr>
              <a:t>時間とし、</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臨時的な特別の事情がなければこれを超えることはできません。</a:t>
            </a:r>
            <a:endParaRPr lang="en-US" altLang="ja-JP" sz="24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E53D03AA-0831-2F26-0D63-59B26D7554FF}"/>
              </a:ext>
            </a:extLst>
          </p:cNvPr>
          <p:cNvSpPr/>
          <p:nvPr/>
        </p:nvSpPr>
        <p:spPr>
          <a:xfrm>
            <a:off x="289561" y="1599240"/>
            <a:ext cx="8293014" cy="722489"/>
          </a:xfrm>
          <a:prstGeom prst="roundRect">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ja-JP" altLang="en-US" sz="3200" dirty="0">
                <a:latin typeface="Meiryo UI" panose="020B0604030504040204" pitchFamily="50" charset="-128"/>
                <a:ea typeface="Meiryo UI" panose="020B0604030504040204" pitchFamily="50" charset="-128"/>
              </a:rPr>
              <a:t>時間外労働の上限規制</a:t>
            </a:r>
            <a:endParaRPr kumimoji="1" lang="ja-JP" altLang="en-US" sz="3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540B53F-C3AB-CAF7-9318-AF53E1157E5D}"/>
              </a:ext>
            </a:extLst>
          </p:cNvPr>
          <p:cNvSpPr txBox="1"/>
          <p:nvPr/>
        </p:nvSpPr>
        <p:spPr>
          <a:xfrm>
            <a:off x="210023" y="4102056"/>
            <a:ext cx="9060838" cy="1938992"/>
          </a:xfrm>
          <a:prstGeom prst="rect">
            <a:avLst/>
          </a:prstGeom>
          <a:noFill/>
        </p:spPr>
        <p:txBody>
          <a:bodyPr wrap="square">
            <a:spAutoFit/>
          </a:bodyPr>
          <a:lstStyle/>
          <a:p>
            <a:r>
              <a:rPr lang="ja-JP" altLang="en-US" sz="2400" dirty="0">
                <a:latin typeface="Meiryo UI" panose="020B0604030504040204" pitchFamily="50" charset="-128"/>
                <a:ea typeface="Meiryo UI" panose="020B0604030504040204" pitchFamily="50" charset="-128"/>
              </a:rPr>
              <a:t>・職場におけるパワーハラスメントを行ってはならないこと</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・ハラスメント問題に関する関心と理解を深め、他の労働者に対する言動に注意を払うこと</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・事業主は研修を実施する等、必要な配慮を行ったり、労働者は事業主の講ずる措置に協力</a:t>
            </a:r>
            <a:r>
              <a:rPr lang="ja-JP" altLang="en-US" sz="2400">
                <a:latin typeface="Meiryo UI" panose="020B0604030504040204" pitchFamily="50" charset="-128"/>
                <a:ea typeface="Meiryo UI" panose="020B0604030504040204" pitchFamily="50" charset="-128"/>
              </a:rPr>
              <a:t>すること　　など</a:t>
            </a:r>
            <a:endParaRPr lang="ja-JP" altLang="en-US" sz="2400" dirty="0">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1C56A73D-8D0E-86C0-56EE-BC009F4D36D5}"/>
              </a:ext>
            </a:extLst>
          </p:cNvPr>
          <p:cNvSpPr/>
          <p:nvPr/>
        </p:nvSpPr>
        <p:spPr>
          <a:xfrm>
            <a:off x="289559" y="3316141"/>
            <a:ext cx="8293016" cy="722489"/>
          </a:xfrm>
          <a:prstGeom prst="roundRect">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kumimoji="1" lang="ja-JP" altLang="en-US" sz="3200" dirty="0">
                <a:latin typeface="Meiryo UI" panose="020B0604030504040204" pitchFamily="50" charset="-128"/>
                <a:ea typeface="Meiryo UI" panose="020B0604030504040204" pitchFamily="50" charset="-128"/>
              </a:rPr>
              <a:t>職場におけるハラスメント</a:t>
            </a:r>
          </a:p>
        </p:txBody>
      </p:sp>
      <p:sp>
        <p:nvSpPr>
          <p:cNvPr id="5" name="テキスト ボックス 4">
            <a:extLst>
              <a:ext uri="{FF2B5EF4-FFF2-40B4-BE49-F238E27FC236}">
                <a16:creationId xmlns:a16="http://schemas.microsoft.com/office/drawing/2014/main" id="{AA3028CC-CC62-E0AA-81AD-5F1D3EFF387B}"/>
              </a:ext>
            </a:extLst>
          </p:cNvPr>
          <p:cNvSpPr txBox="1"/>
          <p:nvPr/>
        </p:nvSpPr>
        <p:spPr>
          <a:xfrm>
            <a:off x="0" y="6581001"/>
            <a:ext cx="9480884" cy="276999"/>
          </a:xfrm>
          <a:prstGeom prst="rect">
            <a:avLst/>
          </a:prstGeom>
          <a:noFill/>
        </p:spPr>
        <p:txBody>
          <a:bodyPr wrap="square" rtlCol="0">
            <a:spAutoFit/>
          </a:bodyPr>
          <a:lstStyle/>
          <a:p>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厚生労働省</a:t>
            </a:r>
            <a:r>
              <a:rPr kumimoji="1" lang="en-US" altLang="ja-JP" sz="1200" dirty="0">
                <a:latin typeface="メイリオ" panose="020B0604030504040204" pitchFamily="50" charset="-128"/>
                <a:ea typeface="メイリオ" panose="020B0604030504040204" pitchFamily="50" charset="-128"/>
              </a:rPr>
              <a:t>HP</a:t>
            </a:r>
            <a:r>
              <a:rPr kumimoji="1" lang="ja-JP" altLang="en-US" sz="1200" dirty="0">
                <a:latin typeface="メイリオ" panose="020B0604030504040204" pitchFamily="50" charset="-128"/>
                <a:ea typeface="メイリオ" panose="020B0604030504040204" pitchFamily="50" charset="-128"/>
              </a:rPr>
              <a:t>「時間外労働の上限規制」「職場におけるハラスメントの防止のために」をもとに生命保険文化センターが作成</a:t>
            </a:r>
          </a:p>
        </p:txBody>
      </p:sp>
      <p:sp>
        <p:nvSpPr>
          <p:cNvPr id="6" name="テキスト ボックス 5">
            <a:extLst>
              <a:ext uri="{FF2B5EF4-FFF2-40B4-BE49-F238E27FC236}">
                <a16:creationId xmlns:a16="http://schemas.microsoft.com/office/drawing/2014/main" id="{6948B810-8F23-1EAC-C929-6E7338DE34B0}"/>
              </a:ext>
            </a:extLst>
          </p:cNvPr>
          <p:cNvSpPr txBox="1"/>
          <p:nvPr/>
        </p:nvSpPr>
        <p:spPr>
          <a:xfrm>
            <a:off x="457200" y="6077118"/>
            <a:ext cx="9318013" cy="461665"/>
          </a:xfrm>
          <a:prstGeom prst="rect">
            <a:avLst/>
          </a:prstGeom>
          <a:noFill/>
        </p:spPr>
        <p:txBody>
          <a:bodyPr wrap="squar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事業主・労働者の責務として、法律上明確化されました。</a:t>
            </a:r>
          </a:p>
        </p:txBody>
      </p:sp>
    </p:spTree>
    <p:extLst>
      <p:ext uri="{BB962C8B-B14F-4D97-AF65-F5344CB8AC3E}">
        <p14:creationId xmlns:p14="http://schemas.microsoft.com/office/powerpoint/2010/main" val="249617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03799-FD7E-20C7-B716-7722C2A5A777}"/>
              </a:ext>
            </a:extLst>
          </p:cNvPr>
          <p:cNvSpPr/>
          <p:nvPr/>
        </p:nvSpPr>
        <p:spPr>
          <a:xfrm>
            <a:off x="0" y="0"/>
            <a:ext cx="9144000" cy="716948"/>
          </a:xfrm>
          <a:prstGeom prst="rect">
            <a:avLst/>
          </a:prstGeom>
          <a:solidFill>
            <a:schemeClr val="accent4"/>
          </a:solidFill>
          <a:ln w="31750">
            <a:noFill/>
          </a:ln>
          <a:effectLst/>
        </p:spPr>
        <p:style>
          <a:lnRef idx="1">
            <a:schemeClr val="accent1"/>
          </a:lnRef>
          <a:fillRef idx="3">
            <a:schemeClr val="accent1"/>
          </a:fillRef>
          <a:effectRef idx="2">
            <a:schemeClr val="accent1"/>
          </a:effectRef>
          <a:fontRef idx="minor">
            <a:schemeClr val="lt1"/>
          </a:fontRef>
        </p:style>
        <p:txBody>
          <a:bodyPr tIns="108000" rtlCol="0" anchor="ctr"/>
          <a:lstStyle/>
          <a:p>
            <a:r>
              <a:rPr kumimoji="1" lang="ja-JP" altLang="en-US" sz="3200" b="1" dirty="0">
                <a:latin typeface="メイリオ" panose="020B0604030504040204" pitchFamily="50" charset="-128"/>
                <a:ea typeface="メイリオ" panose="020B0604030504040204" pitchFamily="50" charset="-128"/>
              </a:rPr>
              <a:t>　教科書該当箇所キーワード</a:t>
            </a:r>
          </a:p>
        </p:txBody>
      </p:sp>
      <p:sp>
        <p:nvSpPr>
          <p:cNvPr id="2" name="スライド番号プレースホルダー 1">
            <a:extLst>
              <a:ext uri="{FF2B5EF4-FFF2-40B4-BE49-F238E27FC236}">
                <a16:creationId xmlns:a16="http://schemas.microsoft.com/office/drawing/2014/main" id="{E673FADE-ADF4-7094-A0B3-6C22B5E1476E}"/>
              </a:ext>
            </a:extLst>
          </p:cNvPr>
          <p:cNvSpPr>
            <a:spLocks noGrp="1"/>
          </p:cNvSpPr>
          <p:nvPr>
            <p:ph type="sldNum" sz="quarter" idx="12"/>
          </p:nvPr>
        </p:nvSpPr>
        <p:spPr/>
        <p:txBody>
          <a:bodyPr/>
          <a:lstStyle/>
          <a:p>
            <a:fld id="{7B76553B-32E2-D644-9CD0-56FDA882EB90}" type="slidenum">
              <a:rPr kumimoji="1" lang="ja-JP" altLang="en-US" smtClean="0"/>
              <a:t>2</a:t>
            </a:fld>
            <a:endParaRPr kumimoji="1" lang="ja-JP" altLang="en-US"/>
          </a:p>
        </p:txBody>
      </p:sp>
      <p:graphicFrame>
        <p:nvGraphicFramePr>
          <p:cNvPr id="6" name="表 5">
            <a:extLst>
              <a:ext uri="{FF2B5EF4-FFF2-40B4-BE49-F238E27FC236}">
                <a16:creationId xmlns:a16="http://schemas.microsoft.com/office/drawing/2014/main" id="{8599FE32-E286-5A31-CBE4-52461D6BB05C}"/>
              </a:ext>
            </a:extLst>
          </p:cNvPr>
          <p:cNvGraphicFramePr>
            <a:graphicFrameLocks noGrp="1"/>
          </p:cNvGraphicFramePr>
          <p:nvPr>
            <p:extLst>
              <p:ext uri="{D42A27DB-BD31-4B8C-83A1-F6EECF244321}">
                <p14:modId xmlns:p14="http://schemas.microsoft.com/office/powerpoint/2010/main" val="2504426942"/>
              </p:ext>
            </p:extLst>
          </p:nvPr>
        </p:nvGraphicFramePr>
        <p:xfrm>
          <a:off x="223520" y="955041"/>
          <a:ext cx="8707119" cy="5174296"/>
        </p:xfrm>
        <a:graphic>
          <a:graphicData uri="http://schemas.openxmlformats.org/drawingml/2006/table">
            <a:tbl>
              <a:tblPr firstRow="1" bandRow="1">
                <a:tableStyleId>{616DA210-FB5B-4158-B5E0-FEB733F419BA}</a:tableStyleId>
              </a:tblPr>
              <a:tblGrid>
                <a:gridCol w="1371600">
                  <a:extLst>
                    <a:ext uri="{9D8B030D-6E8A-4147-A177-3AD203B41FA5}">
                      <a16:colId xmlns:a16="http://schemas.microsoft.com/office/drawing/2014/main" val="456136565"/>
                    </a:ext>
                  </a:extLst>
                </a:gridCol>
                <a:gridCol w="3454400">
                  <a:extLst>
                    <a:ext uri="{9D8B030D-6E8A-4147-A177-3AD203B41FA5}">
                      <a16:colId xmlns:a16="http://schemas.microsoft.com/office/drawing/2014/main" val="4010869943"/>
                    </a:ext>
                  </a:extLst>
                </a:gridCol>
                <a:gridCol w="3881119">
                  <a:extLst>
                    <a:ext uri="{9D8B030D-6E8A-4147-A177-3AD203B41FA5}">
                      <a16:colId xmlns:a16="http://schemas.microsoft.com/office/drawing/2014/main" val="688190948"/>
                    </a:ext>
                  </a:extLst>
                </a:gridCol>
              </a:tblGrid>
              <a:tr h="490537">
                <a:tc>
                  <a:txBody>
                    <a:bodyPr/>
                    <a:lstStyle/>
                    <a:p>
                      <a:pPr algn="ctr"/>
                      <a:r>
                        <a:rPr kumimoji="1" lang="ja-JP" altLang="en-US" dirty="0">
                          <a:latin typeface="Meiryo UI" panose="020B0604030504040204" pitchFamily="50" charset="-128"/>
                          <a:ea typeface="Meiryo UI" panose="020B0604030504040204" pitchFamily="50" charset="-128"/>
                        </a:rPr>
                        <a:t>スライド</a:t>
                      </a:r>
                    </a:p>
                  </a:txBody>
                  <a:tcPr/>
                </a:tc>
                <a:tc>
                  <a:txBody>
                    <a:bodyPr/>
                    <a:lstStyle/>
                    <a:p>
                      <a:pPr algn="ctr"/>
                      <a:r>
                        <a:rPr kumimoji="1" lang="ja-JP" altLang="en-US" dirty="0">
                          <a:latin typeface="Meiryo UI" panose="020B0604030504040204" pitchFamily="50" charset="-128"/>
                          <a:ea typeface="Meiryo UI" panose="020B0604030504040204" pitchFamily="50" charset="-128"/>
                        </a:rPr>
                        <a:t>家庭科</a:t>
                      </a:r>
                    </a:p>
                  </a:txBody>
                  <a:tcPr/>
                </a:tc>
                <a:tc>
                  <a:txBody>
                    <a:bodyPr/>
                    <a:lstStyle/>
                    <a:p>
                      <a:pPr algn="ctr"/>
                      <a:r>
                        <a:rPr kumimoji="1" lang="ja-JP" altLang="en-US" dirty="0">
                          <a:latin typeface="Meiryo UI" panose="020B0604030504040204" pitchFamily="50" charset="-128"/>
                          <a:ea typeface="Meiryo UI" panose="020B0604030504040204" pitchFamily="50" charset="-128"/>
                        </a:rPr>
                        <a:t>公民科</a:t>
                      </a:r>
                    </a:p>
                  </a:txBody>
                  <a:tcPr/>
                </a:tc>
                <a:extLst>
                  <a:ext uri="{0D108BD9-81ED-4DB2-BD59-A6C34878D82A}">
                    <a16:rowId xmlns:a16="http://schemas.microsoft.com/office/drawing/2014/main" val="1530742019"/>
                  </a:ext>
                </a:extLst>
              </a:tr>
              <a:tr h="499621">
                <a:tc>
                  <a:txBody>
                    <a:bodyPr/>
                    <a:lstStyle/>
                    <a:p>
                      <a:r>
                        <a:rPr kumimoji="1" lang="ja-JP" altLang="en-US" dirty="0">
                          <a:latin typeface="Meiryo UI" panose="020B0604030504040204" pitchFamily="50" charset="-128"/>
                          <a:ea typeface="Meiryo UI" panose="020B0604030504040204" pitchFamily="50" charset="-128"/>
                        </a:rPr>
                        <a:t>３</a:t>
                      </a:r>
                    </a:p>
                  </a:txBody>
                  <a:tcPr/>
                </a:tc>
                <a:tc>
                  <a:txBody>
                    <a:bodyPr/>
                    <a:lstStyle/>
                    <a:p>
                      <a:r>
                        <a:rPr kumimoji="1" lang="ja-JP" altLang="en-US" dirty="0">
                          <a:latin typeface="Meiryo UI" panose="020B0604030504040204" pitchFamily="50" charset="-128"/>
                          <a:ea typeface="Meiryo UI" panose="020B0604030504040204" pitchFamily="50" charset="-128"/>
                        </a:rPr>
                        <a:t>生きがい</a:t>
                      </a:r>
                    </a:p>
                  </a:txBody>
                  <a:tcPr/>
                </a:tc>
                <a:tc>
                  <a:txBody>
                    <a:bodyPr/>
                    <a:lstStyle/>
                    <a:p>
                      <a:r>
                        <a:rPr kumimoji="1" lang="ja-JP" altLang="en-US" dirty="0">
                          <a:latin typeface="Meiryo UI" panose="020B0604030504040204" pitchFamily="50" charset="-128"/>
                          <a:ea typeface="Meiryo UI" panose="020B0604030504040204" pitchFamily="50" charset="-128"/>
                        </a:rPr>
                        <a:t>ー</a:t>
                      </a:r>
                    </a:p>
                  </a:txBody>
                  <a:tcPr/>
                </a:tc>
                <a:extLst>
                  <a:ext uri="{0D108BD9-81ED-4DB2-BD59-A6C34878D82A}">
                    <a16:rowId xmlns:a16="http://schemas.microsoft.com/office/drawing/2014/main" val="3421896400"/>
                  </a:ext>
                </a:extLst>
              </a:tr>
              <a:tr h="5722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４、９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契約社員、派遣社員、正規雇用、非正規雇用、パート、アルバイト、社会保険</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正規社員、非正規社員、非正規雇用、非正規労働者</a:t>
                      </a:r>
                    </a:p>
                  </a:txBody>
                  <a:tcPr/>
                </a:tc>
                <a:extLst>
                  <a:ext uri="{0D108BD9-81ED-4DB2-BD59-A6C34878D82A}">
                    <a16:rowId xmlns:a16="http://schemas.microsoft.com/office/drawing/2014/main" val="3532751161"/>
                  </a:ext>
                </a:extLst>
              </a:tr>
              <a:tr h="5722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５</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a:t>
                      </a:r>
                    </a:p>
                    <a:p>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最低賃金</a:t>
                      </a:r>
                    </a:p>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21592207"/>
                  </a:ext>
                </a:extLst>
              </a:tr>
              <a:tr h="5845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１０～１３</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実収入、家計、支出、消費支出、非消費支出、勤め先収入、可処分所得、世帯、高齢者</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消費支出、税金、賞与、社会保険、社会保障、家計、公的年金</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78533897"/>
                  </a:ext>
                </a:extLst>
              </a:tr>
              <a:tr h="6779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１４</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育児休業</a:t>
                      </a:r>
                    </a:p>
                    <a:p>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育児休業</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94855090"/>
                  </a:ext>
                </a:extLst>
              </a:tr>
              <a:tr h="3971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１５</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起業、自己実現</a:t>
                      </a:r>
                    </a:p>
                  </a:txBody>
                  <a:tcPr/>
                </a:tc>
                <a:extLst>
                  <a:ext uri="{0D108BD9-81ED-4DB2-BD59-A6C34878D82A}">
                    <a16:rowId xmlns:a16="http://schemas.microsoft.com/office/drawing/2014/main" val="1722505307"/>
                  </a:ext>
                </a:extLst>
              </a:tr>
              <a:tr h="2428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１６～１７</a:t>
                      </a:r>
                    </a:p>
                  </a:txBody>
                  <a:tcPr/>
                </a:tc>
                <a:tc>
                  <a:txBody>
                    <a:bodyPr/>
                    <a:lstStyle/>
                    <a:p>
                      <a:r>
                        <a:rPr kumimoji="1" lang="ja-JP" altLang="en-US" dirty="0">
                          <a:latin typeface="Meiryo UI" panose="020B0604030504040204" pitchFamily="50" charset="-128"/>
                          <a:ea typeface="Meiryo UI" panose="020B0604030504040204" pitchFamily="50" charset="-128"/>
                        </a:rPr>
                        <a:t>労働基準法、労働者災害補償保険、働き方改革</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労働基準法、労災保険、労働契約法</a:t>
                      </a:r>
                      <a:r>
                        <a:rPr kumimoji="1" lang="ja-JP" altLang="en-US">
                          <a:latin typeface="Meiryo UI" panose="020B0604030504040204" pitchFamily="50" charset="-128"/>
                          <a:ea typeface="Meiryo UI" panose="020B0604030504040204" pitchFamily="50" charset="-128"/>
                        </a:rPr>
                        <a:t>、パワーハラスメント</a:t>
                      </a: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4059611"/>
                  </a:ext>
                </a:extLst>
              </a:tr>
            </a:tbl>
          </a:graphicData>
        </a:graphic>
      </p:graphicFrame>
    </p:spTree>
    <p:extLst>
      <p:ext uri="{BB962C8B-B14F-4D97-AF65-F5344CB8AC3E}">
        <p14:creationId xmlns:p14="http://schemas.microsoft.com/office/powerpoint/2010/main" val="831906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bwMode="white">
          <a:xfrm>
            <a:off x="395537" y="107921"/>
            <a:ext cx="8352927" cy="584775"/>
          </a:xfrm>
          <a:prstGeom prst="rect">
            <a:avLst/>
          </a:prstGeom>
          <a:solidFill>
            <a:schemeClr val="accent4"/>
          </a:solid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働く目的について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1" name="テキスト ボックス 30">
            <a:extLst>
              <a:ext uri="{FF2B5EF4-FFF2-40B4-BE49-F238E27FC236}">
                <a16:creationId xmlns:a16="http://schemas.microsoft.com/office/drawing/2014/main" id="{DB6E56E4-FA58-4445-A2DE-6774267104EB}"/>
              </a:ext>
            </a:extLst>
          </p:cNvPr>
          <p:cNvSpPr txBox="1"/>
          <p:nvPr/>
        </p:nvSpPr>
        <p:spPr>
          <a:xfrm>
            <a:off x="232780" y="1044738"/>
            <a:ext cx="8678438" cy="1938992"/>
          </a:xfrm>
          <a:prstGeom prst="rect">
            <a:avLst/>
          </a:prstGeom>
          <a:noFill/>
        </p:spPr>
        <p:txBody>
          <a:bodyPr wrap="square" rtlCol="0">
            <a:spAutoFit/>
          </a:bodyPr>
          <a:lstStyle/>
          <a:p>
            <a:r>
              <a:rPr lang="ja-JP" altLang="en-US" sz="3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「働く目的」は、お金を稼ぐため、社会の一員として務めを果たすため、自分の才能や能力を発揮するためなど人それぞれ違います。 自分自身の働く目的について考えてみましょう。</a:t>
            </a:r>
          </a:p>
        </p:txBody>
      </p:sp>
      <p:sp>
        <p:nvSpPr>
          <p:cNvPr id="4" name="スライド番号プレースホルダー 3"/>
          <p:cNvSpPr>
            <a:spLocks noGrp="1"/>
          </p:cNvSpPr>
          <p:nvPr>
            <p:ph type="sldNum" sz="quarter" idx="12"/>
          </p:nvPr>
        </p:nvSpPr>
        <p:spPr>
          <a:xfrm>
            <a:off x="6790064" y="6421469"/>
            <a:ext cx="2133600" cy="365125"/>
          </a:xfrm>
        </p:spPr>
        <p:txBody>
          <a:bodyPr/>
          <a:lstStyle/>
          <a:p>
            <a:pPr defTabSz="457200">
              <a:defRPr/>
            </a:pPr>
            <a:fld id="{7B76553B-32E2-D644-9CD0-56FDA882EB90}" type="slidenum">
              <a:rPr lang="ja-JP" altLang="en-US" sz="1800" smtClean="0"/>
              <a:pPr defTabSz="457200">
                <a:defRPr/>
              </a:pPr>
              <a:t>3</a:t>
            </a:fld>
            <a:endParaRPr lang="ja-JP" altLang="en-US" sz="1800" dirty="0"/>
          </a:p>
        </p:txBody>
      </p:sp>
      <p:sp>
        <p:nvSpPr>
          <p:cNvPr id="2" name="テキスト ボックス 1">
            <a:extLst>
              <a:ext uri="{FF2B5EF4-FFF2-40B4-BE49-F238E27FC236}">
                <a16:creationId xmlns:a16="http://schemas.microsoft.com/office/drawing/2014/main" id="{E3BD895B-15E0-09F7-A1D5-7DD60EC248F0}"/>
              </a:ext>
            </a:extLst>
          </p:cNvPr>
          <p:cNvSpPr txBox="1"/>
          <p:nvPr/>
        </p:nvSpPr>
        <p:spPr>
          <a:xfrm>
            <a:off x="199717" y="6200411"/>
            <a:ext cx="7147116" cy="275204"/>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注　回答者：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歳以上の日本国籍を有する者　＊内閣府「国民生活に関する世論調査」（令和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a:extLst>
              <a:ext uri="{FF2B5EF4-FFF2-40B4-BE49-F238E27FC236}">
                <a16:creationId xmlns:a16="http://schemas.microsoft.com/office/drawing/2014/main" id="{5970EBA0-E135-8949-0F73-FF72D05D778F}"/>
              </a:ext>
            </a:extLst>
          </p:cNvPr>
          <p:cNvGrpSpPr/>
          <p:nvPr/>
        </p:nvGrpSpPr>
        <p:grpSpPr>
          <a:xfrm>
            <a:off x="232780" y="3142724"/>
            <a:ext cx="8944282" cy="2325587"/>
            <a:chOff x="210508" y="2619326"/>
            <a:chExt cx="8944282" cy="2325587"/>
          </a:xfrm>
        </p:grpSpPr>
        <p:pic>
          <p:nvPicPr>
            <p:cNvPr id="5" name="図 4" descr="図形, 四角形&#10;&#10;自動的に生成された説明">
              <a:extLst>
                <a:ext uri="{FF2B5EF4-FFF2-40B4-BE49-F238E27FC236}">
                  <a16:creationId xmlns:a16="http://schemas.microsoft.com/office/drawing/2014/main" id="{B83AB45C-B936-FB2B-8B87-C896087E2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08" y="2619326"/>
              <a:ext cx="8518325" cy="684000"/>
            </a:xfrm>
            <a:prstGeom prst="rect">
              <a:avLst/>
            </a:prstGeom>
          </p:spPr>
        </p:pic>
        <p:sp>
          <p:nvSpPr>
            <p:cNvPr id="6" name="テキスト ボックス 5">
              <a:extLst>
                <a:ext uri="{FF2B5EF4-FFF2-40B4-BE49-F238E27FC236}">
                  <a16:creationId xmlns:a16="http://schemas.microsoft.com/office/drawing/2014/main" id="{297BD916-73AE-29F6-B19D-4971DD0775FF}"/>
                </a:ext>
              </a:extLst>
            </p:cNvPr>
            <p:cNvSpPr txBox="1"/>
            <p:nvPr/>
          </p:nvSpPr>
          <p:spPr>
            <a:xfrm>
              <a:off x="7925008" y="4623991"/>
              <a:ext cx="972592"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無回答</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A433D313-CA99-CC20-F29D-EE13AE0E3503}"/>
                </a:ext>
              </a:extLst>
            </p:cNvPr>
            <p:cNvSpPr txBox="1"/>
            <p:nvPr/>
          </p:nvSpPr>
          <p:spPr>
            <a:xfrm>
              <a:off x="3851920" y="3973696"/>
              <a:ext cx="3672408"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自分の才能や能力を発揮するために働く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5AB16AB0-21BC-CBCA-F11D-D577C8689C9C}"/>
                </a:ext>
              </a:extLst>
            </p:cNvPr>
            <p:cNvSpPr txBox="1"/>
            <p:nvPr/>
          </p:nvSpPr>
          <p:spPr>
            <a:xfrm>
              <a:off x="5622962" y="4333945"/>
              <a:ext cx="2454964"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生きがいをみつけるために働く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a:extLst>
                <a:ext uri="{FF2B5EF4-FFF2-40B4-BE49-F238E27FC236}">
                  <a16:creationId xmlns:a16="http://schemas.microsoft.com/office/drawing/2014/main" id="{407DACA4-2CE6-6BBD-777F-BEC6C3F22E3F}"/>
                </a:ext>
              </a:extLst>
            </p:cNvPr>
            <p:cNvCxnSpPr>
              <a:cxnSpLocks/>
            </p:cNvCxnSpPr>
            <p:nvPr/>
          </p:nvCxnSpPr>
          <p:spPr>
            <a:xfrm>
              <a:off x="6780801" y="3346975"/>
              <a:ext cx="0" cy="661586"/>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1A1D375C-EBB8-EAD9-0C61-545E79033477}"/>
                </a:ext>
              </a:extLst>
            </p:cNvPr>
            <p:cNvSpPr txBox="1"/>
            <p:nvPr/>
          </p:nvSpPr>
          <p:spPr>
            <a:xfrm>
              <a:off x="1521140" y="3558302"/>
              <a:ext cx="4176464" cy="320922"/>
            </a:xfrm>
            <a:prstGeom prst="rect">
              <a:avLst/>
            </a:prstGeom>
            <a:noFill/>
          </p:spPr>
          <p:txBody>
            <a:bodyPr wrap="square" rtlCol="0">
              <a:spAutoFit/>
            </a:bodyPr>
            <a:lstStyle/>
            <a:p>
              <a:pPr algn="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社会の一員として、務めを果たすために働く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カギ線コネクタ 4">
              <a:extLst>
                <a:ext uri="{FF2B5EF4-FFF2-40B4-BE49-F238E27FC236}">
                  <a16:creationId xmlns:a16="http://schemas.microsoft.com/office/drawing/2014/main" id="{DDEE1C17-7636-1EBF-006D-2B52EE39AE56}"/>
                </a:ext>
              </a:extLst>
            </p:cNvPr>
            <p:cNvCxnSpPr>
              <a:cxnSpLocks/>
            </p:cNvCxnSpPr>
            <p:nvPr/>
          </p:nvCxnSpPr>
          <p:spPr>
            <a:xfrm rot="5400000">
              <a:off x="5621569" y="3362050"/>
              <a:ext cx="377593" cy="347443"/>
            </a:xfrm>
            <a:prstGeom prst="bentConnector2">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F9B8A1ED-B1CB-AD0C-0E3A-86D1204F3EDC}"/>
                </a:ext>
              </a:extLst>
            </p:cNvPr>
            <p:cNvSpPr txBox="1"/>
            <p:nvPr/>
          </p:nvSpPr>
          <p:spPr>
            <a:xfrm>
              <a:off x="1151206" y="2818526"/>
              <a:ext cx="3456384" cy="366639"/>
            </a:xfrm>
            <a:prstGeom prst="rect">
              <a:avLst/>
            </a:prstGeom>
            <a:noFill/>
          </p:spPr>
          <p:txBody>
            <a:bodyPr wrap="square" rtlCol="0">
              <a:spAutoFit/>
            </a:bodyPr>
            <a:lstStyle/>
            <a:p>
              <a:pPr algn="ct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お金を得るために働く</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62.9</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テキスト ボックス 12">
              <a:extLst>
                <a:ext uri="{FF2B5EF4-FFF2-40B4-BE49-F238E27FC236}">
                  <a16:creationId xmlns:a16="http://schemas.microsoft.com/office/drawing/2014/main" id="{FE45855F-F48D-15F1-44CF-673C9F7CF400}"/>
                </a:ext>
              </a:extLst>
            </p:cNvPr>
            <p:cNvSpPr txBox="1"/>
            <p:nvPr/>
          </p:nvSpPr>
          <p:spPr>
            <a:xfrm>
              <a:off x="5406958"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10.5</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テキスト ボックス 13">
              <a:extLst>
                <a:ext uri="{FF2B5EF4-FFF2-40B4-BE49-F238E27FC236}">
                  <a16:creationId xmlns:a16="http://schemas.microsoft.com/office/drawing/2014/main" id="{497E9F2F-E176-A1AF-F0B6-6C74163DBCA6}"/>
                </a:ext>
              </a:extLst>
            </p:cNvPr>
            <p:cNvSpPr txBox="1"/>
            <p:nvPr/>
          </p:nvSpPr>
          <p:spPr>
            <a:xfrm>
              <a:off x="6201927"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6.9</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テキスト ボックス 14">
              <a:extLst>
                <a:ext uri="{FF2B5EF4-FFF2-40B4-BE49-F238E27FC236}">
                  <a16:creationId xmlns:a16="http://schemas.microsoft.com/office/drawing/2014/main" id="{AC998DFD-67D5-80F6-2929-00FCC6B7E8D3}"/>
                </a:ext>
              </a:extLst>
            </p:cNvPr>
            <p:cNvSpPr txBox="1"/>
            <p:nvPr/>
          </p:nvSpPr>
          <p:spPr>
            <a:xfrm>
              <a:off x="7083801"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13.3</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a:extLst>
                <a:ext uri="{FF2B5EF4-FFF2-40B4-BE49-F238E27FC236}">
                  <a16:creationId xmlns:a16="http://schemas.microsoft.com/office/drawing/2014/main" id="{FEB451D7-6A97-9056-94D5-8842E28F4862}"/>
                </a:ext>
              </a:extLst>
            </p:cNvPr>
            <p:cNvSpPr txBox="1"/>
            <p:nvPr/>
          </p:nvSpPr>
          <p:spPr>
            <a:xfrm>
              <a:off x="7997041" y="2818526"/>
              <a:ext cx="1157749" cy="366639"/>
            </a:xfrm>
            <a:prstGeom prst="rect">
              <a:avLst/>
            </a:prstGeom>
            <a:noFill/>
          </p:spPr>
          <p:txBody>
            <a:bodyPr wrap="square" rtlCol="0">
              <a:spAutoFit/>
            </a:bodyPr>
            <a:lstStyle/>
            <a:p>
              <a:pPr algn="ctr">
                <a:lnSpc>
                  <a:spcPct val="110000"/>
                </a:lnSpc>
              </a:pPr>
              <a:r>
                <a:rPr lang="en-US" altLang="ja-JP" dirty="0">
                  <a:latin typeface="Meiryo UI" panose="020B0604030504040204" pitchFamily="50" charset="-128"/>
                  <a:ea typeface="Meiryo UI" panose="020B0604030504040204" pitchFamily="50" charset="-128"/>
                  <a:cs typeface="Meiryo UI" panose="020B0604030504040204" pitchFamily="50" charset="-128"/>
                </a:rPr>
                <a:t>6</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18" name="直線コネクタ 17">
              <a:extLst>
                <a:ext uri="{FF2B5EF4-FFF2-40B4-BE49-F238E27FC236}">
                  <a16:creationId xmlns:a16="http://schemas.microsoft.com/office/drawing/2014/main" id="{A75FBE1C-3482-2E5B-A8F4-029389C70D58}"/>
                </a:ext>
              </a:extLst>
            </p:cNvPr>
            <p:cNvCxnSpPr>
              <a:cxnSpLocks/>
            </p:cNvCxnSpPr>
            <p:nvPr/>
          </p:nvCxnSpPr>
          <p:spPr>
            <a:xfrm>
              <a:off x="7671836" y="3363143"/>
              <a:ext cx="0" cy="1001961"/>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195C134E-DA67-060A-4102-D887A93C5D3D}"/>
                </a:ext>
              </a:extLst>
            </p:cNvPr>
            <p:cNvCxnSpPr>
              <a:cxnSpLocks/>
            </p:cNvCxnSpPr>
            <p:nvPr/>
          </p:nvCxnSpPr>
          <p:spPr>
            <a:xfrm>
              <a:off x="8484014" y="3346975"/>
              <a:ext cx="0" cy="1307892"/>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42859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bwMode="gray">
          <a:xfrm>
            <a:off x="647244" y="1268760"/>
            <a:ext cx="2469443" cy="4392488"/>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角丸四角形 33"/>
          <p:cNvSpPr/>
          <p:nvPr/>
        </p:nvSpPr>
        <p:spPr bwMode="gray">
          <a:xfrm>
            <a:off x="3148467" y="1268760"/>
            <a:ext cx="2572634" cy="4392488"/>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642598344"/>
              </p:ext>
            </p:extLst>
          </p:nvPr>
        </p:nvGraphicFramePr>
        <p:xfrm>
          <a:off x="647244" y="1351064"/>
          <a:ext cx="2469443" cy="4265491"/>
        </p:xfrm>
        <a:graphic>
          <a:graphicData uri="http://schemas.openxmlformats.org/drawingml/2006/table">
            <a:tbl>
              <a:tblPr firstRow="1" bandRow="1">
                <a:tableStyleId>{2D5ABB26-0587-4C30-8999-92F81FD0307C}</a:tableStyleId>
              </a:tblPr>
              <a:tblGrid>
                <a:gridCol w="2469443">
                  <a:extLst>
                    <a:ext uri="{9D8B030D-6E8A-4147-A177-3AD203B41FA5}">
                      <a16:colId xmlns:a16="http://schemas.microsoft.com/office/drawing/2014/main" val="20000"/>
                    </a:ext>
                  </a:extLst>
                </a:gridCol>
              </a:tblGrid>
              <a:tr h="512318">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8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一般的に、会社内で正社員と呼ばれ、期間の定めのない雇用契約で働いている。</a:t>
                      </a:r>
                      <a:endParaRPr kumimoji="1" lang="ja-JP" altLang="en-US" sz="1400" b="0" i="0" dirty="0">
                        <a:solidFill>
                          <a:srgbClr val="000000"/>
                        </a:solidFill>
                        <a:latin typeface="ヒラギノ角ゴ Pro W6"/>
                        <a:ea typeface="ヒラギノ角ゴ Pro W6"/>
                        <a:cs typeface="ヒラギノ角ゴ Pro W6"/>
                      </a:endParaRPr>
                    </a:p>
                    <a:p>
                      <a:pPr algn="l"/>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男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5,150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女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190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nvGraphicFramePr>
        <p:xfrm>
          <a:off x="3110432" y="1344018"/>
          <a:ext cx="2610669" cy="4248472"/>
        </p:xfrm>
        <a:graphic>
          <a:graphicData uri="http://schemas.openxmlformats.org/drawingml/2006/table">
            <a:tbl>
              <a:tblPr firstRow="1" bandRow="1">
                <a:tableStyleId>{2D5ABB26-0587-4C30-8999-92F81FD0307C}</a:tableStyleId>
              </a:tblPr>
              <a:tblGrid>
                <a:gridCol w="2610669">
                  <a:extLst>
                    <a:ext uri="{9D8B030D-6E8A-4147-A177-3AD203B41FA5}">
                      <a16:colId xmlns:a16="http://schemas.microsoft.com/office/drawing/2014/main" val="20000"/>
                    </a:ext>
                  </a:extLst>
                </a:gridCol>
              </a:tblGrid>
              <a:tr h="504056">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一般的に、契約社員やパートタイマー、</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アルバイト、派遣社員の区分があり、期間を定めた雇用契約で働いている。</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正規雇用と比べて短い時間で働く場合もある。</a:t>
                      </a:r>
                      <a:endParaRPr kumimoji="1" lang="ja-JP" altLang="en-US" sz="1400" b="0" i="0" dirty="0">
                        <a:solidFill>
                          <a:srgbClr val="000000"/>
                        </a:solidFill>
                        <a:latin typeface="ヒラギノ角ゴ Pro W6"/>
                        <a:ea typeface="ヒラギノ角ゴ Pro W6"/>
                        <a:cs typeface="ヒラギノ角ゴ Pro W6"/>
                      </a:endParaRPr>
                    </a:p>
                  </a:txBody>
                  <a:tcPr marL="180000" marR="144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一定の条件を満たせば</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男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4,750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女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5" name="表 14"/>
          <p:cNvGraphicFramePr>
            <a:graphicFrameLocks noGrp="1"/>
          </p:cNvGraphicFramePr>
          <p:nvPr/>
        </p:nvGraphicFramePr>
        <p:xfrm>
          <a:off x="147921" y="1818536"/>
          <a:ext cx="467543" cy="3795970"/>
        </p:xfrm>
        <a:graphic>
          <a:graphicData uri="http://schemas.openxmlformats.org/drawingml/2006/table">
            <a:tbl>
              <a:tblPr firstRow="1" bandRow="1">
                <a:tableStyleId>{2D5ABB26-0587-4C30-8999-92F81FD0307C}</a:tableStyleId>
              </a:tblPr>
              <a:tblGrid>
                <a:gridCol w="467543">
                  <a:extLst>
                    <a:ext uri="{9D8B030D-6E8A-4147-A177-3AD203B41FA5}">
                      <a16:colId xmlns:a16="http://schemas.microsoft.com/office/drawing/2014/main" val="20000"/>
                    </a:ext>
                  </a:extLst>
                </a:gridCol>
              </a:tblGrid>
              <a:tr h="1466448">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08112">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社会保険</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21410">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生涯賃金</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0" name="テキスト ボックス 9">
            <a:extLst>
              <a:ext uri="{FF2B5EF4-FFF2-40B4-BE49-F238E27FC236}">
                <a16:creationId xmlns:a16="http://schemas.microsoft.com/office/drawing/2014/main" id="{395CEE4F-4B41-4915-B7D7-5C15F99A2995}"/>
              </a:ext>
            </a:extLst>
          </p:cNvPr>
          <p:cNvSpPr txBox="1"/>
          <p:nvPr/>
        </p:nvSpPr>
        <p:spPr>
          <a:xfrm>
            <a:off x="147921" y="5942326"/>
            <a:ext cx="4088799"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生涯賃金は大学卒の数値。</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＊労働政策研究・研修機構「ユースフル労働統計」（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4136190860"/>
              </p:ext>
            </p:extLst>
          </p:nvPr>
        </p:nvGraphicFramePr>
        <p:xfrm>
          <a:off x="5089839" y="2298876"/>
          <a:ext cx="4710786" cy="3621434"/>
        </p:xfrm>
        <a:graphic>
          <a:graphicData uri="http://schemas.openxmlformats.org/drawingml/2006/chart">
            <c:chart xmlns:c="http://schemas.openxmlformats.org/drawingml/2006/chart" xmlns:r="http://schemas.openxmlformats.org/officeDocument/2006/relationships" r:id="rId3"/>
          </a:graphicData>
        </a:graphic>
      </p:graphicFrame>
      <p:sp>
        <p:nvSpPr>
          <p:cNvPr id="16" name="角丸四角形 15"/>
          <p:cNvSpPr/>
          <p:nvPr/>
        </p:nvSpPr>
        <p:spPr bwMode="gray">
          <a:xfrm>
            <a:off x="7517216" y="1432168"/>
            <a:ext cx="1501524" cy="844692"/>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角丸四角形 17"/>
          <p:cNvSpPr/>
          <p:nvPr/>
        </p:nvSpPr>
        <p:spPr bwMode="gray">
          <a:xfrm>
            <a:off x="5924417" y="1432168"/>
            <a:ext cx="1434971" cy="855700"/>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21" name="表 20"/>
          <p:cNvGraphicFramePr>
            <a:graphicFrameLocks noGrp="1"/>
          </p:cNvGraphicFramePr>
          <p:nvPr/>
        </p:nvGraphicFramePr>
        <p:xfrm>
          <a:off x="5873134" y="1432168"/>
          <a:ext cx="1537535" cy="930231"/>
        </p:xfrm>
        <a:graphic>
          <a:graphicData uri="http://schemas.openxmlformats.org/drawingml/2006/table">
            <a:tbl>
              <a:tblPr firstRow="1" bandRow="1">
                <a:tableStyleId>{2D5ABB26-0587-4C30-8999-92F81FD0307C}</a:tableStyleId>
              </a:tblPr>
              <a:tblGrid>
                <a:gridCol w="1537535">
                  <a:extLst>
                    <a:ext uri="{9D8B030D-6E8A-4147-A177-3AD203B41FA5}">
                      <a16:colId xmlns:a16="http://schemas.microsoft.com/office/drawing/2014/main" val="20000"/>
                    </a:ext>
                  </a:extLst>
                </a:gridCol>
              </a:tblGrid>
              <a:tr h="260709">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3,615</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2" name="表 21"/>
          <p:cNvGraphicFramePr>
            <a:graphicFrameLocks noGrp="1"/>
          </p:cNvGraphicFramePr>
          <p:nvPr/>
        </p:nvGraphicFramePr>
        <p:xfrm>
          <a:off x="7445232" y="1432168"/>
          <a:ext cx="1645491" cy="930231"/>
        </p:xfrm>
        <a:graphic>
          <a:graphicData uri="http://schemas.openxmlformats.org/drawingml/2006/table">
            <a:tbl>
              <a:tblPr firstRow="1" bandRow="1">
                <a:tableStyleId>{2D5ABB26-0587-4C30-8999-92F81FD0307C}</a:tableStyleId>
              </a:tblPr>
              <a:tblGrid>
                <a:gridCol w="1645491">
                  <a:extLst>
                    <a:ext uri="{9D8B030D-6E8A-4147-A177-3AD203B41FA5}">
                      <a16:colId xmlns:a16="http://schemas.microsoft.com/office/drawing/2014/main" val="20000"/>
                    </a:ext>
                  </a:extLst>
                </a:gridCol>
              </a:tblGrid>
              <a:tr h="260709">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2,124</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3" name="テキスト ボックス 22"/>
          <p:cNvSpPr txBox="1"/>
          <p:nvPr/>
        </p:nvSpPr>
        <p:spPr>
          <a:xfrm>
            <a:off x="6100876" y="6128466"/>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＊総務省「労働力調査（基本集計）」（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704201" y="6421893"/>
            <a:ext cx="2133600" cy="365125"/>
          </a:xfrm>
        </p:spPr>
        <p:txBody>
          <a:bodyPr/>
          <a:lstStyle/>
          <a:p>
            <a:pPr defTabSz="457200">
              <a:defRPr/>
            </a:pPr>
            <a:fld id="{7B76553B-32E2-D644-9CD0-56FDA882EB90}" type="slidenum">
              <a:rPr lang="ja-JP" altLang="en-US" sz="1800" smtClean="0"/>
              <a:pPr defTabSz="457200">
                <a:defRPr/>
              </a:pPr>
              <a:t>4</a:t>
            </a:fld>
            <a:endParaRPr lang="ja-JP" altLang="en-US" sz="1800" dirty="0"/>
          </a:p>
        </p:txBody>
      </p:sp>
      <p:sp>
        <p:nvSpPr>
          <p:cNvPr id="3" name="正方形/長方形 2">
            <a:extLst>
              <a:ext uri="{FF2B5EF4-FFF2-40B4-BE49-F238E27FC236}">
                <a16:creationId xmlns:a16="http://schemas.microsoft.com/office/drawing/2014/main" id="{ADCFD68C-63A4-56BB-0CA7-304354C11C54}"/>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010AE1C-C326-2300-C761-62A4A1007AA4}"/>
              </a:ext>
            </a:extLst>
          </p:cNvPr>
          <p:cNvSpPr txBox="1"/>
          <p:nvPr/>
        </p:nvSpPr>
        <p:spPr bwMode="white">
          <a:xfrm>
            <a:off x="395537" y="107921"/>
            <a:ext cx="8352927" cy="584775"/>
          </a:xfrm>
          <a:prstGeom prst="rect">
            <a:avLst/>
          </a:prstGeom>
          <a:no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働き方について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4074531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716948"/>
          </a:xfrm>
          <a:prstGeom prst="rect">
            <a:avLst/>
          </a:prstGeom>
          <a:solidFill>
            <a:schemeClr val="accent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p:cNvSpPr>
            <a:spLocks noGrp="1"/>
          </p:cNvSpPr>
          <p:nvPr>
            <p:ph type="sldNum" sz="quarter" idx="12"/>
          </p:nvPr>
        </p:nvSpPr>
        <p:spPr>
          <a:xfrm>
            <a:off x="6812727" y="6582431"/>
            <a:ext cx="2133600" cy="365125"/>
          </a:xfrm>
        </p:spPr>
        <p:txBody>
          <a:bodyPr/>
          <a:lstStyle/>
          <a:p>
            <a:fld id="{7B76553B-32E2-D644-9CD0-56FDA882EB90}" type="slidenum">
              <a:rPr kumimoji="1" lang="ja-JP" altLang="en-US" sz="1800" smtClean="0"/>
              <a:t>5</a:t>
            </a:fld>
            <a:endParaRPr kumimoji="1" lang="ja-JP" altLang="en-US" sz="1800" dirty="0"/>
          </a:p>
        </p:txBody>
      </p:sp>
      <p:sp>
        <p:nvSpPr>
          <p:cNvPr id="25" name="正方形/長方形 24">
            <a:extLst>
              <a:ext uri="{FF2B5EF4-FFF2-40B4-BE49-F238E27FC236}">
                <a16:creationId xmlns:a16="http://schemas.microsoft.com/office/drawing/2014/main" id="{CD65F49C-3E94-5827-BA78-E91E01AAD9F5}"/>
              </a:ext>
            </a:extLst>
          </p:cNvPr>
          <p:cNvSpPr/>
          <p:nvPr/>
        </p:nvSpPr>
        <p:spPr>
          <a:xfrm>
            <a:off x="-63228" y="-12894"/>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データでみる賃金格差</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7" name="図 6">
            <a:extLst>
              <a:ext uri="{FF2B5EF4-FFF2-40B4-BE49-F238E27FC236}">
                <a16:creationId xmlns:a16="http://schemas.microsoft.com/office/drawing/2014/main" id="{BDF4D7A9-6898-AA82-2389-22D59AB3D0B7}"/>
              </a:ext>
            </a:extLst>
          </p:cNvPr>
          <p:cNvPicPr>
            <a:picLocks noChangeAspect="1"/>
          </p:cNvPicPr>
          <p:nvPr/>
        </p:nvPicPr>
        <p:blipFill>
          <a:blip r:embed="rId3"/>
          <a:stretch>
            <a:fillRect/>
          </a:stretch>
        </p:blipFill>
        <p:spPr>
          <a:xfrm>
            <a:off x="210751" y="869350"/>
            <a:ext cx="8722498" cy="5752075"/>
          </a:xfrm>
          <a:prstGeom prst="rect">
            <a:avLst/>
          </a:prstGeom>
        </p:spPr>
      </p:pic>
    </p:spTree>
    <p:extLst>
      <p:ext uri="{BB962C8B-B14F-4D97-AF65-F5344CB8AC3E}">
        <p14:creationId xmlns:p14="http://schemas.microsoft.com/office/powerpoint/2010/main" val="297332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1CE12C7-C8AF-04B6-2A2B-27550D3EABFA}"/>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7" name="Picture 5">
            <a:extLst>
              <a:ext uri="{FF2B5EF4-FFF2-40B4-BE49-F238E27FC236}">
                <a16:creationId xmlns:a16="http://schemas.microsoft.com/office/drawing/2014/main" id="{E829D8CB-2A13-EFE3-FDE0-E44876E9CB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6" y="784471"/>
            <a:ext cx="91471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p:cNvSpPr txBox="1"/>
          <p:nvPr/>
        </p:nvSpPr>
        <p:spPr bwMode="white">
          <a:xfrm>
            <a:off x="252924" y="89964"/>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将来就きたい職業を決めているか</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7" name="グループ化 26">
            <a:extLst>
              <a:ext uri="{FF2B5EF4-FFF2-40B4-BE49-F238E27FC236}">
                <a16:creationId xmlns:a16="http://schemas.microsoft.com/office/drawing/2014/main" id="{51E1CE8E-80B9-6460-1012-A32559A49E46}"/>
              </a:ext>
            </a:extLst>
          </p:cNvPr>
          <p:cNvGrpSpPr/>
          <p:nvPr/>
        </p:nvGrpSpPr>
        <p:grpSpPr>
          <a:xfrm>
            <a:off x="467544" y="4639768"/>
            <a:ext cx="8280920" cy="1785883"/>
            <a:chOff x="323528" y="4653135"/>
            <a:chExt cx="8280920" cy="1785883"/>
          </a:xfrm>
        </p:grpSpPr>
        <p:sp>
          <p:nvSpPr>
            <p:cNvPr id="18" name="四角形: 角を丸くする 17">
              <a:extLst>
                <a:ext uri="{FF2B5EF4-FFF2-40B4-BE49-F238E27FC236}">
                  <a16:creationId xmlns:a16="http://schemas.microsoft.com/office/drawing/2014/main" id="{EC164D38-E54B-07C4-1489-AA16FAD879CA}"/>
                </a:ext>
              </a:extLst>
            </p:cNvPr>
            <p:cNvSpPr/>
            <p:nvPr/>
          </p:nvSpPr>
          <p:spPr>
            <a:xfrm>
              <a:off x="323528" y="4653135"/>
              <a:ext cx="8280920" cy="1785883"/>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7B541312-2C45-AFF3-270A-AB55F898D908}"/>
                </a:ext>
              </a:extLst>
            </p:cNvPr>
            <p:cNvSpPr txBox="1"/>
            <p:nvPr/>
          </p:nvSpPr>
          <p:spPr>
            <a:xfrm>
              <a:off x="395537" y="4698409"/>
              <a:ext cx="8208911" cy="1695336"/>
            </a:xfrm>
            <a:prstGeom prst="rect">
              <a:avLst/>
            </a:prstGeom>
            <a:noFill/>
          </p:spPr>
          <p:txBody>
            <a:bodyPr wrap="square">
              <a:spAutoFit/>
            </a:bodyPr>
            <a:lstStyle/>
            <a:p>
              <a:pPr algn="l">
                <a:lnSpc>
                  <a:spcPts val="2500"/>
                </a:lnSpc>
              </a:pPr>
              <a:r>
                <a:rPr lang="ja-JP" altLang="en-US" sz="2200" b="0" i="0" u="sng" strike="noStrike" baseline="0" dirty="0">
                  <a:solidFill>
                    <a:srgbClr val="FF0000"/>
                  </a:solidFill>
                  <a:latin typeface="Meiryo UI" panose="020B0604030504040204" pitchFamily="50" charset="-128"/>
                  <a:ea typeface="Meiryo UI" panose="020B0604030504040204" pitchFamily="50" charset="-128"/>
                </a:rPr>
                <a:t>「はっきりと決めている」「なんとなく決めている」を合わせ、全体の６割台 </a:t>
              </a:r>
              <a:endParaRPr lang="en-US" altLang="ja-JP" sz="2200" b="0" i="0" u="sng" strike="noStrike" baseline="0" dirty="0">
                <a:solidFill>
                  <a:srgbClr val="FF0000"/>
                </a:solidFill>
                <a:latin typeface="Meiryo UI" panose="020B0604030504040204" pitchFamily="50" charset="-128"/>
                <a:ea typeface="Meiryo UI" panose="020B0604030504040204" pitchFamily="50" charset="-128"/>
              </a:endParaRPr>
            </a:p>
            <a:p>
              <a:pPr algn="l">
                <a:lnSpc>
                  <a:spcPts val="2500"/>
                </a:lnSpc>
              </a:pPr>
              <a:r>
                <a:rPr lang="ja-JP" altLang="en-US" sz="2200" b="0" i="0" u="sng" strike="noStrike" baseline="0" dirty="0">
                  <a:solidFill>
                    <a:srgbClr val="FF0000"/>
                  </a:solidFill>
                  <a:latin typeface="Meiryo UI" panose="020B0604030504040204" pitchFamily="50" charset="-128"/>
                  <a:ea typeface="Meiryo UI" panose="020B0604030504040204" pitchFamily="50" charset="-128"/>
                </a:rPr>
                <a:t>半ば</a:t>
              </a:r>
              <a:r>
                <a:rPr lang="ja-JP" altLang="en-US" sz="2200" b="0" i="0" strike="noStrike" baseline="0" dirty="0">
                  <a:latin typeface="Meiryo UI" panose="020B0604030504040204" pitchFamily="50" charset="-128"/>
                  <a:ea typeface="Meiryo UI" panose="020B0604030504040204" pitchFamily="50" charset="-128"/>
                </a:rPr>
                <a:t>が決めていると回答。</a:t>
              </a:r>
              <a:r>
                <a:rPr lang="ja-JP" altLang="en-US" sz="2200" b="0" i="0" u="sng" strike="noStrike" baseline="0" dirty="0">
                  <a:solidFill>
                    <a:srgbClr val="FF0000"/>
                  </a:solidFill>
                  <a:latin typeface="Meiryo UI" panose="020B0604030504040204" pitchFamily="50" charset="-128"/>
                  <a:ea typeface="Meiryo UI" panose="020B0604030504040204" pitchFamily="50" charset="-128"/>
                </a:rPr>
                <a:t>そのうち「はっきりと決めている」と回答したのは</a:t>
              </a:r>
              <a:endParaRPr lang="en-US" altLang="ja-JP" sz="2200" b="0" i="0" u="sng" strike="noStrike" baseline="0" dirty="0">
                <a:solidFill>
                  <a:srgbClr val="FF0000"/>
                </a:solidFill>
                <a:latin typeface="Meiryo UI" panose="020B0604030504040204" pitchFamily="50" charset="-128"/>
                <a:ea typeface="Meiryo UI" panose="020B0604030504040204" pitchFamily="50" charset="-128"/>
              </a:endParaRPr>
            </a:p>
            <a:p>
              <a:pPr algn="l">
                <a:lnSpc>
                  <a:spcPts val="2500"/>
                </a:lnSpc>
              </a:pPr>
              <a:r>
                <a:rPr lang="ja-JP" altLang="en-US" sz="2200" b="0" i="0" u="sng" strike="noStrike" baseline="0" dirty="0">
                  <a:solidFill>
                    <a:srgbClr val="FF0000"/>
                  </a:solidFill>
                  <a:latin typeface="Meiryo UI" panose="020B0604030504040204" pitchFamily="50" charset="-128"/>
                  <a:ea typeface="Meiryo UI" panose="020B0604030504040204" pitchFamily="50" charset="-128"/>
                </a:rPr>
                <a:t>２割台半ば</a:t>
              </a:r>
              <a:r>
                <a:rPr lang="ja-JP" altLang="en-US" sz="2200" b="0" i="0" strike="noStrike" baseline="0" dirty="0">
                  <a:latin typeface="Meiryo UI" panose="020B0604030504040204" pitchFamily="50" charset="-128"/>
                  <a:ea typeface="Meiryo UI" panose="020B0604030504040204" pitchFamily="50" charset="-128"/>
                </a:rPr>
                <a:t>。</a:t>
              </a:r>
              <a:endParaRPr lang="en-US" altLang="ja-JP" sz="2200" b="0" i="0" strike="noStrike" baseline="0" dirty="0">
                <a:latin typeface="Meiryo UI" panose="020B0604030504040204" pitchFamily="50" charset="-128"/>
                <a:ea typeface="Meiryo UI" panose="020B0604030504040204" pitchFamily="50" charset="-128"/>
              </a:endParaRPr>
            </a:p>
            <a:p>
              <a:pPr algn="l">
                <a:lnSpc>
                  <a:spcPts val="2500"/>
                </a:lnSpc>
              </a:pPr>
              <a:r>
                <a:rPr lang="ja-JP" altLang="en-US" sz="2200" b="0" i="0" strike="noStrike" baseline="0" dirty="0">
                  <a:latin typeface="Meiryo UI" panose="020B0604030504040204" pitchFamily="50" charset="-128"/>
                  <a:ea typeface="Meiryo UI" panose="020B0604030504040204" pitchFamily="50" charset="-128"/>
                </a:rPr>
                <a:t>学年別では大きな差はみられないが、性別では、男子より女子が、決め</a:t>
              </a:r>
              <a:endParaRPr lang="en-US" altLang="ja-JP" sz="2200" b="0" i="0" strike="noStrike" baseline="0" dirty="0">
                <a:latin typeface="Meiryo UI" panose="020B0604030504040204" pitchFamily="50" charset="-128"/>
                <a:ea typeface="Meiryo UI" panose="020B0604030504040204" pitchFamily="50" charset="-128"/>
              </a:endParaRPr>
            </a:p>
            <a:p>
              <a:pPr algn="l">
                <a:lnSpc>
                  <a:spcPts val="2500"/>
                </a:lnSpc>
              </a:pPr>
              <a:r>
                <a:rPr lang="ja-JP" altLang="en-US" sz="2200" b="0" i="0" strike="noStrike" baseline="0" dirty="0">
                  <a:latin typeface="Meiryo UI" panose="020B0604030504040204" pitchFamily="50" charset="-128"/>
                  <a:ea typeface="Meiryo UI" panose="020B0604030504040204" pitchFamily="50" charset="-128"/>
                </a:rPr>
                <a:t>ていると回答した割合が高かった。</a:t>
              </a:r>
              <a:endParaRPr lang="ja-JP" altLang="en-US" sz="2200" dirty="0">
                <a:latin typeface="Meiryo UI" panose="020B0604030504040204" pitchFamily="50" charset="-128"/>
                <a:ea typeface="Meiryo UI" panose="020B0604030504040204" pitchFamily="50" charset="-128"/>
              </a:endParaRPr>
            </a:p>
          </p:txBody>
        </p:sp>
      </p:grpSp>
      <p:sp>
        <p:nvSpPr>
          <p:cNvPr id="26" name="四角形: 角を丸くする 25">
            <a:extLst>
              <a:ext uri="{FF2B5EF4-FFF2-40B4-BE49-F238E27FC236}">
                <a16:creationId xmlns:a16="http://schemas.microsoft.com/office/drawing/2014/main" id="{5AB78A71-F02F-B947-1489-C8266BB7816D}"/>
              </a:ext>
            </a:extLst>
          </p:cNvPr>
          <p:cNvSpPr/>
          <p:nvPr/>
        </p:nvSpPr>
        <p:spPr>
          <a:xfrm>
            <a:off x="2447764" y="1952396"/>
            <a:ext cx="367240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740F536-43B4-93C4-D343-F5EE048F9D89}"/>
              </a:ext>
            </a:extLst>
          </p:cNvPr>
          <p:cNvSpPr txBox="1"/>
          <p:nvPr/>
        </p:nvSpPr>
        <p:spPr>
          <a:xfrm>
            <a:off x="2447764" y="6536322"/>
            <a:ext cx="698477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＊消費者教育支援センター・生命保険文化センター「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 高校生の消費生活と生活設計に関するアンケート調査」</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01F0C701-34CF-707A-37F1-DF677F1AD99C}"/>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z="1800" smtClean="0"/>
              <a:t>6</a:t>
            </a:fld>
            <a:endParaRPr kumimoji="1" lang="ja-JP" altLang="en-US" sz="1800" dirty="0"/>
          </a:p>
        </p:txBody>
      </p:sp>
    </p:spTree>
    <p:extLst>
      <p:ext uri="{BB962C8B-B14F-4D97-AF65-F5344CB8AC3E}">
        <p14:creationId xmlns:p14="http://schemas.microsoft.com/office/powerpoint/2010/main" val="387511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A61246C-46BA-94F1-898C-5F3C3BD5911A}"/>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white">
          <a:xfrm>
            <a:off x="395537"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将来就きたい職業</a:t>
            </a:r>
            <a:r>
              <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性別</a:t>
            </a:r>
            <a:r>
              <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四角形: 角を丸くする 18">
            <a:extLst>
              <a:ext uri="{FF2B5EF4-FFF2-40B4-BE49-F238E27FC236}">
                <a16:creationId xmlns:a16="http://schemas.microsoft.com/office/drawing/2014/main" id="{EE5038FE-3DAE-2F00-44F0-9CE540C7D928}"/>
              </a:ext>
            </a:extLst>
          </p:cNvPr>
          <p:cNvSpPr/>
          <p:nvPr/>
        </p:nvSpPr>
        <p:spPr>
          <a:xfrm>
            <a:off x="1619672" y="1355242"/>
            <a:ext cx="2246780" cy="21757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DBC24095-230B-D5E9-E6F6-F0E202B347DB}"/>
              </a:ext>
            </a:extLst>
          </p:cNvPr>
          <p:cNvGrpSpPr/>
          <p:nvPr/>
        </p:nvGrpSpPr>
        <p:grpSpPr>
          <a:xfrm>
            <a:off x="427033" y="4300389"/>
            <a:ext cx="8280920" cy="2175745"/>
            <a:chOff x="323528" y="4745492"/>
            <a:chExt cx="8280920" cy="2401269"/>
          </a:xfrm>
        </p:grpSpPr>
        <p:sp>
          <p:nvSpPr>
            <p:cNvPr id="22" name="四角形: 角を丸くする 21">
              <a:extLst>
                <a:ext uri="{FF2B5EF4-FFF2-40B4-BE49-F238E27FC236}">
                  <a16:creationId xmlns:a16="http://schemas.microsoft.com/office/drawing/2014/main" id="{D9024828-BEAD-40CE-18A3-752F9B0D0A68}"/>
                </a:ext>
              </a:extLst>
            </p:cNvPr>
            <p:cNvSpPr/>
            <p:nvPr/>
          </p:nvSpPr>
          <p:spPr>
            <a:xfrm>
              <a:off x="323528" y="4745492"/>
              <a:ext cx="8280920" cy="2401269"/>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CA9A98A-3631-94C4-F87D-74D57B9816CE}"/>
                </a:ext>
              </a:extLst>
            </p:cNvPr>
            <p:cNvSpPr txBox="1"/>
            <p:nvPr/>
          </p:nvSpPr>
          <p:spPr>
            <a:xfrm>
              <a:off x="395537" y="5022560"/>
              <a:ext cx="8208911" cy="1700337"/>
            </a:xfrm>
            <a:prstGeom prst="rect">
              <a:avLst/>
            </a:prstGeom>
            <a:noFill/>
          </p:spPr>
          <p:txBody>
            <a:bodyPr wrap="square">
              <a:spAutoFit/>
            </a:bodyPr>
            <a:lstStyle/>
            <a:p>
              <a:pPr algn="l">
                <a:lnSpc>
                  <a:spcPts val="2200"/>
                </a:lnSpc>
              </a:pPr>
              <a:r>
                <a:rPr lang="ja-JP" altLang="en-US" sz="2200" dirty="0">
                  <a:latin typeface="Meiryo UI" panose="020B0604030504040204" pitchFamily="50" charset="-128"/>
                  <a:ea typeface="Meiryo UI" panose="020B0604030504040204" pitchFamily="50" charset="-128"/>
                </a:rPr>
                <a:t>決めていると回答した生徒の将来就きたい職業について、性別では、</a:t>
              </a:r>
              <a:r>
                <a:rPr lang="ja-JP" altLang="en-US" sz="2200" dirty="0">
                  <a:solidFill>
                    <a:srgbClr val="FF0000"/>
                  </a:solidFill>
                  <a:latin typeface="Meiryo UI" panose="020B0604030504040204" pitchFamily="50" charset="-128"/>
                  <a:ea typeface="Meiryo UI" panose="020B0604030504040204" pitchFamily="50" charset="-128"/>
                </a:rPr>
                <a:t>男子は「プログラマ・システムエンジニア」が最も多く、次いで「公務員（警察官・教師等選択肢にあるものを除く）」「建築士・測量士・大工・左官・電気工事士」</a:t>
              </a:r>
              <a:r>
                <a:rPr lang="ja-JP" altLang="en-US" sz="2200" dirty="0">
                  <a:latin typeface="Meiryo UI" panose="020B0604030504040204" pitchFamily="50" charset="-128"/>
                  <a:ea typeface="Meiryo UI" panose="020B0604030504040204" pitchFamily="50" charset="-128"/>
                </a:rPr>
                <a:t>が多かった。</a:t>
              </a:r>
              <a:endParaRPr lang="en-US" altLang="ja-JP" sz="2200" dirty="0">
                <a:latin typeface="Meiryo UI" panose="020B0604030504040204" pitchFamily="50" charset="-128"/>
                <a:ea typeface="Meiryo UI" panose="020B0604030504040204" pitchFamily="50" charset="-128"/>
              </a:endParaRPr>
            </a:p>
            <a:p>
              <a:pPr algn="l">
                <a:lnSpc>
                  <a:spcPts val="2200"/>
                </a:lnSpc>
              </a:pPr>
              <a:r>
                <a:rPr lang="ja-JP" altLang="en-US" sz="2200" dirty="0">
                  <a:solidFill>
                    <a:srgbClr val="FF0000"/>
                  </a:solidFill>
                  <a:latin typeface="Meiryo UI" panose="020B0604030504040204" pitchFamily="50" charset="-128"/>
                  <a:ea typeface="Meiryo UI" panose="020B0604030504040204" pitchFamily="50" charset="-128"/>
                </a:rPr>
                <a:t>女子は「看護師・歯科衛生士」が最も多く、次いで「保育士・幼稚園教諭」「調理師・栄養士」</a:t>
              </a:r>
              <a:r>
                <a:rPr lang="ja-JP" altLang="en-US" sz="2200" dirty="0">
                  <a:latin typeface="Meiryo UI" panose="020B0604030504040204" pitchFamily="50" charset="-128"/>
                  <a:ea typeface="Meiryo UI" panose="020B0604030504040204" pitchFamily="50" charset="-128"/>
                </a:rPr>
                <a:t>が多い結果となった。</a:t>
              </a:r>
              <a:endParaRPr lang="en-US" altLang="ja-JP" sz="2200" dirty="0">
                <a:latin typeface="Meiryo UI" panose="020B0604030504040204" pitchFamily="50" charset="-128"/>
                <a:ea typeface="Meiryo UI" panose="020B0604030504040204" pitchFamily="50" charset="-128"/>
              </a:endParaRPr>
            </a:p>
          </p:txBody>
        </p:sp>
      </p:grpSp>
      <p:sp>
        <p:nvSpPr>
          <p:cNvPr id="8" name="テキスト ボックス 7">
            <a:extLst>
              <a:ext uri="{FF2B5EF4-FFF2-40B4-BE49-F238E27FC236}">
                <a16:creationId xmlns:a16="http://schemas.microsoft.com/office/drawing/2014/main" id="{F6902C99-A74D-DB8B-F8C3-066A85B403C0}"/>
              </a:ext>
            </a:extLst>
          </p:cNvPr>
          <p:cNvSpPr txBox="1"/>
          <p:nvPr/>
        </p:nvSpPr>
        <p:spPr>
          <a:xfrm>
            <a:off x="2292224" y="6533264"/>
            <a:ext cx="698477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＊消費者教育支援センター・生命保険文化センター「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 高校生の消費生活と生活設計に関するアンケート調査」</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13">
            <a:extLst>
              <a:ext uri="{FF2B5EF4-FFF2-40B4-BE49-F238E27FC236}">
                <a16:creationId xmlns:a16="http://schemas.microsoft.com/office/drawing/2014/main" id="{81DE67D1-0802-BC08-12E2-5FD9AD841E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505" y="1015750"/>
            <a:ext cx="8136904" cy="314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四角形: 角を丸くする 24">
            <a:extLst>
              <a:ext uri="{FF2B5EF4-FFF2-40B4-BE49-F238E27FC236}">
                <a16:creationId xmlns:a16="http://schemas.microsoft.com/office/drawing/2014/main" id="{4AE130B0-3C2E-8BC8-2D2B-0D747647323C}"/>
              </a:ext>
            </a:extLst>
          </p:cNvPr>
          <p:cNvSpPr/>
          <p:nvPr/>
        </p:nvSpPr>
        <p:spPr>
          <a:xfrm>
            <a:off x="1115616" y="1395831"/>
            <a:ext cx="1800200" cy="28209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AE2DEF1A-E877-9648-A358-EA87B10D9A8D}"/>
              </a:ext>
            </a:extLst>
          </p:cNvPr>
          <p:cNvSpPr/>
          <p:nvPr/>
        </p:nvSpPr>
        <p:spPr>
          <a:xfrm>
            <a:off x="4798079" y="1409424"/>
            <a:ext cx="1800200" cy="28209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C0BD6C06-ECC7-293F-56E6-8E767F21D340}"/>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z="1800" smtClean="0"/>
              <a:t>7</a:t>
            </a:fld>
            <a:endParaRPr kumimoji="1" lang="ja-JP" altLang="en-US" sz="1800" dirty="0"/>
          </a:p>
        </p:txBody>
      </p:sp>
    </p:spTree>
    <p:extLst>
      <p:ext uri="{BB962C8B-B14F-4D97-AF65-F5344CB8AC3E}">
        <p14:creationId xmlns:p14="http://schemas.microsoft.com/office/powerpoint/2010/main" val="112577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49F58E0-E32B-BEF4-2997-D6F195D9FE9C}"/>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252924" y="100023"/>
            <a:ext cx="9025300"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主な産業の年齢階級別賃金（年収）</a:t>
            </a:r>
            <a:endParaRPr kumimoji="1" lang="en-US" altLang="ja-JP" sz="28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E58A026-5B89-01AE-09B2-6B6269FFF0B1}"/>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z="1800" smtClean="0"/>
              <a:t>8</a:t>
            </a:fld>
            <a:endParaRPr kumimoji="1" lang="ja-JP" altLang="en-US" sz="1800" dirty="0"/>
          </a:p>
        </p:txBody>
      </p:sp>
      <p:sp>
        <p:nvSpPr>
          <p:cNvPr id="22" name="吹き出し: 角を丸めた四角形 21">
            <a:extLst>
              <a:ext uri="{FF2B5EF4-FFF2-40B4-BE49-F238E27FC236}">
                <a16:creationId xmlns:a16="http://schemas.microsoft.com/office/drawing/2014/main" id="{FEB04E22-6A5C-DA64-9B19-2142AE6DB3BF}"/>
              </a:ext>
            </a:extLst>
          </p:cNvPr>
          <p:cNvSpPr/>
          <p:nvPr/>
        </p:nvSpPr>
        <p:spPr>
          <a:xfrm>
            <a:off x="7376159" y="2523777"/>
            <a:ext cx="1698577" cy="2248248"/>
          </a:xfrm>
          <a:prstGeom prst="wedgeRoundRectCallout">
            <a:avLst>
              <a:gd name="adj1" fmla="val -68155"/>
              <a:gd name="adj2" fmla="val 3918"/>
              <a:gd name="adj3" fmla="val 16667"/>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l"/>
            <a:r>
              <a:rPr lang="ja-JP" altLang="en-US" sz="1800" b="0" i="0" u="none" strike="noStrike" baseline="0" dirty="0">
                <a:solidFill>
                  <a:schemeClr val="tx1"/>
                </a:solidFill>
                <a:latin typeface="Meiryo UI" panose="020B0604030504040204" pitchFamily="50" charset="-128"/>
                <a:ea typeface="Meiryo UI" panose="020B0604030504040204" pitchFamily="50" charset="-128"/>
              </a:rPr>
              <a:t>産業によって賃金が大きく異なりますが、</a:t>
            </a:r>
            <a:r>
              <a:rPr lang="en-US" altLang="ja-JP" sz="1800" b="1" i="0" u="sng" strike="noStrike" baseline="0" dirty="0">
                <a:solidFill>
                  <a:srgbClr val="FF0000"/>
                </a:solidFill>
                <a:latin typeface="Meiryo UI" panose="020B0604030504040204" pitchFamily="50" charset="-128"/>
                <a:ea typeface="Meiryo UI" panose="020B0604030504040204" pitchFamily="50" charset="-128"/>
              </a:rPr>
              <a:t>40</a:t>
            </a:r>
            <a:r>
              <a:rPr lang="ja-JP" altLang="en-US" sz="1800" b="1" i="0" u="sng" strike="noStrike" baseline="0" dirty="0">
                <a:solidFill>
                  <a:srgbClr val="FF0000"/>
                </a:solidFill>
                <a:latin typeface="Meiryo UI" panose="020B0604030504040204" pitchFamily="50" charset="-128"/>
                <a:ea typeface="Meiryo UI" panose="020B0604030504040204" pitchFamily="50" charset="-128"/>
              </a:rPr>
              <a:t>歳代・</a:t>
            </a:r>
            <a:r>
              <a:rPr lang="en-US" altLang="ja-JP" sz="1800" b="1" i="0" u="sng" strike="noStrike" baseline="0" dirty="0">
                <a:solidFill>
                  <a:srgbClr val="FF0000"/>
                </a:solidFill>
                <a:latin typeface="Meiryo UI" panose="020B0604030504040204" pitchFamily="50" charset="-128"/>
                <a:ea typeface="Meiryo UI" panose="020B0604030504040204" pitchFamily="50" charset="-128"/>
              </a:rPr>
              <a:t>50</a:t>
            </a:r>
            <a:r>
              <a:rPr lang="ja-JP" altLang="en-US" sz="1800" b="1" i="0" u="sng" strike="noStrike" baseline="0" dirty="0">
                <a:solidFill>
                  <a:srgbClr val="FF0000"/>
                </a:solidFill>
                <a:latin typeface="Meiryo UI" panose="020B0604030504040204" pitchFamily="50" charset="-128"/>
                <a:ea typeface="Meiryo UI" panose="020B0604030504040204" pitchFamily="50" charset="-128"/>
              </a:rPr>
              <a:t>歳代の賃金が高い傾向</a:t>
            </a:r>
            <a:r>
              <a:rPr lang="ja-JP" altLang="en-US" sz="1800" b="0" i="0" u="none" strike="noStrike" baseline="0" dirty="0">
                <a:solidFill>
                  <a:schemeClr val="tx1"/>
                </a:solidFill>
                <a:latin typeface="Meiryo UI" panose="020B0604030504040204" pitchFamily="50" charset="-128"/>
                <a:ea typeface="Meiryo UI" panose="020B0604030504040204" pitchFamily="50" charset="-128"/>
              </a:rPr>
              <a:t>にあります。</a:t>
            </a:r>
            <a:endParaRPr kumimoji="1" lang="ja-JP" altLang="en-US" dirty="0">
              <a:solidFill>
                <a:schemeClr val="tx1"/>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0745DB2F-8EE0-F72E-A074-E92599690CD6}"/>
              </a:ext>
            </a:extLst>
          </p:cNvPr>
          <p:cNvPicPr>
            <a:picLocks noChangeAspect="1"/>
          </p:cNvPicPr>
          <p:nvPr/>
        </p:nvPicPr>
        <p:blipFill>
          <a:blip r:embed="rId3"/>
          <a:stretch>
            <a:fillRect/>
          </a:stretch>
        </p:blipFill>
        <p:spPr>
          <a:xfrm>
            <a:off x="69263" y="838061"/>
            <a:ext cx="6941137" cy="5919915"/>
          </a:xfrm>
          <a:prstGeom prst="rect">
            <a:avLst/>
          </a:prstGeom>
        </p:spPr>
      </p:pic>
      <p:sp>
        <p:nvSpPr>
          <p:cNvPr id="14" name="四角形: 角を丸くする 13">
            <a:extLst>
              <a:ext uri="{FF2B5EF4-FFF2-40B4-BE49-F238E27FC236}">
                <a16:creationId xmlns:a16="http://schemas.microsoft.com/office/drawing/2014/main" id="{D3EB0A8E-590A-104F-521A-201661523346}"/>
              </a:ext>
            </a:extLst>
          </p:cNvPr>
          <p:cNvSpPr/>
          <p:nvPr/>
        </p:nvSpPr>
        <p:spPr>
          <a:xfrm>
            <a:off x="69262" y="2523777"/>
            <a:ext cx="6941137" cy="5402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A3681A77-F3E9-38F6-645E-154F5E0D4437}"/>
              </a:ext>
            </a:extLst>
          </p:cNvPr>
          <p:cNvSpPr/>
          <p:nvPr/>
        </p:nvSpPr>
        <p:spPr>
          <a:xfrm>
            <a:off x="69263" y="5083814"/>
            <a:ext cx="6941136" cy="5402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7158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49F58E0-E32B-BEF4-2997-D6F195D9FE9C}"/>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12482" y="89964"/>
            <a:ext cx="9335060"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雇用形態、性、年齢階級別賃金（平均月額）</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95535" y="6263795"/>
            <a:ext cx="8568952" cy="244747"/>
          </a:xfrm>
          <a:prstGeom prst="rect">
            <a:avLst/>
          </a:prstGeom>
          <a:noFill/>
        </p:spPr>
        <p:txBody>
          <a:bodyPr wrap="square" rtlCol="0">
            <a:spAutoFit/>
          </a:bodyPr>
          <a:lstStyle/>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＊厚生労働省「賃金構造基本統計調査」（令和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E58A026-5B89-01AE-09B2-6B6269FFF0B1}"/>
              </a:ext>
            </a:extLst>
          </p:cNvPr>
          <p:cNvSpPr>
            <a:spLocks noGrp="1"/>
          </p:cNvSpPr>
          <p:nvPr>
            <p:ph type="sldNum" sz="quarter" idx="12"/>
          </p:nvPr>
        </p:nvSpPr>
        <p:spPr>
          <a:xfrm>
            <a:off x="6877877" y="6424091"/>
            <a:ext cx="2133600" cy="365125"/>
          </a:xfrm>
        </p:spPr>
        <p:txBody>
          <a:bodyPr/>
          <a:lstStyle/>
          <a:p>
            <a:fld id="{7B76553B-32E2-D644-9CD0-56FDA882EB90}" type="slidenum">
              <a:rPr kumimoji="1" lang="ja-JP" altLang="en-US" sz="1800" smtClean="0"/>
              <a:t>9</a:t>
            </a:fld>
            <a:endParaRPr kumimoji="1" lang="ja-JP" altLang="en-US" sz="1800" dirty="0"/>
          </a:p>
        </p:txBody>
      </p:sp>
      <p:pic>
        <p:nvPicPr>
          <p:cNvPr id="5" name="図 4">
            <a:extLst>
              <a:ext uri="{FF2B5EF4-FFF2-40B4-BE49-F238E27FC236}">
                <a16:creationId xmlns:a16="http://schemas.microsoft.com/office/drawing/2014/main" id="{607D1893-B305-B8C4-2D3A-21AE5EEF6C11}"/>
              </a:ext>
            </a:extLst>
          </p:cNvPr>
          <p:cNvPicPr>
            <a:picLocks noChangeAspect="1"/>
          </p:cNvPicPr>
          <p:nvPr/>
        </p:nvPicPr>
        <p:blipFill>
          <a:blip r:embed="rId3"/>
          <a:stretch>
            <a:fillRect/>
          </a:stretch>
        </p:blipFill>
        <p:spPr>
          <a:xfrm>
            <a:off x="561474" y="807502"/>
            <a:ext cx="8021052" cy="5242996"/>
          </a:xfrm>
          <a:prstGeom prst="rect">
            <a:avLst/>
          </a:prstGeom>
        </p:spPr>
      </p:pic>
    </p:spTree>
    <p:extLst>
      <p:ext uri="{BB962C8B-B14F-4D97-AF65-F5344CB8AC3E}">
        <p14:creationId xmlns:p14="http://schemas.microsoft.com/office/powerpoint/2010/main" val="200831679"/>
      </p:ext>
    </p:extLst>
  </p:cSld>
  <p:clrMapOvr>
    <a:masterClrMapping/>
  </p:clrMapOvr>
</p:sld>
</file>

<file path=ppt/theme/theme1.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2285</TotalTime>
  <Words>2817</Words>
  <Application>Microsoft Office PowerPoint</Application>
  <PresentationFormat>画面に合わせる (4:3)</PresentationFormat>
  <Paragraphs>256</Paragraphs>
  <Slides>17</Slides>
  <Notes>17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17</vt:i4>
      </vt:variant>
    </vt:vector>
  </HeadingPairs>
  <TitlesOfParts>
    <vt:vector size="27" baseType="lpstr">
      <vt:lpstr>Meiryo UI</vt:lpstr>
      <vt:lpstr>ＭＳ Ｐゴシック</vt:lpstr>
      <vt:lpstr>ヒラギノ角ゴ Pro W6</vt:lpstr>
      <vt:lpstr>ヒラギノ丸ゴ Pro W4</vt:lpstr>
      <vt:lpstr>メイリオ</vt:lpstr>
      <vt:lpstr>游ゴシック</vt:lpstr>
      <vt:lpstr>Arial</vt:lpstr>
      <vt:lpstr>Calibri</vt:lpstr>
      <vt:lpstr>Courier New</vt:lpstr>
      <vt:lpstr>2_ホワイト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生命保険文化センター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窪田 陸</dc:creator>
  <cp:lastModifiedBy>中尾 健太</cp:lastModifiedBy>
  <cp:revision>114</cp:revision>
  <cp:lastPrinted>2024-12-16T01:53:22Z</cp:lastPrinted>
  <dcterms:created xsi:type="dcterms:W3CDTF">2020-01-08T02:02:56Z</dcterms:created>
  <dcterms:modified xsi:type="dcterms:W3CDTF">2025-03-11T04:02:00Z</dcterms:modified>
</cp:coreProperties>
</file>