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90" r:id="rId2"/>
    <p:sldId id="377" r:id="rId3"/>
    <p:sldId id="411" r:id="rId4"/>
    <p:sldId id="454" r:id="rId5"/>
    <p:sldId id="407" r:id="rId6"/>
    <p:sldId id="380" r:id="rId7"/>
    <p:sldId id="408" r:id="rId8"/>
    <p:sldId id="295" r:id="rId9"/>
    <p:sldId id="352" r:id="rId10"/>
    <p:sldId id="316" r:id="rId11"/>
    <p:sldId id="370" r:id="rId12"/>
    <p:sldId id="422" r:id="rId13"/>
    <p:sldId id="423" r:id="rId14"/>
    <p:sldId id="456" r:id="rId15"/>
    <p:sldId id="455" r:id="rId16"/>
    <p:sldId id="420" r:id="rId17"/>
    <p:sldId id="399" r:id="rId18"/>
    <p:sldId id="384" r:id="rId19"/>
    <p:sldId id="300" r:id="rId20"/>
    <p:sldId id="428" r:id="rId21"/>
    <p:sldId id="376" r:id="rId22"/>
    <p:sldId id="385" r:id="rId23"/>
    <p:sldId id="425" r:id="rId24"/>
    <p:sldId id="426" r:id="rId25"/>
    <p:sldId id="453" r:id="rId26"/>
    <p:sldId id="414" r:id="rId27"/>
    <p:sldId id="302" r:id="rId28"/>
    <p:sldId id="391" r:id="rId29"/>
    <p:sldId id="393" r:id="rId30"/>
    <p:sldId id="387" r:id="rId31"/>
    <p:sldId id="395" r:id="rId32"/>
    <p:sldId id="389" r:id="rId33"/>
    <p:sldId id="394" r:id="rId34"/>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0E0"/>
    <a:srgbClr val="339966"/>
    <a:srgbClr val="FF99FF"/>
    <a:srgbClr val="E0F1E6"/>
    <a:srgbClr val="FF6699"/>
    <a:srgbClr val="003366"/>
    <a:srgbClr val="CC3300"/>
    <a:srgbClr val="008000"/>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74074" autoAdjust="0"/>
  </p:normalViewPr>
  <p:slideViewPr>
    <p:cSldViewPr snapToGrid="0" snapToObjects="1">
      <p:cViewPr varScale="1">
        <p:scale>
          <a:sx n="47" d="100"/>
          <a:sy n="47" d="100"/>
        </p:scale>
        <p:origin x="16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4" d="100"/>
          <a:sy n="44" d="100"/>
        </p:scale>
        <p:origin x="199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a:lstStyle/>
                  <a:p>
                    <a:fld id="{4361E0DC-F0F0-407F-AB55-82C034FDD3AD}"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12.591773900686823</c:v>
                </c:pt>
                <c:pt idx="14">
                  <c:v>11.915332170604092</c:v>
                </c:pt>
                <c:pt idx="15">
                  <c:v>11.396171787035547</c:v>
                </c:pt>
                <c:pt idx="16">
                  <c:v>11.058823529411764</c:v>
                </c:pt>
                <c:pt idx="17">
                  <c:v>10.323010323010323</c:v>
                </c:pt>
                <c:pt idx="18">
                  <c:v>10.022290809327847</c:v>
                </c:pt>
                <c:pt idx="19">
                  <c:v>10.121421607728442</c:v>
                </c:pt>
                <c:pt idx="20">
                  <c:v>10.137867647058824</c:v>
                </c:pt>
                <c:pt idx="21">
                  <c:v>9.9436431368803131</c:v>
                </c:pt>
                <c:pt idx="22">
                  <c:v>9.6119402985074629</c:v>
                </c:pt>
                <c:pt idx="23">
                  <c:v>9.2875715028601142</c:v>
                </c:pt>
                <c:pt idx="24">
                  <c:v>9.1286307053941904</c:v>
                </c:pt>
                <c:pt idx="25">
                  <c:v>9.1619726405333939</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a:lstStyle/>
                  <a:p>
                    <a:fld id="{7A31ED7A-93DD-49FB-9476-7CB1BCE36241}"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61.064182521512592</c:v>
                </c:pt>
                <c:pt idx="14">
                  <c:v>59.529094656730621</c:v>
                </c:pt>
                <c:pt idx="15">
                  <c:v>59.474022840598359</c:v>
                </c:pt>
                <c:pt idx="16">
                  <c:v>59.310344827586206</c:v>
                </c:pt>
                <c:pt idx="17">
                  <c:v>58.907758907758911</c:v>
                </c:pt>
                <c:pt idx="18">
                  <c:v>57.630315500685867</c:v>
                </c:pt>
                <c:pt idx="19">
                  <c:v>55.065142249401752</c:v>
                </c:pt>
                <c:pt idx="20">
                  <c:v>53.602941176470587</c:v>
                </c:pt>
                <c:pt idx="21">
                  <c:v>52.918139268315976</c:v>
                </c:pt>
                <c:pt idx="22">
                  <c:v>52.805970149253731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a:lstStyle/>
                  <a:p>
                    <a:fld id="{48F9B35D-BB02-4A27-AA0F-3FA3868E4588}"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dLbl>
              <c:idx val="16"/>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75C1-4925-AFF2-DF112703A85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26.344043577800587</c:v>
                </c:pt>
                <c:pt idx="14">
                  <c:v>28.555573172665294</c:v>
                </c:pt>
                <c:pt idx="15">
                  <c:v>29.129805372366093</c:v>
                </c:pt>
                <c:pt idx="16">
                  <c:v>29.630831643002026</c:v>
                </c:pt>
                <c:pt idx="17">
                  <c:v>30.76923076923077</c:v>
                </c:pt>
                <c:pt idx="18">
                  <c:v>32.347393689986284</c:v>
                </c:pt>
                <c:pt idx="19">
                  <c:v>34.813436142869804</c:v>
                </c:pt>
                <c:pt idx="20">
                  <c:v>36.259191176470587</c:v>
                </c:pt>
                <c:pt idx="21">
                  <c:v>37.138217594803706</c:v>
                </c:pt>
                <c:pt idx="22">
                  <c:v>37.582089552238806</c:v>
                </c:pt>
                <c:pt idx="23">
                  <c:v>37.899115964638582</c:v>
                </c:pt>
                <c:pt idx="24">
                  <c:v>38.359903909150468</c:v>
                </c:pt>
                <c:pt idx="25">
                  <c:v>38.705598344637316</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Sheet1!$B$2:$B$8</c:f>
              <c:numCache>
                <c:formatCode>#,##0.0000</c:formatCode>
                <c:ptCount val="7"/>
                <c:pt idx="0">
                  <c:v>0.85619999999999996</c:v>
                </c:pt>
                <c:pt idx="1">
                  <c:v>10.333</c:v>
                </c:pt>
                <c:pt idx="2">
                  <c:v>23.777200000000001</c:v>
                </c:pt>
                <c:pt idx="3">
                  <c:v>40.536700000000003</c:v>
                </c:pt>
                <c:pt idx="4">
                  <c:v>52.2286</c:v>
                </c:pt>
                <c:pt idx="5">
                  <c:v>55.633600000000001</c:v>
                </c:pt>
                <c:pt idx="6"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Sheet1!$C$2:$C$8</c:f>
              <c:numCache>
                <c:formatCode>#,##0.0000</c:formatCode>
                <c:ptCount val="7"/>
                <c:pt idx="0">
                  <c:v>2.0758000000000001</c:v>
                </c:pt>
                <c:pt idx="1">
                  <c:v>10.7598</c:v>
                </c:pt>
                <c:pt idx="2">
                  <c:v>18.625399999999999</c:v>
                </c:pt>
                <c:pt idx="3">
                  <c:v>26.606200000000001</c:v>
                </c:pt>
                <c:pt idx="4">
                  <c:v>33.645299999999999</c:v>
                </c:pt>
                <c:pt idx="5">
                  <c:v>42.719299999999997</c:v>
                </c:pt>
                <c:pt idx="6"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Sheet1!$D$2:$D$8</c:f>
              <c:numCache>
                <c:formatCode>#,##0.0000</c:formatCode>
                <c:ptCount val="7"/>
                <c:pt idx="0">
                  <c:v>0</c:v>
                </c:pt>
                <c:pt idx="1">
                  <c:v>0</c:v>
                </c:pt>
                <c:pt idx="2">
                  <c:v>0</c:v>
                </c:pt>
                <c:pt idx="3">
                  <c:v>3.2806000000000002</c:v>
                </c:pt>
                <c:pt idx="4">
                  <c:v>7.5082000000000004</c:v>
                </c:pt>
                <c:pt idx="5">
                  <c:v>11.4163</c:v>
                </c:pt>
                <c:pt idx="6"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Sheet1!$E$2:$E$8</c:f>
              <c:numCache>
                <c:formatCode>#,##0.0000</c:formatCode>
                <c:ptCount val="7"/>
                <c:pt idx="0">
                  <c:v>0.59199999999999997</c:v>
                </c:pt>
                <c:pt idx="1">
                  <c:v>3.8361999999999998</c:v>
                </c:pt>
                <c:pt idx="2">
                  <c:v>5.0212000000000003</c:v>
                </c:pt>
                <c:pt idx="3">
                  <c:v>7.984</c:v>
                </c:pt>
                <c:pt idx="4">
                  <c:v>11.9839</c:v>
                </c:pt>
                <c:pt idx="5">
                  <c:v>22.450399999999998</c:v>
                </c:pt>
                <c:pt idx="6"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7"/>
            <a:ext cx="2949575" cy="498475"/>
          </a:xfrm>
          <a:prstGeom prst="rect">
            <a:avLst/>
          </a:prstGeom>
        </p:spPr>
        <p:txBody>
          <a:bodyPr vert="horz" lIns="91440" tIns="45720" rIns="91440" bIns="45720" rtlCol="0"/>
          <a:lstStyle>
            <a:lvl1pPr algn="r">
              <a:defRPr sz="1200"/>
            </a:lvl1pPr>
          </a:lstStyle>
          <a:p>
            <a:fld id="{1BD8168F-684C-4FCD-9DDC-0EAA508F1B37}" type="datetimeFigureOut">
              <a:rPr kumimoji="1" lang="ja-JP" altLang="en-US" smtClean="0"/>
              <a:t>2025/3/17</a:t>
            </a:fld>
            <a:endParaRPr kumimoji="1" lang="ja-JP" altLang="en-US"/>
          </a:p>
        </p:txBody>
      </p:sp>
      <p:sp>
        <p:nvSpPr>
          <p:cNvPr id="4" name="フッター プレースホルダー 3"/>
          <p:cNvSpPr>
            <a:spLocks noGrp="1"/>
          </p:cNvSpPr>
          <p:nvPr>
            <p:ph type="ftr" sz="quarter" idx="2"/>
          </p:nvPr>
        </p:nvSpPr>
        <p:spPr>
          <a:xfrm>
            <a:off x="5" y="9440869"/>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9"/>
            <a:ext cx="2949575" cy="498475"/>
          </a:xfrm>
          <a:prstGeom prst="rect">
            <a:avLst/>
          </a:prstGeom>
        </p:spPr>
        <p:txBody>
          <a:bodyPr vert="horz" lIns="91440" tIns="45720" rIns="91440" bIns="45720" rtlCol="0" anchor="b"/>
          <a:lstStyle>
            <a:lvl1pPr algn="r">
              <a:defRPr sz="1200"/>
            </a:lvl1pPr>
          </a:lstStyle>
          <a:p>
            <a:fld id="{1E470C47-62C2-43FA-8AAA-1E8692CF3A0C}" type="slidenum">
              <a:rPr kumimoji="1" lang="ja-JP" altLang="en-US" smtClean="0"/>
              <a:t>‹#›</a:t>
            </a:fld>
            <a:endParaRPr kumimoji="1" lang="ja-JP" altLang="en-US"/>
          </a:p>
        </p:txBody>
      </p:sp>
    </p:spTree>
    <p:extLst>
      <p:ext uri="{BB962C8B-B14F-4D97-AF65-F5344CB8AC3E}">
        <p14:creationId xmlns:p14="http://schemas.microsoft.com/office/powerpoint/2010/main" val="297706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648"/>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of.go.jp/policy/budget/fiscal_condition/related_data/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hlw.go.jp/stf/toukei_hakusho/kaigai23.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mof.go.jp/tax_policy/summary/condition/a04.htm" TargetMode="External"/><Relationship Id="rId4" Type="http://schemas.openxmlformats.org/officeDocument/2006/relationships/hyperlink" Target="https://www.mof.go.jp/tax_policy/summary/itn_comparison/j04.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8.cao.go.jp/kourei/whitepaper/w-2024/gaiyou/06pdf_indexg.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8.cao.go.jp/kourei/whitepaper/w-2024/gaiyou/06pdf_indexg.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ili.or.jp/lifeplan/lifesecurity/1043.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hlw.go.jp/toukei/saikin/hw/life/life23/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security/116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hlw.go.jp/stf/newpage_47780.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259959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79783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社会保障費用統計｜国立社会保障・人口問題研究所</a:t>
            </a:r>
            <a:endParaRPr kumimoji="1" lang="en-US" altLang="ja-JP" dirty="0"/>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財政関係パンフレット・教材 </a:t>
            </a:r>
            <a:r>
              <a:rPr lang="en-US" altLang="ja-JP" dirty="0">
                <a:hlinkClick r:id="rId3"/>
              </a:rPr>
              <a:t>: </a:t>
            </a:r>
            <a:r>
              <a:rPr lang="ja-JP" altLang="en-US" dirty="0">
                <a:hlinkClick r:id="rId3"/>
              </a:rPr>
              <a:t>財務省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181027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公的介護保険で受けられるサービスの内容は？｜リスクに備えるための生活設計｜ひと目でわかる生活設計情報｜公益財団法人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82719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98794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383796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8465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48945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376152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270861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a:t>
            </a:r>
            <a:r>
              <a:rPr lang="en-US" altLang="zh-TW" dirty="0">
                <a:hlinkClick r:id="rId3"/>
              </a:rPr>
              <a:t>2022</a:t>
            </a:r>
            <a:r>
              <a:rPr lang="zh-TW" altLang="en-US" dirty="0">
                <a:hlinkClick r:id="rId3"/>
              </a:rPr>
              <a:t>年　海外情勢報告」（本文）｜厚生労働省</a:t>
            </a:r>
            <a:endParaRPr kumimoji="1" lang="en-US" altLang="zh-TW" dirty="0"/>
          </a:p>
          <a:p>
            <a:endParaRPr kumimoji="1" lang="en-US" altLang="ja-JP" dirty="0"/>
          </a:p>
          <a:p>
            <a:r>
              <a:rPr lang="ja-JP" altLang="en-US" dirty="0">
                <a:hlinkClick r:id="rId4"/>
              </a:rPr>
              <a:t>消費税など（消費課税）に関する資料 </a:t>
            </a:r>
            <a:r>
              <a:rPr lang="en-US" altLang="ja-JP" dirty="0">
                <a:hlinkClick r:id="rId4"/>
              </a:rPr>
              <a:t>: </a:t>
            </a:r>
            <a:r>
              <a:rPr lang="ja-JP" altLang="en-US" dirty="0">
                <a:hlinkClick r:id="rId4"/>
              </a:rPr>
              <a:t>財務省</a:t>
            </a:r>
            <a:endParaRPr kumimoji="1" lang="en-US" altLang="ja-JP" dirty="0"/>
          </a:p>
          <a:p>
            <a:endParaRPr kumimoji="1" lang="en-US" altLang="ja-JP" dirty="0"/>
          </a:p>
          <a:p>
            <a:r>
              <a:rPr lang="ja-JP" altLang="en-US" dirty="0">
                <a:hlinkClick r:id="rId5"/>
              </a:rPr>
              <a:t>負担率に関する資料 </a:t>
            </a:r>
            <a:r>
              <a:rPr lang="en-US" altLang="ja-JP" dirty="0">
                <a:hlinkClick r:id="rId5"/>
              </a:rPr>
              <a:t>: </a:t>
            </a:r>
            <a:r>
              <a:rPr lang="ja-JP" altLang="en-US" dirty="0">
                <a:hlinkClick r:id="rId5"/>
              </a:rPr>
              <a:t>財務省</a:t>
            </a:r>
            <a:endParaRPr lang="en-US" altLang="ja-JP" dirty="0"/>
          </a:p>
          <a:p>
            <a:endParaRPr kumimoji="1"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3761074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215915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6</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19707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a:xfrm>
            <a:off x="917575" y="744538"/>
            <a:ext cx="4972050" cy="3729037"/>
          </a:xfrm>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6</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日本人の平均寿命はどれくらい？｜リスクに備えるための生活設計｜ひと目でわかる生活設計情報｜公益財団法人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令和５年簡易生命表の概況｜厚生労働省</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9178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健康寿命とはどのようなもの？｜リスクに備えるための生活設計｜ひと目でわかる生活設計情報｜公益財団法人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第４回健康日本</a:t>
            </a:r>
            <a:r>
              <a:rPr lang="en-US" altLang="zh-TW" dirty="0">
                <a:hlinkClick r:id="rId4"/>
              </a:rPr>
              <a:t>21</a:t>
            </a:r>
            <a:r>
              <a:rPr lang="zh-TW" altLang="en-US">
                <a:hlinkClick r:id="rId4"/>
              </a:rPr>
              <a:t>（第三次）推進専門委員会｜厚生労働省</a:t>
            </a:r>
            <a:endParaRPr kumimoji="1" lang="en-US" altLang="ja-JP" dirty="0"/>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75693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414797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5F6352-CDD4-453E-8404-B831F502E51C}"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10400" y="64516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20521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69E6D-BE93-454E-BE02-AF5ABD01A563}"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77075" y="6470653"/>
            <a:ext cx="2057400" cy="365125"/>
          </a:xfrm>
          <a:prstGeom prst="rect">
            <a:avLst/>
          </a:prstGeom>
        </p:spPr>
        <p:txBody>
          <a:bodyPr vert="horz" lIns="91440" tIns="45720" rIns="91440" bIns="45720" rtlCol="0" anchor="ctr"/>
          <a:lstStyle>
            <a:lvl1pPr algn="r">
              <a:defRPr sz="1800" b="1">
                <a:solidFill>
                  <a:schemeClr val="tx1"/>
                </a:solidFill>
              </a:defRPr>
            </a:lvl1pPr>
          </a:lstStyle>
          <a:p>
            <a:fld id="{CFE1D277-9C57-4E30-9C75-4A0776A97483}"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3A45-A9CF-40DD-9166-454B883AB574}" type="datetime1">
              <a:rPr kumimoji="1" lang="ja-JP" altLang="en-US" smtClean="0"/>
              <a:t>2025/3/17</a:t>
            </a:fld>
            <a:endParaRPr kumimoji="1" lang="ja-JP" altLang="en-US"/>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0875" y="64135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189"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kumimoji="1"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kumimoji="1"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kumimoji="1"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5.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4.wdp"/><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9525" y="5"/>
            <a:ext cx="9144000" cy="6874075"/>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1945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495141"/>
            <a:ext cx="5487016" cy="19640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１</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少子高齢化について考えよう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２</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社会保障制度について</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自助って何？</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４</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自助・共助・公助について考えよう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５</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55" y="2823907"/>
            <a:ext cx="4791075" cy="572507"/>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61" y="273689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9" y="5778658"/>
            <a:ext cx="3725603" cy="281479"/>
          </a:xfrm>
          <a:prstGeom prst="rect">
            <a:avLst/>
          </a:prstGeom>
        </p:spPr>
      </p:pic>
      <p:sp>
        <p:nvSpPr>
          <p:cNvPr id="15" name="正方形/長方形 14"/>
          <p:cNvSpPr/>
          <p:nvPr/>
        </p:nvSpPr>
        <p:spPr bwMode="gray">
          <a:xfrm>
            <a:off x="271873" y="900181"/>
            <a:ext cx="8580027" cy="1538883"/>
          </a:xfrm>
          <a:prstGeom prst="rect">
            <a:avLst/>
          </a:prstGeom>
        </p:spPr>
        <p:txBody>
          <a:bodyPr wrap="square">
            <a:spAutoFit/>
          </a:bodyPr>
          <a:lstStyle/>
          <a:p>
            <a:pPr algn="ctr" eaLnBrk="1" hangingPunct="1">
              <a:spcBef>
                <a:spcPct val="50000"/>
              </a:spcBef>
              <a:buFontTx/>
              <a:buNone/>
              <a:defRPr/>
            </a:pPr>
            <a:r>
              <a:rPr lang="ja-JP" altLang="en-US"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～少子高齢社会におけるリスクに備えるために～</a:t>
            </a:r>
            <a:endParaRPr lang="en-US" altLang="ja-JP"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自助・共助・公助について考えよう</a:t>
            </a:r>
          </a:p>
        </p:txBody>
      </p:sp>
      <p:sp>
        <p:nvSpPr>
          <p:cNvPr id="2" name="スライド番号プレースホルダー 1">
            <a:extLst>
              <a:ext uri="{FF2B5EF4-FFF2-40B4-BE49-F238E27FC236}">
                <a16:creationId xmlns:a16="http://schemas.microsoft.com/office/drawing/2014/main" id="{56EF33D9-9000-4B9A-BD49-E96123601CAB}"/>
              </a:ext>
            </a:extLst>
          </p:cNvPr>
          <p:cNvSpPr>
            <a:spLocks noGrp="1"/>
          </p:cNvSpPr>
          <p:nvPr>
            <p:ph type="sldNum" sz="quarter" idx="4"/>
          </p:nvPr>
        </p:nvSpPr>
        <p:spPr/>
        <p:txBody>
          <a:bodyPr/>
          <a:lstStyle/>
          <a:p>
            <a:fld id="{CFE1D277-9C57-4E30-9C75-4A0776A97483}" type="slidenum">
              <a:rPr lang="ja-JP" altLang="en-US" smtClean="0"/>
              <a:pPr/>
              <a:t>1</a:t>
            </a:fld>
            <a:endParaRPr lang="ja-JP" altLang="en-US" dirty="0"/>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61964" y="30761"/>
            <a:ext cx="4907477"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5"/>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p>
          </p:txBody>
        </p:sp>
      </p:grpSp>
      <p:sp>
        <p:nvSpPr>
          <p:cNvPr id="4" name="角丸四角形 3"/>
          <p:cNvSpPr/>
          <p:nvPr/>
        </p:nvSpPr>
        <p:spPr>
          <a:xfrm>
            <a:off x="1167245" y="1042675"/>
            <a:ext cx="7726551"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3" name="テキスト ボックス 2"/>
          <p:cNvSpPr txBox="1"/>
          <p:nvPr/>
        </p:nvSpPr>
        <p:spPr>
          <a:xfrm>
            <a:off x="2521791" y="1069573"/>
            <a:ext cx="6372000" cy="1169551"/>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5" y="5357568"/>
            <a:ext cx="7726551"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0" name="テキスト ボックス 49"/>
          <p:cNvSpPr txBox="1"/>
          <p:nvPr/>
        </p:nvSpPr>
        <p:spPr>
          <a:xfrm>
            <a:off x="2521791" y="5533686"/>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角丸四角形 24"/>
          <p:cNvSpPr/>
          <p:nvPr/>
        </p:nvSpPr>
        <p:spPr>
          <a:xfrm>
            <a:off x="1167245" y="2480972"/>
            <a:ext cx="7726551"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8" name="テキスト ボックス 47"/>
          <p:cNvSpPr txBox="1"/>
          <p:nvPr/>
        </p:nvSpPr>
        <p:spPr>
          <a:xfrm>
            <a:off x="2521791"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角丸四角形 25"/>
          <p:cNvSpPr/>
          <p:nvPr/>
        </p:nvSpPr>
        <p:spPr>
          <a:xfrm>
            <a:off x="1167245" y="3919271"/>
            <a:ext cx="7726551"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9" name="テキスト ボックス 48"/>
          <p:cNvSpPr txBox="1"/>
          <p:nvPr/>
        </p:nvSpPr>
        <p:spPr>
          <a:xfrm>
            <a:off x="2521791"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1"/>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5"/>
            <a:ext cx="839975" cy="5540451"/>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040230" y="973797"/>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4" name="角丸四角形 33"/>
          <p:cNvSpPr/>
          <p:nvPr/>
        </p:nvSpPr>
        <p:spPr>
          <a:xfrm>
            <a:off x="3910749" y="838907"/>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grpSp>
        <p:nvGrpSpPr>
          <p:cNvPr id="35" name="グループ化 34"/>
          <p:cNvGrpSpPr/>
          <p:nvPr/>
        </p:nvGrpSpPr>
        <p:grpSpPr>
          <a:xfrm>
            <a:off x="1040232" y="2470329"/>
            <a:ext cx="7992935" cy="4215025"/>
            <a:chOff x="969372" y="2470324"/>
            <a:chExt cx="8063791" cy="4215025"/>
          </a:xfrm>
        </p:grpSpPr>
        <p:sp>
          <p:nvSpPr>
            <p:cNvPr id="36" name="角丸四角形 35"/>
            <p:cNvSpPr/>
            <p:nvPr/>
          </p:nvSpPr>
          <p:spPr>
            <a:xfrm>
              <a:off x="3888095" y="3615217"/>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p:txBody>
          <a:bodyPr/>
          <a:lstStyle/>
          <a:p>
            <a:fld id="{CFE1D277-9C57-4E30-9C75-4A0776A97483}" type="slidenum">
              <a:rPr lang="ja-JP" altLang="en-US" smtClean="0"/>
              <a:pPr/>
              <a:t>10</a:t>
            </a:fld>
            <a:endParaRPr lang="ja-JP" altLang="en-US" dirty="0"/>
          </a:p>
        </p:txBody>
      </p:sp>
    </p:spTree>
    <p:extLst>
      <p:ext uri="{BB962C8B-B14F-4D97-AF65-F5344CB8AC3E}">
        <p14:creationId xmlns:p14="http://schemas.microsoft.com/office/powerpoint/2010/main" val="6891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「共助」と「公助」の財源の違い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角丸四角形 29"/>
          <p:cNvSpPr/>
          <p:nvPr/>
        </p:nvSpPr>
        <p:spPr>
          <a:xfrm>
            <a:off x="1221282" y="1240801"/>
            <a:ext cx="7532199" cy="2448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561748" y="949288"/>
            <a:ext cx="2562576" cy="685232"/>
          </a:xfrm>
          <a:prstGeom prst="roundRect">
            <a:avLst/>
          </a:prstGeom>
          <a:solidFill>
            <a:schemeClr val="accent2"/>
          </a:solidFill>
          <a:ln>
            <a:solidFill>
              <a:schemeClr val="bg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36" name="角丸四角形 35"/>
          <p:cNvSpPr/>
          <p:nvPr/>
        </p:nvSpPr>
        <p:spPr>
          <a:xfrm>
            <a:off x="1221282" y="4124536"/>
            <a:ext cx="7532199" cy="2448000"/>
          </a:xfrm>
          <a:prstGeom prst="roundRect">
            <a:avLst>
              <a:gd name="adj" fmla="val 10241"/>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561753" y="3820483"/>
            <a:ext cx="2562577" cy="685232"/>
          </a:xfrm>
          <a:prstGeom prst="roundRect">
            <a:avLst/>
          </a:prstGeom>
          <a:solidFill>
            <a:schemeClr val="accent4"/>
          </a:solidFill>
          <a:ln>
            <a:solidFill>
              <a:schemeClr val="bg1"/>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grpSp>
        <p:nvGrpSpPr>
          <p:cNvPr id="9" name="グループ化 8"/>
          <p:cNvGrpSpPr/>
          <p:nvPr/>
        </p:nvGrpSpPr>
        <p:grpSpPr>
          <a:xfrm>
            <a:off x="4487989" y="1377473"/>
            <a:ext cx="1091871" cy="921595"/>
            <a:chOff x="1209017" y="979924"/>
            <a:chExt cx="1224000" cy="1189683"/>
          </a:xfrm>
          <a:solidFill>
            <a:schemeClr val="accent2">
              <a:lumMod val="75000"/>
            </a:schemeClr>
          </a:solidFill>
        </p:grpSpPr>
        <p:sp>
          <p:nvSpPr>
            <p:cNvPr id="2" name="角丸四角形 1"/>
            <p:cNvSpPr>
              <a:spLocks/>
            </p:cNvSpPr>
            <p:nvPr/>
          </p:nvSpPr>
          <p:spPr>
            <a:xfrm>
              <a:off x="1209017" y="979924"/>
              <a:ext cx="1224000" cy="1189683"/>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00"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7011755" y="4271133"/>
            <a:ext cx="1091871" cy="948179"/>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400"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4487990" y="4271133"/>
            <a:ext cx="1091871" cy="948179"/>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400"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社会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福祉</a:t>
              </a:r>
            </a:p>
          </p:txBody>
        </p:sp>
      </p:grpSp>
      <p:grpSp>
        <p:nvGrpSpPr>
          <p:cNvPr id="14" name="グループ化 13"/>
          <p:cNvGrpSpPr/>
          <p:nvPr/>
        </p:nvGrpSpPr>
        <p:grpSpPr>
          <a:xfrm>
            <a:off x="5749873" y="4271133"/>
            <a:ext cx="1091871" cy="948179"/>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00"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3" name="テキスト ボックス 22"/>
          <p:cNvSpPr txBox="1"/>
          <p:nvPr/>
        </p:nvSpPr>
        <p:spPr>
          <a:xfrm>
            <a:off x="1202810" y="2540151"/>
            <a:ext cx="7784177" cy="1138773"/>
          </a:xfrm>
          <a:prstGeom prst="rect">
            <a:avLst/>
          </a:prstGeom>
          <a:noFill/>
        </p:spPr>
        <p:txBody>
          <a:bodyPr wrap="square" rtlCol="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・労働者等から集める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社会保険料</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一部、国や地方自治体の租税でまかなわれている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68931" y="5572756"/>
            <a:ext cx="7284549" cy="707886"/>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租税</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0255" y="1038225"/>
            <a:ext cx="839975" cy="5540451"/>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375" r="99850">
                        <a14:foregroundMark x1="26292" y1="84183" x2="26292" y2="84183"/>
                        <a14:foregroundMark x1="32659" y1="84798" x2="32659" y2="84798"/>
                        <a14:foregroundMark x1="31311" y1="83831" x2="31311" y2="83831"/>
                        <a14:foregroundMark x1="50337" y1="9666" x2="50337" y2="9666"/>
                        <a14:foregroundMark x1="47940" y1="54042" x2="47940" y2="54042"/>
                        <a14:foregroundMark x1="51161" y1="50351" x2="51161" y2="50351"/>
                        <a14:foregroundMark x1="53783" y1="47540" x2="53783" y2="47540"/>
                        <a14:foregroundMark x1="52734" y1="54657" x2="52734" y2="54657"/>
                        <a14:foregroundMark x1="54607" y1="70475" x2="54607" y2="70475"/>
                        <a14:foregroundMark x1="54607" y1="83831" x2="54607" y2="83831"/>
                        <a14:foregroundMark x1="48764" y1="48770" x2="48764" y2="48770"/>
                        <a14:foregroundMark x1="44794" y1="53427" x2="44794" y2="53427"/>
                        <a14:foregroundMark x1="55131" y1="61160" x2="55131" y2="61160"/>
                        <a14:foregroundMark x1="52210" y1="60281" x2="52210" y2="60281"/>
                        <a14:foregroundMark x1="47940" y1="60281" x2="47940" y2="60281"/>
                        <a14:foregroundMark x1="45843" y1="61863" x2="45843" y2="61863"/>
                        <a14:foregroundMark x1="48764" y1="49121" x2="48764" y2="49121"/>
                        <a14:foregroundMark x1="48240" y1="46924" x2="48240" y2="46924"/>
                        <a14:foregroundMark x1="50861" y1="85764" x2="50861" y2="85764"/>
                        <a14:foregroundMark x1="48539" y1="73023" x2="48539" y2="73023"/>
                        <a14:foregroundMark x1="29738" y1="78910" x2="29738" y2="78910"/>
                        <a14:foregroundMark x1="28390" y1="73902" x2="28390" y2="73902"/>
                        <a14:foregroundMark x1="83670" y1="35149" x2="83670" y2="35149"/>
                        <a14:foregroundMark x1="82622" y1="73902" x2="82622" y2="73902"/>
                        <a14:foregroundMark x1="83446" y1="82953" x2="83446" y2="82953"/>
                        <a14:foregroundMark x1="74457" y1="80141" x2="74457" y2="80141"/>
                        <a14:foregroundMark x1="69963" y1="75483" x2="69963" y2="75483"/>
                        <a14:foregroundMark x1="69663" y1="78295" x2="69663" y2="78295"/>
                        <a14:foregroundMark x1="71536" y1="76714" x2="71536" y2="76714"/>
                        <a14:foregroundMark x1="72285" y1="75747" x2="72285" y2="75747"/>
                        <a14:foregroundMark x1="70487" y1="68981" x2="70487" y2="68981"/>
                        <a14:foregroundMark x1="71760" y1="67399" x2="71760" y2="67399"/>
                        <a14:foregroundMark x1="73633" y1="75483" x2="73633" y2="75483"/>
                        <a14:foregroundMark x1="74981" y1="77944" x2="74981" y2="77944"/>
                        <a14:foregroundMark x1="74981" y1="75132" x2="74981" y2="75132"/>
                        <a14:foregroundMark x1="64944" y1="80141" x2="64944" y2="80141"/>
                        <a14:foregroundMark x1="86067" y1="85764" x2="86067" y2="85764"/>
                        <a14:foregroundMark x1="87940" y1="80756" x2="87940" y2="80756"/>
                        <a14:foregroundMark x1="88464" y1="74517" x2="88464" y2="74517"/>
                        <a14:foregroundMark x1="81049" y1="80756" x2="81049" y2="80756"/>
                        <a14:foregroundMark x1="80749" y1="87258" x2="80749" y2="87258"/>
                        <a14:foregroundMark x1="86592" y1="84183" x2="86592" y2="84183"/>
                        <a14:foregroundMark x1="84494" y1="80141" x2="84494" y2="80141"/>
                        <a14:foregroundMark x1="82397" y1="68014" x2="82397" y2="68014"/>
                        <a14:foregroundMark x1="82097" y1="84798" x2="82097" y2="84798"/>
                        <a14:foregroundMark x1="82397" y1="80141" x2="82397" y2="80141"/>
                        <a14:foregroundMark x1="59625" y1="80756" x2="59625" y2="80756"/>
                        <a14:foregroundMark x1="57228" y1="88489" x2="57228" y2="88489"/>
                        <a14:foregroundMark x1="46891" y1="89455" x2="46891" y2="90334"/>
                        <a14:foregroundMark x1="71236" y1="72671" x2="71236" y2="72671"/>
                        <a14:foregroundMark x1="31835" y1="90070" x2="31835" y2="90070"/>
                        <a14:foregroundMark x1="28689" y1="82337" x2="28689" y2="82337"/>
                        <a14:foregroundMark x1="25468" y1="81107" x2="25468" y2="81107"/>
                        <a14:foregroundMark x1="26517" y1="80404" x2="26517" y2="80404"/>
                        <a14:foregroundMark x1="30787" y1="89719" x2="30787" y2="89719"/>
                        <a14:foregroundMark x1="47416" y1="7469" x2="47416" y2="7469"/>
                        <a14:foregroundMark x1="38427" y1="15290" x2="38427" y2="15290"/>
                        <a14:foregroundMark x1="39251" y1="8699" x2="39251" y2="8699"/>
                        <a14:foregroundMark x1="40824" y1="3779" x2="40824" y2="3779"/>
                        <a14:foregroundMark x1="54831" y1="3427" x2="54831" y2="3427"/>
                        <a14:foregroundMark x1="58052" y1="10018" x2="58052" y2="10018"/>
                        <a14:foregroundMark x1="49813" y1="83831" x2="49813" y2="83831"/>
                      </a14:backgroundRemoval>
                    </a14:imgEffect>
                  </a14:imgLayer>
                </a14:imgProps>
              </a:ext>
              <a:ext uri="{28A0092B-C50C-407E-A947-70E740481C1C}">
                <a14:useLocalDpi xmlns:a14="http://schemas.microsoft.com/office/drawing/2010/main" val="0"/>
              </a:ext>
            </a:extLst>
          </a:blip>
          <a:stretch>
            <a:fillRect/>
          </a:stretch>
        </p:blipFill>
        <p:spPr>
          <a:xfrm>
            <a:off x="6403516" y="1312043"/>
            <a:ext cx="1526296" cy="1301067"/>
          </a:xfrm>
          <a:prstGeom prst="rect">
            <a:avLst/>
          </a:prstGeom>
        </p:spPr>
      </p:pic>
      <p:sp>
        <p:nvSpPr>
          <p:cNvPr id="26" name="正方形/長方形 25">
            <a:extLst>
              <a:ext uri="{FF2B5EF4-FFF2-40B4-BE49-F238E27FC236}">
                <a16:creationId xmlns:a16="http://schemas.microsoft.com/office/drawing/2014/main" id="{96978788-4FF6-4624-9007-16FE273DF979}"/>
              </a:ext>
            </a:extLst>
          </p:cNvPr>
          <p:cNvSpPr/>
          <p:nvPr/>
        </p:nvSpPr>
        <p:spPr>
          <a:xfrm>
            <a:off x="4530339" y="1817467"/>
            <a:ext cx="1007160" cy="438412"/>
          </a:xfrm>
          <a:prstGeom prst="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8241714A-5386-4919-8FC1-A36F84CD658F}"/>
              </a:ext>
            </a:extLst>
          </p:cNvPr>
          <p:cNvSpPr/>
          <p:nvPr/>
        </p:nvSpPr>
        <p:spPr>
          <a:xfrm>
            <a:off x="5874696" y="1444251"/>
            <a:ext cx="440185" cy="923330"/>
          </a:xfrm>
          <a:prstGeom prst="rect">
            <a:avLst/>
          </a:prstGeom>
          <a:noFill/>
        </p:spPr>
        <p:txBody>
          <a:bodyPr wrap="square" lIns="91440" tIns="45720" rIns="91440" bIns="45720">
            <a:spAutoFit/>
          </a:bodyPr>
          <a:lstStyle/>
          <a:p>
            <a:pPr algn="ctr"/>
            <a:r>
              <a:rPr lang="ja-JP" altLang="en-US" sz="5400" b="1" dirty="0">
                <a:ln w="22225">
                  <a:solidFill>
                    <a:schemeClr val="accent2"/>
                  </a:solidFill>
                  <a:prstDash val="solid"/>
                </a:ln>
                <a:solidFill>
                  <a:srgbClr val="FFFF00"/>
                </a:solidFill>
              </a:rPr>
              <a:t>？</a:t>
            </a:r>
          </a:p>
        </p:txBody>
      </p:sp>
      <p:pic>
        <p:nvPicPr>
          <p:cNvPr id="28" name="図 27">
            <a:extLst>
              <a:ext uri="{FF2B5EF4-FFF2-40B4-BE49-F238E27FC236}">
                <a16:creationId xmlns:a16="http://schemas.microsoft.com/office/drawing/2014/main" id="{82792CFB-29BC-4CA5-823E-1E840021832B}"/>
              </a:ext>
            </a:extLst>
          </p:cNvPr>
          <p:cNvPicPr>
            <a:picLocks noChangeAspect="1"/>
          </p:cNvPicPr>
          <p:nvPr/>
        </p:nvPicPr>
        <p:blipFill>
          <a:blip r:embed="rId5"/>
          <a:stretch>
            <a:fillRect/>
          </a:stretch>
        </p:blipFill>
        <p:spPr>
          <a:xfrm>
            <a:off x="5306879" y="1879305"/>
            <a:ext cx="771471" cy="773211"/>
          </a:xfrm>
          <a:prstGeom prst="rect">
            <a:avLst/>
          </a:prstGeom>
        </p:spPr>
      </p:pic>
      <p:sp>
        <p:nvSpPr>
          <p:cNvPr id="3" name="スライド番号プレースホルダー 2">
            <a:extLst>
              <a:ext uri="{FF2B5EF4-FFF2-40B4-BE49-F238E27FC236}">
                <a16:creationId xmlns:a16="http://schemas.microsoft.com/office/drawing/2014/main" id="{3FE2AFFD-BBBD-465B-B08B-5A40897D992B}"/>
              </a:ext>
            </a:extLst>
          </p:cNvPr>
          <p:cNvSpPr>
            <a:spLocks noGrp="1"/>
          </p:cNvSpPr>
          <p:nvPr>
            <p:ph type="sldNum" sz="quarter" idx="4"/>
          </p:nvPr>
        </p:nvSpPr>
        <p:spPr/>
        <p:txBody>
          <a:bodyPr/>
          <a:lstStyle/>
          <a:p>
            <a:fld id="{CFE1D277-9C57-4E30-9C75-4A0776A97483}" type="slidenum">
              <a:rPr lang="ja-JP" altLang="en-US" smtClean="0"/>
              <a:pPr/>
              <a:t>11</a:t>
            </a:fld>
            <a:endParaRPr lang="ja-JP" altLang="en-US" dirty="0"/>
          </a:p>
        </p:txBody>
      </p:sp>
    </p:spTree>
    <p:extLst>
      <p:ext uri="{BB962C8B-B14F-4D97-AF65-F5344CB8AC3E}">
        <p14:creationId xmlns:p14="http://schemas.microsoft.com/office/powerpoint/2010/main" val="28368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7" y="1063641"/>
            <a:ext cx="3950897" cy="2335611"/>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人の部員がいる</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92" y="4039215"/>
            <a:ext cx="3950723" cy="2335611"/>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6296872" y="5868800"/>
                <a:ext cx="243653" cy="276999"/>
              </a:xfrm>
              <a:prstGeom prst="rect">
                <a:avLst/>
              </a:prstGeom>
              <a:noFill/>
            </p:spPr>
            <p:txBody>
              <a:bodyPr wrap="none" rtlCol="0">
                <a:spAutoFit/>
              </a:bodyPr>
              <a:lstStyle/>
              <a:p>
                <a:r>
                  <a:rPr lang="en-US" altLang="ja-JP" sz="1200" b="1" dirty="0">
                    <a:solidFill>
                      <a:schemeClr val="accent2">
                        <a:lumMod val="60000"/>
                        <a:lumOff val="40000"/>
                      </a:schemeClr>
                    </a:solidFill>
                    <a:latin typeface="ヒラギノ丸ゴ Pro W4"/>
                    <a:ea typeface="ヒラギノ丸ゴ Pro W4"/>
                    <a:cs typeface="ヒラギノ丸ゴ Pro W4"/>
                  </a:rPr>
                  <a:t>●</a:t>
                </a:r>
                <a:endParaRPr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6040391" y="5764374"/>
                <a:ext cx="516567" cy="254044"/>
              </a:xfrm>
              <a:prstGeom prst="rect">
                <a:avLst/>
              </a:prstGeom>
              <a:noFill/>
            </p:spPr>
            <p:txBody>
              <a:bodyPr wrap="none" rtlCol="0">
                <a:spAutoFit/>
              </a:bodyPr>
              <a:lstStyle/>
              <a:p>
                <a:r>
                  <a:rPr lang="ja-JP" altLang="en-US" sz="1051"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1"/>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右矢印 27"/>
          <p:cNvSpPr/>
          <p:nvPr/>
        </p:nvSpPr>
        <p:spPr bwMode="gray">
          <a:xfrm>
            <a:off x="4373679" y="503552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7" name="図形グループ 6"/>
          <p:cNvGrpSpPr/>
          <p:nvPr/>
        </p:nvGrpSpPr>
        <p:grpSpPr>
          <a:xfrm>
            <a:off x="152792" y="4070637"/>
            <a:ext cx="3998523"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3"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26" name="正方形/長方形 25"/>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p:txBody>
          <a:bodyPr/>
          <a:lstStyle/>
          <a:p>
            <a:fld id="{CFE1D277-9C57-4E30-9C75-4A0776A97483}" type="slidenum">
              <a:rPr lang="ja-JP" altLang="en-US" smtClean="0"/>
              <a:pPr/>
              <a:t>12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93" y="1063642"/>
            <a:ext cx="3950723"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3" y="1375530"/>
                <a:ext cx="2155458"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9" y="1092560"/>
            <a:ext cx="4138612"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 </a:t>
            </a:r>
            <a:r>
              <a:rPr lang="en-US" altLang="ja-JP" sz="3200" b="1" dirty="0">
                <a:latin typeface="Meiryo UI" panose="020B0604030504040204" pitchFamily="50" charset="-128"/>
                <a:ea typeface="Meiryo UI" panose="020B0604030504040204" pitchFamily="50" charset="-128"/>
                <a:cs typeface="ヒラギノ丸ゴ Pro W4"/>
              </a:rPr>
              <a:t>×</a:t>
            </a:r>
            <a:r>
              <a:rPr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6" y="1092556"/>
            <a:ext cx="3946653"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9" y="3986861"/>
            <a:ext cx="4138612"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7" y="3986857"/>
            <a:ext cx="3933953" cy="2335611"/>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7" y="2869788"/>
            <a:ext cx="456571" cy="3964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p:cNvSpPr/>
          <p:nvPr/>
        </p:nvSpPr>
        <p:spPr>
          <a:xfrm>
            <a:off x="6033979" y="2770761"/>
            <a:ext cx="2124299"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p:cNvSpPr/>
          <p:nvPr/>
        </p:nvSpPr>
        <p:spPr>
          <a:xfrm>
            <a:off x="1196427" y="5069389"/>
            <a:ext cx="262097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2"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7" name="右矢印 26"/>
          <p:cNvSpPr/>
          <p:nvPr/>
        </p:nvSpPr>
        <p:spPr bwMode="gray">
          <a:xfrm>
            <a:off x="4336102"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右矢印 27"/>
          <p:cNvSpPr/>
          <p:nvPr/>
        </p:nvSpPr>
        <p:spPr bwMode="gray">
          <a:xfrm rot="8166730">
            <a:off x="4336102"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p:txBody>
          <a:bodyPr/>
          <a:lstStyle/>
          <a:p>
            <a:fld id="{CFE1D277-9C57-4E30-9C75-4A0776A97483}" type="slidenum">
              <a:rPr lang="ja-JP" altLang="en-US" smtClean="0"/>
              <a:pPr/>
              <a:t>13</a:t>
            </a:fld>
            <a:endParaRPr lang="ja-JP" altLang="en-US" dirty="0"/>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1B6156-A7F6-B1F4-2586-654BB6295DC1}"/>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159651" y="5487920"/>
            <a:ext cx="8779635"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ヒラギノ丸ゴ Pro W4"/>
              </a:rPr>
              <a:t>骨折した</a:t>
            </a: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8" y="690485"/>
            <a:ext cx="8258703" cy="2352654"/>
            <a:chOff x="461964" y="772874"/>
            <a:chExt cx="8258703" cy="2352652"/>
          </a:xfrm>
        </p:grpSpPr>
        <p:sp>
          <p:nvSpPr>
            <p:cNvPr id="40" name="テキスト ボックス 39"/>
            <p:cNvSpPr txBox="1"/>
            <p:nvPr/>
          </p:nvSpPr>
          <p:spPr>
            <a:xfrm>
              <a:off x="6191915" y="2725416"/>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grpSp>
      <p:sp>
        <p:nvSpPr>
          <p:cNvPr id="66" name="右矢印 65"/>
          <p:cNvSpPr/>
          <p:nvPr/>
        </p:nvSpPr>
        <p:spPr bwMode="gray">
          <a:xfrm rot="5400000">
            <a:off x="4175341" y="2548331"/>
            <a:ext cx="555135"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84" y="3515605"/>
            <a:ext cx="1057205" cy="1923547"/>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1"/>
            <a:ext cx="58445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5"/>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1"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14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72" y="3530785"/>
            <a:ext cx="1057205" cy="1923547"/>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63" y="3527388"/>
            <a:ext cx="1057205" cy="1923547"/>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17382" y="3527388"/>
            <a:ext cx="1057205" cy="1923547"/>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42" y="3532276"/>
            <a:ext cx="1057205" cy="1923547"/>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ヒラギノ角ゴ Std W8"/>
                  </a:rPr>
                  <a:t>￥</a:t>
                </a:r>
                <a:r>
                  <a:rPr lang="en-US" altLang="ja-JP" sz="1400" b="1" dirty="0">
                    <a:latin typeface="Meiryo UI" panose="020B0604030504040204" pitchFamily="50" charset="-128"/>
                    <a:ea typeface="Meiryo UI" panose="020B0604030504040204" pitchFamily="50" charset="-128"/>
                    <a:cs typeface="ヒラギノ角ゴ Std W8"/>
                  </a:rPr>
                  <a:t>10,000</a:t>
                </a:r>
                <a:endParaRPr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テキスト ボックス 3">
            <a:extLst>
              <a:ext uri="{FF2B5EF4-FFF2-40B4-BE49-F238E27FC236}">
                <a16:creationId xmlns:a16="http://schemas.microsoft.com/office/drawing/2014/main" id="{C108836F-1B8F-559C-04FB-10F8BD620C1D}"/>
              </a:ext>
            </a:extLst>
          </p:cNvPr>
          <p:cNvSpPr txBox="1"/>
          <p:nvPr/>
        </p:nvSpPr>
        <p:spPr>
          <a:xfrm>
            <a:off x="29938" y="6500261"/>
            <a:ext cx="8097247" cy="369332"/>
          </a:xfrm>
          <a:prstGeom prst="rect">
            <a:avLst/>
          </a:prstGeom>
          <a:noFill/>
        </p:spPr>
        <p:txBody>
          <a:bodyPr wrap="square" rtlCol="0">
            <a:spAutoFit/>
          </a:bodyPr>
          <a:lstStyle/>
          <a:p>
            <a:r>
              <a:rPr lang="en-US" altLang="ja-JP" sz="1400" dirty="0"/>
              <a:t>※</a:t>
            </a:r>
            <a:r>
              <a:rPr lang="ja-JP" altLang="en-US" sz="1400" dirty="0"/>
              <a:t>保険料を集め、保険金・給付金等を提供する場合、規模等により保険業の免許・登録が必要になります</a:t>
            </a:r>
            <a:r>
              <a:rPr lang="ja-JP" altLang="en-US" dirty="0"/>
              <a:t>。</a:t>
            </a:r>
          </a:p>
        </p:txBody>
      </p:sp>
    </p:spTree>
    <p:extLst>
      <p:ext uri="{BB962C8B-B14F-4D97-AF65-F5344CB8AC3E}">
        <p14:creationId xmlns:p14="http://schemas.microsoft.com/office/powerpoint/2010/main" val="3930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1"/>
            <a:ext cx="574621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784143" y="6223034"/>
            <a:ext cx="7902659" cy="415755"/>
          </a:xfrm>
          <a:prstGeom prst="rect">
            <a:avLst/>
          </a:prstGeom>
          <a:noFill/>
          <a:ln>
            <a:noFill/>
          </a:ln>
        </p:spPr>
        <p:txBody>
          <a:bodyPr wrap="square" lIns="91440" tIns="45720" rIns="91440" bIns="45720">
            <a:spAutoFit/>
          </a:bodyPr>
          <a:lstStyle/>
          <a:p>
            <a:r>
              <a:rPr lang="en-US" altLang="ja-JP" sz="105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1" dirty="0">
              <a:latin typeface="Meiryo UI" panose="020B0604030504040204" pitchFamily="50" charset="-128"/>
              <a:ea typeface="Meiryo UI" panose="020B0604030504040204" pitchFamily="50" charset="-128"/>
              <a:cs typeface="Meiryo UI" panose="020B0604030504040204" pitchFamily="50" charset="-128"/>
            </a:endParaRPr>
          </a:p>
          <a:p>
            <a:pPr marL="85723"/>
            <a:r>
              <a:rPr lang="en-US" altLang="ja-JP" sz="105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1"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7" y="6559788"/>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15</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extLst>
              <p:ext uri="{D42A27DB-BD31-4B8C-83A1-F6EECF244321}">
                <p14:modId xmlns:p14="http://schemas.microsoft.com/office/powerpoint/2010/main" val="4239026428"/>
              </p:ext>
            </p:extLst>
          </p:nvPr>
        </p:nvGraphicFramePr>
        <p:xfrm>
          <a:off x="1" y="755943"/>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1" y="4497589"/>
            <a:ext cx="103135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776241" y="41403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833779" y="3756474"/>
            <a:ext cx="1408423"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774133" y="3189147"/>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5" y="1223087"/>
            <a:ext cx="169544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670778" y="271633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588473" y="2178622"/>
            <a:ext cx="158913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132.2</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741408" y="5485070"/>
            <a:ext cx="1076325"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推計</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652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2B8668-5237-4E05-B78D-1CAEB2B270F3}"/>
              </a:ext>
            </a:extLst>
          </p:cNvPr>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200" b="1" dirty="0">
                <a:latin typeface="Meiryo UI" panose="020B0604030504040204" pitchFamily="50" charset="-128"/>
                <a:ea typeface="Meiryo UI" panose="020B0604030504040204" pitchFamily="50" charset="-128"/>
              </a:rPr>
              <a:t>　　日本の予算について</a:t>
            </a:r>
          </a:p>
        </p:txBody>
      </p:sp>
      <p:sp>
        <p:nvSpPr>
          <p:cNvPr id="2" name="スライド番号プレースホルダー 1">
            <a:extLst>
              <a:ext uri="{FF2B5EF4-FFF2-40B4-BE49-F238E27FC236}">
                <a16:creationId xmlns:a16="http://schemas.microsoft.com/office/drawing/2014/main" id="{EA81D8B7-DFE1-4CC8-8F02-44FC4B7C4923}"/>
              </a:ext>
            </a:extLst>
          </p:cNvPr>
          <p:cNvSpPr>
            <a:spLocks noGrp="1"/>
          </p:cNvSpPr>
          <p:nvPr>
            <p:ph type="sldNum" sz="quarter" idx="4"/>
          </p:nvPr>
        </p:nvSpPr>
        <p:spPr/>
        <p:txBody>
          <a:bodyPr/>
          <a:lstStyle/>
          <a:p>
            <a:fld id="{CFE1D277-9C57-4E30-9C75-4A0776A97483}" type="slidenum">
              <a:rPr lang="ja-JP" altLang="en-US" smtClean="0"/>
              <a:pPr/>
              <a:t>16</a:t>
            </a:fld>
            <a:endParaRPr lang="ja-JP" altLang="en-US" dirty="0"/>
          </a:p>
        </p:txBody>
      </p:sp>
      <p:sp>
        <p:nvSpPr>
          <p:cNvPr id="7" name="テキスト ボックス 6">
            <a:extLst>
              <a:ext uri="{FF2B5EF4-FFF2-40B4-BE49-F238E27FC236}">
                <a16:creationId xmlns:a16="http://schemas.microsoft.com/office/drawing/2014/main" id="{3A8274E8-A22A-5504-ECDB-49978EC2C158}"/>
              </a:ext>
            </a:extLst>
          </p:cNvPr>
          <p:cNvSpPr txBox="1"/>
          <p:nvPr/>
        </p:nvSpPr>
        <p:spPr>
          <a:xfrm>
            <a:off x="3021177" y="6326462"/>
            <a:ext cx="5436104" cy="307777"/>
          </a:xfrm>
          <a:prstGeom prst="rect">
            <a:avLst/>
          </a:prstGeom>
          <a:noFill/>
        </p:spPr>
        <p:txBody>
          <a:bodyPr wrap="none" rtlCol="0">
            <a:spAutoFit/>
          </a:bodyPr>
          <a:lstStyle/>
          <a:p>
            <a:r>
              <a:rPr lang="ja-JP" altLang="en-US" sz="1400" dirty="0">
                <a:solidFill>
                  <a:schemeClr val="bg2">
                    <a:lumMod val="25000"/>
                  </a:schemeClr>
                </a:solidFill>
                <a:latin typeface="Meiryo UI" panose="020B0604030504040204" pitchFamily="50" charset="-128"/>
                <a:ea typeface="Meiryo UI" panose="020B0604030504040204" pitchFamily="50" charset="-128"/>
              </a:rPr>
              <a:t>出典：財務省「これからの日本のために財政を考える」（令和</a:t>
            </a:r>
            <a:r>
              <a:rPr lang="en-US" altLang="ja-JP" sz="1400" dirty="0">
                <a:solidFill>
                  <a:schemeClr val="bg2">
                    <a:lumMod val="25000"/>
                  </a:schemeClr>
                </a:solidFill>
                <a:latin typeface="Meiryo UI" panose="020B0604030504040204" pitchFamily="50" charset="-128"/>
                <a:ea typeface="Meiryo UI" panose="020B0604030504040204" pitchFamily="50" charset="-128"/>
              </a:rPr>
              <a:t>6</a:t>
            </a:r>
            <a:r>
              <a:rPr lang="ja-JP" altLang="en-US" sz="1400" dirty="0">
                <a:solidFill>
                  <a:schemeClr val="bg2">
                    <a:lumMod val="25000"/>
                  </a:schemeClr>
                </a:solidFill>
                <a:latin typeface="Meiryo UI" panose="020B0604030504040204" pitchFamily="50" charset="-128"/>
                <a:ea typeface="Meiryo UI" panose="020B0604030504040204" pitchFamily="50" charset="-128"/>
              </a:rPr>
              <a:t>年</a:t>
            </a:r>
            <a:r>
              <a:rPr lang="en-US" altLang="ja-JP" sz="1400" dirty="0">
                <a:solidFill>
                  <a:schemeClr val="bg2">
                    <a:lumMod val="25000"/>
                  </a:schemeClr>
                </a:solidFill>
                <a:latin typeface="Meiryo UI" panose="020B0604030504040204" pitchFamily="50" charset="-128"/>
                <a:ea typeface="Meiryo UI" panose="020B0604030504040204" pitchFamily="50" charset="-128"/>
              </a:rPr>
              <a:t>10</a:t>
            </a:r>
            <a:r>
              <a:rPr lang="ja-JP" altLang="en-US" sz="1400" dirty="0">
                <a:solidFill>
                  <a:schemeClr val="bg2">
                    <a:lumMod val="25000"/>
                  </a:schemeClr>
                </a:solidFill>
                <a:latin typeface="Meiryo UI" panose="020B0604030504040204" pitchFamily="50" charset="-128"/>
                <a:ea typeface="Meiryo UI" panose="020B0604030504040204" pitchFamily="50" charset="-128"/>
              </a:rPr>
              <a:t>月）</a:t>
            </a:r>
          </a:p>
        </p:txBody>
      </p:sp>
      <p:pic>
        <p:nvPicPr>
          <p:cNvPr id="9" name="図 8">
            <a:extLst>
              <a:ext uri="{FF2B5EF4-FFF2-40B4-BE49-F238E27FC236}">
                <a16:creationId xmlns:a16="http://schemas.microsoft.com/office/drawing/2014/main" id="{8FBECF2F-455C-B145-0AE0-DC6C1F793DAC}"/>
              </a:ext>
            </a:extLst>
          </p:cNvPr>
          <p:cNvPicPr>
            <a:picLocks noChangeAspect="1"/>
          </p:cNvPicPr>
          <p:nvPr/>
        </p:nvPicPr>
        <p:blipFill>
          <a:blip r:embed="rId3"/>
          <a:stretch>
            <a:fillRect/>
          </a:stretch>
        </p:blipFill>
        <p:spPr>
          <a:xfrm>
            <a:off x="1782488" y="781377"/>
            <a:ext cx="5794928" cy="5480652"/>
          </a:xfrm>
          <a:prstGeom prst="rect">
            <a:avLst/>
          </a:prstGeom>
        </p:spPr>
      </p:pic>
    </p:spTree>
    <p:extLst>
      <p:ext uri="{BB962C8B-B14F-4D97-AF65-F5344CB8AC3E}">
        <p14:creationId xmlns:p14="http://schemas.microsoft.com/office/powerpoint/2010/main" val="9856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5"/>
            <a:ext cx="527600" cy="409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441591" y="1008376"/>
            <a:ext cx="8296511" cy="5527493"/>
            <a:chOff x="441588" y="1008372"/>
            <a:chExt cx="8296510" cy="5527493"/>
          </a:xfrm>
        </p:grpSpPr>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41588" y="1008372"/>
              <a:ext cx="8280137" cy="5527493"/>
              <a:chOff x="441588" y="1008372"/>
              <a:chExt cx="8280137" cy="5527493"/>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5"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40011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・障害状態時</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21051"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11" name="スライド番号プレースホルダー 10">
            <a:extLst>
              <a:ext uri="{FF2B5EF4-FFF2-40B4-BE49-F238E27FC236}">
                <a16:creationId xmlns:a16="http://schemas.microsoft.com/office/drawing/2014/main" id="{A0FB0DE7-6E97-46C0-8152-30113CF473E7}"/>
              </a:ext>
            </a:extLst>
          </p:cNvPr>
          <p:cNvSpPr>
            <a:spLocks noGrp="1"/>
          </p:cNvSpPr>
          <p:nvPr>
            <p:ph type="sldNum" sz="quarter" idx="4"/>
          </p:nvPr>
        </p:nvSpPr>
        <p:spPr/>
        <p:txBody>
          <a:bodyPr/>
          <a:lstStyle/>
          <a:p>
            <a:fld id="{CFE1D277-9C57-4E30-9C75-4A0776A97483}" type="slidenum">
              <a:rPr lang="ja-JP" altLang="en-US" smtClean="0"/>
              <a:pPr/>
              <a:t>17</a:t>
            </a:fld>
            <a:endParaRPr lang="ja-JP" altLang="en-US" dirty="0"/>
          </a:p>
        </p:txBody>
      </p:sp>
    </p:spTree>
    <p:extLst>
      <p:ext uri="{BB962C8B-B14F-4D97-AF65-F5344CB8AC3E}">
        <p14:creationId xmlns:p14="http://schemas.microsoft.com/office/powerpoint/2010/main" val="268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06401" y="50455"/>
            <a:ext cx="8953500"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困ったときに受けられる「社会保険」を考えてみよう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54001" y="619389"/>
            <a:ext cx="8547100"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19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529312" y="1277577"/>
            <a:ext cx="3098800" cy="300183"/>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707113" y="1200145"/>
            <a:ext cx="2679700" cy="42092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7" y="1710661"/>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9" y="2500495"/>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444817" y="3307844"/>
            <a:ext cx="83127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1248433" y="4128856"/>
            <a:ext cx="1005840"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9"/>
            <a:ext cx="110822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72" y="5716121"/>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1" y="1772874"/>
            <a:ext cx="28321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53" y="2580759"/>
            <a:ext cx="2027753"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1"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1" y="4201323"/>
            <a:ext cx="17907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8"/>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66803"/>
            <a:ext cx="2118088"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6145" t="5111" r="12859" b="4461"/>
          <a:stretch/>
        </p:blipFill>
        <p:spPr>
          <a:xfrm>
            <a:off x="523474" y="1554487"/>
            <a:ext cx="761079" cy="1115399"/>
          </a:xfrm>
          <a:prstGeom prst="rect">
            <a:avLst/>
          </a:prstGeom>
        </p:spPr>
      </p:pic>
      <p:sp>
        <p:nvSpPr>
          <p:cNvPr id="36" name="テキスト ボックス 3"/>
          <p:cNvSpPr txBox="1">
            <a:spLocks noChangeArrowheads="1"/>
          </p:cNvSpPr>
          <p:nvPr/>
        </p:nvSpPr>
        <p:spPr bwMode="auto">
          <a:xfrm>
            <a:off x="1304632" y="1756443"/>
            <a:ext cx="226408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定年退職して老後の収入が無くなった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50062" y="2561558"/>
            <a:ext cx="1511199"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1214872" y="3457371"/>
            <a:ext cx="2346339"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2030855" y="4186249"/>
            <a:ext cx="1581573"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一家の働き手が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亡くなった</a:t>
            </a:r>
          </a:p>
        </p:txBody>
      </p:sp>
      <p:sp>
        <p:nvSpPr>
          <p:cNvPr id="42" name="テキスト ボックス 18"/>
          <p:cNvSpPr txBox="1">
            <a:spLocks noChangeArrowheads="1"/>
          </p:cNvSpPr>
          <p:nvPr/>
        </p:nvSpPr>
        <p:spPr bwMode="auto">
          <a:xfrm>
            <a:off x="2129928" y="5178627"/>
            <a:ext cx="1469801"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2005254" y="5843054"/>
            <a:ext cx="160865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仕事でケガをした</a:t>
            </a:r>
          </a:p>
        </p:txBody>
      </p:sp>
      <p:sp>
        <p:nvSpPr>
          <p:cNvPr id="73" name="円/楕円 72"/>
          <p:cNvSpPr/>
          <p:nvPr/>
        </p:nvSpPr>
        <p:spPr>
          <a:xfrm>
            <a:off x="5322510" y="2190063"/>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10" y="3198167"/>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10" y="4132563"/>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10" y="5103911"/>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10" y="6015343"/>
            <a:ext cx="72343"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10" y="1974163"/>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10" y="2753667"/>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10" y="3561063"/>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10" y="4354611"/>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10" y="5266043"/>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10" y="6109375"/>
            <a:ext cx="72343"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53" y="1929334"/>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7" y="2888087"/>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34" y="3846839"/>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94" y="4805593"/>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4" y="5787259"/>
            <a:ext cx="3207055"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12273" y="2964549"/>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604187" y="2018058"/>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528491" y="3923193"/>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85426"/>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50" y="5764346"/>
            <a:ext cx="320705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539631" y="5847661"/>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1003" y="2764935"/>
            <a:ext cx="1613255"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1003" y="2201331"/>
            <a:ext cx="1613255"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6"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77573"/>
            <a:ext cx="3098800" cy="272895"/>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1" y="1200141"/>
            <a:ext cx="2679700" cy="42092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a:stretch>
            <a:fillRect/>
          </a:stretch>
        </p:blipFill>
        <p:spPr>
          <a:xfrm>
            <a:off x="825502" y="2006052"/>
            <a:ext cx="1412095" cy="1316616"/>
          </a:xfrm>
          <a:prstGeom prst="rect">
            <a:avLst/>
          </a:prstGeom>
        </p:spPr>
      </p:pic>
      <p:pic>
        <p:nvPicPr>
          <p:cNvPr id="7" name="図 6"/>
          <p:cNvPicPr>
            <a:picLocks noChangeAspect="1"/>
          </p:cNvPicPr>
          <p:nvPr/>
        </p:nvPicPr>
        <p:blipFill>
          <a:blip r:embed="rId4"/>
          <a:stretch>
            <a:fillRect/>
          </a:stretch>
        </p:blipFill>
        <p:spPr>
          <a:xfrm>
            <a:off x="103524" y="3072317"/>
            <a:ext cx="1274587" cy="1183219"/>
          </a:xfrm>
          <a:prstGeom prst="rect">
            <a:avLst/>
          </a:prstGeom>
        </p:spPr>
      </p:pic>
      <p:pic>
        <p:nvPicPr>
          <p:cNvPr id="56" name="図 55"/>
          <p:cNvPicPr>
            <a:picLocks noChangeAspect="1"/>
          </p:cNvPicPr>
          <p:nvPr/>
        </p:nvPicPr>
        <p:blipFill>
          <a:blip r:embed="rId5"/>
          <a:stretch>
            <a:fillRect/>
          </a:stretch>
        </p:blipFill>
        <p:spPr>
          <a:xfrm>
            <a:off x="165378" y="4430447"/>
            <a:ext cx="1432244" cy="1422383"/>
          </a:xfrm>
          <a:prstGeom prst="rect">
            <a:avLst/>
          </a:prstGeom>
        </p:spPr>
      </p:pic>
      <p:pic>
        <p:nvPicPr>
          <p:cNvPr id="57" name="図 56"/>
          <p:cNvPicPr>
            <a:picLocks noChangeAspect="1"/>
          </p:cNvPicPr>
          <p:nvPr/>
        </p:nvPicPr>
        <p:blipFill>
          <a:blip r:embed="rId6"/>
          <a:stretch>
            <a:fillRect/>
          </a:stretch>
        </p:blipFill>
        <p:spPr>
          <a:xfrm>
            <a:off x="1162283" y="5366439"/>
            <a:ext cx="1033269" cy="149250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44" y="4080974"/>
            <a:ext cx="1158216" cy="745215"/>
          </a:xfrm>
          <a:prstGeom prst="rect">
            <a:avLst/>
          </a:prstGeom>
        </p:spPr>
      </p:pic>
      <p:sp>
        <p:nvSpPr>
          <p:cNvPr id="6" name="スライド番号プレースホルダー 5">
            <a:extLst>
              <a:ext uri="{FF2B5EF4-FFF2-40B4-BE49-F238E27FC236}">
                <a16:creationId xmlns:a16="http://schemas.microsoft.com/office/drawing/2014/main" id="{F819E0DC-F908-4D8C-9B35-961498838046}"/>
              </a:ext>
            </a:extLst>
          </p:cNvPr>
          <p:cNvSpPr>
            <a:spLocks noGrp="1"/>
          </p:cNvSpPr>
          <p:nvPr>
            <p:ph type="sldNum" sz="quarter" idx="4"/>
          </p:nvPr>
        </p:nvSpPr>
        <p:spPr/>
        <p:txBody>
          <a:bodyPr/>
          <a:lstStyle/>
          <a:p>
            <a:fld id="{CFE1D277-9C57-4E30-9C75-4A0776A97483}" type="slidenum">
              <a:rPr lang="ja-JP" altLang="en-US" smtClean="0"/>
              <a:pPr/>
              <a:t>18</a:t>
            </a:fld>
            <a:endParaRPr lang="ja-JP" altLang="en-US" dirty="0"/>
          </a:p>
        </p:txBody>
      </p:sp>
    </p:spTree>
    <p:extLst>
      <p:ext uri="{BB962C8B-B14F-4D97-AF65-F5344CB8AC3E}">
        <p14:creationId xmlns:p14="http://schemas.microsoft.com/office/powerpoint/2010/main" val="12354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1" y="2922917"/>
            <a:ext cx="8547100" cy="1015663"/>
          </a:xfrm>
          <a:prstGeom prst="rect">
            <a:avLst/>
          </a:prstGeom>
          <a:noFill/>
        </p:spPr>
        <p:txBody>
          <a:bodyPr wrap="square" rtlCol="0">
            <a:spAutoFit/>
          </a:bodyPr>
          <a:lstStyle/>
          <a:p>
            <a:pPr algn="ct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３</a:t>
            </a:r>
            <a:r>
              <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自助って何？</a:t>
            </a:r>
            <a:endPar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38FD44F-46B2-4FBE-B490-39FA03377F4F}"/>
              </a:ext>
            </a:extLst>
          </p:cNvPr>
          <p:cNvSpPr>
            <a:spLocks noGrp="1"/>
          </p:cNvSpPr>
          <p:nvPr>
            <p:ph type="sldNum" sz="quarter" idx="4"/>
          </p:nvPr>
        </p:nvSpPr>
        <p:spPr/>
        <p:txBody>
          <a:bodyPr/>
          <a:lstStyle/>
          <a:p>
            <a:fld id="{CFE1D277-9C57-4E30-9C75-4A0776A97483}" type="slidenum">
              <a:rPr lang="ja-JP" altLang="en-US" smtClean="0"/>
              <a:pPr/>
              <a:t>19</a:t>
            </a:fld>
            <a:endParaRPr lang="ja-JP" altLang="en-US" dirty="0"/>
          </a:p>
        </p:txBody>
      </p:sp>
    </p:spTree>
    <p:extLst>
      <p:ext uri="{BB962C8B-B14F-4D97-AF65-F5344CB8AC3E}">
        <p14:creationId xmlns:p14="http://schemas.microsoft.com/office/powerpoint/2010/main" val="277033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1" y="4"/>
            <a:ext cx="9144000" cy="6874075"/>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1945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1" y="2589538"/>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１</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少子高齢化</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F9ACF86D-477A-4AF6-BA92-442FBBD2C43A}"/>
              </a:ext>
            </a:extLst>
          </p:cNvPr>
          <p:cNvSpPr>
            <a:spLocks noGrp="1"/>
          </p:cNvSpPr>
          <p:nvPr>
            <p:ph type="sldNum" sz="quarter" idx="4"/>
          </p:nvPr>
        </p:nvSpPr>
        <p:spPr/>
        <p:txBody>
          <a:bodyPr/>
          <a:lstStyle/>
          <a:p>
            <a:fld id="{CFE1D277-9C57-4E30-9C75-4A0776A97483}" type="slidenum">
              <a:rPr lang="ja-JP" altLang="en-US" smtClean="0"/>
              <a:pPr/>
              <a:t>2</a:t>
            </a:fld>
            <a:endParaRPr lang="ja-JP" altLang="en-US" dirty="0"/>
          </a:p>
        </p:txBody>
      </p:sp>
    </p:spTree>
    <p:extLst>
      <p:ext uri="{BB962C8B-B14F-4D97-AF65-F5344CB8AC3E}">
        <p14:creationId xmlns:p14="http://schemas.microsoft.com/office/powerpoint/2010/main" val="319582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9F48E2-EEEC-44BA-8757-4AC8DA51D607}"/>
              </a:ext>
            </a:extLst>
          </p:cNvPr>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cxnSp>
        <p:nvCxnSpPr>
          <p:cNvPr id="24" name="直線コネクタ 23"/>
          <p:cNvCxnSpPr/>
          <p:nvPr/>
        </p:nvCxnSpPr>
        <p:spPr>
          <a:xfrm>
            <a:off x="6206626"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1"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9"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自助</a:t>
              </a:r>
            </a:p>
          </p:txBody>
        </p:sp>
        <p:sp>
          <p:nvSpPr>
            <p:cNvPr id="29" name="正方形/長方形 28"/>
            <p:cNvSpPr/>
            <p:nvPr/>
          </p:nvSpPr>
          <p:spPr>
            <a:xfrm>
              <a:off x="3189109" y="2152596"/>
              <a:ext cx="2743059"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10" name="正方形/長方形 9"/>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1" name="直線コネクタ 10"/>
          <p:cNvCxnSpPr>
            <a:cxnSpLocks/>
          </p:cNvCxnSpPr>
          <p:nvPr/>
        </p:nvCxnSpPr>
        <p:spPr>
          <a:xfrm>
            <a:off x="4092117" y="5317651"/>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4" y="3956274"/>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3"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901" y="3986237"/>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sp>
          <p:nvSpPr>
            <p:cNvPr id="30" name="テキスト ボックス 29"/>
            <p:cNvSpPr txBox="1"/>
            <p:nvPr/>
          </p:nvSpPr>
          <p:spPr>
            <a:xfrm>
              <a:off x="4796895" y="4914155"/>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8"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5" y="4140711"/>
            <a:ext cx="1597115"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ja-JP" altLang="en-US" sz="2000" b="1" dirty="0">
                <a:latin typeface="Meiryo UI" panose="020B0604030504040204" pitchFamily="50" charset="-128"/>
                <a:ea typeface="Meiryo UI" panose="020B0604030504040204" pitchFamily="50" charset="-128"/>
              </a:rPr>
              <a:t>社会保障</a:t>
            </a:r>
          </a:p>
          <a:p>
            <a:pPr algn="ctr">
              <a:lnSpc>
                <a:spcPts val="2400"/>
              </a:lnSpc>
            </a:pPr>
            <a:r>
              <a:rPr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20</a:t>
            </a:fld>
            <a:endParaRPr lang="ja-JP" altLang="en-US" dirty="0"/>
          </a:p>
        </p:txBody>
      </p:sp>
      <p:sp>
        <p:nvSpPr>
          <p:cNvPr id="25" name="角丸四角形 3">
            <a:extLst>
              <a:ext uri="{FF2B5EF4-FFF2-40B4-BE49-F238E27FC236}">
                <a16:creationId xmlns:a16="http://schemas.microsoft.com/office/drawing/2014/main" id="{28933F85-66B9-4969-B276-4A1EA5AF2627}"/>
              </a:ext>
            </a:extLst>
          </p:cNvPr>
          <p:cNvSpPr/>
          <p:nvPr/>
        </p:nvSpPr>
        <p:spPr>
          <a:xfrm>
            <a:off x="2429310" y="1089135"/>
            <a:ext cx="4258343"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nvGrpSpPr>
          <p:cNvPr id="35" name="グループ化 34">
            <a:extLst>
              <a:ext uri="{FF2B5EF4-FFF2-40B4-BE49-F238E27FC236}">
                <a16:creationId xmlns:a16="http://schemas.microsoft.com/office/drawing/2014/main" id="{A5D60907-F583-4940-A0CB-9766BFA33F48}"/>
              </a:ext>
            </a:extLst>
          </p:cNvPr>
          <p:cNvGrpSpPr/>
          <p:nvPr/>
        </p:nvGrpSpPr>
        <p:grpSpPr>
          <a:xfrm>
            <a:off x="2872681" y="2807344"/>
            <a:ext cx="3427507" cy="693715"/>
            <a:chOff x="2846302" y="2710627"/>
            <a:chExt cx="3427506" cy="693714"/>
          </a:xfrm>
        </p:grpSpPr>
        <p:sp>
          <p:nvSpPr>
            <p:cNvPr id="36" name="角丸四角形 22">
              <a:extLst>
                <a:ext uri="{FF2B5EF4-FFF2-40B4-BE49-F238E27FC236}">
                  <a16:creationId xmlns:a16="http://schemas.microsoft.com/office/drawing/2014/main" id="{A98AA2AA-07AB-4A33-A039-489E2597D6DA}"/>
                </a:ext>
              </a:extLst>
            </p:cNvPr>
            <p:cNvSpPr/>
            <p:nvPr/>
          </p:nvSpPr>
          <p:spPr>
            <a:xfrm>
              <a:off x="2846302" y="2710627"/>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預貯金</a:t>
              </a:r>
            </a:p>
          </p:txBody>
        </p:sp>
        <p:sp>
          <p:nvSpPr>
            <p:cNvPr id="37" name="角丸四角形 26">
              <a:extLst>
                <a:ext uri="{FF2B5EF4-FFF2-40B4-BE49-F238E27FC236}">
                  <a16:creationId xmlns:a16="http://schemas.microsoft.com/office/drawing/2014/main" id="{6EBBD0A9-97FF-49A5-BF05-20718AAB126C}"/>
                </a:ext>
              </a:extLst>
            </p:cNvPr>
            <p:cNvSpPr/>
            <p:nvPr/>
          </p:nvSpPr>
          <p:spPr>
            <a:xfrm>
              <a:off x="4679781" y="2719109"/>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民間保険</a:t>
              </a:r>
            </a:p>
          </p:txBody>
        </p:sp>
      </p:grpSp>
    </p:spTree>
    <p:extLst>
      <p:ext uri="{BB962C8B-B14F-4D97-AF65-F5344CB8AC3E}">
        <p14:creationId xmlns:p14="http://schemas.microsoft.com/office/powerpoint/2010/main" val="21691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250956" y="15238"/>
            <a:ext cx="9144000"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自助が必要な事例（入院・手術を伴う骨折の場合）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p:cNvPicPr>
            <a:picLocks noChangeAspect="1"/>
          </p:cNvPicPr>
          <p:nvPr/>
        </p:nvPicPr>
        <p:blipFill>
          <a:blip r:embed="rId2"/>
          <a:stretch>
            <a:fillRect/>
          </a:stretch>
        </p:blipFill>
        <p:spPr>
          <a:xfrm>
            <a:off x="4918209" y="806011"/>
            <a:ext cx="3995569" cy="1606065"/>
          </a:xfrm>
          <a:prstGeom prst="rect">
            <a:avLst/>
          </a:prstGeom>
        </p:spPr>
      </p:pic>
      <p:sp>
        <p:nvSpPr>
          <p:cNvPr id="5" name="正方形/長方形 4"/>
          <p:cNvSpPr/>
          <p:nvPr/>
        </p:nvSpPr>
        <p:spPr>
          <a:xfrm>
            <a:off x="145947" y="763886"/>
            <a:ext cx="8524744" cy="196163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23</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p:cNvSpPr txBox="1"/>
          <p:nvPr/>
        </p:nvSpPr>
        <p:spPr>
          <a:xfrm>
            <a:off x="29793" y="6627500"/>
            <a:ext cx="6726737"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＊生命保険文化センター「医療保障ガイド」（</a:t>
            </a:r>
            <a:r>
              <a:rPr lang="en-US" altLang="ja-JP" sz="1000" dirty="0">
                <a:latin typeface="Meiryo UI" panose="020B0604030504040204" pitchFamily="50" charset="-128"/>
                <a:ea typeface="Meiryo UI" panose="020B0604030504040204" pitchFamily="50" charset="-128"/>
                <a:cs typeface="ヒラギノ角ゴ Pro W3"/>
              </a:rPr>
              <a:t>2022</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58" name="角丸四角形 57"/>
          <p:cNvSpPr/>
          <p:nvPr/>
        </p:nvSpPr>
        <p:spPr>
          <a:xfrm>
            <a:off x="2287854" y="5554593"/>
            <a:ext cx="4471990" cy="1094453"/>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grpSp>
        <p:nvGrpSpPr>
          <p:cNvPr id="59" name="グループ化 58"/>
          <p:cNvGrpSpPr/>
          <p:nvPr/>
        </p:nvGrpSpPr>
        <p:grpSpPr>
          <a:xfrm>
            <a:off x="145947" y="2739353"/>
            <a:ext cx="3819527" cy="2653513"/>
            <a:chOff x="266699" y="1381124"/>
            <a:chExt cx="3819526" cy="2543176"/>
          </a:xfrm>
        </p:grpSpPr>
        <p:sp>
          <p:nvSpPr>
            <p:cNvPr id="60" name="角丸四角形 59"/>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61" name="楕円 60"/>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62" name="テキスト ボックス 61"/>
            <p:cNvSpPr txBox="1"/>
            <p:nvPr/>
          </p:nvSpPr>
          <p:spPr>
            <a:xfrm>
              <a:off x="962026" y="1669124"/>
              <a:ext cx="2657476" cy="461665"/>
            </a:xfrm>
            <a:prstGeom prst="rect">
              <a:avLst/>
            </a:prstGeom>
            <a:noFill/>
          </p:spPr>
          <p:txBody>
            <a:bodyPr wrap="square" rtlCol="0">
              <a:spAutoFit/>
            </a:bodyPr>
            <a:lstStyle/>
            <a:p>
              <a:pPr defTabSz="914377">
                <a:defRPr/>
              </a:pPr>
              <a:r>
                <a:rPr lang="ja-JP" altLang="en-US" sz="2400" b="1" dirty="0">
                  <a:solidFill>
                    <a:srgbClr val="FF5050"/>
                  </a:solidFill>
                  <a:latin typeface="Meiryo UI" panose="020B0604030504040204" pitchFamily="50" charset="-128"/>
                  <a:ea typeface="Meiryo UI" panose="020B0604030504040204" pitchFamily="50" charset="-128"/>
                </a:rPr>
                <a:t>必要となるお金</a:t>
              </a:r>
            </a:p>
          </p:txBody>
        </p:sp>
        <p:sp>
          <p:nvSpPr>
            <p:cNvPr id="63" name="角丸四角形 62"/>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64" name="テキスト ボックス 63"/>
            <p:cNvSpPr txBox="1"/>
            <p:nvPr/>
          </p:nvSpPr>
          <p:spPr>
            <a:xfrm>
              <a:off x="747450" y="2409825"/>
              <a:ext cx="1805250" cy="646331"/>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かかった医療費</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dirty="0">
                  <a:solidFill>
                    <a:prstClr val="white"/>
                  </a:solidFill>
                  <a:latin typeface="Meiryo UI" panose="020B0604030504040204" pitchFamily="50" charset="-128"/>
                  <a:ea typeface="Meiryo UI" panose="020B0604030504040204" pitchFamily="50" charset="-128"/>
                </a:rPr>
                <a:t>その他</a:t>
              </a:r>
            </a:p>
          </p:txBody>
        </p:sp>
        <p:sp>
          <p:nvSpPr>
            <p:cNvPr id="65" name="テキスト ボックス 64"/>
            <p:cNvSpPr txBox="1"/>
            <p:nvPr/>
          </p:nvSpPr>
          <p:spPr>
            <a:xfrm>
              <a:off x="2400300" y="2409824"/>
              <a:ext cx="1371601" cy="646331"/>
            </a:xfrm>
            <a:prstGeom prst="rect">
              <a:avLst/>
            </a:prstGeom>
            <a:noFill/>
          </p:spPr>
          <p:txBody>
            <a:bodyPr wrap="square" rtlCol="0">
              <a:spAutoFit/>
            </a:bodyPr>
            <a:lstStyle/>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180</a:t>
              </a:r>
              <a:r>
                <a:rPr lang="ja-JP" altLang="en-US" dirty="0">
                  <a:solidFill>
                    <a:prstClr val="white"/>
                  </a:solidFill>
                  <a:latin typeface="Meiryo UI" panose="020B0604030504040204" pitchFamily="50" charset="-128"/>
                  <a:ea typeface="Meiryo UI" panose="020B0604030504040204" pitchFamily="50" charset="-128"/>
                </a:rPr>
                <a:t>万円</a:t>
              </a:r>
              <a:endParaRPr lang="en-US" altLang="ja-JP" dirty="0">
                <a:solidFill>
                  <a:prstClr val="white"/>
                </a:solidFill>
                <a:latin typeface="Meiryo UI" panose="020B0604030504040204" pitchFamily="50" charset="-128"/>
                <a:ea typeface="Meiryo UI" panose="020B0604030504040204" pitchFamily="50" charset="-128"/>
              </a:endParaRPr>
            </a:p>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8</a:t>
              </a:r>
              <a:r>
                <a:rPr lang="ja-JP" altLang="en-US" dirty="0">
                  <a:solidFill>
                    <a:prstClr val="white"/>
                  </a:solidFill>
                  <a:latin typeface="Meiryo UI" panose="020B0604030504040204" pitchFamily="50" charset="-128"/>
                  <a:ea typeface="Meiryo UI" panose="020B0604030504040204" pitchFamily="50" charset="-128"/>
                </a:rPr>
                <a:t>万円</a:t>
              </a:r>
            </a:p>
          </p:txBody>
        </p:sp>
        <p:cxnSp>
          <p:nvCxnSpPr>
            <p:cNvPr id="66" name="直線コネクタ 65"/>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7474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68" name="テキスト ボックス 67"/>
            <p:cNvSpPr txBox="1"/>
            <p:nvPr/>
          </p:nvSpPr>
          <p:spPr>
            <a:xfrm>
              <a:off x="2400300" y="3275231"/>
              <a:ext cx="1371601" cy="369332"/>
            </a:xfrm>
            <a:prstGeom prst="rect">
              <a:avLst/>
            </a:prstGeom>
            <a:noFill/>
          </p:spPr>
          <p:txBody>
            <a:bodyPr wrap="square" rtlCol="0">
              <a:spAutoFit/>
            </a:bodyPr>
            <a:lstStyle/>
            <a:p>
              <a:pPr algn="r" defTabSz="914377">
                <a:defRPr/>
              </a:pPr>
              <a:r>
                <a:rPr lang="ja-JP" altLang="en-US" b="1" dirty="0">
                  <a:solidFill>
                    <a:prstClr val="white"/>
                  </a:solidFill>
                  <a:latin typeface="Meiryo UI" panose="020B0604030504040204" pitchFamily="50" charset="-128"/>
                  <a:ea typeface="Meiryo UI" panose="020B0604030504040204" pitchFamily="50" charset="-128"/>
                </a:rPr>
                <a:t>約</a:t>
              </a:r>
              <a:r>
                <a:rPr lang="en-US" altLang="ja-JP" b="1" dirty="0">
                  <a:solidFill>
                    <a:prstClr val="white"/>
                  </a:solidFill>
                  <a:latin typeface="Meiryo UI" panose="020B0604030504040204" pitchFamily="50" charset="-128"/>
                  <a:ea typeface="Meiryo UI" panose="020B0604030504040204" pitchFamily="50" charset="-128"/>
                </a:rPr>
                <a:t>188</a:t>
              </a:r>
              <a:r>
                <a:rPr lang="ja-JP" altLang="en-US" b="1" dirty="0">
                  <a:solidFill>
                    <a:prstClr val="white"/>
                  </a:solidFill>
                  <a:latin typeface="Meiryo UI" panose="020B0604030504040204" pitchFamily="50" charset="-128"/>
                  <a:ea typeface="Meiryo UI" panose="020B0604030504040204" pitchFamily="50" charset="-128"/>
                </a:rPr>
                <a:t>万円</a:t>
              </a:r>
            </a:p>
          </p:txBody>
        </p:sp>
      </p:grpSp>
      <p:grpSp>
        <p:nvGrpSpPr>
          <p:cNvPr id="69" name="グループ化 68"/>
          <p:cNvGrpSpPr/>
          <p:nvPr/>
        </p:nvGrpSpPr>
        <p:grpSpPr>
          <a:xfrm>
            <a:off x="4810046" y="2731187"/>
            <a:ext cx="3819527" cy="2670760"/>
            <a:chOff x="4724399" y="1381124"/>
            <a:chExt cx="3819526" cy="2670761"/>
          </a:xfrm>
        </p:grpSpPr>
        <p:sp>
          <p:nvSpPr>
            <p:cNvPr id="70" name="角丸四角形 69"/>
            <p:cNvSpPr/>
            <p:nvPr/>
          </p:nvSpPr>
          <p:spPr>
            <a:xfrm>
              <a:off x="4867275" y="1562100"/>
              <a:ext cx="3676650" cy="2489785"/>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71" name="楕円 70"/>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72" name="テキスト ボックス 71"/>
            <p:cNvSpPr txBox="1"/>
            <p:nvPr/>
          </p:nvSpPr>
          <p:spPr>
            <a:xfrm>
              <a:off x="5419726" y="1669124"/>
              <a:ext cx="2657476" cy="461665"/>
            </a:xfrm>
            <a:prstGeom prst="rect">
              <a:avLst/>
            </a:prstGeom>
            <a:noFill/>
          </p:spPr>
          <p:txBody>
            <a:bodyPr wrap="square" rtlCol="0">
              <a:spAutoFit/>
            </a:bodyPr>
            <a:lstStyle/>
            <a:p>
              <a:pPr defTabSz="914377">
                <a:defRPr/>
              </a:pPr>
              <a:r>
                <a:rPr lang="ja-JP" altLang="en-US" sz="2400" b="1" dirty="0">
                  <a:solidFill>
                    <a:srgbClr val="4F81BD">
                      <a:lumMod val="75000"/>
                    </a:srgbClr>
                  </a:solidFill>
                  <a:latin typeface="Meiryo UI" panose="020B0604030504040204" pitchFamily="50" charset="-128"/>
                  <a:ea typeface="Meiryo UI" panose="020B0604030504040204" pitchFamily="50" charset="-128"/>
                </a:rPr>
                <a:t>入ってくるお金</a:t>
              </a:r>
            </a:p>
          </p:txBody>
        </p:sp>
        <p:sp>
          <p:nvSpPr>
            <p:cNvPr id="73" name="角丸四角形 72"/>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74" name="テキスト ボックス 73"/>
            <p:cNvSpPr txBox="1"/>
            <p:nvPr/>
          </p:nvSpPr>
          <p:spPr>
            <a:xfrm>
              <a:off x="5205150" y="2422440"/>
              <a:ext cx="1805250" cy="584775"/>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sz="1400" dirty="0">
                  <a:solidFill>
                    <a:prstClr val="white"/>
                  </a:solidFill>
                  <a:latin typeface="Meiryo UI" panose="020B0604030504040204" pitchFamily="50" charset="-128"/>
                  <a:ea typeface="Meiryo UI" panose="020B0604030504040204" pitchFamily="50" charset="-128"/>
                </a:rPr>
                <a:t>（公的医療保険）</a:t>
              </a:r>
            </a:p>
          </p:txBody>
        </p:sp>
        <p:sp>
          <p:nvSpPr>
            <p:cNvPr id="75" name="テキスト ボックス 74"/>
            <p:cNvSpPr txBox="1"/>
            <p:nvPr/>
          </p:nvSpPr>
          <p:spPr>
            <a:xfrm>
              <a:off x="6858000" y="2562224"/>
              <a:ext cx="1371601" cy="369332"/>
            </a:xfrm>
            <a:prstGeom prst="rect">
              <a:avLst/>
            </a:prstGeom>
            <a:noFill/>
          </p:spPr>
          <p:txBody>
            <a:bodyPr wrap="square" rtlCol="0">
              <a:spAutoFit/>
            </a:bodyPr>
            <a:lstStyle/>
            <a:p>
              <a:pPr algn="r" defTabSz="914377">
                <a:defRPr/>
              </a:pPr>
              <a:r>
                <a:rPr lang="ja-JP" altLang="en-US" dirty="0">
                  <a:solidFill>
                    <a:prstClr val="white"/>
                  </a:solidFill>
                  <a:latin typeface="Meiryo UI" panose="020B0604030504040204" pitchFamily="50" charset="-128"/>
                  <a:ea typeface="Meiryo UI" panose="020B0604030504040204" pitchFamily="50" charset="-128"/>
                </a:rPr>
                <a:t>約</a:t>
              </a:r>
              <a:r>
                <a:rPr lang="en-US" altLang="ja-JP" dirty="0">
                  <a:solidFill>
                    <a:prstClr val="white"/>
                  </a:solidFill>
                  <a:latin typeface="Meiryo UI" panose="020B0604030504040204" pitchFamily="50" charset="-128"/>
                  <a:ea typeface="Meiryo UI" panose="020B0604030504040204" pitchFamily="50" charset="-128"/>
                </a:rPr>
                <a:t>168</a:t>
              </a:r>
              <a:r>
                <a:rPr lang="ja-JP" altLang="en-US" dirty="0">
                  <a:solidFill>
                    <a:prstClr val="white"/>
                  </a:solidFill>
                  <a:latin typeface="Meiryo UI" panose="020B0604030504040204" pitchFamily="50" charset="-128"/>
                  <a:ea typeface="Meiryo UI" panose="020B0604030504040204" pitchFamily="50" charset="-128"/>
                </a:rPr>
                <a:t>万円</a:t>
              </a:r>
            </a:p>
          </p:txBody>
        </p:sp>
        <p:cxnSp>
          <p:nvCxnSpPr>
            <p:cNvPr id="76" name="直線コネクタ 75"/>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52051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78" name="テキスト ボックス 77"/>
            <p:cNvSpPr txBox="1"/>
            <p:nvPr/>
          </p:nvSpPr>
          <p:spPr>
            <a:xfrm>
              <a:off x="6858000" y="3275231"/>
              <a:ext cx="1371601" cy="369332"/>
            </a:xfrm>
            <a:prstGeom prst="rect">
              <a:avLst/>
            </a:prstGeom>
            <a:noFill/>
          </p:spPr>
          <p:txBody>
            <a:bodyPr wrap="square" rtlCol="0">
              <a:spAutoFit/>
            </a:bodyPr>
            <a:lstStyle/>
            <a:p>
              <a:pPr algn="r" defTabSz="914377">
                <a:defRPr/>
              </a:pPr>
              <a:r>
                <a:rPr lang="ja-JP" altLang="en-US" b="1" dirty="0">
                  <a:solidFill>
                    <a:prstClr val="white"/>
                  </a:solidFill>
                  <a:latin typeface="Meiryo UI" panose="020B0604030504040204" pitchFamily="50" charset="-128"/>
                  <a:ea typeface="Meiryo UI" panose="020B0604030504040204" pitchFamily="50" charset="-128"/>
                </a:rPr>
                <a:t>約</a:t>
              </a:r>
              <a:r>
                <a:rPr lang="en-US" altLang="ja-JP" b="1" dirty="0">
                  <a:solidFill>
                    <a:prstClr val="white"/>
                  </a:solidFill>
                  <a:latin typeface="Meiryo UI" panose="020B0604030504040204" pitchFamily="50" charset="-128"/>
                  <a:ea typeface="Meiryo UI" panose="020B0604030504040204" pitchFamily="50" charset="-128"/>
                </a:rPr>
                <a:t>168</a:t>
              </a:r>
              <a:r>
                <a:rPr lang="ja-JP" altLang="en-US" b="1" dirty="0">
                  <a:solidFill>
                    <a:prstClr val="white"/>
                  </a:solidFill>
                  <a:latin typeface="Meiryo UI" panose="020B0604030504040204" pitchFamily="50" charset="-128"/>
                  <a:ea typeface="Meiryo UI" panose="020B0604030504040204" pitchFamily="50" charset="-128"/>
                </a:rPr>
                <a:t>万円</a:t>
              </a:r>
            </a:p>
          </p:txBody>
        </p:sp>
      </p:grpSp>
      <p:cxnSp>
        <p:nvCxnSpPr>
          <p:cNvPr id="79" name="直線コネクタ 78"/>
          <p:cNvCxnSpPr/>
          <p:nvPr/>
        </p:nvCxnSpPr>
        <p:spPr>
          <a:xfrm flipV="1">
            <a:off x="4123510" y="3976018"/>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0" name="等号 79"/>
          <p:cNvSpPr/>
          <p:nvPr/>
        </p:nvSpPr>
        <p:spPr>
          <a:xfrm>
            <a:off x="1384396" y="5932453"/>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black"/>
              </a:solidFill>
              <a:latin typeface="Calibri"/>
              <a:ea typeface="ＭＳ Ｐゴシック" panose="020B0600070205080204" pitchFamily="50" charset="-128"/>
            </a:endParaRPr>
          </a:p>
        </p:txBody>
      </p:sp>
      <p:sp>
        <p:nvSpPr>
          <p:cNvPr id="81" name="テキスト ボックス 80"/>
          <p:cNvSpPr txBox="1"/>
          <p:nvPr/>
        </p:nvSpPr>
        <p:spPr>
          <a:xfrm>
            <a:off x="3441962" y="5883250"/>
            <a:ext cx="2157148" cy="707886"/>
          </a:xfrm>
          <a:prstGeom prst="rect">
            <a:avLst/>
          </a:prstGeom>
          <a:noFill/>
        </p:spPr>
        <p:txBody>
          <a:bodyPr wrap="square" rtlCol="0">
            <a:spAutoFit/>
          </a:bodyPr>
          <a:lstStyle/>
          <a:p>
            <a:pPr defTabSz="914377">
              <a:defRPr/>
            </a:pPr>
            <a:r>
              <a:rPr lang="ja-JP" altLang="en-US" sz="3200" b="1" u="sng" dirty="0">
                <a:latin typeface="Meiryo UI" panose="020B0604030504040204" pitchFamily="50" charset="-128"/>
                <a:ea typeface="Meiryo UI" panose="020B0604030504040204" pitchFamily="50" charset="-128"/>
              </a:rPr>
              <a:t>約</a:t>
            </a:r>
            <a:r>
              <a:rPr lang="en-US" altLang="ja-JP" sz="4000" b="1" u="sng" dirty="0">
                <a:latin typeface="Meiryo UI" panose="020B0604030504040204" pitchFamily="50" charset="-128"/>
                <a:ea typeface="Meiryo UI" panose="020B0604030504040204" pitchFamily="50" charset="-128"/>
              </a:rPr>
              <a:t>20</a:t>
            </a:r>
            <a:r>
              <a:rPr lang="ja-JP" altLang="en-US" sz="3200" b="1" u="sng" dirty="0">
                <a:latin typeface="Meiryo UI" panose="020B0604030504040204" pitchFamily="50" charset="-128"/>
                <a:ea typeface="Meiryo UI" panose="020B0604030504040204" pitchFamily="50" charset="-128"/>
              </a:rPr>
              <a:t>万円</a:t>
            </a:r>
          </a:p>
        </p:txBody>
      </p:sp>
      <p:sp>
        <p:nvSpPr>
          <p:cNvPr id="82" name="テキスト ボックス 81"/>
          <p:cNvSpPr txBox="1"/>
          <p:nvPr/>
        </p:nvSpPr>
        <p:spPr>
          <a:xfrm>
            <a:off x="2287854" y="5588023"/>
            <a:ext cx="4468681" cy="461665"/>
          </a:xfrm>
          <a:prstGeom prst="rect">
            <a:avLst/>
          </a:prstGeom>
          <a:noFill/>
        </p:spPr>
        <p:txBody>
          <a:bodyPr wrap="square" rtlCol="0">
            <a:spAutoFit/>
          </a:bodyPr>
          <a:lstStyle/>
          <a:p>
            <a:pPr algn="ctr" defTabSz="914377">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p>
        </p:txBody>
      </p:sp>
      <p:sp>
        <p:nvSpPr>
          <p:cNvPr id="3" name="スライド番号プレースホルダー 2">
            <a:extLst>
              <a:ext uri="{FF2B5EF4-FFF2-40B4-BE49-F238E27FC236}">
                <a16:creationId xmlns:a16="http://schemas.microsoft.com/office/drawing/2014/main" id="{B6F78E04-434C-4A04-A3C7-DD398E3CB810}"/>
              </a:ext>
            </a:extLst>
          </p:cNvPr>
          <p:cNvSpPr>
            <a:spLocks noGrp="1"/>
          </p:cNvSpPr>
          <p:nvPr>
            <p:ph type="sldNum" sz="quarter" idx="4"/>
          </p:nvPr>
        </p:nvSpPr>
        <p:spPr/>
        <p:txBody>
          <a:bodyPr/>
          <a:lstStyle/>
          <a:p>
            <a:fld id="{CFE1D277-9C57-4E30-9C75-4A0776A97483}" type="slidenum">
              <a:rPr lang="ja-JP" altLang="en-US" smtClean="0"/>
              <a:pPr/>
              <a:t>21</a:t>
            </a:fld>
            <a:endParaRPr lang="ja-JP" altLang="en-US" dirty="0"/>
          </a:p>
        </p:txBody>
      </p:sp>
      <p:sp>
        <p:nvSpPr>
          <p:cNvPr id="4" name="テキスト ボックス 3">
            <a:extLst>
              <a:ext uri="{FF2B5EF4-FFF2-40B4-BE49-F238E27FC236}">
                <a16:creationId xmlns:a16="http://schemas.microsoft.com/office/drawing/2014/main" id="{EF4F7E6F-DBF6-3BB4-40E1-A84DE08C95D3}"/>
              </a:ext>
            </a:extLst>
          </p:cNvPr>
          <p:cNvSpPr txBox="1"/>
          <p:nvPr/>
        </p:nvSpPr>
        <p:spPr>
          <a:xfrm>
            <a:off x="5361150" y="5054746"/>
            <a:ext cx="3523877" cy="369332"/>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実際は健康保険組合などから医療機関に支払われるもので、</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　高額な立替えが必要なわけではありません。</a:t>
            </a:r>
          </a:p>
        </p:txBody>
      </p:sp>
    </p:spTree>
    <p:extLst>
      <p:ext uri="{BB962C8B-B14F-4D97-AF65-F5344CB8AC3E}">
        <p14:creationId xmlns:p14="http://schemas.microsoft.com/office/powerpoint/2010/main" val="41425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0" grpId="0" animBg="1"/>
      <p:bldP spid="81" grpId="0"/>
      <p:bldP spid="8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50957" y="791925"/>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さんは</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今年</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45</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歳。妻</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はパート勤務で、</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(10</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・長男</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(8</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がいます。</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もし</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さんが</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亡くなってしまった場合、遺族の生活</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費や教育費などこれから必要になるお金はいくら</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になるでしょうか。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1" name="正方形/長方形 10"/>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28800" y="6566400"/>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39" name="角丸四角形 38"/>
          <p:cNvSpPr/>
          <p:nvPr/>
        </p:nvSpPr>
        <p:spPr>
          <a:xfrm>
            <a:off x="2284546" y="5472348"/>
            <a:ext cx="4471989" cy="995101"/>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40" name="等号 3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black"/>
              </a:solidFill>
              <a:latin typeface="Calibri"/>
              <a:ea typeface="ＭＳ Ｐゴシック" panose="020B0600070205080204" pitchFamily="50" charset="-128"/>
            </a:endParaRPr>
          </a:p>
        </p:txBody>
      </p:sp>
      <p:sp>
        <p:nvSpPr>
          <p:cNvPr id="41" name="テキスト ボックス 40"/>
          <p:cNvSpPr txBox="1"/>
          <p:nvPr/>
        </p:nvSpPr>
        <p:spPr>
          <a:xfrm>
            <a:off x="2809880" y="5824806"/>
            <a:ext cx="3438525" cy="707886"/>
          </a:xfrm>
          <a:prstGeom prst="rect">
            <a:avLst/>
          </a:prstGeom>
          <a:noFill/>
        </p:spPr>
        <p:txBody>
          <a:bodyPr wrap="square" rtlCol="0">
            <a:spAutoFit/>
          </a:bodyPr>
          <a:lstStyle/>
          <a:p>
            <a:pPr algn="ctr" defTabSz="914377">
              <a:defRPr/>
            </a:pPr>
            <a:r>
              <a:rPr lang="ja-JP" altLang="en-US" sz="3200" b="1" u="sng" dirty="0">
                <a:solidFill>
                  <a:schemeClr val="tx1">
                    <a:lumMod val="75000"/>
                    <a:lumOff val="25000"/>
                  </a:schemeClr>
                </a:solidFill>
                <a:latin typeface="Meiryo UI" panose="020B0604030504040204" pitchFamily="50" charset="-128"/>
                <a:ea typeface="Meiryo UI" panose="020B0604030504040204" pitchFamily="50" charset="-128"/>
              </a:rPr>
              <a:t>約</a:t>
            </a:r>
            <a:r>
              <a:rPr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t>4,160</a:t>
            </a:r>
            <a:r>
              <a:rPr lang="ja-JP" altLang="en-US" sz="3200" b="1" u="sng" dirty="0">
                <a:solidFill>
                  <a:schemeClr val="tx1">
                    <a:lumMod val="75000"/>
                    <a:lumOff val="25000"/>
                  </a:schemeClr>
                </a:solidFill>
                <a:latin typeface="Meiryo UI" panose="020B0604030504040204" pitchFamily="50" charset="-128"/>
                <a:ea typeface="Meiryo UI" panose="020B0604030504040204" pitchFamily="50" charset="-128"/>
              </a:rPr>
              <a:t>万円</a:t>
            </a:r>
          </a:p>
        </p:txBody>
      </p:sp>
      <p:sp>
        <p:nvSpPr>
          <p:cNvPr id="42" name="テキスト ボックス 41"/>
          <p:cNvSpPr txBox="1"/>
          <p:nvPr/>
        </p:nvSpPr>
        <p:spPr>
          <a:xfrm>
            <a:off x="2287854" y="5533155"/>
            <a:ext cx="4468681" cy="461665"/>
          </a:xfrm>
          <a:prstGeom prst="rect">
            <a:avLst/>
          </a:prstGeom>
          <a:noFill/>
        </p:spPr>
        <p:txBody>
          <a:bodyPr wrap="square" rtlCol="0">
            <a:spAutoFit/>
          </a:bodyPr>
          <a:lstStyle/>
          <a:p>
            <a:pPr algn="ctr" defTabSz="914377">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p>
        </p:txBody>
      </p:sp>
      <p:grpSp>
        <p:nvGrpSpPr>
          <p:cNvPr id="43" name="グループ化 42"/>
          <p:cNvGrpSpPr/>
          <p:nvPr/>
        </p:nvGrpSpPr>
        <p:grpSpPr>
          <a:xfrm>
            <a:off x="108081" y="2828924"/>
            <a:ext cx="3819527" cy="2543176"/>
            <a:chOff x="266699" y="1381124"/>
            <a:chExt cx="3819526" cy="2543176"/>
          </a:xfrm>
        </p:grpSpPr>
        <p:sp>
          <p:nvSpPr>
            <p:cNvPr id="44" name="角丸四角形 43"/>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45" name="楕円 44"/>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46" name="テキスト ボックス 45"/>
            <p:cNvSpPr txBox="1"/>
            <p:nvPr/>
          </p:nvSpPr>
          <p:spPr>
            <a:xfrm>
              <a:off x="962026" y="1669124"/>
              <a:ext cx="2657476" cy="461665"/>
            </a:xfrm>
            <a:prstGeom prst="rect">
              <a:avLst/>
            </a:prstGeom>
            <a:noFill/>
          </p:spPr>
          <p:txBody>
            <a:bodyPr wrap="square" rtlCol="0">
              <a:spAutoFit/>
            </a:bodyPr>
            <a:lstStyle/>
            <a:p>
              <a:pPr defTabSz="914377">
                <a:defRPr/>
              </a:pPr>
              <a:r>
                <a:rPr lang="ja-JP" altLang="en-US" sz="2400" b="1" dirty="0">
                  <a:solidFill>
                    <a:srgbClr val="FF5050"/>
                  </a:solidFill>
                  <a:latin typeface="Meiryo UI" panose="020B0604030504040204" pitchFamily="50" charset="-128"/>
                  <a:ea typeface="Meiryo UI" panose="020B0604030504040204" pitchFamily="50" charset="-128"/>
                </a:rPr>
                <a:t>必要となるお金</a:t>
              </a:r>
            </a:p>
          </p:txBody>
        </p:sp>
        <p:sp>
          <p:nvSpPr>
            <p:cNvPr id="47" name="角丸四角形 46"/>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48" name="テキスト ボックス 47"/>
            <p:cNvSpPr txBox="1"/>
            <p:nvPr/>
          </p:nvSpPr>
          <p:spPr>
            <a:xfrm>
              <a:off x="747450" y="2266951"/>
              <a:ext cx="1805250" cy="923330"/>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生活費</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dirty="0">
                  <a:solidFill>
                    <a:prstClr val="white"/>
                  </a:solidFill>
                  <a:latin typeface="Meiryo UI" panose="020B0604030504040204" pitchFamily="50" charset="-128"/>
                  <a:ea typeface="Meiryo UI" panose="020B0604030504040204" pitchFamily="50" charset="-128"/>
                </a:rPr>
                <a:t>子どもの教育費</a:t>
              </a:r>
              <a:endParaRPr lang="en-US" altLang="ja-JP" dirty="0">
                <a:solidFill>
                  <a:prstClr val="white"/>
                </a:solidFill>
                <a:latin typeface="Meiryo UI" panose="020B0604030504040204" pitchFamily="50" charset="-128"/>
                <a:ea typeface="Meiryo UI" panose="020B0604030504040204" pitchFamily="50" charset="-128"/>
              </a:endParaRPr>
            </a:p>
            <a:p>
              <a:pPr defTabSz="914377">
                <a:defRPr/>
              </a:pPr>
              <a:r>
                <a:rPr lang="ja-JP" altLang="en-US" dirty="0">
                  <a:solidFill>
                    <a:prstClr val="white"/>
                  </a:solidFill>
                  <a:latin typeface="Meiryo UI" panose="020B0604030504040204" pitchFamily="50" charset="-128"/>
                  <a:ea typeface="Meiryo UI" panose="020B0604030504040204" pitchFamily="50" charset="-128"/>
                </a:rPr>
                <a:t>その他</a:t>
              </a:r>
            </a:p>
          </p:txBody>
        </p:sp>
        <p:sp>
          <p:nvSpPr>
            <p:cNvPr id="49" name="テキスト ボックス 48"/>
            <p:cNvSpPr txBox="1"/>
            <p:nvPr/>
          </p:nvSpPr>
          <p:spPr>
            <a:xfrm>
              <a:off x="2073144" y="2266951"/>
              <a:ext cx="1698757" cy="923330"/>
            </a:xfrm>
            <a:prstGeom prst="rect">
              <a:avLst/>
            </a:prstGeom>
            <a:noFill/>
          </p:spPr>
          <p:txBody>
            <a:bodyPr wrap="square" rtlCol="0">
              <a:spAutoFit/>
            </a:bodyPr>
            <a:lstStyle/>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9,320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2,250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1,590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50" name="直線コネクタ 49"/>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47450" y="3275231"/>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52" name="テキスト ボックス 51"/>
            <p:cNvSpPr txBox="1"/>
            <p:nvPr/>
          </p:nvSpPr>
          <p:spPr>
            <a:xfrm>
              <a:off x="1720720" y="3275231"/>
              <a:ext cx="2051182"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ja-JP" b="1" dirty="0">
                  <a:solidFill>
                    <a:schemeClr val="bg1"/>
                  </a:solidFill>
                  <a:latin typeface="Meiryo UI" panose="020B0604030504040204" pitchFamily="50" charset="-128"/>
                  <a:ea typeface="Meiryo UI" panose="020B0604030504040204" pitchFamily="50" charset="-128"/>
                </a:rPr>
                <a:t>3,160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53" name="グループ化 52"/>
          <p:cNvGrpSpPr/>
          <p:nvPr/>
        </p:nvGrpSpPr>
        <p:grpSpPr>
          <a:xfrm>
            <a:off x="5013459" y="2828929"/>
            <a:ext cx="3819527" cy="2543177"/>
            <a:chOff x="4724399" y="1381124"/>
            <a:chExt cx="3819526" cy="2543176"/>
          </a:xfrm>
        </p:grpSpPr>
        <p:sp>
          <p:nvSpPr>
            <p:cNvPr id="54" name="角丸四角形 53"/>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5" name="楕円 54"/>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ja-JP" altLang="en-US" sz="3600" b="1" dirty="0">
                  <a:solidFill>
                    <a:prstClr val="white"/>
                  </a:solidFill>
                  <a:latin typeface="Meiryo UI" panose="020B0604030504040204" pitchFamily="50" charset="-128"/>
                  <a:ea typeface="Meiryo UI" panose="020B0604030504040204" pitchFamily="50" charset="-128"/>
                </a:rPr>
                <a:t>＋</a:t>
              </a:r>
            </a:p>
          </p:txBody>
        </p:sp>
        <p:sp>
          <p:nvSpPr>
            <p:cNvPr id="56" name="テキスト ボックス 55"/>
            <p:cNvSpPr txBox="1"/>
            <p:nvPr/>
          </p:nvSpPr>
          <p:spPr>
            <a:xfrm>
              <a:off x="5419726" y="1669124"/>
              <a:ext cx="2657476" cy="461665"/>
            </a:xfrm>
            <a:prstGeom prst="rect">
              <a:avLst/>
            </a:prstGeom>
            <a:noFill/>
          </p:spPr>
          <p:txBody>
            <a:bodyPr wrap="square" rtlCol="0">
              <a:spAutoFit/>
            </a:bodyPr>
            <a:lstStyle/>
            <a:p>
              <a:pPr defTabSz="914377">
                <a:defRPr/>
              </a:pPr>
              <a:r>
                <a:rPr lang="ja-JP" altLang="en-US" sz="2400" b="1" dirty="0">
                  <a:solidFill>
                    <a:srgbClr val="4F81BD">
                      <a:lumMod val="75000"/>
                    </a:srgbClr>
                  </a:solidFill>
                  <a:latin typeface="Meiryo UI" panose="020B0604030504040204" pitchFamily="50" charset="-128"/>
                  <a:ea typeface="Meiryo UI" panose="020B0604030504040204" pitchFamily="50" charset="-128"/>
                </a:rPr>
                <a:t>入ってくるお金</a:t>
              </a:r>
            </a:p>
          </p:txBody>
        </p:sp>
        <p:sp>
          <p:nvSpPr>
            <p:cNvPr id="57" name="角丸四角形 56"/>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ja-JP" altLang="en-US">
                <a:solidFill>
                  <a:prstClr val="white"/>
                </a:solidFill>
                <a:latin typeface="Calibri"/>
                <a:ea typeface="ＭＳ Ｐゴシック" panose="020B0600070205080204" pitchFamily="50" charset="-128"/>
              </a:endParaRPr>
            </a:p>
          </p:txBody>
        </p:sp>
        <p:sp>
          <p:nvSpPr>
            <p:cNvPr id="58" name="テキスト ボックス 57"/>
            <p:cNvSpPr txBox="1"/>
            <p:nvPr/>
          </p:nvSpPr>
          <p:spPr>
            <a:xfrm>
              <a:off x="5205150" y="2266951"/>
              <a:ext cx="1805250" cy="923330"/>
            </a:xfrm>
            <a:prstGeom prst="rect">
              <a:avLst/>
            </a:prstGeom>
            <a:noFill/>
          </p:spPr>
          <p:txBody>
            <a:bodyPr wrap="square" rtlCol="0">
              <a:spAutoFit/>
            </a:bodyPr>
            <a:lstStyle/>
            <a:p>
              <a:pPr defTabSz="914377">
                <a:defRPr/>
              </a:pPr>
              <a:r>
                <a:rPr lang="ja-JP" altLang="en-US" dirty="0">
                  <a:solidFill>
                    <a:prstClr val="white"/>
                  </a:solidFill>
                  <a:latin typeface="Meiryo UI" panose="020B0604030504040204" pitchFamily="50" charset="-128"/>
                  <a:ea typeface="Meiryo UI" panose="020B0604030504040204" pitchFamily="50" charset="-128"/>
                </a:rPr>
                <a:t>公的保障</a:t>
              </a:r>
            </a:p>
            <a:p>
              <a:pPr defTabSz="914377">
                <a:defRPr/>
              </a:pPr>
              <a:r>
                <a:rPr lang="ja-JP" altLang="en-US" dirty="0">
                  <a:solidFill>
                    <a:prstClr val="white"/>
                  </a:solidFill>
                  <a:latin typeface="Meiryo UI" panose="020B0604030504040204" pitchFamily="50" charset="-128"/>
                  <a:ea typeface="Meiryo UI" panose="020B0604030504040204" pitchFamily="50" charset="-128"/>
                </a:rPr>
                <a:t>企業保障</a:t>
              </a:r>
            </a:p>
            <a:p>
              <a:pPr defTabSz="914377">
                <a:defRPr/>
              </a:pPr>
              <a:r>
                <a:rPr lang="ja-JP" altLang="en-US" dirty="0">
                  <a:solidFill>
                    <a:prstClr val="white"/>
                  </a:solidFill>
                  <a:latin typeface="Meiryo UI" panose="020B0604030504040204" pitchFamily="50" charset="-128"/>
                  <a:ea typeface="Meiryo UI" panose="020B0604030504040204" pitchFamily="50" charset="-128"/>
                </a:rPr>
                <a:t>妻の収入</a:t>
              </a:r>
            </a:p>
          </p:txBody>
        </p:sp>
        <p:sp>
          <p:nvSpPr>
            <p:cNvPr id="59" name="テキスト ボックス 58"/>
            <p:cNvSpPr txBox="1"/>
            <p:nvPr/>
          </p:nvSpPr>
          <p:spPr>
            <a:xfrm>
              <a:off x="6378444" y="2266951"/>
              <a:ext cx="1851157" cy="923330"/>
            </a:xfrm>
            <a:prstGeom prst="rect">
              <a:avLst/>
            </a:prstGeom>
            <a:noFill/>
          </p:spPr>
          <p:txBody>
            <a:bodyPr wrap="square" rtlCol="0">
              <a:spAutoFit/>
            </a:bodyPr>
            <a:lstStyle/>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6,260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60" name="直線コネクタ 59"/>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205150" y="3275232"/>
              <a:ext cx="1805250" cy="369332"/>
            </a:xfrm>
            <a:prstGeom prst="rect">
              <a:avLst/>
            </a:prstGeom>
            <a:noFill/>
          </p:spPr>
          <p:txBody>
            <a:bodyPr wrap="square" rtlCol="0">
              <a:spAutoFit/>
            </a:bodyPr>
            <a:lstStyle/>
            <a:p>
              <a:pPr defTabSz="914377">
                <a:defRPr/>
              </a:pPr>
              <a:r>
                <a:rPr lang="ja-JP" altLang="en-US" b="1" dirty="0">
                  <a:solidFill>
                    <a:prstClr val="white"/>
                  </a:solidFill>
                  <a:latin typeface="Meiryo UI" panose="020B0604030504040204" pitchFamily="50" charset="-128"/>
                  <a:ea typeface="Meiryo UI" panose="020B0604030504040204" pitchFamily="50" charset="-128"/>
                </a:rPr>
                <a:t>合計</a:t>
              </a:r>
            </a:p>
          </p:txBody>
        </p:sp>
        <p:sp>
          <p:nvSpPr>
            <p:cNvPr id="62" name="テキスト ボックス 61"/>
            <p:cNvSpPr txBox="1"/>
            <p:nvPr/>
          </p:nvSpPr>
          <p:spPr>
            <a:xfrm>
              <a:off x="6378444" y="3275232"/>
              <a:ext cx="18511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p>
          </p:txBody>
        </p:sp>
      </p:grpSp>
      <p:cxnSp>
        <p:nvCxnSpPr>
          <p:cNvPr id="63" name="直線コネクタ 62"/>
          <p:cNvCxnSpPr/>
          <p:nvPr/>
        </p:nvCxnSpPr>
        <p:spPr>
          <a:xfrm flipV="1">
            <a:off x="4165735" y="4238630"/>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4" name="図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51" y="871307"/>
            <a:ext cx="3823712" cy="1758711"/>
          </a:xfrm>
          <a:prstGeom prst="rect">
            <a:avLst/>
          </a:prstGeom>
        </p:spPr>
      </p:pic>
      <p:sp>
        <p:nvSpPr>
          <p:cNvPr id="66" name="正方形/長方形 65"/>
          <p:cNvSpPr/>
          <p:nvPr/>
        </p:nvSpPr>
        <p:spPr bwMode="white">
          <a:xfrm>
            <a:off x="461964" y="30761"/>
            <a:ext cx="7805736"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a:t>
            </a:r>
            <a:r>
              <a:rPr lang="ja-JP" altLang="en-US" sz="3200" b="1">
                <a:solidFill>
                  <a:srgbClr val="FFFFFF"/>
                </a:solidFill>
                <a:latin typeface="Meiryo UI" panose="020B0604030504040204" pitchFamily="50" charset="-128"/>
                <a:ea typeface="Meiryo UI" panose="020B0604030504040204" pitchFamily="50" charset="-128"/>
                <a:cs typeface="ヒラギノ角ゴ ProN W6"/>
              </a:rPr>
              <a:t>（亡くなった場合</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FCAD788D-B44B-4E50-97C3-F4479010B4A2}"/>
              </a:ext>
            </a:extLst>
          </p:cNvPr>
          <p:cNvSpPr>
            <a:spLocks noGrp="1"/>
          </p:cNvSpPr>
          <p:nvPr>
            <p:ph type="sldNum" sz="quarter" idx="4"/>
          </p:nvPr>
        </p:nvSpPr>
        <p:spPr/>
        <p:txBody>
          <a:bodyPr/>
          <a:lstStyle/>
          <a:p>
            <a:fld id="{CFE1D277-9C57-4E30-9C75-4A0776A97483}" type="slidenum">
              <a:rPr lang="ja-JP" altLang="en-US" smtClean="0"/>
              <a:pPr/>
              <a:t>22</a:t>
            </a:fld>
            <a:endParaRPr lang="ja-JP" altLang="en-US" dirty="0"/>
          </a:p>
        </p:txBody>
      </p:sp>
    </p:spTree>
    <p:extLst>
      <p:ext uri="{BB962C8B-B14F-4D97-AF65-F5344CB8AC3E}">
        <p14:creationId xmlns:p14="http://schemas.microsoft.com/office/powerpoint/2010/main" val="25710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 name="表 1"/>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64008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8" y="2966354"/>
            <a:ext cx="1416467"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45"/>
            <a:ext cx="1597814"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bwMode="white">
            <a:xfrm rot="1159575">
              <a:off x="1496337" y="2831977"/>
              <a:ext cx="1409359" cy="369332"/>
            </a:xfrm>
            <a:prstGeom prst="rect">
              <a:avLst/>
            </a:prstGeom>
            <a:noFill/>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6" y="4493428"/>
            <a:ext cx="1761319" cy="929643"/>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bwMode="white">
            <a:xfrm rot="20185190">
              <a:off x="1560948" y="4720835"/>
              <a:ext cx="1628971" cy="369332"/>
            </a:xfrm>
            <a:prstGeom prst="rect">
              <a:avLst/>
            </a:prstGeom>
            <a:no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9" y="4342789"/>
            <a:ext cx="1910885" cy="904067"/>
            <a:chOff x="6138786" y="4287654"/>
            <a:chExt cx="1910885"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bwMode="white">
            <a:xfrm rot="20766334">
              <a:off x="6340653" y="4396809"/>
              <a:ext cx="1709018" cy="49618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50"/>
            <a:ext cx="1290024" cy="1700487"/>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1"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4"/>
            <a:ext cx="1129112" cy="1121339"/>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22" y="4361689"/>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85" y="1929292"/>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14"/>
            <a:ext cx="1673736" cy="823031"/>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bwMode="white">
            <a:xfrm rot="1272866">
              <a:off x="6222848" y="3131726"/>
              <a:ext cx="1667244" cy="58477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1" cy="1014151"/>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8"/>
            <a:ext cx="1119743" cy="805469"/>
          </a:xfrm>
          <a:prstGeom prst="rect">
            <a:avLst/>
          </a:prstGeom>
        </p:spPr>
      </p:pic>
      <p:sp>
        <p:nvSpPr>
          <p:cNvPr id="17" name="スライド番号プレースホルダー 16">
            <a:extLst>
              <a:ext uri="{FF2B5EF4-FFF2-40B4-BE49-F238E27FC236}">
                <a16:creationId xmlns:a16="http://schemas.microsoft.com/office/drawing/2014/main" id="{5FEE1845-A531-48E9-821F-3C780FAFEB7C}"/>
              </a:ext>
            </a:extLst>
          </p:cNvPr>
          <p:cNvSpPr>
            <a:spLocks noGrp="1"/>
          </p:cNvSpPr>
          <p:nvPr>
            <p:ph type="sldNum" sz="quarter" idx="4"/>
          </p:nvPr>
        </p:nvSpPr>
        <p:spPr/>
        <p:txBody>
          <a:bodyPr/>
          <a:lstStyle/>
          <a:p>
            <a:fld id="{CFE1D277-9C57-4E30-9C75-4A0776A97483}" type="slidenum">
              <a:rPr lang="ja-JP" altLang="en-US" smtClean="0"/>
              <a:pPr/>
              <a:t>23</a:t>
            </a:fld>
            <a:endParaRPr lang="ja-JP" altLang="en-US" dirty="0"/>
          </a:p>
        </p:txBody>
      </p:sp>
      <p:sp>
        <p:nvSpPr>
          <p:cNvPr id="18" name="テキスト ボックス 17">
            <a:extLst>
              <a:ext uri="{FF2B5EF4-FFF2-40B4-BE49-F238E27FC236}">
                <a16:creationId xmlns:a16="http://schemas.microsoft.com/office/drawing/2014/main" id="{855AC3CA-3B43-0F6B-4512-C130D30620BE}"/>
              </a:ext>
            </a:extLst>
          </p:cNvPr>
          <p:cNvSpPr txBox="1"/>
          <p:nvPr/>
        </p:nvSpPr>
        <p:spPr>
          <a:xfrm>
            <a:off x="1886734" y="5625037"/>
            <a:ext cx="2032929"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E548A929-25B5-B5BC-84DA-D10B686DEF1E}"/>
              </a:ext>
            </a:extLst>
          </p:cNvPr>
          <p:cNvSpPr txBox="1"/>
          <p:nvPr/>
        </p:nvSpPr>
        <p:spPr>
          <a:xfrm>
            <a:off x="6743239" y="5625037"/>
            <a:ext cx="2000869" cy="369332"/>
          </a:xfrm>
          <a:prstGeom prst="rect">
            <a:avLst/>
          </a:prstGeom>
          <a:noFill/>
        </p:spPr>
        <p:txBody>
          <a:bodyPr wrap="none" rtlCol="0">
            <a:spAutoFit/>
          </a:bodyPr>
          <a:lstStyle/>
          <a:p>
            <a:r>
              <a:rPr lang="ja-JP" altLang="en-US" b="1">
                <a:latin typeface="Meiryo UI" panose="020B0604030504040204" pitchFamily="50" charset="-128"/>
                <a:ea typeface="Meiryo UI" panose="020B0604030504040204" pitchFamily="50" charset="-128"/>
              </a:rPr>
              <a:t>リスクの起きた</a:t>
            </a:r>
            <a:r>
              <a:rPr lang="ja-JP" altLang="en-US" b="1" dirty="0">
                <a:latin typeface="Meiryo UI" panose="020B0604030504040204" pitchFamily="50" charset="-128"/>
                <a:ea typeface="Meiryo UI" panose="020B0604030504040204" pitchFamily="50" charset="-128"/>
              </a:rPr>
              <a:t>人が</a:t>
            </a:r>
          </a:p>
        </p:txBody>
      </p:sp>
      <p:pic>
        <p:nvPicPr>
          <p:cNvPr id="21" name="図 20" descr="ロゴ&#10;&#10;中程度の精度で自動的に生成された説明">
            <a:extLst>
              <a:ext uri="{FF2B5EF4-FFF2-40B4-BE49-F238E27FC236}">
                <a16:creationId xmlns:a16="http://schemas.microsoft.com/office/drawing/2014/main" id="{9927B908-7088-1F19-3BEE-43EEF5C0DDE5}"/>
              </a:ext>
            </a:extLst>
          </p:cNvPr>
          <p:cNvPicPr>
            <a:picLocks noChangeAspect="1"/>
          </p:cNvPicPr>
          <p:nvPr/>
        </p:nvPicPr>
        <p:blipFill>
          <a:blip r:embed="rId11"/>
          <a:stretch>
            <a:fillRect/>
          </a:stretch>
        </p:blipFill>
        <p:spPr>
          <a:xfrm>
            <a:off x="5435385" y="5185198"/>
            <a:ext cx="1373984" cy="864129"/>
          </a:xfrm>
          <a:prstGeom prst="rect">
            <a:avLst/>
          </a:prstGeom>
        </p:spPr>
      </p:pic>
    </p:spTree>
    <p:extLst>
      <p:ext uri="{BB962C8B-B14F-4D97-AF65-F5344CB8AC3E}">
        <p14:creationId xmlns:p14="http://schemas.microsoft.com/office/powerpoint/2010/main" val="341034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正方形/長方形 5"/>
          <p:cNvSpPr/>
          <p:nvPr/>
        </p:nvSpPr>
        <p:spPr bwMode="white">
          <a:xfrm>
            <a:off x="461966" y="30761"/>
            <a:ext cx="392287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29" name="表 28"/>
          <p:cNvGraphicFramePr>
            <a:graphicFrameLocks noGrp="1"/>
          </p:cNvGraphicFramePr>
          <p:nvPr/>
        </p:nvGraphicFramePr>
        <p:xfrm>
          <a:off x="265990" y="786705"/>
          <a:ext cx="4286975" cy="5625040"/>
        </p:xfrm>
        <a:graphic>
          <a:graphicData uri="http://schemas.openxmlformats.org/drawingml/2006/table">
            <a:tbl>
              <a:tblPr firstRow="1" bandRow="1">
                <a:tableStyleId>{2D5ABB26-0587-4C30-8999-92F81FD0307C}</a:tableStyleId>
              </a:tblPr>
              <a:tblGrid>
                <a:gridCol w="4286975">
                  <a:extLst>
                    <a:ext uri="{9D8B030D-6E8A-4147-A177-3AD203B41FA5}">
                      <a16:colId xmlns:a16="http://schemas.microsoft.com/office/drawing/2014/main" val="20000"/>
                    </a:ext>
                  </a:extLst>
                </a:gridCol>
              </a:tblGrid>
              <a:tr h="833315">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32" name="表 31"/>
          <p:cNvGraphicFramePr>
            <a:graphicFrameLocks noGrp="1"/>
          </p:cNvGraphicFramePr>
          <p:nvPr/>
        </p:nvGraphicFramePr>
        <p:xfrm>
          <a:off x="4637929" y="786703"/>
          <a:ext cx="4430731" cy="5625040"/>
        </p:xfrm>
        <a:graphic>
          <a:graphicData uri="http://schemas.openxmlformats.org/drawingml/2006/table">
            <a:tbl>
              <a:tblPr firstRow="1" bandRow="1">
                <a:tableStyleId>{2D5ABB26-0587-4C30-8999-92F81FD0307C}</a:tableStyleId>
              </a:tblPr>
              <a:tblGrid>
                <a:gridCol w="4430731">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pSp>
        <p:nvGrpSpPr>
          <p:cNvPr id="36" name="グループ化 35"/>
          <p:cNvGrpSpPr/>
          <p:nvPr/>
        </p:nvGrpSpPr>
        <p:grpSpPr>
          <a:xfrm>
            <a:off x="190126" y="1604618"/>
            <a:ext cx="4330758" cy="2678239"/>
            <a:chOff x="128176" y="1637522"/>
            <a:chExt cx="4330757" cy="2678238"/>
          </a:xfrm>
        </p:grpSpPr>
        <p:sp>
          <p:nvSpPr>
            <p:cNvPr id="37" name="テキスト ボックス 36">
              <a:extLst>
                <a:ext uri="{FF2B5EF4-FFF2-40B4-BE49-F238E27FC236}">
                  <a16:creationId xmlns:a16="http://schemas.microsoft.com/office/drawing/2014/main" id="{4F997734-76CF-4AD2-A3E2-26E9596AF190}"/>
                </a:ext>
              </a:extLst>
            </p:cNvPr>
            <p:cNvSpPr txBox="1"/>
            <p:nvPr/>
          </p:nvSpPr>
          <p:spPr>
            <a:xfrm>
              <a:off x="164745" y="4069539"/>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30</a:t>
              </a:r>
              <a:r>
                <a:rPr lang="ja-JP" altLang="en-US" sz="1000" b="1" dirty="0">
                  <a:latin typeface="Meiryo UI" panose="020B0604030504040204" pitchFamily="50" charset="-128"/>
                  <a:ea typeface="Meiryo UI" panose="020B0604030504040204" pitchFamily="50" charset="-128"/>
                </a:rPr>
                <a:t>歳</a:t>
              </a:r>
            </a:p>
          </p:txBody>
        </p:sp>
        <p:sp>
          <p:nvSpPr>
            <p:cNvPr id="38" name="テキスト ボックス 37">
              <a:extLst>
                <a:ext uri="{FF2B5EF4-FFF2-40B4-BE49-F238E27FC236}">
                  <a16:creationId xmlns:a16="http://schemas.microsoft.com/office/drawing/2014/main" id="{14BEE68A-9988-42B9-BF2A-D5BA0AA9429A}"/>
                </a:ext>
              </a:extLst>
            </p:cNvPr>
            <p:cNvSpPr txBox="1"/>
            <p:nvPr/>
          </p:nvSpPr>
          <p:spPr>
            <a:xfrm>
              <a:off x="3972903" y="4067402"/>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p>
          </p:txBody>
        </p:sp>
        <p:sp>
          <p:nvSpPr>
            <p:cNvPr id="39" name="テキスト ボックス 38">
              <a:extLst>
                <a:ext uri="{FF2B5EF4-FFF2-40B4-BE49-F238E27FC236}">
                  <a16:creationId xmlns:a16="http://schemas.microsoft.com/office/drawing/2014/main" id="{C6F6F963-7D7A-4929-9572-BECC0283934F}"/>
                </a:ext>
              </a:extLst>
            </p:cNvPr>
            <p:cNvSpPr txBox="1"/>
            <p:nvPr/>
          </p:nvSpPr>
          <p:spPr>
            <a:xfrm>
              <a:off x="128176" y="1637522"/>
              <a:ext cx="338554" cy="477054"/>
            </a:xfrm>
            <a:prstGeom prst="rect">
              <a:avLst/>
            </a:prstGeom>
            <a:noFill/>
          </p:spPr>
          <p:txBody>
            <a:bodyPr vert="eaVert" wrap="none" rtlCol="0">
              <a:spAutoFit/>
            </a:bodyPr>
            <a:lstStyle/>
            <a:p>
              <a:r>
                <a:rPr lang="ja-JP" altLang="en-US" sz="1000" b="1" dirty="0">
                  <a:latin typeface="Meiryo UI" panose="020B0604030504040204" pitchFamily="50" charset="-128"/>
                  <a:ea typeface="Meiryo UI" panose="020B0604030504040204" pitchFamily="50" charset="-128"/>
                </a:rPr>
                <a:t>目標額</a:t>
              </a:r>
            </a:p>
          </p:txBody>
        </p:sp>
      </p:grpSp>
      <p:pic>
        <p:nvPicPr>
          <p:cNvPr id="40" name="図 39">
            <a:extLst>
              <a:ext uri="{FF2B5EF4-FFF2-40B4-BE49-F238E27FC236}">
                <a16:creationId xmlns:a16="http://schemas.microsoft.com/office/drawing/2014/main" id="{12275761-9FE9-43BF-BB18-A5A0C0DDD2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938" y="2079540"/>
            <a:ext cx="4201135" cy="1966917"/>
          </a:xfrm>
          <a:prstGeom prst="rect">
            <a:avLst/>
          </a:prstGeom>
        </p:spPr>
      </p:pic>
      <p:pic>
        <p:nvPicPr>
          <p:cNvPr id="42" name="図 41">
            <a:extLst>
              <a:ext uri="{FF2B5EF4-FFF2-40B4-BE49-F238E27FC236}">
                <a16:creationId xmlns:a16="http://schemas.microsoft.com/office/drawing/2014/main" id="{E77D9232-1EB3-4E06-A875-C2E9BEE91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825" y="2088084"/>
            <a:ext cx="4086243" cy="1937881"/>
          </a:xfrm>
          <a:prstGeom prst="rect">
            <a:avLst/>
          </a:prstGeom>
        </p:spPr>
      </p:pic>
      <p:sp>
        <p:nvSpPr>
          <p:cNvPr id="44" name="テキスト ボックス 43">
            <a:extLst>
              <a:ext uri="{FF2B5EF4-FFF2-40B4-BE49-F238E27FC236}">
                <a16:creationId xmlns:a16="http://schemas.microsoft.com/office/drawing/2014/main" id="{E9E28851-1FB0-4756-8BB3-B53DDFF6C895}"/>
              </a:ext>
            </a:extLst>
          </p:cNvPr>
          <p:cNvSpPr txBox="1"/>
          <p:nvPr/>
        </p:nvSpPr>
        <p:spPr>
          <a:xfrm>
            <a:off x="8439064" y="4031485"/>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p>
        </p:txBody>
      </p:sp>
      <p:cxnSp>
        <p:nvCxnSpPr>
          <p:cNvPr id="45" name="直線コネクタ 4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CBEE3A99-671C-4578-8261-FA7414DA7661}"/>
              </a:ext>
            </a:extLst>
          </p:cNvPr>
          <p:cNvSpPr txBox="1"/>
          <p:nvPr/>
        </p:nvSpPr>
        <p:spPr>
          <a:xfrm>
            <a:off x="4678163" y="4073546"/>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30</a:t>
            </a:r>
            <a:r>
              <a:rPr lang="ja-JP" altLang="en-US" sz="1000" b="1" dirty="0">
                <a:latin typeface="Meiryo UI" panose="020B0604030504040204" pitchFamily="50" charset="-128"/>
                <a:ea typeface="Meiryo UI" panose="020B0604030504040204" pitchFamily="50" charset="-128"/>
              </a:rPr>
              <a:t>歳</a:t>
            </a:r>
          </a:p>
        </p:txBody>
      </p:sp>
      <p:graphicFrame>
        <p:nvGraphicFramePr>
          <p:cNvPr id="48" name="表 47"/>
          <p:cNvGraphicFramePr>
            <a:graphicFrameLocks noGrp="1"/>
          </p:cNvGraphicFramePr>
          <p:nvPr/>
        </p:nvGraphicFramePr>
        <p:xfrm>
          <a:off x="302013" y="4614828"/>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5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9" name="表 48"/>
          <p:cNvGraphicFramePr>
            <a:graphicFrameLocks noGrp="1"/>
          </p:cNvGraphicFramePr>
          <p:nvPr/>
        </p:nvGraphicFramePr>
        <p:xfrm>
          <a:off x="4671281" y="4621577"/>
          <a:ext cx="985833" cy="454071"/>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1">
                <a:tc>
                  <a:txBody>
                    <a:bodyPr/>
                    <a:lstStyle/>
                    <a:p>
                      <a:pPr algn="ctr"/>
                      <a:r>
                        <a:rPr kumimoji="1" lang="ja-JP" altLang="en-US" sz="15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0" name="テキスト ボックス 49"/>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51" name="テキスト ボックス 50"/>
          <p:cNvSpPr txBox="1"/>
          <p:nvPr/>
        </p:nvSpPr>
        <p:spPr>
          <a:xfrm>
            <a:off x="4796338"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52" name="テキスト ボックス 51"/>
          <p:cNvSpPr txBox="1"/>
          <p:nvPr/>
        </p:nvSpPr>
        <p:spPr>
          <a:xfrm>
            <a:off x="467699" y="4949123"/>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53" name="テキスト ボックス 52"/>
          <p:cNvSpPr txBox="1"/>
          <p:nvPr/>
        </p:nvSpPr>
        <p:spPr>
          <a:xfrm>
            <a:off x="5578600" y="4940368"/>
            <a:ext cx="2707793" cy="1486754"/>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55" name="テキスト ボックス 54"/>
          <p:cNvSpPr txBox="1"/>
          <p:nvPr/>
        </p:nvSpPr>
        <p:spPr>
          <a:xfrm>
            <a:off x="226697" y="6444944"/>
            <a:ext cx="838993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ヒラギノ角ゴ Pro W3"/>
              </a:rPr>
              <a:t>注 </a:t>
            </a:r>
            <a:r>
              <a:rPr lang="en-US" altLang="ja-JP" sz="1100" dirty="0">
                <a:latin typeface="Meiryo UI" panose="020B0604030504040204" pitchFamily="50" charset="-128"/>
                <a:ea typeface="Meiryo UI" panose="020B0604030504040204" pitchFamily="50" charset="-128"/>
                <a:cs typeface="ヒラギノ角ゴ Pro W3"/>
              </a:rPr>
              <a:t>①</a:t>
            </a:r>
            <a:r>
              <a:rPr lang="ja-JP" altLang="en-US" sz="110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100" dirty="0">
                <a:latin typeface="Meiryo UI" panose="020B0604030504040204" pitchFamily="50" charset="-128"/>
                <a:ea typeface="Meiryo UI" panose="020B0604030504040204" pitchFamily="50" charset="-128"/>
                <a:cs typeface="ヒラギノ角ゴ Pro W3"/>
              </a:rPr>
              <a:t>②</a:t>
            </a:r>
            <a:r>
              <a:rPr lang="ja-JP" altLang="en-US" sz="1100" dirty="0">
                <a:latin typeface="Meiryo UI" panose="020B0604030504040204" pitchFamily="50" charset="-128"/>
                <a:ea typeface="Meiryo UI" panose="020B0604030504040204" pitchFamily="50" charset="-128"/>
                <a:cs typeface="ヒラギノ角ゴ Pro W3"/>
              </a:rPr>
              <a:t>保険料は男性（</a:t>
            </a:r>
            <a:r>
              <a:rPr lang="en-US" altLang="ja-JP" sz="1100" dirty="0">
                <a:latin typeface="Meiryo UI" panose="020B0604030504040204" pitchFamily="50" charset="-128"/>
                <a:ea typeface="Meiryo UI" panose="020B0604030504040204" pitchFamily="50" charset="-128"/>
                <a:cs typeface="ヒラギノ角ゴ Pro W3"/>
              </a:rPr>
              <a:t>30</a:t>
            </a:r>
            <a:r>
              <a:rPr lang="ja-JP" altLang="en-US" sz="1100" dirty="0">
                <a:latin typeface="Meiryo UI" panose="020B0604030504040204" pitchFamily="50" charset="-128"/>
                <a:ea typeface="Meiryo UI" panose="020B0604030504040204" pitchFamily="50" charset="-128"/>
                <a:cs typeface="ヒラギノ角ゴ Pro W3"/>
              </a:rPr>
              <a:t>歳）契約で、保険期間</a:t>
            </a:r>
            <a:r>
              <a:rPr lang="en-US" altLang="ja-JP" sz="1100" dirty="0">
                <a:latin typeface="Meiryo UI" panose="020B0604030504040204" pitchFamily="50" charset="-128"/>
                <a:ea typeface="Meiryo UI" panose="020B0604030504040204" pitchFamily="50" charset="-128"/>
                <a:cs typeface="ヒラギノ角ゴ Pro W3"/>
              </a:rPr>
              <a:t>10</a:t>
            </a:r>
            <a:r>
              <a:rPr lang="ja-JP" altLang="en-US" sz="1100" dirty="0">
                <a:latin typeface="Meiryo UI" panose="020B0604030504040204" pitchFamily="50" charset="-128"/>
                <a:ea typeface="Meiryo UI" panose="020B0604030504040204" pitchFamily="50" charset="-128"/>
                <a:cs typeface="ヒラギノ角ゴ Pro W3"/>
              </a:rPr>
              <a:t>年、保険金額</a:t>
            </a:r>
            <a:r>
              <a:rPr lang="en-US" altLang="ja-JP" sz="1100" dirty="0">
                <a:latin typeface="Meiryo UI" panose="020B0604030504040204" pitchFamily="50" charset="-128"/>
                <a:ea typeface="Meiryo UI" panose="020B0604030504040204" pitchFamily="50" charset="-128"/>
                <a:cs typeface="ヒラギノ角ゴ Pro W3"/>
              </a:rPr>
              <a:t>1,000</a:t>
            </a:r>
            <a:r>
              <a:rPr lang="ja-JP" altLang="en-US" sz="110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10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a:extLst>
              <a:ext uri="{FF2B5EF4-FFF2-40B4-BE49-F238E27FC236}">
                <a16:creationId xmlns:a16="http://schemas.microsoft.com/office/drawing/2014/main" id="{A73C87EA-3BA1-4F00-9F1F-5B89BD8B0430}"/>
              </a:ext>
            </a:extLst>
          </p:cNvPr>
          <p:cNvSpPr>
            <a:spLocks noGrp="1"/>
          </p:cNvSpPr>
          <p:nvPr>
            <p:ph type="sldNum" sz="quarter" idx="4"/>
          </p:nvPr>
        </p:nvSpPr>
        <p:spPr/>
        <p:txBody>
          <a:bodyPr/>
          <a:lstStyle/>
          <a:p>
            <a:fld id="{CFE1D277-9C57-4E30-9C75-4A0776A97483}" type="slidenum">
              <a:rPr lang="ja-JP" altLang="en-US" smtClean="0"/>
              <a:pPr/>
              <a:t>24</a:t>
            </a:fld>
            <a:endParaRPr lang="ja-JP" altLang="en-US" dirty="0"/>
          </a:p>
        </p:txBody>
      </p:sp>
      <p:pic>
        <p:nvPicPr>
          <p:cNvPr id="41" name="図 40">
            <a:extLst>
              <a:ext uri="{FF2B5EF4-FFF2-40B4-BE49-F238E27FC236}">
                <a16:creationId xmlns:a16="http://schemas.microsoft.com/office/drawing/2014/main" id="{1BDA1492-731B-4115-930C-0DD10AB5D1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463" y="2109514"/>
            <a:ext cx="653716" cy="1933101"/>
          </a:xfrm>
          <a:prstGeom prst="rect">
            <a:avLst/>
          </a:prstGeom>
        </p:spPr>
      </p:pic>
    </p:spTree>
    <p:extLst>
      <p:ext uri="{BB962C8B-B14F-4D97-AF65-F5344CB8AC3E}">
        <p14:creationId xmlns:p14="http://schemas.microsoft.com/office/powerpoint/2010/main" val="24531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194409889"/>
              </p:ext>
            </p:extLst>
          </p:nvPr>
        </p:nvGraphicFramePr>
        <p:xfrm>
          <a:off x="1352811" y="763579"/>
          <a:ext cx="3682827" cy="5806856"/>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1">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5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71731266"/>
              </p:ext>
            </p:extLst>
          </p:nvPr>
        </p:nvGraphicFramePr>
        <p:xfrm>
          <a:off x="5121662" y="777049"/>
          <a:ext cx="3986847" cy="5793385"/>
        </p:xfrm>
        <a:graphic>
          <a:graphicData uri="http://schemas.openxmlformats.org/drawingml/2006/table">
            <a:tbl>
              <a:tblPr firstRow="1" bandRow="1">
                <a:tableStyleId>{2D5ABB26-0587-4C30-8999-92F81FD0307C}</a:tableStyleId>
              </a:tblPr>
              <a:tblGrid>
                <a:gridCol w="3986847">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5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5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638147678"/>
              </p:ext>
            </p:extLst>
          </p:nvPr>
        </p:nvGraphicFramePr>
        <p:xfrm>
          <a:off x="100083" y="1676400"/>
          <a:ext cx="1228724" cy="4894030"/>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12" y="1608084"/>
            <a:ext cx="3817577" cy="2734210"/>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1"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1"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53" y="4524837"/>
            <a:ext cx="3817577" cy="183652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1"/>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316212"/>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ja-JP" altLang="en-US" sz="22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6" y="30761"/>
            <a:ext cx="69961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6"/>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25</a:t>
            </a:fld>
            <a:endParaRPr lang="ja-JP" altLang="en-US" dirty="0"/>
          </a:p>
        </p:txBody>
      </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bwMode="white">
          <a:xfrm>
            <a:off x="461965" y="30761"/>
            <a:ext cx="5303835"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1" y="914404"/>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404"/>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8653598"/>
              </p:ext>
            </p:extLst>
          </p:nvPr>
        </p:nvGraphicFramePr>
        <p:xfrm>
          <a:off x="431803" y="865206"/>
          <a:ext cx="8364536" cy="6062388"/>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3">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701040">
                <a:tc>
                  <a:txBody>
                    <a:bodyPr/>
                    <a:lstStyle/>
                    <a:p>
                      <a:pPr algn="ctr"/>
                      <a:endParaRPr kumimoji="1" lang="ja-JP" altLang="en-US" sz="19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1040">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25668">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000"/>
                        </a:lnSpc>
                      </a:pPr>
                      <a:r>
                        <a:rPr kumimoji="1" lang="ja-JP" altLang="en-US" sz="15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346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8"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8" y="2297239"/>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8" y="3845809"/>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204" y="4398633"/>
            <a:ext cx="988531" cy="1222075"/>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9" y="5271360"/>
            <a:ext cx="1081771" cy="914595"/>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7" y="1565441"/>
            <a:ext cx="1543051" cy="707886"/>
          </a:xfrm>
          <a:prstGeom prst="rect">
            <a:avLst/>
          </a:prstGeom>
          <a:noFill/>
        </p:spPr>
        <p:txBody>
          <a:bodyPr wrap="square" rtlCol="0">
            <a:spAutoFit/>
          </a:bodyPr>
          <a:lstStyle/>
          <a:p>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人</a:t>
            </a:r>
            <a:endParaRPr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803" y="1541532"/>
            <a:ext cx="1543051" cy="707886"/>
          </a:xfrm>
          <a:prstGeom prst="rect">
            <a:avLst/>
          </a:prstGeom>
          <a:noFill/>
        </p:spPr>
        <p:txBody>
          <a:bodyPr wrap="square" rtlCol="0">
            <a:spAutoFit/>
          </a:bodyPr>
          <a:lstStyle/>
          <a:p>
            <a:pPr algn="ct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7" name="テキスト ボックス 16"/>
          <p:cNvSpPr txBox="1"/>
          <p:nvPr/>
        </p:nvSpPr>
        <p:spPr>
          <a:xfrm>
            <a:off x="6416931" y="3194897"/>
            <a:ext cx="144092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じっそんてんぽ</a:t>
            </a:r>
          </a:p>
        </p:txBody>
      </p:sp>
      <p:sp>
        <p:nvSpPr>
          <p:cNvPr id="8" name="スライド番号プレースホルダー 7">
            <a:extLst>
              <a:ext uri="{FF2B5EF4-FFF2-40B4-BE49-F238E27FC236}">
                <a16:creationId xmlns:a16="http://schemas.microsoft.com/office/drawing/2014/main" id="{4D56204D-5ABF-4642-9AD9-298C709F425C}"/>
              </a:ext>
            </a:extLst>
          </p:cNvPr>
          <p:cNvSpPr>
            <a:spLocks noGrp="1"/>
          </p:cNvSpPr>
          <p:nvPr>
            <p:ph type="sldNum" sz="quarter" idx="4"/>
          </p:nvPr>
        </p:nvSpPr>
        <p:spPr/>
        <p:txBody>
          <a:bodyPr/>
          <a:lstStyle/>
          <a:p>
            <a:fld id="{CFE1D277-9C57-4E30-9C75-4A0776A97483}" type="slidenum">
              <a:rPr lang="ja-JP" altLang="en-US" smtClean="0"/>
              <a:pPr/>
              <a:t>26</a:t>
            </a:fld>
            <a:endParaRPr lang="ja-JP" altLang="en-US" dirty="0"/>
          </a:p>
        </p:txBody>
      </p:sp>
    </p:spTree>
    <p:extLst>
      <p:ext uri="{BB962C8B-B14F-4D97-AF65-F5344CB8AC3E}">
        <p14:creationId xmlns:p14="http://schemas.microsoft.com/office/powerpoint/2010/main" val="15212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1"/>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1"/>
            <a:ext cx="871952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状況によって使い分ける生命保険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スライド番号プレースホルダー 5">
            <a:extLst>
              <a:ext uri="{FF2B5EF4-FFF2-40B4-BE49-F238E27FC236}">
                <a16:creationId xmlns:a16="http://schemas.microsoft.com/office/drawing/2014/main" id="{3354BD92-486A-48EF-BE78-26D03408DB05}"/>
              </a:ext>
            </a:extLst>
          </p:cNvPr>
          <p:cNvSpPr>
            <a:spLocks noGrp="1"/>
          </p:cNvSpPr>
          <p:nvPr>
            <p:ph type="sldNum" sz="quarter" idx="4"/>
          </p:nvPr>
        </p:nvSpPr>
        <p:spPr/>
        <p:txBody>
          <a:bodyPr/>
          <a:lstStyle/>
          <a:p>
            <a:fld id="{CFE1D277-9C57-4E30-9C75-4A0776A97483}" type="slidenum">
              <a:rPr lang="ja-JP" altLang="en-US" smtClean="0"/>
              <a:pPr/>
              <a:t>27</a:t>
            </a:fld>
            <a:endParaRPr lang="ja-JP" altLang="en-US" dirty="0"/>
          </a:p>
        </p:txBody>
      </p:sp>
      <p:pic>
        <p:nvPicPr>
          <p:cNvPr id="7" name="図 6">
            <a:extLst>
              <a:ext uri="{FF2B5EF4-FFF2-40B4-BE49-F238E27FC236}">
                <a16:creationId xmlns:a16="http://schemas.microsoft.com/office/drawing/2014/main" id="{B5B6272F-3816-D8A1-441A-FF6904CB879E}"/>
              </a:ext>
            </a:extLst>
          </p:cNvPr>
          <p:cNvPicPr>
            <a:picLocks noChangeAspect="1"/>
          </p:cNvPicPr>
          <p:nvPr/>
        </p:nvPicPr>
        <p:blipFill>
          <a:blip r:embed="rId3"/>
          <a:stretch>
            <a:fillRect/>
          </a:stretch>
        </p:blipFill>
        <p:spPr>
          <a:xfrm>
            <a:off x="391886" y="798614"/>
            <a:ext cx="8327858" cy="4988037"/>
          </a:xfrm>
          <a:prstGeom prst="rect">
            <a:avLst/>
          </a:prstGeom>
        </p:spPr>
      </p:pic>
    </p:spTree>
    <p:extLst>
      <p:ext uri="{BB962C8B-B14F-4D97-AF65-F5344CB8AC3E}">
        <p14:creationId xmlns:p14="http://schemas.microsoft.com/office/powerpoint/2010/main" val="153082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1" y="2559875"/>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112C0CD3-2066-46A6-84B3-3FCBEECC6E2C}"/>
              </a:ext>
            </a:extLst>
          </p:cNvPr>
          <p:cNvSpPr>
            <a:spLocks noGrp="1"/>
          </p:cNvSpPr>
          <p:nvPr>
            <p:ph type="sldNum" sz="quarter" idx="4"/>
          </p:nvPr>
        </p:nvSpPr>
        <p:spPr/>
        <p:txBody>
          <a:bodyPr/>
          <a:lstStyle/>
          <a:p>
            <a:fld id="{CFE1D277-9C57-4E30-9C75-4A0776A97483}" type="slidenum">
              <a:rPr lang="ja-JP" altLang="en-US" smtClean="0"/>
              <a:pPr/>
              <a:t>28</a:t>
            </a:fld>
            <a:endParaRPr lang="ja-JP" altLang="en-US" dirty="0"/>
          </a:p>
        </p:txBody>
      </p:sp>
    </p:spTree>
    <p:extLst>
      <p:ext uri="{BB962C8B-B14F-4D97-AF65-F5344CB8AC3E}">
        <p14:creationId xmlns:p14="http://schemas.microsoft.com/office/powerpoint/2010/main" val="368875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3" y="30761"/>
            <a:ext cx="6700047"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p:cNvSpPr/>
          <p:nvPr/>
        </p:nvSpPr>
        <p:spPr>
          <a:xfrm>
            <a:off x="339366" y="3956543"/>
            <a:ext cx="8543379" cy="252211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・一番大切だと思うものの（　　）に○をいれよう。</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「自助」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「共助」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・そう考える理由は・・・</a:t>
            </a:r>
          </a:p>
        </p:txBody>
      </p:sp>
      <p:sp>
        <p:nvSpPr>
          <p:cNvPr id="3" name="正方形/長方形 2"/>
          <p:cNvSpPr/>
          <p:nvPr/>
        </p:nvSpPr>
        <p:spPr>
          <a:xfrm>
            <a:off x="461965" y="909552"/>
            <a:ext cx="6966393" cy="2985433"/>
          </a:xfrm>
          <a:prstGeom prst="rect">
            <a:avLst/>
          </a:prstGeom>
        </p:spPr>
        <p:txBody>
          <a:bodyPr wrap="square">
            <a:spAutoFit/>
          </a:bodyPr>
          <a:lstStyle/>
          <a:p>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今の日本で</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社会保障制度を持続可能なものにするためには、「自助」「共助」「公助」がどの　ように組み合わされればよいでしょうか。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今後の社会において</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「自助」「共助」「公助」のどれが一番大切だと思うか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あなたの考えをまとめてみましょう。</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吹き出し 4"/>
          <p:cNvSpPr/>
          <p:nvPr/>
        </p:nvSpPr>
        <p:spPr>
          <a:xfrm>
            <a:off x="339365" y="826599"/>
            <a:ext cx="7072059" cy="2839712"/>
          </a:xfrm>
          <a:prstGeom prst="wedgeRoundRectCallout">
            <a:avLst>
              <a:gd name="adj1" fmla="val 52063"/>
              <a:gd name="adj2" fmla="val 19653"/>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1026"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62" y="1941637"/>
            <a:ext cx="1732577" cy="18907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1"/>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61965" y="30761"/>
            <a:ext cx="703421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D130912-09B5-4893-B7E2-0C14D66AC413}"/>
              </a:ext>
            </a:extLst>
          </p:cNvPr>
          <p:cNvSpPr>
            <a:spLocks noGrp="1"/>
          </p:cNvSpPr>
          <p:nvPr>
            <p:ph type="sldNum" sz="quarter" idx="4"/>
          </p:nvPr>
        </p:nvSpPr>
        <p:spPr/>
        <p:txBody>
          <a:bodyPr/>
          <a:lstStyle/>
          <a:p>
            <a:fld id="{CFE1D277-9C57-4E30-9C75-4A0776A97483}" type="slidenum">
              <a:rPr lang="ja-JP" altLang="en-US" smtClean="0"/>
              <a:pPr/>
              <a:t>29</a:t>
            </a:fld>
            <a:endParaRPr lang="ja-JP" altLang="en-US" dirty="0"/>
          </a:p>
        </p:txBody>
      </p:sp>
    </p:spTree>
    <p:extLst>
      <p:ext uri="{BB962C8B-B14F-4D97-AF65-F5344CB8AC3E}">
        <p14:creationId xmlns:p14="http://schemas.microsoft.com/office/powerpoint/2010/main" val="36769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日本の高齢化率は何％？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304804" y="3548772"/>
            <a:ext cx="8562975" cy="1152944"/>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D.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29.1</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51" dirty="0">
                <a:solidFill>
                  <a:schemeClr val="tx1"/>
                </a:solidFill>
                <a:latin typeface="Meiryo UI" panose="020B0604030504040204" pitchFamily="50" charset="-128"/>
                <a:ea typeface="Meiryo UI" panose="020B0604030504040204" pitchFamily="50" charset="-128"/>
                <a:cs typeface="ヒラギノ角ゴ Pro W6"/>
              </a:rPr>
              <a:t>＊内閣府「高齢社会白書（概要版）」（令和</a:t>
            </a:r>
            <a:r>
              <a:rPr lang="en-US" altLang="ja-JP" sz="1051" dirty="0">
                <a:solidFill>
                  <a:schemeClr val="tx1"/>
                </a:solidFill>
                <a:latin typeface="Meiryo UI" panose="020B0604030504040204" pitchFamily="50" charset="-128"/>
                <a:ea typeface="Meiryo UI" panose="020B0604030504040204" pitchFamily="50" charset="-128"/>
                <a:cs typeface="ヒラギノ角ゴ Pro W6"/>
              </a:rPr>
              <a:t>6</a:t>
            </a:r>
            <a:r>
              <a:rPr lang="ja-JP" altLang="en-US" sz="105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105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1" name="テキスト ボックス 30"/>
          <p:cNvSpPr txBox="1"/>
          <p:nvPr/>
        </p:nvSpPr>
        <p:spPr>
          <a:xfrm>
            <a:off x="559641" y="4760939"/>
            <a:ext cx="7717585" cy="2062103"/>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1"/>
            <a:ext cx="1824891" cy="810441"/>
          </a:xfrm>
          <a:prstGeom prst="rect">
            <a:avLst/>
          </a:prstGeom>
        </p:spPr>
      </p:pic>
      <p:grpSp>
        <p:nvGrpSpPr>
          <p:cNvPr id="5" name="グループ化 4"/>
          <p:cNvGrpSpPr/>
          <p:nvPr/>
        </p:nvGrpSpPr>
        <p:grpSpPr>
          <a:xfrm>
            <a:off x="304800" y="743641"/>
            <a:ext cx="8803704" cy="2664147"/>
            <a:chOff x="304800" y="743636"/>
            <a:chExt cx="8803704" cy="2664147"/>
          </a:xfrm>
        </p:grpSpPr>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年の日本の高齢者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(65</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は全体の人口の何％でしょう？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04800" y="2798875"/>
              <a:ext cx="856297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14</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21</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D.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1"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grpSp>
      <p:sp>
        <p:nvSpPr>
          <p:cNvPr id="6" name="スライド番号プレースホルダー 5">
            <a:extLst>
              <a:ext uri="{FF2B5EF4-FFF2-40B4-BE49-F238E27FC236}">
                <a16:creationId xmlns:a16="http://schemas.microsoft.com/office/drawing/2014/main" id="{01848CE4-B8B7-4BFB-80E8-D375D5CD7B6B}"/>
              </a:ext>
            </a:extLst>
          </p:cNvPr>
          <p:cNvSpPr>
            <a:spLocks noGrp="1"/>
          </p:cNvSpPr>
          <p:nvPr>
            <p:ph type="sldNum" sz="quarter" idx="4"/>
          </p:nvPr>
        </p:nvSpPr>
        <p:spPr/>
        <p:txBody>
          <a:bodyPr/>
          <a:lstStyle/>
          <a:p>
            <a:fld id="{CFE1D277-9C57-4E30-9C75-4A0776A97483}" type="slidenum">
              <a:rPr lang="ja-JP" altLang="en-US" smtClean="0"/>
              <a:pPr/>
              <a:t>3</a:t>
            </a:fld>
            <a:endParaRPr lang="ja-JP" altLang="en-US" dirty="0"/>
          </a:p>
        </p:txBody>
      </p:sp>
    </p:spTree>
    <p:extLst>
      <p:ext uri="{BB962C8B-B14F-4D97-AF65-F5344CB8AC3E}">
        <p14:creationId xmlns:p14="http://schemas.microsoft.com/office/powerpoint/2010/main" val="7605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3" y="30761"/>
            <a:ext cx="6700047"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1999114" y="1386105"/>
            <a:ext cx="7184081" cy="1322389"/>
            <a:chOff x="2040294" y="1725745"/>
            <a:chExt cx="7059475" cy="1322388"/>
          </a:xfrm>
        </p:grpSpPr>
        <p:sp>
          <p:nvSpPr>
            <p:cNvPr id="18" name="正方形/長方形 17">
              <a:extLst>
                <a:ext uri="{FF2B5EF4-FFF2-40B4-BE49-F238E27FC236}">
                  <a16:creationId xmlns:a16="http://schemas.microsoft.com/office/drawing/2014/main" id="{F7071916-CA39-4C79-B323-48CA308089C4}"/>
                </a:ext>
              </a:extLst>
            </p:cNvPr>
            <p:cNvSpPr/>
            <p:nvPr/>
          </p:nvSpPr>
          <p:spPr>
            <a:xfrm>
              <a:off x="2055420" y="1740608"/>
              <a:ext cx="7044349" cy="1292661"/>
            </a:xfrm>
            <a:prstGeom prst="rect">
              <a:avLst/>
            </a:prstGeom>
          </p:spPr>
          <p:txBody>
            <a:bodyPr wrap="square">
              <a:spAutoFit/>
            </a:bodyPr>
            <a:lstStyle/>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老後に充実した生活を送るためには、 「共助」や</a:t>
              </a:r>
            </a:p>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「公助」ばかりに頼らず、「自助」に重点をおいた方</a:t>
              </a:r>
            </a:p>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
              <a:extLst>
                <a:ext uri="{FF2B5EF4-FFF2-40B4-BE49-F238E27FC236}">
                  <a16:creationId xmlns:a16="http://schemas.microsoft.com/office/drawing/2014/main" id="{7F42DF66-B1AF-461D-9217-45E90B66A5B6}"/>
                </a:ext>
              </a:extLst>
            </p:cNvPr>
            <p:cNvSpPr/>
            <p:nvPr/>
          </p:nvSpPr>
          <p:spPr>
            <a:xfrm>
              <a:off x="2040294" y="1725745"/>
              <a:ext cx="6915935" cy="1322388"/>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pic>
        <p:nvPicPr>
          <p:cNvPr id="30"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5" y="1355407"/>
            <a:ext cx="1166163" cy="127261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0" y="1"/>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461964" y="30761"/>
            <a:ext cx="7434261"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自助・共助・公助の考え方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正方形/長方形 19"/>
          <p:cNvSpPr/>
          <p:nvPr/>
        </p:nvSpPr>
        <p:spPr>
          <a:xfrm>
            <a:off x="76690" y="832187"/>
            <a:ext cx="4102405"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さん（「自助」重視型）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367383" y="3358262"/>
            <a:ext cx="818013" cy="1159532"/>
          </a:xfrm>
          <a:prstGeom prst="rect">
            <a:avLst/>
          </a:prstGeom>
          <a:ln>
            <a:noFill/>
          </a:ln>
          <a:effectLst/>
        </p:spPr>
      </p:pic>
      <p:pic>
        <p:nvPicPr>
          <p:cNvPr id="7" name="図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445031" y="5314951"/>
            <a:ext cx="855712" cy="1159200"/>
          </a:xfrm>
          <a:prstGeom prst="rect">
            <a:avLst/>
          </a:prstGeom>
        </p:spPr>
      </p:pic>
      <p:sp>
        <p:nvSpPr>
          <p:cNvPr id="25" name="正方形/長方形 24"/>
          <p:cNvSpPr/>
          <p:nvPr/>
        </p:nvSpPr>
        <p:spPr>
          <a:xfrm>
            <a:off x="78293" y="2801311"/>
            <a:ext cx="409919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さん（「共助」重視型）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40948" y="4791729"/>
            <a:ext cx="408316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さん（「公助」重視型）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002692" y="3392504"/>
            <a:ext cx="7087627" cy="1223575"/>
            <a:chOff x="1965994" y="3674176"/>
            <a:chExt cx="7087626" cy="1223575"/>
          </a:xfrm>
        </p:grpSpPr>
        <p:sp>
          <p:nvSpPr>
            <p:cNvPr id="28" name="正方形/長方形 27">
              <a:extLst>
                <a:ext uri="{FF2B5EF4-FFF2-40B4-BE49-F238E27FC236}">
                  <a16:creationId xmlns:a16="http://schemas.microsoft.com/office/drawing/2014/main" id="{F7071916-CA39-4C79-B323-48CA308089C4}"/>
                </a:ext>
              </a:extLst>
            </p:cNvPr>
            <p:cNvSpPr/>
            <p:nvPr/>
          </p:nvSpPr>
          <p:spPr>
            <a:xfrm>
              <a:off x="2055419" y="3797965"/>
              <a:ext cx="6998201" cy="892552"/>
            </a:xfrm>
            <a:prstGeom prst="rect">
              <a:avLst/>
            </a:prstGeom>
          </p:spPr>
          <p:txBody>
            <a:bodyPr wrap="square">
              <a:spAutoFit/>
            </a:bodyPr>
            <a:lstStyle/>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社会保険料が高くなってもいいから、公的年金等の「共助」を充実させた方が良いよね。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4">
              <a:extLst>
                <a:ext uri="{FF2B5EF4-FFF2-40B4-BE49-F238E27FC236}">
                  <a16:creationId xmlns:a16="http://schemas.microsoft.com/office/drawing/2014/main" id="{7F42DF66-B1AF-461D-9217-45E90B66A5B6}"/>
                </a:ext>
              </a:extLst>
            </p:cNvPr>
            <p:cNvSpPr/>
            <p:nvPr/>
          </p:nvSpPr>
          <p:spPr>
            <a:xfrm>
              <a:off x="1965994" y="3674176"/>
              <a:ext cx="7064534" cy="122357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grpSp>
        <p:nvGrpSpPr>
          <p:cNvPr id="5" name="グループ化 4"/>
          <p:cNvGrpSpPr/>
          <p:nvPr/>
        </p:nvGrpSpPr>
        <p:grpSpPr>
          <a:xfrm>
            <a:off x="2040297" y="5269403"/>
            <a:ext cx="7038931" cy="1292662"/>
            <a:chOff x="2040293" y="5269398"/>
            <a:chExt cx="7038930" cy="1292661"/>
          </a:xfrm>
        </p:grpSpPr>
        <p:sp>
          <p:nvSpPr>
            <p:cNvPr id="34" name="正方形/長方形 33">
              <a:extLst>
                <a:ext uri="{FF2B5EF4-FFF2-40B4-BE49-F238E27FC236}">
                  <a16:creationId xmlns:a16="http://schemas.microsoft.com/office/drawing/2014/main" id="{F7071916-CA39-4C79-B323-48CA308089C4}"/>
                </a:ext>
              </a:extLst>
            </p:cNvPr>
            <p:cNvSpPr/>
            <p:nvPr/>
          </p:nvSpPr>
          <p:spPr>
            <a:xfrm>
              <a:off x="2088989" y="5269398"/>
              <a:ext cx="6941539" cy="1292661"/>
            </a:xfrm>
            <a:prstGeom prst="rect">
              <a:avLst/>
            </a:prstGeom>
          </p:spPr>
          <p:txBody>
            <a:bodyPr wrap="square">
              <a:spAutoFit/>
            </a:bodyPr>
            <a:lstStyle/>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老後に最低限の生活は保障されていて欲しいから、租税</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税金</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が高くなっても「公助」を充実させた方がいいよね。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4">
              <a:extLst>
                <a:ext uri="{FF2B5EF4-FFF2-40B4-BE49-F238E27FC236}">
                  <a16:creationId xmlns:a16="http://schemas.microsoft.com/office/drawing/2014/main" id="{7F42DF66-B1AF-461D-9217-45E90B66A5B6}"/>
                </a:ext>
              </a:extLst>
            </p:cNvPr>
            <p:cNvSpPr/>
            <p:nvPr/>
          </p:nvSpPr>
          <p:spPr>
            <a:xfrm>
              <a:off x="2040293" y="5314950"/>
              <a:ext cx="7038930" cy="1201557"/>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スライド番号プレースホルダー 7">
            <a:extLst>
              <a:ext uri="{FF2B5EF4-FFF2-40B4-BE49-F238E27FC236}">
                <a16:creationId xmlns:a16="http://schemas.microsoft.com/office/drawing/2014/main" id="{9FD5153D-EA84-4F5C-B7F6-5244257CA606}"/>
              </a:ext>
            </a:extLst>
          </p:cNvPr>
          <p:cNvSpPr>
            <a:spLocks noGrp="1"/>
          </p:cNvSpPr>
          <p:nvPr>
            <p:ph type="sldNum" sz="quarter" idx="4"/>
          </p:nvPr>
        </p:nvSpPr>
        <p:spPr/>
        <p:txBody>
          <a:bodyPr/>
          <a:lstStyle/>
          <a:p>
            <a:fld id="{CFE1D277-9C57-4E30-9C75-4A0776A97483}" type="slidenum">
              <a:rPr lang="ja-JP" altLang="en-US" smtClean="0"/>
              <a:pPr/>
              <a:t>30</a:t>
            </a:fld>
            <a:endParaRPr lang="ja-JP" altLang="en-US" dirty="0"/>
          </a:p>
        </p:txBody>
      </p:sp>
    </p:spTree>
    <p:extLst>
      <p:ext uri="{BB962C8B-B14F-4D97-AF65-F5344CB8AC3E}">
        <p14:creationId xmlns:p14="http://schemas.microsoft.com/office/powerpoint/2010/main" val="29438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1031312" y="786703"/>
            <a:ext cx="3924000" cy="5793207"/>
          </a:xfrm>
          <a:prstGeom prst="roundRect">
            <a:avLst>
              <a:gd name="adj" fmla="val 11759"/>
            </a:avLst>
          </a:prstGeom>
          <a:solidFill>
            <a:schemeClr val="accent1">
              <a:lumMod val="20000"/>
              <a:lumOff val="80000"/>
            </a:schemeClr>
          </a:solidFill>
          <a:ln w="5715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3551755" y="977136"/>
            <a:ext cx="995084" cy="546848"/>
          </a:xfrm>
          <a:prstGeom prst="rect">
            <a:avLst/>
          </a:prstGeom>
        </p:spPr>
      </p:pic>
      <p:sp>
        <p:nvSpPr>
          <p:cNvPr id="17" name="角丸四角形 16"/>
          <p:cNvSpPr/>
          <p:nvPr/>
        </p:nvSpPr>
        <p:spPr>
          <a:xfrm>
            <a:off x="5094971" y="786707"/>
            <a:ext cx="3924000" cy="5793207"/>
          </a:xfrm>
          <a:prstGeom prst="roundRect">
            <a:avLst>
              <a:gd name="adj" fmla="val 10175"/>
            </a:avLst>
          </a:prstGeom>
          <a:solidFill>
            <a:schemeClr val="accent2">
              <a:lumMod val="20000"/>
              <a:lumOff val="80000"/>
            </a:schemeClr>
          </a:solidFill>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24" y="983769"/>
            <a:ext cx="1066800" cy="546848"/>
          </a:xfrm>
          <a:prstGeom prst="rect">
            <a:avLst/>
          </a:prstGeom>
        </p:spPr>
      </p:pic>
      <p:sp>
        <p:nvSpPr>
          <p:cNvPr id="11" name="正方形/長方形 10"/>
          <p:cNvSpPr/>
          <p:nvPr/>
        </p:nvSpPr>
        <p:spPr>
          <a:xfrm>
            <a:off x="461965" y="30765"/>
            <a:ext cx="8224836"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海外の社会保障制度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p:cNvSpPr txBox="1"/>
          <p:nvPr/>
        </p:nvSpPr>
        <p:spPr>
          <a:xfrm>
            <a:off x="1175753" y="926112"/>
            <a:ext cx="2716009" cy="923330"/>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schemeClr val="tx2"/>
              </a:solidFill>
            </a:endParaRPr>
          </a:p>
        </p:txBody>
      </p:sp>
      <p:sp>
        <p:nvSpPr>
          <p:cNvPr id="12" name="角丸四角形 11"/>
          <p:cNvSpPr/>
          <p:nvPr/>
        </p:nvSpPr>
        <p:spPr>
          <a:xfrm>
            <a:off x="1312078" y="1645025"/>
            <a:ext cx="3375325" cy="428625"/>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高福祉・高負担</a:t>
            </a:r>
          </a:p>
        </p:txBody>
      </p:sp>
      <p:sp>
        <p:nvSpPr>
          <p:cNvPr id="14" name="テキスト ボックス 13"/>
          <p:cNvSpPr txBox="1"/>
          <p:nvPr/>
        </p:nvSpPr>
        <p:spPr>
          <a:xfrm>
            <a:off x="5457542" y="913753"/>
            <a:ext cx="2716009" cy="923330"/>
          </a:xfrm>
          <a:prstGeom prst="rect">
            <a:avLst/>
          </a:prstGeom>
          <a:noFill/>
        </p:spPr>
        <p:txBody>
          <a:bodyPr wrap="square" rtlCol="0">
            <a:spAutoFit/>
          </a:bodyPr>
          <a:lstStyle/>
          <a:p>
            <a:r>
              <a:rPr lang="ja-JP" altLang="en-US"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p>
        </p:txBody>
      </p:sp>
      <p:sp>
        <p:nvSpPr>
          <p:cNvPr id="19" name="角丸四角形 18"/>
          <p:cNvSpPr/>
          <p:nvPr/>
        </p:nvSpPr>
        <p:spPr>
          <a:xfrm>
            <a:off x="5434443" y="1657701"/>
            <a:ext cx="3301863" cy="428625"/>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低福祉・低負担</a:t>
            </a:r>
          </a:p>
        </p:txBody>
      </p:sp>
      <p:sp>
        <p:nvSpPr>
          <p:cNvPr id="2" name="テキスト ボックス 1"/>
          <p:cNvSpPr txBox="1"/>
          <p:nvPr/>
        </p:nvSpPr>
        <p:spPr>
          <a:xfrm>
            <a:off x="0" y="6594518"/>
            <a:ext cx="8770350" cy="254044"/>
          </a:xfrm>
          <a:prstGeom prst="rect">
            <a:avLst/>
          </a:prstGeom>
          <a:noFill/>
        </p:spPr>
        <p:txBody>
          <a:bodyPr wrap="none" rtlCol="0">
            <a:spAutoFit/>
          </a:bodyPr>
          <a:lstStyle/>
          <a:p>
            <a:r>
              <a:rPr lang="en-US" altLang="ja-JP" sz="105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1" dirty="0">
                <a:solidFill>
                  <a:schemeClr val="tx1">
                    <a:lumMod val="75000"/>
                    <a:lumOff val="25000"/>
                  </a:schemeClr>
                </a:solidFill>
                <a:latin typeface="Meiryo UI" panose="020B0604030504040204" pitchFamily="50" charset="-128"/>
                <a:ea typeface="Meiryo UI" panose="020B0604030504040204" pitchFamily="50" charset="-128"/>
              </a:rPr>
              <a:t>厚生労働省「</a:t>
            </a:r>
            <a:r>
              <a:rPr lang="en-US" altLang="ja-JP" sz="1051" dirty="0">
                <a:solidFill>
                  <a:schemeClr val="tx1">
                    <a:lumMod val="75000"/>
                    <a:lumOff val="25000"/>
                  </a:schemeClr>
                </a:solidFill>
                <a:latin typeface="Meiryo UI" panose="020B0604030504040204" pitchFamily="50" charset="-128"/>
                <a:ea typeface="Meiryo UI" panose="020B0604030504040204" pitchFamily="50" charset="-128"/>
              </a:rPr>
              <a:t>2022</a:t>
            </a:r>
            <a:r>
              <a:rPr lang="ja-JP" altLang="en-US" sz="1051" dirty="0">
                <a:solidFill>
                  <a:schemeClr val="tx1">
                    <a:lumMod val="75000"/>
                    <a:lumOff val="25000"/>
                  </a:schemeClr>
                </a:solidFill>
                <a:latin typeface="Meiryo UI" panose="020B0604030504040204" pitchFamily="50" charset="-128"/>
                <a:ea typeface="Meiryo UI" panose="020B0604030504040204" pitchFamily="50" charset="-128"/>
              </a:rPr>
              <a:t>年　海外情勢報告」、財務省「国民負担率の国際比較」「付加価値税の国際比較」（</a:t>
            </a:r>
            <a:r>
              <a:rPr lang="en-US" altLang="ja-JP" sz="1051" dirty="0">
                <a:solidFill>
                  <a:schemeClr val="tx1">
                    <a:lumMod val="75000"/>
                    <a:lumOff val="25000"/>
                  </a:schemeClr>
                </a:solidFill>
                <a:latin typeface="Meiryo UI" panose="020B0604030504040204" pitchFamily="50" charset="-128"/>
                <a:ea typeface="Meiryo UI" panose="020B0604030504040204" pitchFamily="50" charset="-128"/>
              </a:rPr>
              <a:t>2024</a:t>
            </a:r>
            <a:r>
              <a:rPr lang="ja-JP" altLang="en-US" sz="1051" dirty="0">
                <a:solidFill>
                  <a:schemeClr val="tx1">
                    <a:lumMod val="75000"/>
                    <a:lumOff val="25000"/>
                  </a:schemeClr>
                </a:solidFill>
                <a:latin typeface="Meiryo UI" panose="020B0604030504040204" pitchFamily="50" charset="-128"/>
                <a:ea typeface="Meiryo UI" panose="020B0604030504040204" pitchFamily="50" charset="-128"/>
              </a:rPr>
              <a:t>年度）をもとに生命保険文化センターが作成</a:t>
            </a:r>
          </a:p>
        </p:txBody>
      </p:sp>
      <p:cxnSp>
        <p:nvCxnSpPr>
          <p:cNvPr id="5" name="直線コネクタ 4"/>
          <p:cNvCxnSpPr/>
          <p:nvPr/>
        </p:nvCxnSpPr>
        <p:spPr>
          <a:xfrm flipV="1">
            <a:off x="18851" y="3299384"/>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094975" y="3299385"/>
            <a:ext cx="3911323" cy="3"/>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18851" y="5322832"/>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094975" y="5322833"/>
            <a:ext cx="3911323" cy="3"/>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4927" y="2516516"/>
            <a:ext cx="879927" cy="40011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特徴</a:t>
            </a:r>
          </a:p>
        </p:txBody>
      </p:sp>
      <p:sp>
        <p:nvSpPr>
          <p:cNvPr id="24" name="テキスト ボックス 23"/>
          <p:cNvSpPr txBox="1"/>
          <p:nvPr/>
        </p:nvSpPr>
        <p:spPr>
          <a:xfrm>
            <a:off x="1301840" y="2215301"/>
            <a:ext cx="3504937" cy="1015663"/>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税金や社会保険料は高いが、政府や自治体が幅広い保障を提供する共助と公助が中心。</a:t>
            </a:r>
          </a:p>
        </p:txBody>
      </p:sp>
      <p:sp>
        <p:nvSpPr>
          <p:cNvPr id="25" name="テキスト ボックス 24"/>
          <p:cNvSpPr txBox="1"/>
          <p:nvPr/>
        </p:nvSpPr>
        <p:spPr>
          <a:xfrm>
            <a:off x="5361592" y="2215301"/>
            <a:ext cx="3447563" cy="1015663"/>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個人の生活に干渉しないという自己責任の精神のもと自助努力が中心。</a:t>
            </a:r>
          </a:p>
        </p:txBody>
      </p:sp>
      <p:sp>
        <p:nvSpPr>
          <p:cNvPr id="27" name="テキスト ボックス 26"/>
          <p:cNvSpPr txBox="1"/>
          <p:nvPr/>
        </p:nvSpPr>
        <p:spPr>
          <a:xfrm>
            <a:off x="64927" y="3825988"/>
            <a:ext cx="879927" cy="1015663"/>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社会</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保障</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制度</a:t>
            </a:r>
          </a:p>
        </p:txBody>
      </p:sp>
      <p:sp>
        <p:nvSpPr>
          <p:cNvPr id="28" name="テキスト ボックス 27"/>
          <p:cNvSpPr txBox="1"/>
          <p:nvPr/>
        </p:nvSpPr>
        <p:spPr>
          <a:xfrm>
            <a:off x="1301840" y="3356349"/>
            <a:ext cx="3504937" cy="1938992"/>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幅広く多くの人を対象に所得保障が中心で、基本的には現金給付。年金保険や医療保険をはじめとして、労災保険や児童手当、住宅手当、福祉サービス等がある。</a:t>
            </a:r>
          </a:p>
        </p:txBody>
      </p:sp>
      <p:sp>
        <p:nvSpPr>
          <p:cNvPr id="29" name="テキスト ボックス 28"/>
          <p:cNvSpPr txBox="1"/>
          <p:nvPr/>
        </p:nvSpPr>
        <p:spPr>
          <a:xfrm>
            <a:off x="5361593" y="3507181"/>
            <a:ext cx="3504937" cy="1631216"/>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被用者や自営業者を対象とした年金保険や高齢者や低所得者、障害者を対象とした医療保険がある。その他、対象が決められた扶助や州独自の保障がある。</a:t>
            </a:r>
          </a:p>
        </p:txBody>
      </p:sp>
      <p:sp>
        <p:nvSpPr>
          <p:cNvPr id="30" name="テキスト ボックス 29"/>
          <p:cNvSpPr txBox="1"/>
          <p:nvPr/>
        </p:nvSpPr>
        <p:spPr>
          <a:xfrm>
            <a:off x="64926" y="5713228"/>
            <a:ext cx="879927" cy="40011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負担</a:t>
            </a:r>
          </a:p>
        </p:txBody>
      </p:sp>
      <p:sp>
        <p:nvSpPr>
          <p:cNvPr id="31" name="テキスト ボックス 30"/>
          <p:cNvSpPr txBox="1"/>
          <p:nvPr/>
        </p:nvSpPr>
        <p:spPr>
          <a:xfrm>
            <a:off x="1301839" y="5376687"/>
            <a:ext cx="1790159" cy="951158"/>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消費税率　　</a:t>
            </a:r>
          </a:p>
        </p:txBody>
      </p:sp>
      <p:sp>
        <p:nvSpPr>
          <p:cNvPr id="32" name="テキスト ボックス 31"/>
          <p:cNvSpPr txBox="1"/>
          <p:nvPr/>
        </p:nvSpPr>
        <p:spPr>
          <a:xfrm>
            <a:off x="5361592" y="5376687"/>
            <a:ext cx="1708515" cy="951158"/>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消費税率</a:t>
            </a:r>
          </a:p>
        </p:txBody>
      </p:sp>
      <p:sp>
        <p:nvSpPr>
          <p:cNvPr id="33" name="テキスト ボックス 32"/>
          <p:cNvSpPr txBox="1"/>
          <p:nvPr/>
        </p:nvSpPr>
        <p:spPr>
          <a:xfrm>
            <a:off x="3073146" y="5376691"/>
            <a:ext cx="1969305" cy="1412823"/>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55.0</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35422" y="5376687"/>
            <a:ext cx="1939263" cy="951158"/>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33.9</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2021</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州により異なる</a:t>
            </a:r>
          </a:p>
        </p:txBody>
      </p:sp>
      <p:sp>
        <p:nvSpPr>
          <p:cNvPr id="35" name="テキスト ボックス 34"/>
          <p:cNvSpPr txBox="1"/>
          <p:nvPr/>
        </p:nvSpPr>
        <p:spPr>
          <a:xfrm>
            <a:off x="6726623" y="6231733"/>
            <a:ext cx="2612925" cy="415755"/>
          </a:xfrm>
          <a:prstGeom prst="rect">
            <a:avLst/>
          </a:prstGeom>
          <a:noFill/>
        </p:spPr>
        <p:txBody>
          <a:bodyPr wrap="square" rtlCol="0">
            <a:spAutoFit/>
          </a:bodyPr>
          <a:lstStyle/>
          <a:p>
            <a:r>
              <a:rPr lang="en-US" altLang="ja-JP" sz="1051"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rPr>
              <a:t>ニューヨーク州　約</a:t>
            </a:r>
            <a:r>
              <a:rPr lang="en-US" altLang="ja-JP" sz="1051" b="1"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1"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1051"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0A2ED38-E70E-4B21-8A32-50F2F02F2B67}"/>
              </a:ext>
            </a:extLst>
          </p:cNvPr>
          <p:cNvSpPr>
            <a:spLocks noGrp="1"/>
          </p:cNvSpPr>
          <p:nvPr>
            <p:ph type="sldNum" sz="quarter" idx="4"/>
          </p:nvPr>
        </p:nvSpPr>
        <p:spPr/>
        <p:txBody>
          <a:bodyPr/>
          <a:lstStyle/>
          <a:p>
            <a:fld id="{CFE1D277-9C57-4E30-9C75-4A0776A97483}" type="slidenum">
              <a:rPr lang="ja-JP" altLang="en-US" smtClean="0"/>
              <a:pPr/>
              <a:t>31</a:t>
            </a:fld>
            <a:endParaRPr lang="ja-JP" altLang="en-US" dirty="0"/>
          </a:p>
        </p:txBody>
      </p:sp>
    </p:spTree>
    <p:extLst>
      <p:ext uri="{BB962C8B-B14F-4D97-AF65-F5344CB8AC3E}">
        <p14:creationId xmlns:p14="http://schemas.microsoft.com/office/powerpoint/2010/main" val="245696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1" y="2910518"/>
            <a:ext cx="8547100" cy="1015663"/>
          </a:xfrm>
          <a:prstGeom prst="rect">
            <a:avLst/>
          </a:prstGeom>
          <a:noFill/>
        </p:spPr>
        <p:txBody>
          <a:bodyPr wrap="square" rtlCol="0">
            <a:spAutoFit/>
          </a:bodyPr>
          <a:lstStyle/>
          <a:p>
            <a:pPr algn="ct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５</a:t>
            </a:r>
            <a:r>
              <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58659A8-321B-4CB9-A7B4-2030F154E45F}"/>
              </a:ext>
            </a:extLst>
          </p:cNvPr>
          <p:cNvSpPr>
            <a:spLocks noGrp="1"/>
          </p:cNvSpPr>
          <p:nvPr>
            <p:ph type="sldNum" sz="quarter" idx="4"/>
          </p:nvPr>
        </p:nvSpPr>
        <p:spPr/>
        <p:txBody>
          <a:bodyPr/>
          <a:lstStyle/>
          <a:p>
            <a:fld id="{CFE1D277-9C57-4E30-9C75-4A0776A97483}" type="slidenum">
              <a:rPr lang="ja-JP" altLang="en-US" smtClean="0"/>
              <a:pPr/>
              <a:t>32</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1"/>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61965" y="30765"/>
            <a:ext cx="8224836"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p:cNvSpPr txBox="1"/>
          <p:nvPr/>
        </p:nvSpPr>
        <p:spPr>
          <a:xfrm>
            <a:off x="181410" y="1003600"/>
            <a:ext cx="8630767" cy="1077218"/>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少子高齢社会</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のあり方に　</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ついて考えていくことが大切。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81410" y="3422613"/>
            <a:ext cx="8630767" cy="1569660"/>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③自分で備える手段である「自助」として、</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　</a:t>
            </a:r>
          </a:p>
          <a:p>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があり、それぞれの特徴をよく理解し、</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選択していくことが大切。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81413" y="5083553"/>
            <a:ext cx="8857815" cy="1569660"/>
          </a:xfrm>
          <a:prstGeom prst="rect">
            <a:avLst/>
          </a:prstGeom>
          <a:noFill/>
        </p:spPr>
        <p:txBody>
          <a:bodyPr wrap="square" rtlCol="0">
            <a:spAutoFit/>
          </a:bodyPr>
          <a:lstStyle/>
          <a:p>
            <a:pPr marL="265107" indent="-265107"/>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④持続可能な社会保障制度を維持するために、</a:t>
            </a:r>
          </a:p>
          <a:p>
            <a:pPr marL="265107" indent="-265107"/>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社会における自助・共助・公助の適切な組み合わせを考えていきましょう。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1410" y="2391683"/>
            <a:ext cx="8630767"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②自分の身を守るために、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85A871E-F4C3-49BA-8BF5-962ECD008A57}"/>
              </a:ext>
            </a:extLst>
          </p:cNvPr>
          <p:cNvSpPr>
            <a:spLocks noGrp="1"/>
          </p:cNvSpPr>
          <p:nvPr>
            <p:ph type="sldNum" sz="quarter" idx="4"/>
          </p:nvPr>
        </p:nvSpPr>
        <p:spPr/>
        <p:txBody>
          <a:bodyPr/>
          <a:lstStyle/>
          <a:p>
            <a:fld id="{CFE1D277-9C57-4E30-9C75-4A0776A97483}" type="slidenum">
              <a:rPr lang="ja-JP" altLang="en-US" smtClean="0"/>
              <a:pPr/>
              <a:t>33</a:t>
            </a:fld>
            <a:endParaRPr lang="ja-JP" altLang="en-US" dirty="0"/>
          </a:p>
        </p:txBody>
      </p:sp>
    </p:spTree>
    <p:extLst>
      <p:ext uri="{BB962C8B-B14F-4D97-AF65-F5344CB8AC3E}">
        <p14:creationId xmlns:p14="http://schemas.microsoft.com/office/powerpoint/2010/main" val="24170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extLst>
              <p:ext uri="{D42A27DB-BD31-4B8C-83A1-F6EECF244321}">
                <p14:modId xmlns:p14="http://schemas.microsoft.com/office/powerpoint/2010/main" val="3625957913"/>
              </p:ext>
            </p:extLst>
          </p:nvPr>
        </p:nvGraphicFramePr>
        <p:xfrm>
          <a:off x="-73152" y="1144080"/>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1"/>
            <a:ext cx="4279392" cy="369332"/>
          </a:xfrm>
          <a:prstGeom prst="rect">
            <a:avLst/>
          </a:prstGeom>
          <a:noFill/>
        </p:spPr>
        <p:txBody>
          <a:bodyPr wrap="square" rtlCol="0">
            <a:spAutoFit/>
          </a:bodyPr>
          <a:lstStyle/>
          <a:p>
            <a:r>
              <a:rPr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7"/>
            <a:ext cx="54559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455926" y="1198289"/>
            <a:ext cx="430495"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7"/>
            <a:ext cx="621792" cy="261610"/>
          </a:xfrm>
          <a:prstGeom prst="rect">
            <a:avLst/>
          </a:prstGeom>
          <a:noFill/>
        </p:spPr>
        <p:txBody>
          <a:bodyPr wrap="square" rtlCol="0">
            <a:spAutoFit/>
          </a:bodyPr>
          <a:lstStyle/>
          <a:p>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p:txBody>
          <a:bodyPr/>
          <a:lstStyle/>
          <a:p>
            <a:fld id="{CFE1D277-9C57-4E30-9C75-4A0776A97483}" type="slidenum">
              <a:rPr lang="ja-JP" altLang="en-US" smtClean="0"/>
              <a:pPr/>
              <a:t>4</a:t>
            </a:fld>
            <a:endParaRPr lang="ja-JP" altLang="en-US" dirty="0"/>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8" y="823678"/>
            <a:ext cx="8258703"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445033" y="1035838"/>
            <a:ext cx="8447040"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500" b="1" dirty="0">
                <a:solidFill>
                  <a:schemeClr val="tx2">
                    <a:lumMod val="75000"/>
                  </a:schemeClr>
                </a:solidFill>
                <a:latin typeface="メイリオ" pitchFamily="50" charset="-128"/>
                <a:ea typeface="メイリオ" pitchFamily="50" charset="-128"/>
                <a:cs typeface="メイリオ" pitchFamily="50" charset="-128"/>
              </a:rPr>
              <a:t>「平均寿命」とは</a:t>
            </a:r>
            <a:r>
              <a:rPr lang="en-US" altLang="ja-JP" sz="2500" b="1" dirty="0">
                <a:solidFill>
                  <a:schemeClr val="tx2">
                    <a:lumMod val="75000"/>
                  </a:schemeClr>
                </a:solidFill>
                <a:latin typeface="メイリオ" pitchFamily="50" charset="-128"/>
                <a:ea typeface="メイリオ" pitchFamily="50" charset="-128"/>
                <a:cs typeface="メイリオ" pitchFamily="50" charset="-128"/>
              </a:rPr>
              <a:t>…</a:t>
            </a:r>
          </a:p>
          <a:p>
            <a:pPr marL="0" indent="0">
              <a:buNone/>
            </a:pPr>
            <a:r>
              <a:rPr lang="en-US" altLang="ja-JP" sz="2500" b="1" dirty="0">
                <a:solidFill>
                  <a:schemeClr val="tx2">
                    <a:lumMod val="75000"/>
                  </a:schemeClr>
                </a:solidFill>
                <a:latin typeface="メイリオ" pitchFamily="50" charset="-128"/>
                <a:ea typeface="メイリオ" pitchFamily="50" charset="-128"/>
                <a:cs typeface="メイリオ" pitchFamily="50" charset="-128"/>
              </a:rPr>
              <a:t>0</a:t>
            </a:r>
            <a:r>
              <a:rPr lang="ja-JP" altLang="en-US" sz="2500" b="1" dirty="0">
                <a:solidFill>
                  <a:schemeClr val="tx2">
                    <a:lumMod val="75000"/>
                  </a:schemeClr>
                </a:solidFill>
                <a:latin typeface="メイリオ" pitchFamily="50" charset="-128"/>
                <a:ea typeface="メイリオ" pitchFamily="50" charset="-128"/>
                <a:cs typeface="メイリオ" pitchFamily="50" charset="-128"/>
              </a:rPr>
              <a:t>歳の子どもが平均して何歳まで生きられるかを示す指標</a:t>
            </a:r>
            <a:endParaRPr lang="en-US" altLang="ja-JP" sz="2500" b="1" dirty="0">
              <a:solidFill>
                <a:schemeClr val="tx2">
                  <a:lumMod val="75000"/>
                </a:schemeClr>
              </a:solidFill>
              <a:latin typeface="メイリオ" pitchFamily="50" charset="-128"/>
              <a:ea typeface="メイリオ" pitchFamily="50" charset="-128"/>
              <a:cs typeface="メイリオ" pitchFamily="50" charset="-128"/>
            </a:endParaRPr>
          </a:p>
        </p:txBody>
      </p:sp>
      <p:sp>
        <p:nvSpPr>
          <p:cNvPr id="45" name="正方形/長方形 44"/>
          <p:cNvSpPr/>
          <p:nvPr/>
        </p:nvSpPr>
        <p:spPr>
          <a:xfrm>
            <a:off x="3564385" y="2243579"/>
            <a:ext cx="1959979" cy="7277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a:t>
            </a:r>
          </a:p>
        </p:txBody>
      </p:sp>
      <p:sp>
        <p:nvSpPr>
          <p:cNvPr id="46" name="正方形/長方形 45"/>
          <p:cNvSpPr/>
          <p:nvPr/>
        </p:nvSpPr>
        <p:spPr>
          <a:xfrm>
            <a:off x="6227215" y="2243579"/>
            <a:ext cx="1940416" cy="7277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p>
        </p:txBody>
      </p:sp>
      <p:sp>
        <p:nvSpPr>
          <p:cNvPr id="58" name="正方形/長方形 57"/>
          <p:cNvSpPr/>
          <p:nvPr/>
        </p:nvSpPr>
        <p:spPr>
          <a:xfrm>
            <a:off x="128590" y="3339046"/>
            <a:ext cx="2764167" cy="7277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128589" y="4420662"/>
            <a:ext cx="2744499" cy="7277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1975</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3564382" y="3339050"/>
            <a:ext cx="1989820" cy="72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59.6</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4" name="正方形/長方形 63"/>
          <p:cNvSpPr/>
          <p:nvPr/>
        </p:nvSpPr>
        <p:spPr>
          <a:xfrm>
            <a:off x="3564382" y="4420666"/>
            <a:ext cx="1989820" cy="72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71.7</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5" name="正方形/長方形 64"/>
          <p:cNvSpPr/>
          <p:nvPr/>
        </p:nvSpPr>
        <p:spPr>
          <a:xfrm>
            <a:off x="6227215" y="3339050"/>
            <a:ext cx="1989820" cy="7277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63.0</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6" name="正方形/長方形 65"/>
          <p:cNvSpPr/>
          <p:nvPr/>
        </p:nvSpPr>
        <p:spPr>
          <a:xfrm>
            <a:off x="6227215" y="4420666"/>
            <a:ext cx="1989820" cy="7277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76.9</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67" name="二等辺三角形 66"/>
          <p:cNvSpPr/>
          <p:nvPr/>
        </p:nvSpPr>
        <p:spPr>
          <a:xfrm rot="5400000">
            <a:off x="3075889" y="3543010"/>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二等辺三角形 67"/>
          <p:cNvSpPr/>
          <p:nvPr/>
        </p:nvSpPr>
        <p:spPr>
          <a:xfrm rot="5400000">
            <a:off x="3075889" y="4635003"/>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正方形/長方形 68"/>
          <p:cNvSpPr/>
          <p:nvPr/>
        </p:nvSpPr>
        <p:spPr>
          <a:xfrm>
            <a:off x="128590" y="5472690"/>
            <a:ext cx="2764167" cy="7277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二等辺三角形 69"/>
          <p:cNvSpPr/>
          <p:nvPr/>
        </p:nvSpPr>
        <p:spPr>
          <a:xfrm rot="5400000">
            <a:off x="3095557" y="5687031"/>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正方形/長方形 71"/>
          <p:cNvSpPr/>
          <p:nvPr/>
        </p:nvSpPr>
        <p:spPr>
          <a:xfrm>
            <a:off x="3584050" y="5472694"/>
            <a:ext cx="1989820" cy="72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75" name="正方形/長方形 74"/>
          <p:cNvSpPr/>
          <p:nvPr/>
        </p:nvSpPr>
        <p:spPr>
          <a:xfrm>
            <a:off x="6246883" y="5472694"/>
            <a:ext cx="1989820" cy="7277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87.1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p>
        </p:txBody>
      </p:sp>
      <p:sp>
        <p:nvSpPr>
          <p:cNvPr id="23" name="正方形/長方形 22"/>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4" name="正方形/長方形 23"/>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4769967" y="6356156"/>
            <a:ext cx="3683556" cy="307777"/>
          </a:xfrm>
          <a:prstGeom prst="rect">
            <a:avLst/>
          </a:prstGeom>
          <a:noFill/>
        </p:spPr>
        <p:txBody>
          <a:bodyPr wrap="squar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年度</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AEF4F2-D193-4EF5-B113-11F7CAA68772}"/>
              </a:ext>
            </a:extLst>
          </p:cNvPr>
          <p:cNvSpPr>
            <a:spLocks noGrp="1"/>
          </p:cNvSpPr>
          <p:nvPr>
            <p:ph type="sldNum" sz="quarter" idx="4"/>
          </p:nvPr>
        </p:nvSpPr>
        <p:spPr/>
        <p:txBody>
          <a:bodyPr/>
          <a:lstStyle/>
          <a:p>
            <a:fld id="{CFE1D277-9C57-4E30-9C75-4A0776A97483}" type="slidenum">
              <a:rPr lang="ja-JP" altLang="en-US" smtClean="0"/>
              <a:pPr/>
              <a:t>5</a:t>
            </a:fld>
            <a:endParaRPr lang="ja-JP" altLang="en-US" dirty="0"/>
          </a:p>
        </p:txBody>
      </p:sp>
    </p:spTree>
    <p:extLst>
      <p:ext uri="{BB962C8B-B14F-4D97-AF65-F5344CB8AC3E}">
        <p14:creationId xmlns:p14="http://schemas.microsoft.com/office/powerpoint/2010/main" val="7958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高齢化について考えよう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2" name="グループ化 11"/>
          <p:cNvGrpSpPr/>
          <p:nvPr/>
        </p:nvGrpSpPr>
        <p:grpSpPr>
          <a:xfrm>
            <a:off x="2" y="786703"/>
            <a:ext cx="8772524" cy="3464149"/>
            <a:chOff x="1" y="786702"/>
            <a:chExt cx="8772524" cy="3464149"/>
          </a:xfrm>
        </p:grpSpPr>
        <p:sp>
          <p:nvSpPr>
            <p:cNvPr id="3" name="雲形吹き出し 2"/>
            <p:cNvSpPr/>
            <p:nvPr/>
          </p:nvSpPr>
          <p:spPr>
            <a:xfrm>
              <a:off x="1" y="786702"/>
              <a:ext cx="8772524" cy="3464149"/>
            </a:xfrm>
            <a:prstGeom prst="cloudCallout">
              <a:avLst>
                <a:gd name="adj1" fmla="val 36867"/>
                <a:gd name="adj2" fmla="val 56464"/>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 name="正方形/長方形 1"/>
            <p:cNvSpPr/>
            <p:nvPr/>
          </p:nvSpPr>
          <p:spPr>
            <a:xfrm>
              <a:off x="819150" y="1809751"/>
              <a:ext cx="7620000" cy="743904"/>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97336" y="1327722"/>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何歳まで健康でいられるのかな？</a:t>
              </a:r>
            </a:p>
            <a:p>
              <a:pPr algn="ct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人生にはどんなリスクがあるのかな？</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grpSp>
      <p:grpSp>
        <p:nvGrpSpPr>
          <p:cNvPr id="17" name="グループ化 16"/>
          <p:cNvGrpSpPr/>
          <p:nvPr/>
        </p:nvGrpSpPr>
        <p:grpSpPr>
          <a:xfrm>
            <a:off x="445032" y="4514850"/>
            <a:ext cx="6422493" cy="2009774"/>
            <a:chOff x="445032" y="4514850"/>
            <a:chExt cx="6422493" cy="2009775"/>
          </a:xfrm>
        </p:grpSpPr>
        <p:grpSp>
          <p:nvGrpSpPr>
            <p:cNvPr id="7" name="グループ化 6"/>
            <p:cNvGrpSpPr/>
            <p:nvPr/>
          </p:nvGrpSpPr>
          <p:grpSpPr>
            <a:xfrm>
              <a:off x="445032" y="4514850"/>
              <a:ext cx="6422493" cy="2009775"/>
              <a:chOff x="445032" y="4514850"/>
              <a:chExt cx="6422493" cy="2009775"/>
            </a:xfrm>
          </p:grpSpPr>
          <p:sp>
            <p:nvSpPr>
              <p:cNvPr id="5" name="正方形/長方形 4"/>
              <p:cNvSpPr/>
              <p:nvPr/>
            </p:nvSpPr>
            <p:spPr>
              <a:xfrm>
                <a:off x="445032" y="4514850"/>
                <a:ext cx="6422493" cy="2009775"/>
              </a:xfrm>
              <a:prstGeom prst="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参考データ</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p>
                <a:pPr>
                  <a:lnSpc>
                    <a:spcPct val="200000"/>
                  </a:lnSpc>
                </a:pP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健康寿命・・・健康上の問題がなく、日常生活に制限のない期間</a:t>
                </a:r>
              </a:p>
            </p:txBody>
          </p:sp>
          <p:sp>
            <p:nvSpPr>
              <p:cNvPr id="6" name="角丸四角形 5"/>
              <p:cNvSpPr/>
              <p:nvPr/>
            </p:nvSpPr>
            <p:spPr>
              <a:xfrm>
                <a:off x="1879866" y="5404513"/>
                <a:ext cx="2352675" cy="767687"/>
              </a:xfrm>
              <a:prstGeom prst="round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男性</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72.57</a:t>
                </a:r>
                <a:r>
                  <a:rPr lang="ja-JP" altLang="en-US" sz="2400" dirty="0">
                    <a:latin typeface="Meiryo UI" panose="020B0604030504040204" pitchFamily="50" charset="-128"/>
                    <a:ea typeface="Meiryo UI" panose="020B0604030504040204" pitchFamily="50" charset="-128"/>
                  </a:rPr>
                  <a:t>歳</a:t>
                </a:r>
              </a:p>
            </p:txBody>
          </p:sp>
          <p:sp>
            <p:nvSpPr>
              <p:cNvPr id="13" name="角丸四角形 12"/>
              <p:cNvSpPr/>
              <p:nvPr/>
            </p:nvSpPr>
            <p:spPr>
              <a:xfrm>
                <a:off x="4357687" y="5404513"/>
                <a:ext cx="2352675" cy="767687"/>
              </a:xfrm>
              <a:prstGeom prst="round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女性　</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平均　</a:t>
                </a:r>
                <a:r>
                  <a:rPr lang="en-US" altLang="ja-JP" sz="2400" dirty="0">
                    <a:latin typeface="Meiryo UI" panose="020B0604030504040204" pitchFamily="50" charset="-128"/>
                    <a:ea typeface="Meiryo UI" panose="020B0604030504040204" pitchFamily="50" charset="-128"/>
                  </a:rPr>
                  <a:t>75.45</a:t>
                </a:r>
                <a:r>
                  <a:rPr lang="ja-JP" altLang="en-US" sz="2400" dirty="0">
                    <a:latin typeface="Meiryo UI" panose="020B0604030504040204" pitchFamily="50" charset="-128"/>
                    <a:ea typeface="Meiryo UI" panose="020B0604030504040204" pitchFamily="50" charset="-128"/>
                  </a:rPr>
                  <a:t>歳</a:t>
                </a:r>
              </a:p>
            </p:txBody>
          </p:sp>
        </p:grpSp>
        <p:sp>
          <p:nvSpPr>
            <p:cNvPr id="14" name="テキスト ボックス 13"/>
            <p:cNvSpPr txBox="1"/>
            <p:nvPr/>
          </p:nvSpPr>
          <p:spPr>
            <a:xfrm>
              <a:off x="514349" y="6257925"/>
              <a:ext cx="6067425" cy="246221"/>
            </a:xfrm>
            <a:prstGeom prst="rect">
              <a:avLst/>
            </a:prstGeom>
            <a:noFill/>
          </p:spPr>
          <p:txBody>
            <a:bodyPr wrap="square" rtlCol="0">
              <a:spAutoFit/>
            </a:bodyPr>
            <a:lstStyle/>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厚生労働省「健康寿命の令和４年値について」（令和６年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12</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a:t>
              </a:r>
            </a:p>
          </p:txBody>
        </p:sp>
        <p:sp>
          <p:nvSpPr>
            <p:cNvPr id="16" name="角丸四角形 15"/>
            <p:cNvSpPr/>
            <p:nvPr/>
          </p:nvSpPr>
          <p:spPr>
            <a:xfrm>
              <a:off x="615421" y="5637769"/>
              <a:ext cx="1184541" cy="409575"/>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2022</a:t>
              </a:r>
              <a:r>
                <a:rPr lang="ja-JP" altLang="en-US" dirty="0">
                  <a:solidFill>
                    <a:schemeClr val="tx1">
                      <a:lumMod val="85000"/>
                      <a:lumOff val="15000"/>
                    </a:schemeClr>
                  </a:solidFill>
                  <a:latin typeface="Meiryo UI" panose="020B0604030504040204" pitchFamily="50" charset="-128"/>
                  <a:ea typeface="Meiryo UI" panose="020B0604030504040204" pitchFamily="50" charset="-128"/>
                </a:rPr>
                <a:t>年</a:t>
              </a:r>
            </a:p>
          </p:txBody>
        </p:sp>
      </p:gr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285" y="4408020"/>
            <a:ext cx="1478155" cy="2343149"/>
          </a:xfrm>
          <a:prstGeom prst="rect">
            <a:avLst/>
          </a:prstGeom>
        </p:spPr>
      </p:pic>
      <p:sp>
        <p:nvSpPr>
          <p:cNvPr id="8" name="角丸四角形 7"/>
          <p:cNvSpPr/>
          <p:nvPr/>
        </p:nvSpPr>
        <p:spPr>
          <a:xfrm>
            <a:off x="2636033" y="3396244"/>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087">
                        <a14:foregroundMark x1="39422" y1="37500" x2="39422" y2="37500"/>
                        <a14:foregroundMark x1="79909" y1="48627" x2="79909" y2="48627"/>
                      </a14:backgroundRemoval>
                    </a14:imgEffect>
                  </a14:imgLayer>
                </a14:imgProps>
              </a:ext>
              <a:ext uri="{28A0092B-C50C-407E-A947-70E740481C1C}">
                <a14:useLocalDpi xmlns:a14="http://schemas.microsoft.com/office/drawing/2010/main" val="0"/>
              </a:ext>
            </a:extLst>
          </a:blip>
          <a:stretch>
            <a:fillRect/>
          </a:stretch>
        </p:blipFill>
        <p:spPr>
          <a:xfrm>
            <a:off x="2006691" y="2365497"/>
            <a:ext cx="661531" cy="1393543"/>
          </a:xfrm>
          <a:prstGeom prst="rect">
            <a:avLst/>
          </a:prstGeom>
        </p:spPr>
      </p:pic>
      <p:sp>
        <p:nvSpPr>
          <p:cNvPr id="20" name="角丸四角形 19"/>
          <p:cNvSpPr/>
          <p:nvPr/>
        </p:nvSpPr>
        <p:spPr>
          <a:xfrm>
            <a:off x="5079370" y="3202685"/>
            <a:ext cx="1816879"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655" y="2351685"/>
            <a:ext cx="560712" cy="1448147"/>
          </a:xfrm>
          <a:prstGeom prst="rect">
            <a:avLst/>
          </a:prstGeom>
        </p:spPr>
      </p:pic>
      <p:pic>
        <p:nvPicPr>
          <p:cNvPr id="23" name="図 2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4885579" y="2361011"/>
            <a:ext cx="896357" cy="1453848"/>
          </a:xfrm>
          <a:prstGeom prst="rect">
            <a:avLst/>
          </a:prstGeom>
        </p:spPr>
      </p:pic>
      <p:pic>
        <p:nvPicPr>
          <p:cNvPr id="10" name="図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901" y="2351681"/>
            <a:ext cx="719796" cy="1444996"/>
          </a:xfrm>
          <a:prstGeom prst="rect">
            <a:avLst/>
          </a:prstGeom>
        </p:spPr>
      </p:pic>
      <p:sp>
        <p:nvSpPr>
          <p:cNvPr id="21" name="スライド番号プレースホルダー 20"/>
          <p:cNvSpPr>
            <a:spLocks noGrp="1"/>
          </p:cNvSpPr>
          <p:nvPr>
            <p:ph type="sldNum" sz="quarter" idx="4"/>
          </p:nvPr>
        </p:nvSpPr>
        <p:spPr/>
        <p:txBody>
          <a:bodyPr/>
          <a:lstStyle/>
          <a:p>
            <a:fld id="{CFE1D277-9C57-4E30-9C75-4A0776A97483}" type="slidenum">
              <a:rPr kumimoji="1" lang="ja-JP" altLang="en-US" smtClean="0"/>
              <a:t>6</a:t>
            </a:fld>
            <a:endParaRPr kumimoji="1" lang="ja-JP" altLang="en-US" dirty="0"/>
          </a:p>
        </p:txBody>
      </p:sp>
    </p:spTree>
    <p:extLst>
      <p:ext uri="{BB962C8B-B14F-4D97-AF65-F5344CB8AC3E}">
        <p14:creationId xmlns:p14="http://schemas.microsoft.com/office/powerpoint/2010/main" val="4991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306401" y="780413"/>
            <a:ext cx="8438555"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34025"/>
                    <a:gd name="adj2" fmla="val 5788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grpSp>
      <p:sp>
        <p:nvSpPr>
          <p:cNvPr id="2" name="正方形/長方形 1"/>
          <p:cNvSpPr/>
          <p:nvPr/>
        </p:nvSpPr>
        <p:spPr>
          <a:xfrm>
            <a:off x="0" y="1"/>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374897" y="-26566"/>
            <a:ext cx="5943059"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4511" y="4256877"/>
            <a:ext cx="2435456" cy="2282041"/>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455482" y="5164742"/>
            <a:ext cx="6929569" cy="159847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人生には色々なリスクがあるよね。</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リスクが起こったときに、どうやって</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自分の生活を守るか考えてみよう。</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119" y="1157473"/>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81" y="2971512"/>
            <a:ext cx="2405559"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82" y="1272391"/>
            <a:ext cx="1539735"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61" y="1988891"/>
            <a:ext cx="1743495" cy="1625607"/>
          </a:xfrm>
          <a:prstGeom prst="rect">
            <a:avLst/>
          </a:prstGeom>
        </p:spPr>
      </p:pic>
      <p:pic>
        <p:nvPicPr>
          <p:cNvPr id="31" name="図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3679" y="1356615"/>
            <a:ext cx="1196972" cy="1728960"/>
          </a:xfrm>
          <a:prstGeom prst="rect">
            <a:avLst/>
          </a:prstGeom>
        </p:spPr>
      </p:pic>
      <p:pic>
        <p:nvPicPr>
          <p:cNvPr id="29" name="図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7261" y="2792615"/>
            <a:ext cx="943793" cy="1383179"/>
          </a:xfrm>
          <a:prstGeom prst="rect">
            <a:avLst/>
          </a:prstGeom>
        </p:spPr>
      </p:pic>
      <p:sp>
        <p:nvSpPr>
          <p:cNvPr id="3" name="スライド番号プレースホルダー 2">
            <a:extLst>
              <a:ext uri="{FF2B5EF4-FFF2-40B4-BE49-F238E27FC236}">
                <a16:creationId xmlns:a16="http://schemas.microsoft.com/office/drawing/2014/main" id="{F2A3C2AA-4ECD-4324-9FA6-6BB93DA1A0BF}"/>
              </a:ext>
            </a:extLst>
          </p:cNvPr>
          <p:cNvSpPr>
            <a:spLocks noGrp="1"/>
          </p:cNvSpPr>
          <p:nvPr>
            <p:ph type="sldNum" sz="quarter" idx="4"/>
          </p:nvPr>
        </p:nvSpPr>
        <p:spPr/>
        <p:txBody>
          <a:bodyPr/>
          <a:lstStyle/>
          <a:p>
            <a:fld id="{CFE1D277-9C57-4E30-9C75-4A0776A97483}" type="slidenum">
              <a:rPr lang="ja-JP" altLang="en-US" smtClean="0"/>
              <a:pPr/>
              <a:t>7</a:t>
            </a:fld>
            <a:endParaRPr lang="ja-JP" altLang="en-US" dirty="0"/>
          </a:p>
        </p:txBody>
      </p:sp>
      <p:pic>
        <p:nvPicPr>
          <p:cNvPr id="7" name="図 6">
            <a:extLst>
              <a:ext uri="{FF2B5EF4-FFF2-40B4-BE49-F238E27FC236}">
                <a16:creationId xmlns:a16="http://schemas.microsoft.com/office/drawing/2014/main" id="{DB8DAF7C-F3B4-DFD8-807A-5029C8E83881}"/>
              </a:ext>
            </a:extLst>
          </p:cNvPr>
          <p:cNvPicPr>
            <a:picLocks noChangeAspect="1"/>
          </p:cNvPicPr>
          <p:nvPr/>
        </p:nvPicPr>
        <p:blipFill>
          <a:blip r:embed="rId10"/>
          <a:srcRect/>
          <a:stretch/>
        </p:blipFill>
        <p:spPr>
          <a:xfrm>
            <a:off x="2142453" y="2946015"/>
            <a:ext cx="1955377" cy="1229780"/>
          </a:xfrm>
          <a:prstGeom prst="rect">
            <a:avLst/>
          </a:prstGeom>
        </p:spPr>
      </p:pic>
    </p:spTree>
    <p:extLst>
      <p:ext uri="{BB962C8B-B14F-4D97-AF65-F5344CB8AC3E}">
        <p14:creationId xmlns:p14="http://schemas.microsoft.com/office/powerpoint/2010/main" val="10219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5"/>
            <a:ext cx="9144000" cy="6874075"/>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474135" y="457204"/>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1" y="2589538"/>
            <a:ext cx="8547100" cy="923330"/>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社会保障制度について</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C675F6-F543-4CDC-872A-B1EDBC46A9C8}"/>
              </a:ext>
            </a:extLst>
          </p:cNvPr>
          <p:cNvSpPr>
            <a:spLocks noGrp="1"/>
          </p:cNvSpPr>
          <p:nvPr>
            <p:ph type="sldNum" sz="quarter" idx="4"/>
          </p:nvPr>
        </p:nvSpPr>
        <p:spPr/>
        <p:txBody>
          <a:bodyPr/>
          <a:lstStyle/>
          <a:p>
            <a:fld id="{CFE1D277-9C57-4E30-9C75-4A0776A97483}" type="slidenum">
              <a:rPr lang="ja-JP" altLang="en-US" smtClean="0"/>
              <a:pPr/>
              <a:t>8</a:t>
            </a:fld>
            <a:endParaRPr lang="ja-JP" altLang="en-US" dirty="0"/>
          </a:p>
        </p:txBody>
      </p:sp>
    </p:spTree>
    <p:extLst>
      <p:ext uri="{BB962C8B-B14F-4D97-AF65-F5344CB8AC3E}">
        <p14:creationId xmlns:p14="http://schemas.microsoft.com/office/powerpoint/2010/main" val="391508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6206626"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1"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9"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自助</a:t>
              </a:r>
            </a:p>
          </p:txBody>
        </p:sp>
        <p:sp>
          <p:nvSpPr>
            <p:cNvPr id="29" name="正方形/長方形 28"/>
            <p:cNvSpPr/>
            <p:nvPr/>
          </p:nvSpPr>
          <p:spPr>
            <a:xfrm>
              <a:off x="3189109" y="2152596"/>
              <a:ext cx="2743059"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2" name="正方形/長方形 1"/>
          <p:cNvSpPr/>
          <p:nvPr/>
        </p:nvSpPr>
        <p:spPr>
          <a:xfrm>
            <a:off x="0" y="1"/>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445033" y="30761"/>
            <a:ext cx="6755868" cy="7251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52401" y="3876675"/>
            <a:ext cx="8829675"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cxnSp>
        <p:nvCxnSpPr>
          <p:cNvPr id="11" name="直線コネクタ 10"/>
          <p:cNvCxnSpPr>
            <a:cxnSpLocks/>
          </p:cNvCxnSpPr>
          <p:nvPr/>
        </p:nvCxnSpPr>
        <p:spPr>
          <a:xfrm>
            <a:off x="4092117" y="5317651"/>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4" y="3956274"/>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3"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901" y="3986237"/>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sp>
          <p:nvSpPr>
            <p:cNvPr id="30" name="テキスト ボックス 29"/>
            <p:cNvSpPr txBox="1"/>
            <p:nvPr/>
          </p:nvSpPr>
          <p:spPr>
            <a:xfrm>
              <a:off x="4796895" y="4914155"/>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8"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5" y="4140711"/>
            <a:ext cx="1597115"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ja-JP" altLang="en-US" sz="2000" b="1" dirty="0">
                <a:latin typeface="Meiryo UI" panose="020B0604030504040204" pitchFamily="50" charset="-128"/>
                <a:ea typeface="Meiryo UI" panose="020B0604030504040204" pitchFamily="50" charset="-128"/>
              </a:rPr>
              <a:t>社会保障</a:t>
            </a:r>
          </a:p>
          <a:p>
            <a:pPr algn="ctr">
              <a:lnSpc>
                <a:spcPts val="2400"/>
              </a:lnSpc>
            </a:pPr>
            <a:r>
              <a:rPr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9</a:t>
            </a:fld>
            <a:endParaRPr lang="ja-JP" altLang="en-US" dirty="0"/>
          </a:p>
        </p:txBody>
      </p:sp>
    </p:spTree>
    <p:extLst>
      <p:ext uri="{BB962C8B-B14F-4D97-AF65-F5344CB8AC3E}">
        <p14:creationId xmlns:p14="http://schemas.microsoft.com/office/powerpoint/2010/main" val="35050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18298</TotalTime>
  <Words>3360</Words>
  <Application>Microsoft Office PowerPoint</Application>
  <PresentationFormat>画面に合わせる (4:3)</PresentationFormat>
  <Paragraphs>525</Paragraphs>
  <Slides>33</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Meiryo UI</vt:lpstr>
      <vt:lpstr>ヒラギノ角ゴ Pro W6</vt:lpstr>
      <vt:lpstr>ヒラギノ丸ゴ Pro W4</vt:lpstr>
      <vt:lpstr>メイリオ</vt:lpstr>
      <vt:lpstr>游ゴシック</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中尾 健太</cp:lastModifiedBy>
  <cp:revision>112</cp:revision>
  <cp:lastPrinted>2023-02-06T02:00:52Z</cp:lastPrinted>
  <dcterms:created xsi:type="dcterms:W3CDTF">2017-02-17T04:49:29Z</dcterms:created>
  <dcterms:modified xsi:type="dcterms:W3CDTF">2025-03-17T01:36:22Z</dcterms:modified>
</cp:coreProperties>
</file>