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94" r:id="rId19"/>
    <p:sldId id="355" r:id="rId20"/>
    <p:sldId id="296" r:id="rId21"/>
    <p:sldId id="454" r:id="rId22"/>
    <p:sldId id="422" r:id="rId23"/>
    <p:sldId id="423" r:id="rId24"/>
    <p:sldId id="424" r:id="rId25"/>
    <p:sldId id="304" r:id="rId26"/>
    <p:sldId id="292" r:id="rId27"/>
    <p:sldId id="281" r:id="rId28"/>
    <p:sldId id="282" r:id="rId29"/>
    <p:sldId id="289" r:id="rId30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5381B6"/>
    <a:srgbClr val="EA8C78"/>
    <a:srgbClr val="E2E9F0"/>
    <a:srgbClr val="FDEDE6"/>
    <a:srgbClr val="EBEFF6"/>
    <a:srgbClr val="FDF3EE"/>
    <a:srgbClr val="8A87B3"/>
    <a:srgbClr val="A8A6C7"/>
    <a:srgbClr val="CAB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74786" autoAdjust="0"/>
  </p:normalViewPr>
  <p:slideViewPr>
    <p:cSldViewPr snapToGrid="0" snapToObjects="1">
      <p:cViewPr varScale="1">
        <p:scale>
          <a:sx n="47" d="100"/>
          <a:sy n="47" d="100"/>
        </p:scale>
        <p:origin x="18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286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toukei/saikin/hw/life/life23/index.html" TargetMode="External"/><Relationship Id="rId3" Type="http://schemas.openxmlformats.org/officeDocument/2006/relationships/hyperlink" Target="https://www.jili.or.jp/lifeplan/lifesecurity/1224.html" TargetMode="External"/><Relationship Id="rId7" Type="http://schemas.openxmlformats.org/officeDocument/2006/relationships/hyperlink" Target="https://www.mhlw.go.jp/toukei/saikin/hw/iryosd/22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-stat.go.jp/stat-search/files?page=1&amp;layout=datalist&amp;toukei=00130002&amp;tstat=000001032793&amp;cycle=7&amp;year=20230&amp;month=0" TargetMode="External"/><Relationship Id="rId5" Type="http://schemas.openxmlformats.org/officeDocument/2006/relationships/hyperlink" Target="https://www.jili.or.jp/lifeplan/lifesecurity/1227.html" TargetMode="External"/><Relationship Id="rId4" Type="http://schemas.openxmlformats.org/officeDocument/2006/relationships/hyperlink" Target="https://www.jili.or.jp/lifeplan/lifesecurity/1213.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po.or.jp/report/publish/gyokai/0003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li.or.jp/lifeplan/lifesecurity/8808.html" TargetMode="External"/><Relationship Id="rId3" Type="http://schemas.openxmlformats.org/officeDocument/2006/relationships/hyperlink" Target="https://www.jili.or.jp/lifeplan/lifesecurity/1041.html" TargetMode="External"/><Relationship Id="rId7" Type="http://schemas.openxmlformats.org/officeDocument/2006/relationships/hyperlink" Target="https://www.jili.or.jp/lifeplan/lifesecurity/8789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security/1134.html" TargetMode="External"/><Relationship Id="rId5" Type="http://schemas.openxmlformats.org/officeDocument/2006/relationships/hyperlink" Target="https://www.jili.or.jp/lifeplan/lifesecurity/8455.html" TargetMode="External"/><Relationship Id="rId4" Type="http://schemas.openxmlformats.org/officeDocument/2006/relationships/hyperlink" Target="https://www.jili.or.jp/lifeplan/lifesecurity/8755.html" TargetMode="External"/><Relationship Id="rId9" Type="http://schemas.openxmlformats.org/officeDocument/2006/relationships/hyperlink" Target="https://www.jili.or.jp/lifeplan/lifesecurity/1110.html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tebiki/chapter3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knows_learns/basic/change/101.html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whole_information/580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event/810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hf.go.jp/about/research/loan_flat35.html" TargetMode="External"/><Relationship Id="rId5" Type="http://schemas.openxmlformats.org/officeDocument/2006/relationships/hyperlink" Target="https://souken.zexy.net/research_news/trend.html" TargetMode="External"/><Relationship Id="rId4" Type="http://schemas.openxmlformats.org/officeDocument/2006/relationships/hyperlink" Target="https://www.jili.or.jp/lifeplan/lifeevent/714.html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xt.go.jp/b_menu/toukei/chousa03/gakushuuhi/1268091.htm" TargetMode="External"/><Relationship Id="rId3" Type="http://schemas.openxmlformats.org/officeDocument/2006/relationships/hyperlink" Target="https://www.jili.or.jp/lifeplan/lifeevent/791.html" TargetMode="External"/><Relationship Id="rId7" Type="http://schemas.openxmlformats.org/officeDocument/2006/relationships/hyperlink" Target="https://www.jili.or.jp/lifeplan/lifeevent/764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event/771.html" TargetMode="External"/><Relationship Id="rId5" Type="http://schemas.openxmlformats.org/officeDocument/2006/relationships/hyperlink" Target="https://www.jili.or.jp/lifeplan/lifeevent/788.html" TargetMode="External"/><Relationship Id="rId4" Type="http://schemas.openxmlformats.org/officeDocument/2006/relationships/hyperlink" Target="https://www.jili.or.jp/lifeplan/lifeevent/790.html" TargetMode="External"/><Relationship Id="rId9" Type="http://schemas.openxmlformats.org/officeDocument/2006/relationships/hyperlink" Target="https://www.mext.go.jp/a_menu/koutou/shinkou/mext_02654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50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2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交通事故や災害で亡くなる人はどれくらいいる？｜リスクに備えるための生活設計｜ひと目でわかる生活設計情報｜公益財団法人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どのくらいの人が病気やケガで入院しているの？｜リスクに備えるための生活設計｜ひと目でわかる生活設計情報｜公益財団法人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万一の恐れは、どれくらいの割合である？｜リスクに備えるための生活設計｜ひと目でわかる生活設計情報｜公益財団法人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6"/>
              </a:rPr>
              <a:t>道路の交通に関する統計 交通事故死者数について 年次 </a:t>
            </a:r>
            <a:r>
              <a:rPr lang="en-US" altLang="ja-JP" dirty="0">
                <a:hlinkClick r:id="rId6"/>
              </a:rPr>
              <a:t>2023</a:t>
            </a:r>
            <a:r>
              <a:rPr lang="ja-JP" altLang="en-US" dirty="0">
                <a:hlinkClick r:id="rId6"/>
              </a:rPr>
              <a:t>年 </a:t>
            </a:r>
            <a:r>
              <a:rPr lang="en-US" altLang="ja-JP" dirty="0">
                <a:hlinkClick r:id="rId6"/>
              </a:rPr>
              <a:t>| </a:t>
            </a:r>
            <a:r>
              <a:rPr lang="ja-JP" altLang="en-US" dirty="0">
                <a:hlinkClick r:id="rId6"/>
              </a:rPr>
              <a:t>ファイル </a:t>
            </a:r>
            <a:r>
              <a:rPr lang="en-US" altLang="ja-JP" dirty="0">
                <a:hlinkClick r:id="rId6"/>
              </a:rPr>
              <a:t>| </a:t>
            </a:r>
            <a:r>
              <a:rPr lang="ja-JP" altLang="en-US" dirty="0">
                <a:hlinkClick r:id="rId6"/>
              </a:rPr>
              <a:t>統計データを探す </a:t>
            </a:r>
            <a:r>
              <a:rPr lang="en-US" altLang="ja-JP" dirty="0">
                <a:hlinkClick r:id="rId6"/>
              </a:rPr>
              <a:t>| </a:t>
            </a:r>
            <a:r>
              <a:rPr lang="ja-JP" altLang="en-US" dirty="0">
                <a:hlinkClick r:id="rId6"/>
              </a:rPr>
              <a:t>政府統計の総合窓口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令和４（</a:t>
            </a:r>
            <a:r>
              <a:rPr lang="en-US" altLang="ja-JP" dirty="0">
                <a:hlinkClick r:id="rId7"/>
              </a:rPr>
              <a:t>2022</a:t>
            </a:r>
            <a:r>
              <a:rPr lang="ja-JP" altLang="en-US" dirty="0">
                <a:hlinkClick r:id="rId7"/>
              </a:rPr>
              <a:t>）年医療施設（動態）調査・病院報告の概況｜厚生労働省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令和５年簡易生命表の概況｜厚生労働省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04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日本の損害保険－ファクトブック｜日本損害保険協会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4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94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37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25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公的な遺族年金の仕組みについて知りたい｜リスクに備えるための生活設計｜ひと目でわかる生活設計情報｜公益財団法人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働けなくなったときなどの公的保障（傷病手当金、障害年金）について知りたい｜リスクに備えるための生活設計｜ひと目でわかる生活設計情報｜公益財団法人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高額療養費制度について知りたい｜リスクに備えるための生活設計｜ひと目でわかる生活設計情報｜公益財団法人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公的年金はいくらくらい受け取れる？｜リスクに備えるための生活設計｜ひと目でわかる生活設計情報｜公益財団法人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公的年金の将来の年金額を知りたいときは？｜リスクに備えるための生活設計｜ひと目でわかる生活設計情報｜公益財団法人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公的介護保険への加入はいつから？　保険料はどのように負担する？｜リスクに備えるための生活設計｜ひと目でわかる生活設計情報｜公益財団法人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公的介護保険で受けられるサービスの内容は？｜リスクに備えるための生活設計｜ひと目でわかる生活設計情報｜公益財団法人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8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25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919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84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371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211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581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152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602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3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907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r>
              <a:rPr lang="ja-JP" altLang="en-US" dirty="0">
                <a:hlinkClick r:id="rId3"/>
              </a:rPr>
              <a:t>その３：</a:t>
            </a:r>
            <a:r>
              <a:rPr lang="en-US" altLang="ja-JP" dirty="0">
                <a:hlinkClick r:id="rId3"/>
              </a:rPr>
              <a:t>【</a:t>
            </a:r>
            <a:r>
              <a:rPr lang="ja-JP" altLang="en-US" dirty="0">
                <a:hlinkClick r:id="rId3"/>
              </a:rPr>
              <a:t>既に保険を契約している皆さま</a:t>
            </a:r>
            <a:r>
              <a:rPr lang="en-US" altLang="ja-JP" dirty="0">
                <a:hlinkClick r:id="rId3"/>
              </a:rPr>
              <a:t>】 </a:t>
            </a:r>
            <a:r>
              <a:rPr lang="ja-JP" altLang="en-US" dirty="0">
                <a:hlinkClick r:id="rId3"/>
              </a:rPr>
              <a:t>生命保険の「見直し方法」と留意点を確認しましょう｜生命保険の契約にあたっての手引｜公益財団法人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転換制度｜保障内容の変更と対応方法｜知っておきたい生命保険の基礎知識｜生命保険を知る・学ぶ｜公益財団法人　生命保険文化センター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302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388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569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65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「生活設計」って何？｜ひと目でわかる生活設計情報｜公益財団法人　生命保険文化センター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8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89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64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結婚にかかる費用はどれくらい？｜ライフイベントから見る生活設計｜ひと目でわかる生活設計情報｜公益財団法人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住宅の平均購入価格はいくらくらい？｜ライフイベントから見る生活設計｜ひと目でわかる生活設計情報｜公益財団法人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5"/>
              </a:rPr>
              <a:t>結婚・結婚式｜マーケットを読む・調査データ｜リクルート　ブライダル総研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フラット</a:t>
            </a:r>
            <a:r>
              <a:rPr lang="en-US" altLang="ja-JP" dirty="0">
                <a:hlinkClick r:id="rId6"/>
              </a:rPr>
              <a:t>35</a:t>
            </a:r>
            <a:r>
              <a:rPr lang="ja-JP" altLang="en-US" dirty="0">
                <a:hlinkClick r:id="rId6"/>
              </a:rPr>
              <a:t>利用者調査：住宅金融支援機構（旧住宅金融公庫）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22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小学生にかかる教育費はどれくらい？｜ライフイベントから見る生活設計｜ひと目でわかる生活設計情報｜公益財団法人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中学生にかかる教育費はどれくらい？｜ライフイベントから見る生活設計｜ひと目でわかる生活設計情報｜公益財団法人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高校生にかかる教育費はどれくらい？｜ライフイベントから見る生活設計｜ひと目でわかる生活設計情報｜公益財団法人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大学生にかかる教育費はどれくらい？｜ライフイベントから見る生活設計｜ひと目でわかる生活設計情報｜公益財団法人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大学受験から入学までにかかる費用はどれくらい？｜ライフイベントから見る生活設計｜ひと目でわかる生活設計情報｜公益財団法人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8"/>
              </a:rPr>
              <a:t>子供の学習費調査：文部科学省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私立大学等の入学者に係る学生納付金等調査結果について：文部科学省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9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0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F97A-8E32-46E6-AE81-7A3FF97C811B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9C82-83C5-4611-8A9D-B586AD02594D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7B61-4C22-460E-BB81-03AE7339A533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5399-B0A4-4069-B8ED-BC7DCF577931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4951-D0CD-40FA-A8D8-6210438971B3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6152-4B2A-4077-B767-04179073FE12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A76-794F-469A-AE3F-F08D47ECBC55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EF7F-D0C5-4963-858B-CD465BD12098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0A7-7401-42A8-839F-3E7BF772676B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62B-DE5A-4A90-88C6-0EE05FE552AC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0952-C2CC-479A-9464-067F9135CB59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26CF-4CE1-4741-9060-60C66DE01164}" type="datetime1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61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290453" y="1529811"/>
            <a:ext cx="8580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5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生活設計とリスクへの備え</a:t>
            </a:r>
          </a:p>
        </p:txBody>
      </p:sp>
      <p:sp>
        <p:nvSpPr>
          <p:cNvPr id="6" name="正方形/長方形 5"/>
          <p:cNvSpPr/>
          <p:nvPr/>
        </p:nvSpPr>
        <p:spPr bwMode="gray">
          <a:xfrm>
            <a:off x="2205170" y="3489337"/>
            <a:ext cx="4650449" cy="17361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１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生活設計とお金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２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リスクへの備え</a:t>
            </a:r>
            <a:endParaRPr kumimoji="1"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３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公的保障と私的保障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４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2843389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2568956" y="2690046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665" y="5808208"/>
            <a:ext cx="3725603" cy="281478"/>
          </a:xfrm>
          <a:prstGeom prst="rect">
            <a:avLst/>
          </a:prstGeom>
        </p:spPr>
      </p:pic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9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リスクとは何か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8483" y="808089"/>
            <a:ext cx="8009467" cy="475861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リスクとは</a:t>
            </a:r>
            <a:r>
              <a:rPr lang="en-US" altLang="ja-JP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…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2032230-361A-4607-88B5-E7BA7B161FD1}"/>
              </a:ext>
            </a:extLst>
          </p:cNvPr>
          <p:cNvGrpSpPr/>
          <p:nvPr/>
        </p:nvGrpSpPr>
        <p:grpSpPr>
          <a:xfrm>
            <a:off x="3375835" y="1678059"/>
            <a:ext cx="2493818" cy="2306022"/>
            <a:chOff x="5018363" y="4266919"/>
            <a:chExt cx="2493818" cy="230602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5822" y="4266919"/>
              <a:ext cx="2324197" cy="2115522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F4FD678-876F-4360-9784-BCF9500CA129}"/>
                </a:ext>
              </a:extLst>
            </p:cNvPr>
            <p:cNvGrpSpPr/>
            <p:nvPr/>
          </p:nvGrpSpPr>
          <p:grpSpPr>
            <a:xfrm>
              <a:off x="5018363" y="6029611"/>
              <a:ext cx="2493818" cy="543330"/>
              <a:chOff x="5018363" y="6029611"/>
              <a:chExt cx="2493818" cy="543330"/>
            </a:xfrm>
          </p:grpSpPr>
          <p:sp>
            <p:nvSpPr>
              <p:cNvPr id="21" name="角丸四角形 20"/>
              <p:cNvSpPr/>
              <p:nvPr/>
            </p:nvSpPr>
            <p:spPr bwMode="gray">
              <a:xfrm>
                <a:off x="5018363" y="6029611"/>
                <a:ext cx="2493818" cy="543330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角丸四角形 21"/>
              <p:cNvSpPr/>
              <p:nvPr/>
            </p:nvSpPr>
            <p:spPr bwMode="white">
              <a:xfrm>
                <a:off x="5046649" y="6065877"/>
                <a:ext cx="2439669" cy="493936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 bwMode="white">
              <a:xfrm>
                <a:off x="5102514" y="6094137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病気で入院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A9D589F-85AC-4AD7-B684-539BB32F85D4}"/>
              </a:ext>
            </a:extLst>
          </p:cNvPr>
          <p:cNvGrpSpPr/>
          <p:nvPr/>
        </p:nvGrpSpPr>
        <p:grpSpPr>
          <a:xfrm>
            <a:off x="4802660" y="4120025"/>
            <a:ext cx="2734676" cy="2476477"/>
            <a:chOff x="1458541" y="4113397"/>
            <a:chExt cx="2734676" cy="247647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7140D80-37C1-4847-9D64-EFFC874CB775}"/>
                </a:ext>
              </a:extLst>
            </p:cNvPr>
            <p:cNvGrpSpPr/>
            <p:nvPr/>
          </p:nvGrpSpPr>
          <p:grpSpPr>
            <a:xfrm>
              <a:off x="1699399" y="6068292"/>
              <a:ext cx="2493818" cy="521582"/>
              <a:chOff x="1699399" y="6068292"/>
              <a:chExt cx="2493818" cy="521582"/>
            </a:xfrm>
          </p:grpSpPr>
          <p:sp>
            <p:nvSpPr>
              <p:cNvPr id="18" name="角丸四角形 17"/>
              <p:cNvSpPr/>
              <p:nvPr/>
            </p:nvSpPr>
            <p:spPr bwMode="gray">
              <a:xfrm>
                <a:off x="1699399" y="6068292"/>
                <a:ext cx="2493818" cy="521582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" name="角丸四角形 18"/>
              <p:cNvSpPr/>
              <p:nvPr/>
            </p:nvSpPr>
            <p:spPr bwMode="white">
              <a:xfrm>
                <a:off x="1727685" y="6102580"/>
                <a:ext cx="2439669" cy="47416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white">
              <a:xfrm>
                <a:off x="1771286" y="6130478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D0E481D-D5BF-4ABE-4B57-99AA2987A207}"/>
              </a:ext>
            </a:extLst>
          </p:cNvPr>
          <p:cNvGrpSpPr/>
          <p:nvPr/>
        </p:nvGrpSpPr>
        <p:grpSpPr>
          <a:xfrm>
            <a:off x="547664" y="1942276"/>
            <a:ext cx="2493818" cy="2008988"/>
            <a:chOff x="547664" y="1942276"/>
            <a:chExt cx="2493818" cy="200898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75950" y="1942276"/>
              <a:ext cx="2392994" cy="1505007"/>
            </a:xfrm>
            <a:prstGeom prst="rect">
              <a:avLst/>
            </a:prstGeom>
          </p:spPr>
        </p:pic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1847605-0D24-4B6C-916D-3DF331A17634}"/>
                </a:ext>
              </a:extLst>
            </p:cNvPr>
            <p:cNvGrpSpPr/>
            <p:nvPr/>
          </p:nvGrpSpPr>
          <p:grpSpPr>
            <a:xfrm>
              <a:off x="547664" y="3440750"/>
              <a:ext cx="2493818" cy="510514"/>
              <a:chOff x="547664" y="3440750"/>
              <a:chExt cx="2493818" cy="510514"/>
            </a:xfrm>
          </p:grpSpPr>
          <p:sp>
            <p:nvSpPr>
              <p:cNvPr id="6" name="角丸四角形 5"/>
              <p:cNvSpPr/>
              <p:nvPr/>
            </p:nvSpPr>
            <p:spPr bwMode="gray">
              <a:xfrm>
                <a:off x="547664" y="3440750"/>
                <a:ext cx="2493818" cy="510514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 bwMode="gray">
              <a:xfrm>
                <a:off x="575950" y="3461234"/>
                <a:ext cx="2439669" cy="47690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 bwMode="white">
              <a:xfrm>
                <a:off x="717285" y="3461233"/>
                <a:ext cx="2108002" cy="469424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31EED67-A81D-8BE6-5071-840BD80774A0}"/>
              </a:ext>
            </a:extLst>
          </p:cNvPr>
          <p:cNvGrpSpPr/>
          <p:nvPr/>
        </p:nvGrpSpPr>
        <p:grpSpPr>
          <a:xfrm>
            <a:off x="6108317" y="1851580"/>
            <a:ext cx="2613325" cy="2116057"/>
            <a:chOff x="6108317" y="1851580"/>
            <a:chExt cx="2613325" cy="211605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AD77788-0651-4960-876D-240A8A12355E}"/>
                </a:ext>
              </a:extLst>
            </p:cNvPr>
            <p:cNvGrpSpPr/>
            <p:nvPr/>
          </p:nvGrpSpPr>
          <p:grpSpPr>
            <a:xfrm>
              <a:off x="6108317" y="3440751"/>
              <a:ext cx="2613325" cy="526886"/>
              <a:chOff x="6108317" y="3440751"/>
              <a:chExt cx="2613325" cy="526886"/>
            </a:xfrm>
          </p:grpSpPr>
          <p:sp>
            <p:nvSpPr>
              <p:cNvPr id="15" name="角丸四角形 14"/>
              <p:cNvSpPr/>
              <p:nvPr/>
            </p:nvSpPr>
            <p:spPr bwMode="gray">
              <a:xfrm>
                <a:off x="6108317" y="3440751"/>
                <a:ext cx="2613325" cy="526886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 bwMode="white">
              <a:xfrm>
                <a:off x="6136604" y="3475521"/>
                <a:ext cx="2556581" cy="478987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 bwMode="white">
              <a:xfrm>
                <a:off x="6207271" y="3525884"/>
                <a:ext cx="2415246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48015" y="1851580"/>
              <a:ext cx="1558669" cy="1548429"/>
            </a:xfrm>
            <a:prstGeom prst="rect">
              <a:avLst/>
            </a:prstGeom>
          </p:spPr>
        </p:pic>
      </p:grpSp>
      <p:sp>
        <p:nvSpPr>
          <p:cNvPr id="30" name="正方形/長方形 29"/>
          <p:cNvSpPr/>
          <p:nvPr/>
        </p:nvSpPr>
        <p:spPr>
          <a:xfrm>
            <a:off x="188483" y="1306059"/>
            <a:ext cx="9153873" cy="51435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  <a:r>
              <a:rPr lang="ja-JP" alt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起きてほしくないことで、起きるとお金がかかること</a:t>
            </a:r>
          </a:p>
        </p:txBody>
      </p:sp>
      <p:sp>
        <p:nvSpPr>
          <p:cNvPr id="37" name="スライド番号プレースホルダー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5234709-0C9C-A072-4AB4-B1AB0510F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355" y="4251781"/>
            <a:ext cx="1826584" cy="1857427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072938B-157B-4B6A-858E-EF40F1642582}"/>
              </a:ext>
            </a:extLst>
          </p:cNvPr>
          <p:cNvGrpSpPr/>
          <p:nvPr/>
        </p:nvGrpSpPr>
        <p:grpSpPr>
          <a:xfrm>
            <a:off x="1608688" y="6067434"/>
            <a:ext cx="2493818" cy="487293"/>
            <a:chOff x="3324736" y="3463575"/>
            <a:chExt cx="2493818" cy="487293"/>
          </a:xfrm>
        </p:grpSpPr>
        <p:sp>
          <p:nvSpPr>
            <p:cNvPr id="12" name="角丸四角形 11"/>
            <p:cNvSpPr/>
            <p:nvPr/>
          </p:nvSpPr>
          <p:spPr bwMode="gray">
            <a:xfrm>
              <a:off x="3324736" y="3463575"/>
              <a:ext cx="2493818" cy="487293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 bwMode="white">
            <a:xfrm>
              <a:off x="3353022" y="3494747"/>
              <a:ext cx="2439669" cy="442993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white">
            <a:xfrm>
              <a:off x="3517644" y="3514786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介護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生活設計に重大な影響を与えるリスク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89830"/>
              </p:ext>
            </p:extLst>
          </p:nvPr>
        </p:nvGraphicFramePr>
        <p:xfrm>
          <a:off x="263100" y="840042"/>
          <a:ext cx="8617800" cy="5806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69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i="0" dirty="0">
                          <a:solidFill>
                            <a:srgbClr val="FF0000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</a:rPr>
                        <a:t>　</a:t>
                      </a:r>
                      <a:endParaRPr kumimoji="1" lang="en-US" altLang="ja-JP" sz="800" b="0" i="0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>
                    <a:lnL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  <a:p>
                      <a:pPr algn="ctr"/>
                      <a:endParaRPr kumimoji="1" lang="ja-JP" altLang="en-US" sz="1200" b="0" i="0" dirty="0">
                        <a:solidFill>
                          <a:srgbClr val="FF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3F871B6-1FC9-4E7F-8571-B16B8B4B6859}"/>
              </a:ext>
            </a:extLst>
          </p:cNvPr>
          <p:cNvGrpSpPr/>
          <p:nvPr/>
        </p:nvGrpSpPr>
        <p:grpSpPr>
          <a:xfrm>
            <a:off x="416090" y="947382"/>
            <a:ext cx="2493818" cy="743762"/>
            <a:chOff x="555668" y="947382"/>
            <a:chExt cx="2493818" cy="743762"/>
          </a:xfrm>
        </p:grpSpPr>
        <p:sp>
          <p:nvSpPr>
            <p:cNvPr id="6" name="角丸四角形 5"/>
            <p:cNvSpPr/>
            <p:nvPr/>
          </p:nvSpPr>
          <p:spPr bwMode="gray">
            <a:xfrm>
              <a:off x="555668" y="94738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角丸四角形 6"/>
            <p:cNvSpPr/>
            <p:nvPr/>
          </p:nvSpPr>
          <p:spPr bwMode="white">
            <a:xfrm>
              <a:off x="582743" y="98118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white">
            <a:xfrm>
              <a:off x="748576" y="1036661"/>
              <a:ext cx="2108002" cy="565205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交通事故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0439" y="2143540"/>
            <a:ext cx="2412773" cy="1517446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67D819D-0D3F-489F-892E-F4D19B0BA3A7}"/>
              </a:ext>
            </a:extLst>
          </p:cNvPr>
          <p:cNvGrpSpPr/>
          <p:nvPr/>
        </p:nvGrpSpPr>
        <p:grpSpPr>
          <a:xfrm>
            <a:off x="3291015" y="947382"/>
            <a:ext cx="2493818" cy="743762"/>
            <a:chOff x="3425282" y="947382"/>
            <a:chExt cx="2493818" cy="743762"/>
          </a:xfrm>
        </p:grpSpPr>
        <p:sp>
          <p:nvSpPr>
            <p:cNvPr id="14" name="角丸四角形 13"/>
            <p:cNvSpPr/>
            <p:nvPr/>
          </p:nvSpPr>
          <p:spPr bwMode="gray">
            <a:xfrm>
              <a:off x="3425282" y="94738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 bwMode="white">
            <a:xfrm>
              <a:off x="3452357" y="98118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white">
            <a:xfrm>
              <a:off x="3510093" y="1111949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病気で入院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EC041FA-566B-4313-B112-01CB304C6FD1}"/>
              </a:ext>
            </a:extLst>
          </p:cNvPr>
          <p:cNvGrpSpPr/>
          <p:nvPr/>
        </p:nvGrpSpPr>
        <p:grpSpPr>
          <a:xfrm>
            <a:off x="6192354" y="954192"/>
            <a:ext cx="2493818" cy="743762"/>
            <a:chOff x="6358081" y="954192"/>
            <a:chExt cx="2493818" cy="743762"/>
          </a:xfrm>
        </p:grpSpPr>
        <p:sp>
          <p:nvSpPr>
            <p:cNvPr id="17" name="角丸四角形 16"/>
            <p:cNvSpPr/>
            <p:nvPr/>
          </p:nvSpPr>
          <p:spPr bwMode="gray">
            <a:xfrm>
              <a:off x="6358081" y="95419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 bwMode="white">
            <a:xfrm>
              <a:off x="6385156" y="98799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white">
            <a:xfrm>
              <a:off x="6442892" y="1055067"/>
              <a:ext cx="2324197" cy="594765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一家の働き手が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亡くなった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11507" y="3825430"/>
            <a:ext cx="2702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交通事故の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年間発生件数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307,930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08260" y="3825430"/>
            <a:ext cx="2459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日平均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新入院患者数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41,155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56513" y="3825430"/>
            <a:ext cx="2765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65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歳までに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亡くなる人の割合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292718" y="5496909"/>
            <a:ext cx="2793314" cy="523220"/>
            <a:chOff x="557578" y="5518053"/>
            <a:chExt cx="2793314" cy="523220"/>
          </a:xfrm>
        </p:grpSpPr>
        <p:cxnSp>
          <p:nvCxnSpPr>
            <p:cNvPr id="31" name="直線矢印コネクタ 30"/>
            <p:cNvCxnSpPr/>
            <p:nvPr/>
          </p:nvCxnSpPr>
          <p:spPr>
            <a:xfrm>
              <a:off x="557578" y="5779327"/>
              <a:ext cx="33822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822635" y="5518053"/>
              <a:ext cx="2528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102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秒に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件</a:t>
              </a: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3348341" y="5487025"/>
            <a:ext cx="2379166" cy="523220"/>
            <a:chOff x="568185" y="5508169"/>
            <a:chExt cx="2379166" cy="523220"/>
          </a:xfrm>
        </p:grpSpPr>
        <p:cxnSp>
          <p:nvCxnSpPr>
            <p:cNvPr id="34" name="直線矢印コネクタ 33"/>
            <p:cNvCxnSpPr/>
            <p:nvPr/>
          </p:nvCxnSpPr>
          <p:spPr>
            <a:xfrm>
              <a:off x="568185" y="5769779"/>
              <a:ext cx="33822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906408" y="5508169"/>
              <a:ext cx="2040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秒に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927684" y="4776343"/>
            <a:ext cx="3023158" cy="155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男性約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人に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2000"/>
              </a:lnSpc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10.5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％）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女性約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18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人に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2000"/>
              </a:lnSpc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5.6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％）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1406" y="6372357"/>
            <a:ext cx="264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＊警察庁「交通事故発生状況」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(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327792" y="6249267"/>
            <a:ext cx="275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＊厚生労働省「医療施設（動態）調査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  <a:p>
            <a:pPr algn="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・病院報告」（令和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36592" y="6372357"/>
            <a:ext cx="2765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＊厚生労働省「簡易生命表」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(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5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7161817-3256-4D7C-9D8C-32A433E76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071" y="1845509"/>
            <a:ext cx="2852384" cy="1835271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850" y="1641918"/>
            <a:ext cx="2590148" cy="235759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リスクに直面した高校生の事例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31526" y="3462098"/>
            <a:ext cx="3155701" cy="1007544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altLang="ja-JP" sz="48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9,266</a:t>
            </a:r>
            <a:r>
              <a:rPr lang="ja-JP" altLang="en-US" sz="48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万円</a:t>
            </a:r>
            <a:endParaRPr lang="en-US" altLang="ja-JP" sz="4800" b="1" spc="-17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603405" y="3949395"/>
            <a:ext cx="599183" cy="0"/>
          </a:xfrm>
          <a:prstGeom prst="straightConnector1">
            <a:avLst/>
          </a:prstGeom>
          <a:ln w="127000" cmpd="sng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1"/>
          <p:cNvGrpSpPr/>
          <p:nvPr/>
        </p:nvGrpSpPr>
        <p:grpSpPr>
          <a:xfrm>
            <a:off x="341743" y="3537693"/>
            <a:ext cx="4261662" cy="914401"/>
            <a:chOff x="573070" y="3344345"/>
            <a:chExt cx="3866895" cy="914401"/>
          </a:xfrm>
        </p:grpSpPr>
        <p:sp>
          <p:nvSpPr>
            <p:cNvPr id="6" name="正方形/長方形 5"/>
            <p:cNvSpPr/>
            <p:nvPr/>
          </p:nvSpPr>
          <p:spPr>
            <a:xfrm>
              <a:off x="573070" y="3344345"/>
              <a:ext cx="1824035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ja-JP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賠償額</a:t>
              </a:r>
              <a:endPara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181751" y="3456535"/>
              <a:ext cx="2258214" cy="690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被害者の損害に対して、加害者が支払わなければならない金額</a:t>
              </a:r>
              <a:endPara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6386" y="4438524"/>
            <a:ext cx="5306014" cy="2223717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182880" y="855572"/>
            <a:ext cx="8778240" cy="2474629"/>
            <a:chOff x="514973" y="868131"/>
            <a:chExt cx="7960722" cy="2474629"/>
          </a:xfrm>
        </p:grpSpPr>
        <p:sp>
          <p:nvSpPr>
            <p:cNvPr id="11" name="正方形/長方形 10"/>
            <p:cNvSpPr/>
            <p:nvPr/>
          </p:nvSpPr>
          <p:spPr>
            <a:xfrm>
              <a:off x="514973" y="927936"/>
              <a:ext cx="7844301" cy="2414824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3360"/>
                </a:lnSpc>
              </a:pPr>
              <a:r>
                <a:rPr lang="ja-JP" altLang="en-US" sz="30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交通ルールを守らずに自転車で車道を斜めに横断していたところ、対向車線を自転車で走っていた男性会社員と衝突してしまい、男性会社員に重大な障害（言語機能の喪失等）を負わせてしまった。</a:t>
              </a:r>
              <a:endParaRPr lang="en-US" altLang="ja-JP" sz="5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/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（東京地方裁判所、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2008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年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6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月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5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日判決）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/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＊一般社団法人日本損害保険協会「ファクトブック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2024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」をもとに生命保険文化センターが作成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514973" y="868131"/>
              <a:ext cx="7960722" cy="2422243"/>
            </a:xfrm>
            <a:prstGeom prst="roundRect">
              <a:avLst>
                <a:gd name="adj" fmla="val 6590"/>
              </a:avLst>
            </a:prstGeom>
            <a:no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リスクに備える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つの保障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4" y="782326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保障：もしものときに生活を守るもの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659454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303554" y="3906661"/>
            <a:ext cx="4125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01819" y="5292615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7786" y="5768176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07786" y="4901284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25542" y="4882912"/>
            <a:ext cx="2219" cy="9001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54682" y="2126092"/>
            <a:ext cx="31796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 bwMode="ltGray">
          <a:xfrm>
            <a:off x="4754681" y="3617324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死亡退職金等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 bwMode="ltGray">
          <a:xfrm>
            <a:off x="4745150" y="4707840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預貯金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54678" y="5432312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民間保険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8112" y="1820923"/>
            <a:ext cx="895647" cy="4382427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0761" y="2049740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2190493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1467200" y="3478244"/>
            <a:ext cx="2956744" cy="924567"/>
          </a:xfrm>
          <a:prstGeom prst="homePlate">
            <a:avLst/>
          </a:prstGeom>
          <a:solidFill>
            <a:srgbClr val="D2E7B8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449444" y="4797381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577" y="23509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97577" y="36391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企業保障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97577" y="49532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私的保障</a:t>
            </a:r>
          </a:p>
        </p:txBody>
      </p:sp>
      <p:sp>
        <p:nvSpPr>
          <p:cNvPr id="26" name="角丸四角形吹き出し 25"/>
          <p:cNvSpPr/>
          <p:nvPr/>
        </p:nvSpPr>
        <p:spPr>
          <a:xfrm>
            <a:off x="1671782" y="5871239"/>
            <a:ext cx="2235588" cy="699307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7738849" y="1989763"/>
            <a:ext cx="1165006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7" name="円/楕円 36"/>
          <p:cNvSpPr/>
          <p:nvPr/>
        </p:nvSpPr>
        <p:spPr bwMode="ltGray">
          <a:xfrm>
            <a:off x="7738849" y="3314092"/>
            <a:ext cx="1165005" cy="1364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め先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7807107" y="4838312"/>
            <a:ext cx="1096748" cy="11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0" name="ホームベース 29"/>
          <p:cNvSpPr/>
          <p:nvPr/>
        </p:nvSpPr>
        <p:spPr>
          <a:xfrm rot="10800000">
            <a:off x="1449446" y="2207429"/>
            <a:ext cx="2956744" cy="924567"/>
          </a:xfrm>
          <a:prstGeom prst="homePlat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44909" y="1507508"/>
            <a:ext cx="1979035" cy="534837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8" grpId="0" animBg="1"/>
      <p:bldP spid="30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28048" y="925501"/>
            <a:ext cx="8953904" cy="870051"/>
            <a:chOff x="190095" y="976721"/>
            <a:chExt cx="8953904" cy="870051"/>
          </a:xfrm>
        </p:grpSpPr>
        <p:sp>
          <p:nvSpPr>
            <p:cNvPr id="17" name="正方形/長方形 16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生活設計と資金計画は、セットで考える必要がある。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13825" y="2229929"/>
            <a:ext cx="8865774" cy="1007227"/>
            <a:chOff x="186322" y="2177113"/>
            <a:chExt cx="8865774" cy="1007227"/>
          </a:xfrm>
        </p:grpSpPr>
        <p:sp>
          <p:nvSpPr>
            <p:cNvPr id="20" name="正方形/長方形 19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86322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13825" y="3754757"/>
            <a:ext cx="9032179" cy="1083980"/>
            <a:chOff x="240626" y="3414553"/>
            <a:chExt cx="9032179" cy="1083980"/>
          </a:xfrm>
        </p:grpSpPr>
        <p:sp>
          <p:nvSpPr>
            <p:cNvPr id="23" name="正方形/長方形 22"/>
            <p:cNvSpPr/>
            <p:nvPr/>
          </p:nvSpPr>
          <p:spPr>
            <a:xfrm>
              <a:off x="643804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と企業保障で不足する部分を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私的保障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で補う。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0626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400" y="2409547"/>
            <a:ext cx="856275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３</a:t>
            </a:r>
            <a:r>
              <a:rPr lang="en-US" altLang="ja-JP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 </a:t>
            </a:r>
            <a:r>
              <a:rPr lang="ja-JP" altLang="en-US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公的保障と私的保障</a:t>
            </a:r>
            <a:endParaRPr lang="en-US" altLang="ja-JP" sz="6000" b="1" dirty="0">
              <a:solidFill>
                <a:srgbClr val="298054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ja-JP" altLang="en-US" sz="32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～国からのサポートと自分たちで準備するもの～</a:t>
            </a:r>
            <a:endParaRPr kumimoji="1" lang="ja-JP" altLang="en-US" sz="3200" b="1" dirty="0">
              <a:solidFill>
                <a:srgbClr val="298054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8"/>
          <p:cNvSpPr txBox="1">
            <a:spLocks noChangeArrowheads="1"/>
          </p:cNvSpPr>
          <p:nvPr/>
        </p:nvSpPr>
        <p:spPr bwMode="auto">
          <a:xfrm>
            <a:off x="5290344" y="1584132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や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ケガ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にかかる治療費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社会保障制度の概要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3" name="テキスト ボックス 31"/>
          <p:cNvSpPr txBox="1">
            <a:spLocks noChangeArrowheads="1"/>
          </p:cNvSpPr>
          <p:nvPr/>
        </p:nvSpPr>
        <p:spPr bwMode="gray">
          <a:xfrm>
            <a:off x="2279534" y="1008372"/>
            <a:ext cx="2380143" cy="400110"/>
          </a:xfrm>
          <a:prstGeom prst="rect">
            <a:avLst/>
          </a:prstGeom>
          <a:solidFill>
            <a:srgbClr val="50AF86"/>
          </a:solidFill>
          <a:ln w="19050" cmpd="sng">
            <a:solidFill>
              <a:srgbClr val="50AF8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制度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4" name="テキスト ボックス 22"/>
          <p:cNvSpPr txBox="1">
            <a:spLocks noChangeArrowheads="1"/>
          </p:cNvSpPr>
          <p:nvPr/>
        </p:nvSpPr>
        <p:spPr bwMode="gray">
          <a:xfrm>
            <a:off x="5290344" y="1008372"/>
            <a:ext cx="3421856" cy="399600"/>
          </a:xfrm>
          <a:prstGeom prst="rect">
            <a:avLst/>
          </a:prstGeom>
          <a:solidFill>
            <a:srgbClr val="0070C0"/>
          </a:solidFill>
          <a:ln w="19050" cmpd="sng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主な保障の内容</a:t>
            </a:r>
          </a:p>
        </p:txBody>
      </p:sp>
      <p:sp>
        <p:nvSpPr>
          <p:cNvPr id="16" name="右矢印 15"/>
          <p:cNvSpPr/>
          <p:nvPr/>
        </p:nvSpPr>
        <p:spPr bwMode="auto">
          <a:xfrm>
            <a:off x="4787200" y="1825720"/>
            <a:ext cx="431035" cy="4168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8" name="右矢印 17"/>
          <p:cNvSpPr/>
          <p:nvPr/>
        </p:nvSpPr>
        <p:spPr bwMode="auto">
          <a:xfrm>
            <a:off x="4787200" y="2852444"/>
            <a:ext cx="431035" cy="4168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5290344" y="4633798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仕事中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のケガ等の治療費</a:t>
            </a:r>
          </a:p>
        </p:txBody>
      </p:sp>
      <p:sp>
        <p:nvSpPr>
          <p:cNvPr id="20" name="右矢印 19"/>
          <p:cNvSpPr/>
          <p:nvPr/>
        </p:nvSpPr>
        <p:spPr bwMode="auto">
          <a:xfrm>
            <a:off x="4787200" y="4874488"/>
            <a:ext cx="431035" cy="4186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1" name="テキスト ボックス 19"/>
          <p:cNvSpPr txBox="1">
            <a:spLocks noChangeArrowheads="1"/>
          </p:cNvSpPr>
          <p:nvPr/>
        </p:nvSpPr>
        <p:spPr bwMode="auto">
          <a:xfrm>
            <a:off x="5280819" y="3624802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介護サービス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費用</a:t>
            </a:r>
            <a:endParaRPr lang="en-US" altLang="ja-JP" sz="2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訪問介護など</a:t>
            </a: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endParaRPr lang="ja-JP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4787200" y="3866390"/>
            <a:ext cx="431035" cy="4168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3" name="テキスト ボックス 21"/>
          <p:cNvSpPr txBox="1">
            <a:spLocks noChangeArrowheads="1"/>
          </p:cNvSpPr>
          <p:nvPr/>
        </p:nvSpPr>
        <p:spPr bwMode="auto">
          <a:xfrm>
            <a:off x="5280819" y="5635865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失業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時の生活費</a:t>
            </a:r>
          </a:p>
        </p:txBody>
      </p:sp>
      <p:sp>
        <p:nvSpPr>
          <p:cNvPr id="24" name="右矢印 23"/>
          <p:cNvSpPr/>
          <p:nvPr/>
        </p:nvSpPr>
        <p:spPr bwMode="auto">
          <a:xfrm>
            <a:off x="4787200" y="5876555"/>
            <a:ext cx="431035" cy="4186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2279532" y="2736856"/>
            <a:ext cx="2507667" cy="64800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27" name="テキスト ボックス 3"/>
          <p:cNvSpPr txBox="1">
            <a:spLocks noChangeArrowheads="1"/>
          </p:cNvSpPr>
          <p:nvPr/>
        </p:nvSpPr>
        <p:spPr bwMode="auto">
          <a:xfrm>
            <a:off x="2279533" y="4687798"/>
            <a:ext cx="2376000" cy="79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労働者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 災害補償保険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8" name="テキスト ボックス 3"/>
          <p:cNvSpPr txBox="1">
            <a:spLocks noChangeArrowheads="1"/>
          </p:cNvSpPr>
          <p:nvPr/>
        </p:nvSpPr>
        <p:spPr bwMode="auto">
          <a:xfrm>
            <a:off x="2279532" y="3750802"/>
            <a:ext cx="2651773" cy="6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公的介護保険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テキスト ボックス 3"/>
          <p:cNvSpPr txBox="1">
            <a:spLocks noChangeArrowheads="1"/>
          </p:cNvSpPr>
          <p:nvPr/>
        </p:nvSpPr>
        <p:spPr bwMode="auto">
          <a:xfrm>
            <a:off x="2279533" y="5761865"/>
            <a:ext cx="2376000" cy="6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雇用保険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460532" y="1999274"/>
            <a:ext cx="823145" cy="0"/>
            <a:chOff x="1460532" y="2004884"/>
            <a:chExt cx="823145" cy="2798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1460532" y="2004884"/>
              <a:ext cx="499512" cy="0"/>
            </a:xfrm>
            <a:prstGeom prst="line">
              <a:avLst/>
            </a:prstGeom>
            <a:ln w="38100">
              <a:solidFill>
                <a:srgbClr val="50AF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1955800" y="2007682"/>
              <a:ext cx="327877" cy="0"/>
            </a:xfrm>
            <a:prstGeom prst="line">
              <a:avLst/>
            </a:prstGeom>
            <a:ln w="38100">
              <a:solidFill>
                <a:srgbClr val="50AF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>
            <a:off x="1955800" y="3060856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955800" y="4074802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955800" y="5083798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955800" y="5983269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cxnSpLocks/>
          </p:cNvCxnSpPr>
          <p:nvPr/>
        </p:nvCxnSpPr>
        <p:spPr>
          <a:xfrm>
            <a:off x="1955800" y="2011812"/>
            <a:ext cx="0" cy="3988287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>
            <a:spLocks/>
          </p:cNvSpPr>
          <p:nvPr/>
        </p:nvSpPr>
        <p:spPr bwMode="gray">
          <a:xfrm>
            <a:off x="441588" y="1569282"/>
            <a:ext cx="1152000" cy="1080000"/>
          </a:xfrm>
          <a:prstGeom prst="roundRect">
            <a:avLst/>
          </a:prstGeom>
          <a:solidFill>
            <a:srgbClr val="50AF86"/>
          </a:solidFill>
          <a:ln w="3810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white">
          <a:xfrm>
            <a:off x="516814" y="1654768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454288" y="2864798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>
            <a:spLocks/>
          </p:cNvSpPr>
          <p:nvPr/>
        </p:nvSpPr>
        <p:spPr>
          <a:xfrm>
            <a:off x="454288" y="4020614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角丸四角形 38"/>
          <p:cNvSpPr>
            <a:spLocks/>
          </p:cNvSpPr>
          <p:nvPr/>
        </p:nvSpPr>
        <p:spPr>
          <a:xfrm>
            <a:off x="454288" y="5176429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529514" y="2949077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endParaRPr kumimoji="1"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9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福祉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529514" y="4103686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公的扶助</a:t>
            </a:r>
            <a:endParaRPr kumimoji="1"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2" name="正方形/長方形 11"/>
          <p:cNvSpPr/>
          <p:nvPr/>
        </p:nvSpPr>
        <p:spPr bwMode="white">
          <a:xfrm>
            <a:off x="330200" y="5223370"/>
            <a:ext cx="1371600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spc="-12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公衆衛生</a:t>
            </a:r>
            <a:endParaRPr lang="en-US" altLang="ja-JP" sz="2200" b="1" spc="-12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ja-JP" altLang="en-US" sz="2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医療</a:t>
            </a:r>
            <a:endParaRPr kumimoji="1" lang="en-US" altLang="ja-JP" sz="2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角丸四角形 40"/>
          <p:cNvSpPr>
            <a:spLocks/>
          </p:cNvSpPr>
          <p:nvPr/>
        </p:nvSpPr>
        <p:spPr>
          <a:xfrm>
            <a:off x="2279533" y="1623282"/>
            <a:ext cx="2380143" cy="8217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2279533" y="2650006"/>
            <a:ext cx="2380143" cy="8217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角丸四角形 42"/>
          <p:cNvSpPr>
            <a:spLocks/>
          </p:cNvSpPr>
          <p:nvPr/>
        </p:nvSpPr>
        <p:spPr>
          <a:xfrm>
            <a:off x="2279533" y="3660802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>
            <a:spLocks/>
          </p:cNvSpPr>
          <p:nvPr/>
        </p:nvSpPr>
        <p:spPr>
          <a:xfrm>
            <a:off x="2279533" y="4669798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角丸四角形 44"/>
          <p:cNvSpPr>
            <a:spLocks/>
          </p:cNvSpPr>
          <p:nvPr/>
        </p:nvSpPr>
        <p:spPr>
          <a:xfrm>
            <a:off x="2279533" y="5671865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3"/>
          <p:cNvSpPr txBox="1">
            <a:spLocks noChangeArrowheads="1"/>
          </p:cNvSpPr>
          <p:nvPr/>
        </p:nvSpPr>
        <p:spPr bwMode="auto">
          <a:xfrm>
            <a:off x="2279533" y="1706860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20EC8F-A522-43A4-A786-A4EC546F1587}"/>
              </a:ext>
            </a:extLst>
          </p:cNvPr>
          <p:cNvGrpSpPr/>
          <p:nvPr/>
        </p:nvGrpSpPr>
        <p:grpSpPr>
          <a:xfrm>
            <a:off x="5280819" y="2574856"/>
            <a:ext cx="3457279" cy="972000"/>
            <a:chOff x="5280819" y="2574856"/>
            <a:chExt cx="3457279" cy="972000"/>
          </a:xfrm>
        </p:grpSpPr>
        <p:sp>
          <p:nvSpPr>
            <p:cNvPr id="15" name="テキスト ボックス 3"/>
            <p:cNvSpPr txBox="1">
              <a:spLocks noChangeArrowheads="1"/>
            </p:cNvSpPr>
            <p:nvPr/>
          </p:nvSpPr>
          <p:spPr bwMode="auto">
            <a:xfrm>
              <a:off x="5280819" y="2574856"/>
              <a:ext cx="3431381" cy="97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・老後</a:t>
              </a:r>
              <a:endPara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</a:t>
              </a: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障害</a:t>
              </a: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状態時</a:t>
              </a:r>
              <a:endPara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</a:t>
              </a: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遺族</a:t>
              </a:r>
              <a:endPara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37744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正方形/長方形 9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06400" y="50451"/>
            <a:ext cx="895350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困ったときに受けられる公的保障を考えてみよう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26539" y="629658"/>
            <a:ext cx="96104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それぞれの状況で、どの社会保険から保障が受けられるか線で結んでみよう</a:t>
            </a:r>
            <a:endParaRPr lang="en-US" altLang="ja-JP" sz="22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752746" y="1196264"/>
            <a:ext cx="3098800" cy="3814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 bwMode="white">
          <a:xfrm>
            <a:off x="5930546" y="1181459"/>
            <a:ext cx="2679700" cy="42092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制　度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444815" y="1710659"/>
            <a:ext cx="831273" cy="7557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096027" y="2500494"/>
            <a:ext cx="1092537" cy="7557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59078" y="3194197"/>
            <a:ext cx="1106281" cy="7251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658261" y="3956637"/>
            <a:ext cx="1317434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397391" y="4841747"/>
            <a:ext cx="1108222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14868" y="5716115"/>
            <a:ext cx="1058669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49300" y="1655939"/>
            <a:ext cx="2832100" cy="603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553647" y="2466362"/>
            <a:ext cx="2027753" cy="601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25500" y="3372871"/>
            <a:ext cx="2755900" cy="48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790700" y="4066318"/>
            <a:ext cx="1790700" cy="621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49300" y="5087097"/>
            <a:ext cx="2844800" cy="48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507999" y="5839471"/>
            <a:ext cx="2118088" cy="630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69" y="1605186"/>
            <a:ext cx="691889" cy="1013999"/>
          </a:xfrm>
          <a:prstGeom prst="rect">
            <a:avLst/>
          </a:prstGeom>
        </p:spPr>
      </p:pic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1365677" y="1625044"/>
            <a:ext cx="2146965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定年退職して老後の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収入が無くなった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7" name="テキスト ボックス 21"/>
          <p:cNvSpPr txBox="1">
            <a:spLocks noChangeArrowheads="1"/>
          </p:cNvSpPr>
          <p:nvPr/>
        </p:nvSpPr>
        <p:spPr bwMode="auto">
          <a:xfrm>
            <a:off x="2014520" y="2479078"/>
            <a:ext cx="151119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会社が倒産し、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失業した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38" name="テキスト ボックス 19"/>
          <p:cNvSpPr txBox="1">
            <a:spLocks noChangeArrowheads="1"/>
          </p:cNvSpPr>
          <p:nvPr/>
        </p:nvSpPr>
        <p:spPr bwMode="auto">
          <a:xfrm>
            <a:off x="802962" y="3430628"/>
            <a:ext cx="2811906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介護が必要な状態になった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0" name="テキスト ボックス 18"/>
          <p:cNvSpPr txBox="1">
            <a:spLocks noChangeArrowheads="1"/>
          </p:cNvSpPr>
          <p:nvPr/>
        </p:nvSpPr>
        <p:spPr bwMode="auto">
          <a:xfrm>
            <a:off x="1731340" y="4028859"/>
            <a:ext cx="188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一家の働き手が亡くなった</a:t>
            </a:r>
          </a:p>
        </p:txBody>
      </p:sp>
      <p:sp>
        <p:nvSpPr>
          <p:cNvPr id="42" name="テキスト ボックス 18"/>
          <p:cNvSpPr txBox="1">
            <a:spLocks noChangeArrowheads="1"/>
          </p:cNvSpPr>
          <p:nvPr/>
        </p:nvSpPr>
        <p:spPr bwMode="auto">
          <a:xfrm>
            <a:off x="1731340" y="5147053"/>
            <a:ext cx="187335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病気で入院した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1962312" y="5839471"/>
            <a:ext cx="165506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会社員が仕事でケガをした</a:t>
            </a:r>
          </a:p>
        </p:txBody>
      </p:sp>
      <p:sp>
        <p:nvSpPr>
          <p:cNvPr id="73" name="円/楕円 72"/>
          <p:cNvSpPr/>
          <p:nvPr/>
        </p:nvSpPr>
        <p:spPr>
          <a:xfrm>
            <a:off x="5322505" y="219006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322505" y="3198167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322505" y="413256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322505" y="5103911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5322505" y="601534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3760405" y="197416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3760405" y="2753667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3760405" y="356106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3760405" y="4354611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760405" y="526604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3773105" y="6109375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5582847" y="1929333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5592811" y="2888086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5603129" y="3846839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5591989" y="4805592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5539630" y="5787259"/>
            <a:ext cx="3207054" cy="624548"/>
          </a:xfrm>
          <a:prstGeom prst="round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770942" y="2933766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752746" y="1996590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752746" y="3892410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公的介護保険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529311" y="4854643"/>
            <a:ext cx="3485380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労働者災害補償保険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5594045" y="5764345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715289" y="5816878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雇用保険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cxnSp>
        <p:nvCxnSpPr>
          <p:cNvPr id="62" name="直線コネクタ 61"/>
          <p:cNvCxnSpPr>
            <a:stCxn id="82" idx="2"/>
            <a:endCxn id="75" idx="5"/>
          </p:cNvCxnSpPr>
          <p:nvPr/>
        </p:nvCxnSpPr>
        <p:spPr>
          <a:xfrm>
            <a:off x="3760405" y="2012635"/>
            <a:ext cx="1623848" cy="1251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83" idx="1"/>
            <a:endCxn id="81" idx="5"/>
          </p:cNvCxnSpPr>
          <p:nvPr/>
        </p:nvCxnSpPr>
        <p:spPr>
          <a:xfrm>
            <a:off x="3770999" y="2764935"/>
            <a:ext cx="1613254" cy="3316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84" idx="1"/>
            <a:endCxn id="77" idx="6"/>
          </p:cNvCxnSpPr>
          <p:nvPr/>
        </p:nvCxnSpPr>
        <p:spPr>
          <a:xfrm>
            <a:off x="3770999" y="3572331"/>
            <a:ext cx="1623848" cy="598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85" idx="3"/>
            <a:endCxn id="75" idx="6"/>
          </p:cNvCxnSpPr>
          <p:nvPr/>
        </p:nvCxnSpPr>
        <p:spPr>
          <a:xfrm flipV="1">
            <a:off x="3770999" y="3236639"/>
            <a:ext cx="1623848" cy="118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86" idx="3"/>
            <a:endCxn id="73" idx="7"/>
          </p:cNvCxnSpPr>
          <p:nvPr/>
        </p:nvCxnSpPr>
        <p:spPr>
          <a:xfrm flipV="1">
            <a:off x="3770999" y="2201331"/>
            <a:ext cx="1613254" cy="3130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87" idx="2"/>
            <a:endCxn id="79" idx="7"/>
          </p:cNvCxnSpPr>
          <p:nvPr/>
        </p:nvCxnSpPr>
        <p:spPr>
          <a:xfrm flipV="1">
            <a:off x="3773105" y="5115179"/>
            <a:ext cx="1611148" cy="1032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571500" y="1200140"/>
            <a:ext cx="3098800" cy="35032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749300" y="1154145"/>
            <a:ext cx="2679700" cy="42092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状　況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16" y="2065898"/>
            <a:ext cx="1283723" cy="11969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21" y="2988241"/>
            <a:ext cx="1053377" cy="977867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91" y="4683509"/>
            <a:ext cx="1076066" cy="1068657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87" y="5495954"/>
            <a:ext cx="853941" cy="1233471"/>
          </a:xfrm>
          <a:prstGeom prst="rect">
            <a:avLst/>
          </a:prstGeom>
        </p:spPr>
      </p:pic>
      <p:pic>
        <p:nvPicPr>
          <p:cNvPr id="100" name="図 99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63248484-64C5-4DD8-A9D1-08E064D99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0" y="3880858"/>
            <a:ext cx="1402289" cy="90225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5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リスクに備える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つの保障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78434" y="76913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保障：もしものときに生活を守るもの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659454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303554" y="3906661"/>
            <a:ext cx="4125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01819" y="5292615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7786" y="5768176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07786" y="4901284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25542" y="4882912"/>
            <a:ext cx="2219" cy="9001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54682" y="2126092"/>
            <a:ext cx="31796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 bwMode="ltGray">
          <a:xfrm>
            <a:off x="4754681" y="3617324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死亡退職金等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 bwMode="ltGray">
          <a:xfrm>
            <a:off x="4745150" y="4707840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預貯金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54678" y="5432312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民間保険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8112" y="1820923"/>
            <a:ext cx="895647" cy="4382427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0761" y="2049740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2190493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1467200" y="3478244"/>
            <a:ext cx="2956744" cy="924567"/>
          </a:xfrm>
          <a:prstGeom prst="homePlate">
            <a:avLst/>
          </a:prstGeom>
          <a:solidFill>
            <a:srgbClr val="D2E7B8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449444" y="4797381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577" y="23509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97577" y="36391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企業保障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97577" y="49532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7738849" y="1989763"/>
            <a:ext cx="1165006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7" name="円/楕円 36"/>
          <p:cNvSpPr/>
          <p:nvPr/>
        </p:nvSpPr>
        <p:spPr bwMode="ltGray">
          <a:xfrm>
            <a:off x="7738849" y="3314092"/>
            <a:ext cx="1165005" cy="1364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め先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7807107" y="4838312"/>
            <a:ext cx="1096748" cy="11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44909" y="1507508"/>
            <a:ext cx="1979035" cy="534837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ホームベース 28"/>
          <p:cNvSpPr/>
          <p:nvPr/>
        </p:nvSpPr>
        <p:spPr>
          <a:xfrm rot="10800000">
            <a:off x="1455357" y="4791854"/>
            <a:ext cx="2956744" cy="924567"/>
          </a:xfrm>
          <a:prstGeom prst="homePlat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1671782" y="5871239"/>
            <a:ext cx="2235588" cy="699307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4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>
          <a:xfrm>
            <a:off x="7018814" y="6488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B4017BE-287B-80BF-F7D9-F7F72D405521}"/>
              </a:ext>
            </a:extLst>
          </p:cNvPr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4FEE6356-3257-48DD-BB1D-C874C9474396}"/>
              </a:ext>
            </a:extLst>
          </p:cNvPr>
          <p:cNvGraphicFramePr>
            <a:graphicFrameLocks noGrp="1"/>
          </p:cNvGraphicFramePr>
          <p:nvPr/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647785F8-72D4-D87A-A12B-6D0322557D34}"/>
              </a:ext>
            </a:extLst>
          </p:cNvPr>
          <p:cNvGraphicFramePr>
            <a:graphicFrameLocks noGrp="1"/>
          </p:cNvGraphicFramePr>
          <p:nvPr/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図 21">
            <a:extLst>
              <a:ext uri="{FF2B5EF4-FFF2-40B4-BE49-F238E27FC236}">
                <a16:creationId xmlns:a16="http://schemas.microsoft.com/office/drawing/2014/main" id="{F07ECA74-E5CC-9B88-2337-4F40F0DAD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9E6730B-3DE6-D770-21B2-357F54A43438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24" name="右矢印 10">
              <a:extLst>
                <a:ext uri="{FF2B5EF4-FFF2-40B4-BE49-F238E27FC236}">
                  <a16:creationId xmlns:a16="http://schemas.microsoft.com/office/drawing/2014/main" id="{179885B4-3063-165D-1469-FBE0577B3882}"/>
                </a:ext>
              </a:extLst>
            </p:cNvPr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AD40431-1761-43EF-B412-9E50E638F784}"/>
                </a:ext>
              </a:extLst>
            </p:cNvPr>
            <p:cNvSpPr txBox="1"/>
            <p:nvPr/>
          </p:nvSpPr>
          <p:spPr bwMode="white">
            <a:xfrm rot="1159575">
              <a:off x="1496336" y="28319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94CCC02-2458-9AC8-CFEE-2AFB9AD85127}"/>
              </a:ext>
            </a:extLst>
          </p:cNvPr>
          <p:cNvGrpSpPr/>
          <p:nvPr/>
        </p:nvGrpSpPr>
        <p:grpSpPr>
          <a:xfrm>
            <a:off x="1428601" y="4493423"/>
            <a:ext cx="1761318" cy="929642"/>
            <a:chOff x="1428601" y="4493423"/>
            <a:chExt cx="1761318" cy="929642"/>
          </a:xfrm>
        </p:grpSpPr>
        <p:sp>
          <p:nvSpPr>
            <p:cNvPr id="32" name="右矢印 12">
              <a:extLst>
                <a:ext uri="{FF2B5EF4-FFF2-40B4-BE49-F238E27FC236}">
                  <a16:creationId xmlns:a16="http://schemas.microsoft.com/office/drawing/2014/main" id="{600C6990-6977-C249-37F3-916D91D2D910}"/>
                </a:ext>
              </a:extLst>
            </p:cNvPr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74C575A-E8C3-EFF5-4877-C7FFCF47156C}"/>
                </a:ext>
              </a:extLst>
            </p:cNvPr>
            <p:cNvSpPr txBox="1"/>
            <p:nvPr/>
          </p:nvSpPr>
          <p:spPr bwMode="white">
            <a:xfrm rot="20185190">
              <a:off x="1560947" y="4720834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E35C5695-9505-69A7-0325-F8F993B647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2CACD13-2AEE-3433-A62F-98A2B422F794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38" name="右矢印 28">
              <a:extLst>
                <a:ext uri="{FF2B5EF4-FFF2-40B4-BE49-F238E27FC236}">
                  <a16:creationId xmlns:a16="http://schemas.microsoft.com/office/drawing/2014/main" id="{B364FFEF-6231-FB69-F5B1-A6F81E7D12A4}"/>
                </a:ext>
              </a:extLst>
            </p:cNvPr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AFC4967-323F-E8FD-D533-6DB913A3BBD2}"/>
                </a:ext>
              </a:extLst>
            </p:cNvPr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受取る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4E8B7997-7095-243A-4DFC-E9815BF4E3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AD5C0569-B299-A548-3D7D-70A5FEE4BA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D4DD1AF2-D068-E87A-8880-4E184EE42C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F67A00E-154E-E3F7-9ECE-2DFB212A2D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9" name="図 48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EA456822-8318-BCCA-1AD3-C63970B476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1631AF9-7C52-C5D1-6ECC-4760B1F54DD3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51" name="右矢印 26">
              <a:extLst>
                <a:ext uri="{FF2B5EF4-FFF2-40B4-BE49-F238E27FC236}">
                  <a16:creationId xmlns:a16="http://schemas.microsoft.com/office/drawing/2014/main" id="{0206D32E-CA2A-9983-FC96-6DB8DBF0B557}"/>
                </a:ext>
              </a:extLst>
            </p:cNvPr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4BFEA7D-7F40-65DA-0F46-941916A9E248}"/>
                </a:ext>
              </a:extLst>
            </p:cNvPr>
            <p:cNvSpPr txBox="1"/>
            <p:nvPr/>
          </p:nvSpPr>
          <p:spPr bwMode="white">
            <a:xfrm rot="1272866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pic>
        <p:nvPicPr>
          <p:cNvPr id="53" name="図 52">
            <a:extLst>
              <a:ext uri="{FF2B5EF4-FFF2-40B4-BE49-F238E27FC236}">
                <a16:creationId xmlns:a16="http://schemas.microsoft.com/office/drawing/2014/main" id="{0231A8DF-7882-F53B-12BD-96EC2BF92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54" name="図 53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BBBF491D-95DA-ACE3-6089-A9F6E22AB5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492582D-9B4D-5C84-CBB3-EAC8D4C5B594}"/>
              </a:ext>
            </a:extLst>
          </p:cNvPr>
          <p:cNvSpPr txBox="1"/>
          <p:nvPr/>
        </p:nvSpPr>
        <p:spPr>
          <a:xfrm>
            <a:off x="1886729" y="5625037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お金が必要になると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14934A2-A05B-B7EA-2CAD-FCD105CDA027}"/>
              </a:ext>
            </a:extLst>
          </p:cNvPr>
          <p:cNvSpPr txBox="1"/>
          <p:nvPr/>
        </p:nvSpPr>
        <p:spPr>
          <a:xfrm>
            <a:off x="6743239" y="5625037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rPr>
              <a:t>リスクの起きた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人が</a:t>
            </a:r>
          </a:p>
        </p:txBody>
      </p:sp>
      <p:pic>
        <p:nvPicPr>
          <p:cNvPr id="3" name="図 2" descr="ロゴ&#10;&#10;中程度の精度で自動的に生成された説明">
            <a:extLst>
              <a:ext uri="{FF2B5EF4-FFF2-40B4-BE49-F238E27FC236}">
                <a16:creationId xmlns:a16="http://schemas.microsoft.com/office/drawing/2014/main" id="{686C722D-A2BA-B41E-7555-B97204E47A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2" y="5183754"/>
            <a:ext cx="1378410" cy="8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5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１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. 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生活設計とお金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pPr algn="ctr">
              <a:spcBef>
                <a:spcPts val="1200"/>
              </a:spcBef>
            </a:pPr>
            <a:r>
              <a:rPr kumimoji="1" lang="en-US" altLang="ja-JP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~</a:t>
            </a:r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r>
              <a:rPr kumimoji="1" lang="en-US" altLang="ja-JP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~</a:t>
            </a:r>
            <a:endParaRPr kumimoji="1" lang="ja-JP" altLang="en-US" sz="3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42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14826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699" y="4949122"/>
            <a:ext cx="3993648" cy="14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さまざまな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目的</a:t>
            </a: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ために貯める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59850" y="4966917"/>
            <a:ext cx="2707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特定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の損失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に備える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7" y="2079540"/>
            <a:ext cx="4201134" cy="19669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88078"/>
            <a:ext cx="4086242" cy="193788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735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9F82F41-6F50-B2B4-AF78-DB2997B1D496}"/>
              </a:ext>
            </a:extLst>
          </p:cNvPr>
          <p:cNvGraphicFramePr>
            <a:graphicFrameLocks noGrp="1"/>
          </p:cNvGraphicFramePr>
          <p:nvPr/>
        </p:nvGraphicFramePr>
        <p:xfrm>
          <a:off x="5064506" y="748468"/>
          <a:ext cx="3986846" cy="579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14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503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1457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3A698F6-31A0-44C5-92C4-DE60B706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7360" y="6468110"/>
            <a:ext cx="2133600" cy="365125"/>
          </a:xfrm>
        </p:spPr>
        <p:txBody>
          <a:bodyPr/>
          <a:lstStyle/>
          <a:p>
            <a:fld id="{E1D7E502-7D6F-49F2-8D91-33EB17385912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7DE1A44-94FA-0F57-DE04-4AEF79757E3A}"/>
              </a:ext>
            </a:extLst>
          </p:cNvPr>
          <p:cNvGraphicFramePr>
            <a:graphicFrameLocks noGrp="1"/>
          </p:cNvGraphicFramePr>
          <p:nvPr/>
        </p:nvGraphicFramePr>
        <p:xfrm>
          <a:off x="1295654" y="734998"/>
          <a:ext cx="3682827" cy="5806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87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3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72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4D947A4-090D-A475-A8F5-988C5214D966}"/>
              </a:ext>
            </a:extLst>
          </p:cNvPr>
          <p:cNvGraphicFramePr>
            <a:graphicFrameLocks noGrp="1"/>
          </p:cNvGraphicFramePr>
          <p:nvPr/>
        </p:nvGraphicFramePr>
        <p:xfrm>
          <a:off x="42931" y="1647824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76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3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622264-B55B-0E4B-2AE8-4C63E5CFE0A6}"/>
              </a:ext>
            </a:extLst>
          </p:cNvPr>
          <p:cNvSpPr txBox="1"/>
          <p:nvPr/>
        </p:nvSpPr>
        <p:spPr>
          <a:xfrm>
            <a:off x="1295654" y="1579507"/>
            <a:ext cx="3817577" cy="274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貯めたお金は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に使うことができる。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途中での引き出しや貯めるペースが</a:t>
            </a:r>
            <a:r>
              <a:rPr lang="ja-JP" altLang="en-US" sz="2400" spc="-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4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○預けた金額に応じて利子がつく。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AB1A43-6242-7042-EF30-5D8F1B026999}"/>
              </a:ext>
            </a:extLst>
          </p:cNvPr>
          <p:cNvSpPr txBox="1"/>
          <p:nvPr/>
        </p:nvSpPr>
        <p:spPr>
          <a:xfrm>
            <a:off x="1255396" y="4496260"/>
            <a:ext cx="3817577" cy="184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●途中で病気やケガ等、リスクが発生した場合に、</a:t>
            </a:r>
            <a:r>
              <a:rPr lang="ja-JP" altLang="en-US" sz="24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</a:t>
            </a:r>
            <a:r>
              <a:rPr lang="ja-JP" altLang="en-US" sz="24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金額が貯まっているとは限らない。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365A71-A1F9-DDD3-9FC5-485BDE27B543}"/>
              </a:ext>
            </a:extLst>
          </p:cNvPr>
          <p:cNvSpPr txBox="1"/>
          <p:nvPr/>
        </p:nvSpPr>
        <p:spPr>
          <a:xfrm>
            <a:off x="5173785" y="1897954"/>
            <a:ext cx="3996000" cy="183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　ケガ等のリスクが発生した場合に、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決められた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22A569-8107-31C8-15FC-1B46934DE388}"/>
              </a:ext>
            </a:extLst>
          </p:cNvPr>
          <p:cNvSpPr txBox="1"/>
          <p:nvPr/>
        </p:nvSpPr>
        <p:spPr>
          <a:xfrm>
            <a:off x="5158998" y="4288004"/>
            <a:ext cx="3996000" cy="228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●結果的にリスクが発生しなくても、決められた金額を保険料として支払う必要がある（保険の種類によっては一部戻ってくる場合がある）。</a:t>
            </a:r>
            <a:endParaRPr lang="en-US" altLang="ja-JP" sz="2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7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D2D9EC-3DF3-43EA-A2B7-33018B2A400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</a:t>
              </a: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52791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3DFA9B0-F9A9-4733-A0C9-BB523C245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0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lang="ja-JP" altLang="en-US" sz="3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ja-JP" altLang="en-US" sz="31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1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79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4" y="2869784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4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361474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53981" y="5082653"/>
            <a:ext cx="25681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99F210-8C01-424B-BEAB-4423A32AB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8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6FBE789-63A5-4C93-B98C-93F3AF034C1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9651" y="5487920"/>
            <a:ext cx="877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円ずつ受け取り、治療費を支払える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8AA83-7FE6-4289-A312-2D1F4F8C0584}"/>
              </a:ext>
            </a:extLst>
          </p:cNvPr>
          <p:cNvGrpSpPr/>
          <p:nvPr/>
        </p:nvGrpSpPr>
        <p:grpSpPr>
          <a:xfrm>
            <a:off x="461964" y="690485"/>
            <a:ext cx="8258703" cy="2352651"/>
            <a:chOff x="461964" y="772874"/>
            <a:chExt cx="8258703" cy="235265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191915" y="2725415"/>
              <a:ext cx="1459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328CB0E-9DA6-4669-A3FB-B47A69976753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126182"/>
              <a:chOff x="461964" y="772874"/>
              <a:chExt cx="8258703" cy="212618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61964" y="772874"/>
                <a:ext cx="8258703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ケガに備えるために</a:t>
                </a:r>
                <a:r>
                  <a:rPr lang="en-US" altLang="ja-JP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……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89920" y="1690110"/>
                <a:ext cx="2986479" cy="909235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それぞれが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出し合う費用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882" y="1455186"/>
                <a:ext cx="1174157" cy="1179542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4"/>
              <a:srcRect t="15566"/>
              <a:stretch/>
            </p:blipFill>
            <p:spPr>
              <a:xfrm>
                <a:off x="6450330" y="1190859"/>
                <a:ext cx="794373" cy="1708197"/>
              </a:xfrm>
              <a:prstGeom prst="rect">
                <a:avLst/>
              </a:prstGeom>
            </p:spPr>
          </p:pic>
          <p:sp>
            <p:nvSpPr>
              <p:cNvPr id="41" name="乗算記号 40"/>
              <p:cNvSpPr/>
              <p:nvPr/>
            </p:nvSpPr>
            <p:spPr>
              <a:xfrm>
                <a:off x="5393683" y="1701456"/>
                <a:ext cx="687003" cy="687003"/>
              </a:xfrm>
              <a:prstGeom prst="mathMultiply">
                <a:avLst>
                  <a:gd name="adj1" fmla="val 11020"/>
                </a:avLst>
              </a:prstGeom>
              <a:solidFill>
                <a:srgbClr val="17375E"/>
              </a:solidFill>
              <a:ln w="31750">
                <a:solidFill>
                  <a:srgbClr val="17375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右矢印 65"/>
          <p:cNvSpPr/>
          <p:nvPr/>
        </p:nvSpPr>
        <p:spPr bwMode="gray">
          <a:xfrm rot="5400000">
            <a:off x="4175336" y="2548331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515601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524659F-C6E2-467A-AC23-9D2E6A79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530782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527384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17377" y="3527384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532272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08836F-1B8F-559C-04FB-10F8BD620C1D}"/>
              </a:ext>
            </a:extLst>
          </p:cNvPr>
          <p:cNvSpPr txBox="1"/>
          <p:nvPr/>
        </p:nvSpPr>
        <p:spPr>
          <a:xfrm>
            <a:off x="29937" y="6500260"/>
            <a:ext cx="80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保険料を集め、保険金・給付金等を提供する場合、規模等により保険業の</a:t>
            </a:r>
            <a:r>
              <a:rPr lang="ja-JP" altLang="en-US" sz="1400" dirty="0"/>
              <a:t>免許・</a:t>
            </a:r>
            <a:r>
              <a:rPr kumimoji="1" lang="ja-JP" altLang="en-US" sz="1400" dirty="0"/>
              <a:t>登録が必要になります</a:t>
            </a:r>
            <a:r>
              <a:rPr kumimoji="1"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796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09225"/>
              </p:ext>
            </p:extLst>
          </p:nvPr>
        </p:nvGraphicFramePr>
        <p:xfrm>
          <a:off x="431799" y="865200"/>
          <a:ext cx="8364535" cy="584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</a:p>
                    <a:p>
                      <a:pPr algn="ctr">
                        <a:lnSpc>
                          <a:spcPts val="5100"/>
                        </a:lnSpc>
                      </a:pP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（定額給付）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kumimoji="1" lang="ja-JP" altLang="en-US" sz="1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 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</a:p>
                    <a:p>
                      <a:pPr algn="l">
                        <a:lnSpc>
                          <a:spcPts val="51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</a:t>
                      </a: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（実損填補）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ケガ</a:t>
                      </a:r>
                      <a:endParaRPr kumimoji="1" lang="en-US" altLang="ja-JP" sz="28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5"/>
            <a:ext cx="8364535" cy="692800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297234"/>
            <a:ext cx="8364535" cy="1479387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16926" y="3098545"/>
            <a:ext cx="144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じっそん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てんぽ</a:t>
            </a:r>
          </a:p>
        </p:txBody>
      </p:sp>
      <p:sp>
        <p:nvSpPr>
          <p:cNvPr id="18" name="スライド番号プレースホルダー 1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566"/>
            <a:ext cx="2057400" cy="365125"/>
          </a:xfrm>
        </p:spPr>
        <p:txBody>
          <a:bodyPr/>
          <a:lstStyle/>
          <a:p>
            <a:fld id="{CFE1D277-9C57-4E30-9C75-4A0776A97483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6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1FC939-AF45-4D75-9342-6B3B9914256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32FF40-CC2D-4463-B44E-5E2E02253D9A}"/>
              </a:ext>
            </a:extLst>
          </p:cNvPr>
          <p:cNvSpPr/>
          <p:nvPr/>
        </p:nvSpPr>
        <p:spPr bwMode="white">
          <a:xfrm>
            <a:off x="461964" y="30760"/>
            <a:ext cx="834282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ライフステージによる必要な保障の違い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68E62E3-7F43-4950-8A07-2EA15AAA8B8F}"/>
              </a:ext>
            </a:extLst>
          </p:cNvPr>
          <p:cNvSpPr txBox="1"/>
          <p:nvPr/>
        </p:nvSpPr>
        <p:spPr>
          <a:xfrm>
            <a:off x="87772" y="813368"/>
            <a:ext cx="8826879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家族の状況の変化などで、必要な保障の金額が異なります。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B657857-4554-47A1-BEE0-9CC4923AE5C7}"/>
              </a:ext>
            </a:extLst>
          </p:cNvPr>
          <p:cNvSpPr/>
          <p:nvPr/>
        </p:nvSpPr>
        <p:spPr>
          <a:xfrm>
            <a:off x="662349" y="4956996"/>
            <a:ext cx="2506452" cy="1787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FABF019-369C-42A0-A1AD-D3EAB74BD27E}"/>
              </a:ext>
            </a:extLst>
          </p:cNvPr>
          <p:cNvSpPr/>
          <p:nvPr/>
        </p:nvSpPr>
        <p:spPr>
          <a:xfrm>
            <a:off x="3268146" y="4956996"/>
            <a:ext cx="2382544" cy="1787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0743347-D252-4CD6-AB2A-7CFBCCE87DFA}"/>
              </a:ext>
            </a:extLst>
          </p:cNvPr>
          <p:cNvSpPr/>
          <p:nvPr/>
        </p:nvSpPr>
        <p:spPr>
          <a:xfrm>
            <a:off x="5718231" y="4956996"/>
            <a:ext cx="3016130" cy="1787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7CF8D4-6CC7-4143-87A1-CB15F88B527D}"/>
              </a:ext>
            </a:extLst>
          </p:cNvPr>
          <p:cNvSpPr txBox="1"/>
          <p:nvPr/>
        </p:nvSpPr>
        <p:spPr>
          <a:xfrm>
            <a:off x="651776" y="4961594"/>
            <a:ext cx="2565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＜結婚＞</a:t>
            </a:r>
            <a:endParaRPr lang="en-US" altLang="ja-JP" sz="24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残される配偶者の収入状況に応じた</a:t>
            </a:r>
            <a:r>
              <a:rPr kumimoji="1" lang="ja-JP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死亡保障を検討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する必要があります。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97FAE8-8DC2-4F53-A175-3591257102ED}"/>
              </a:ext>
            </a:extLst>
          </p:cNvPr>
          <p:cNvSpPr txBox="1"/>
          <p:nvPr/>
        </p:nvSpPr>
        <p:spPr>
          <a:xfrm>
            <a:off x="3219443" y="4944909"/>
            <a:ext cx="2541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＜出産＞</a:t>
            </a:r>
            <a:endParaRPr lang="en-US" altLang="ja-JP" sz="2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遺族の生活費や教育費をまかなうために、</a:t>
            </a: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より大きな保障が必要となります。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AFD9238-7EE2-4B90-8783-0CC80D6E5ABD}"/>
              </a:ext>
            </a:extLst>
          </p:cNvPr>
          <p:cNvSpPr txBox="1"/>
          <p:nvPr/>
        </p:nvSpPr>
        <p:spPr>
          <a:xfrm>
            <a:off x="5504873" y="4961594"/>
            <a:ext cx="34097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＜子どもの独立・老後＞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親としての責任は減るため、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死亡保障の必要な金額は　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その分減少します。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CDF41D1-88AC-4C40-A912-FFA19D4E011B}"/>
              </a:ext>
            </a:extLst>
          </p:cNvPr>
          <p:cNvSpPr txBox="1"/>
          <p:nvPr/>
        </p:nvSpPr>
        <p:spPr>
          <a:xfrm>
            <a:off x="123198" y="1366754"/>
            <a:ext cx="636908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・亡くなったときに必要な金額（イメージ）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C78219E-85F9-4530-9658-2F049573D0EA}"/>
              </a:ext>
            </a:extLst>
          </p:cNvPr>
          <p:cNvSpPr/>
          <p:nvPr/>
        </p:nvSpPr>
        <p:spPr bwMode="gray">
          <a:xfrm>
            <a:off x="7588365" y="3301560"/>
            <a:ext cx="1234071" cy="915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4370B40-0223-41E2-9F34-FDC815891FEF}"/>
              </a:ext>
            </a:extLst>
          </p:cNvPr>
          <p:cNvSpPr/>
          <p:nvPr/>
        </p:nvSpPr>
        <p:spPr bwMode="gray">
          <a:xfrm>
            <a:off x="6170715" y="2882583"/>
            <a:ext cx="1379441" cy="1334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E72EDA-920E-4085-85B7-6A7CB67D7664}"/>
              </a:ext>
            </a:extLst>
          </p:cNvPr>
          <p:cNvSpPr txBox="1"/>
          <p:nvPr/>
        </p:nvSpPr>
        <p:spPr>
          <a:xfrm>
            <a:off x="544876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就職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EAC17F-2B7A-4229-9320-F46E4567DEEA}"/>
              </a:ext>
            </a:extLst>
          </p:cNvPr>
          <p:cNvSpPr txBox="1"/>
          <p:nvPr/>
        </p:nvSpPr>
        <p:spPr>
          <a:xfrm>
            <a:off x="1868183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結婚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8390E1-C460-4203-B491-ED80B9F82EB4}"/>
              </a:ext>
            </a:extLst>
          </p:cNvPr>
          <p:cNvSpPr txBox="1"/>
          <p:nvPr/>
        </p:nvSpPr>
        <p:spPr>
          <a:xfrm>
            <a:off x="2905094" y="4158038"/>
            <a:ext cx="137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子誕生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99CB8C-966B-49B6-8456-6EB01CF10F8F}"/>
              </a:ext>
            </a:extLst>
          </p:cNvPr>
          <p:cNvSpPr txBox="1"/>
          <p:nvPr/>
        </p:nvSpPr>
        <p:spPr>
          <a:xfrm>
            <a:off x="4267719" y="4158038"/>
            <a:ext cx="140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子誕生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16228F-22C0-43D8-BB11-44F0ED45712A}"/>
              </a:ext>
            </a:extLst>
          </p:cNvPr>
          <p:cNvSpPr txBox="1"/>
          <p:nvPr/>
        </p:nvSpPr>
        <p:spPr>
          <a:xfrm>
            <a:off x="5612455" y="4158038"/>
            <a:ext cx="138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子ども独立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FED65E-C866-4FC7-B022-47AF46FC56CD}"/>
              </a:ext>
            </a:extLst>
          </p:cNvPr>
          <p:cNvSpPr txBox="1"/>
          <p:nvPr/>
        </p:nvSpPr>
        <p:spPr>
          <a:xfrm>
            <a:off x="7178150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老後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FDBA6DE-6574-44D6-BD9C-18B5E6BC3092}"/>
              </a:ext>
            </a:extLst>
          </p:cNvPr>
          <p:cNvSpPr/>
          <p:nvPr/>
        </p:nvSpPr>
        <p:spPr bwMode="gray">
          <a:xfrm>
            <a:off x="922025" y="3553241"/>
            <a:ext cx="1430184" cy="663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0AC1DC-9128-4D7C-B99D-C62E48C03E14}"/>
              </a:ext>
            </a:extLst>
          </p:cNvPr>
          <p:cNvSpPr/>
          <p:nvPr/>
        </p:nvSpPr>
        <p:spPr bwMode="gray">
          <a:xfrm>
            <a:off x="2251208" y="3047057"/>
            <a:ext cx="1415948" cy="1169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6E0A449-D1C8-4110-BDB6-327BB22AEB5D}"/>
              </a:ext>
            </a:extLst>
          </p:cNvPr>
          <p:cNvSpPr/>
          <p:nvPr/>
        </p:nvSpPr>
        <p:spPr bwMode="gray">
          <a:xfrm>
            <a:off x="3618957" y="2672946"/>
            <a:ext cx="1392001" cy="15441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89A21AF-034B-415B-ADFC-F1512CF4D9C3}"/>
              </a:ext>
            </a:extLst>
          </p:cNvPr>
          <p:cNvSpPr/>
          <p:nvPr/>
        </p:nvSpPr>
        <p:spPr bwMode="gray">
          <a:xfrm>
            <a:off x="4918936" y="2314916"/>
            <a:ext cx="1330075" cy="19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79B9CA0-EB3E-4548-A3A6-C14D88860BA2}"/>
              </a:ext>
            </a:extLst>
          </p:cNvPr>
          <p:cNvCxnSpPr>
            <a:cxnSpLocks/>
          </p:cNvCxnSpPr>
          <p:nvPr/>
        </p:nvCxnSpPr>
        <p:spPr>
          <a:xfrm flipV="1">
            <a:off x="651775" y="2279469"/>
            <a:ext cx="0" cy="196211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67CCFA-DC25-4CC2-917C-320C16169EDD}"/>
              </a:ext>
            </a:extLst>
          </p:cNvPr>
          <p:cNvSpPr txBox="1"/>
          <p:nvPr/>
        </p:nvSpPr>
        <p:spPr>
          <a:xfrm>
            <a:off x="41586" y="2526822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必要な金額</a:t>
            </a: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9792F6-5577-4264-8DD6-36843745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71" y="3084853"/>
            <a:ext cx="597400" cy="1157460"/>
          </a:xfrm>
          <a:prstGeom prst="rect">
            <a:avLst/>
          </a:prstGeom>
        </p:spPr>
      </p:pic>
      <p:pic>
        <p:nvPicPr>
          <p:cNvPr id="10" name="図 9" descr="ウィンドウ, マグカップ が含まれている画像&#10;&#10;自動的に生成された説明">
            <a:extLst>
              <a:ext uri="{FF2B5EF4-FFF2-40B4-BE49-F238E27FC236}">
                <a16:creationId xmlns:a16="http://schemas.microsoft.com/office/drawing/2014/main" id="{F4FD1BAB-E080-433B-B306-4145CD5FBB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457"/>
          <a:stretch/>
        </p:blipFill>
        <p:spPr>
          <a:xfrm>
            <a:off x="1669285" y="3084854"/>
            <a:ext cx="1415949" cy="1157459"/>
          </a:xfrm>
          <a:prstGeom prst="rect">
            <a:avLst/>
          </a:prstGeom>
        </p:spPr>
      </p:pic>
      <p:pic>
        <p:nvPicPr>
          <p:cNvPr id="12" name="図 11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A6188BE-C344-4313-AB8A-19806DEA1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508" y="3474007"/>
            <a:ext cx="799296" cy="76830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85BA52F-7551-472A-9BAC-38F8FD840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862" y="3430184"/>
            <a:ext cx="686977" cy="8121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D30A2D8-DF47-474A-AF06-4E39907CF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244" y="3061326"/>
            <a:ext cx="1118760" cy="1180987"/>
          </a:xfrm>
          <a:prstGeom prst="rect">
            <a:avLst/>
          </a:prstGeom>
        </p:spPr>
      </p:pic>
      <p:pic>
        <p:nvPicPr>
          <p:cNvPr id="40" name="図 39" descr="挿絵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84A68602-CFBD-405F-889D-CD10BCD52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213" y="3077593"/>
            <a:ext cx="1085552" cy="11647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200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 </a:t>
            </a:r>
            <a:r>
              <a:rPr lang="en-US" altLang="ja-JP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27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00536" y="4781708"/>
            <a:ext cx="8500023" cy="1283939"/>
            <a:chOff x="200536" y="4781708"/>
            <a:chExt cx="8500023" cy="1283939"/>
          </a:xfrm>
        </p:grpSpPr>
        <p:sp>
          <p:nvSpPr>
            <p:cNvPr id="16" name="正方形/長方形 15"/>
            <p:cNvSpPr/>
            <p:nvPr/>
          </p:nvSpPr>
          <p:spPr>
            <a:xfrm>
              <a:off x="621004" y="5087217"/>
              <a:ext cx="8079555" cy="97843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家族構成や年齢などによって必要な保障は異なる。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に応じて、リスクへの備えを考えよう。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00536" y="478170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④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90095" y="976721"/>
            <a:ext cx="8953904" cy="870051"/>
            <a:chOff x="190095" y="976721"/>
            <a:chExt cx="8953904" cy="870051"/>
          </a:xfrm>
        </p:grpSpPr>
        <p:sp>
          <p:nvSpPr>
            <p:cNvPr id="19" name="正方形/長方形 18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生活設計と資金計画は、セットで考える必要がある。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94711" y="2177113"/>
            <a:ext cx="8857385" cy="1007227"/>
            <a:chOff x="194711" y="2177113"/>
            <a:chExt cx="8857385" cy="1007227"/>
          </a:xfrm>
        </p:grpSpPr>
        <p:sp>
          <p:nvSpPr>
            <p:cNvPr id="22" name="正方形/長方形 21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94711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98681" y="3414553"/>
            <a:ext cx="9040568" cy="1083980"/>
            <a:chOff x="198681" y="3414553"/>
            <a:chExt cx="9040568" cy="1083980"/>
          </a:xfrm>
        </p:grpSpPr>
        <p:sp>
          <p:nvSpPr>
            <p:cNvPr id="25" name="正方形/長方形 24"/>
            <p:cNvSpPr/>
            <p:nvPr/>
          </p:nvSpPr>
          <p:spPr>
            <a:xfrm>
              <a:off x="610248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公的保障と企業保障で不足する部分を私的保障で補う。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98681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white">
          <a:xfrm>
            <a:off x="304800" y="342901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835634"/>
            <a:ext cx="8428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en-US" altLang="ja-JP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kumimoji="1" lang="ja-JP" altLang="en-US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86322" y="4781708"/>
            <a:ext cx="8790274" cy="1283939"/>
            <a:chOff x="267648" y="4781708"/>
            <a:chExt cx="8469225" cy="1283939"/>
          </a:xfrm>
        </p:grpSpPr>
        <p:sp>
          <p:nvSpPr>
            <p:cNvPr id="15" name="正方形/長方形 14"/>
            <p:cNvSpPr/>
            <p:nvPr/>
          </p:nvSpPr>
          <p:spPr>
            <a:xfrm>
              <a:off x="657318" y="5087217"/>
              <a:ext cx="8079555" cy="97843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家族構成や年齢などによって必要な保障は異なる。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に応じて、リスクへの備えを考えよう。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67648" y="478170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④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86322" y="976721"/>
            <a:ext cx="8865774" cy="870051"/>
            <a:chOff x="190095" y="976721"/>
            <a:chExt cx="8953904" cy="870051"/>
          </a:xfrm>
        </p:grpSpPr>
        <p:sp>
          <p:nvSpPr>
            <p:cNvPr id="17" name="正方形/長方形 16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資金計画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は、セットで考える必要がある。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86322" y="2177113"/>
            <a:ext cx="8865774" cy="1007227"/>
            <a:chOff x="186322" y="2177113"/>
            <a:chExt cx="8865774" cy="1007227"/>
          </a:xfrm>
        </p:grpSpPr>
        <p:sp>
          <p:nvSpPr>
            <p:cNvPr id="23" name="正方形/長方形 22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86322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86323" y="3414553"/>
            <a:ext cx="8932884" cy="1083980"/>
            <a:chOff x="240626" y="3414553"/>
            <a:chExt cx="9066741" cy="1083980"/>
          </a:xfrm>
        </p:grpSpPr>
        <p:sp>
          <p:nvSpPr>
            <p:cNvPr id="29" name="正方形/長方形 28"/>
            <p:cNvSpPr/>
            <p:nvPr/>
          </p:nvSpPr>
          <p:spPr>
            <a:xfrm>
              <a:off x="678366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と企業保障で不足する部分を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私的保障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で補う。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40626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9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5032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将来を考える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4" y="73919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将来の目標を持っていますか？</a:t>
            </a:r>
            <a:endParaRPr lang="en-US" altLang="ja-JP" sz="4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9959" y="1486622"/>
            <a:ext cx="7251972" cy="3925897"/>
            <a:chOff x="-257785" y="2449767"/>
            <a:chExt cx="7251972" cy="392589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7785" y="2449767"/>
              <a:ext cx="7251972" cy="3925897"/>
            </a:xfrm>
            <a:prstGeom prst="round2DiagRect">
              <a:avLst>
                <a:gd name="adj1" fmla="val 30295"/>
                <a:gd name="adj2" fmla="val 27999"/>
              </a:avLst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788883" y="3059026"/>
              <a:ext cx="5735513" cy="243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・卒業後はどうしたい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・どんな職業に就きたい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・結婚したい</a:t>
              </a:r>
              <a:r>
                <a:rPr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・子どもはほしい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090" y="4173508"/>
            <a:ext cx="3044359" cy="285258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D2D38C-AB48-4730-8442-45F746041F32}"/>
              </a:ext>
            </a:extLst>
          </p:cNvPr>
          <p:cNvSpPr/>
          <p:nvPr/>
        </p:nvSpPr>
        <p:spPr>
          <a:xfrm>
            <a:off x="179959" y="5551062"/>
            <a:ext cx="5964907" cy="5400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生活設計とは、</a:t>
            </a:r>
            <a:endParaRPr lang="en-US" altLang="ja-JP" sz="32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BADB4C4-5251-41C1-8FED-B8404F1B59AB}"/>
              </a:ext>
            </a:extLst>
          </p:cNvPr>
          <p:cNvSpPr/>
          <p:nvPr/>
        </p:nvSpPr>
        <p:spPr>
          <a:xfrm>
            <a:off x="179959" y="6005431"/>
            <a:ext cx="6932160" cy="5400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自分の将来について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具体的に考える</a:t>
            </a: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こと</a:t>
            </a:r>
            <a:endParaRPr lang="en-US" altLang="ja-JP" sz="32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9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1964" y="30760"/>
            <a:ext cx="66500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さまざまなライフコース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1964" y="82367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081" y="873004"/>
            <a:ext cx="8275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それぞれの生き方を</a:t>
            </a:r>
            <a:r>
              <a:rPr lang="en-US" altLang="ja-JP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｢</a:t>
            </a:r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ライフコース</a:t>
            </a:r>
            <a:r>
              <a:rPr lang="en-US" altLang="ja-JP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｣</a:t>
            </a:r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とよぶ</a:t>
            </a:r>
            <a:endParaRPr lang="en-US" altLang="ja-JP" sz="3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0448D07-2DB5-42FD-A663-D3E356F08B20}"/>
              </a:ext>
            </a:extLst>
          </p:cNvPr>
          <p:cNvGrpSpPr/>
          <p:nvPr/>
        </p:nvGrpSpPr>
        <p:grpSpPr>
          <a:xfrm>
            <a:off x="662782" y="2088359"/>
            <a:ext cx="8115819" cy="4305077"/>
            <a:chOff x="662782" y="2088359"/>
            <a:chExt cx="8115819" cy="430507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2ED1609-E4E2-4A00-AE66-6ECE5F0D9A73}"/>
                </a:ext>
              </a:extLst>
            </p:cNvPr>
            <p:cNvGrpSpPr/>
            <p:nvPr/>
          </p:nvGrpSpPr>
          <p:grpSpPr>
            <a:xfrm>
              <a:off x="662782" y="2088359"/>
              <a:ext cx="8115819" cy="4305077"/>
              <a:chOff x="515045" y="1715465"/>
              <a:chExt cx="8115819" cy="4305077"/>
            </a:xfrm>
          </p:grpSpPr>
          <p:cxnSp>
            <p:nvCxnSpPr>
              <p:cNvPr id="9" name="直線コネクタ 8"/>
              <p:cNvCxnSpPr/>
              <p:nvPr/>
            </p:nvCxnSpPr>
            <p:spPr bwMode="white">
              <a:xfrm>
                <a:off x="2740714" y="4055522"/>
                <a:ext cx="298800" cy="0"/>
              </a:xfrm>
              <a:prstGeom prst="line">
                <a:avLst/>
              </a:prstGeom>
              <a:ln w="19367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角丸四角形 3"/>
              <p:cNvSpPr/>
              <p:nvPr/>
            </p:nvSpPr>
            <p:spPr>
              <a:xfrm>
                <a:off x="1357387" y="2134779"/>
                <a:ext cx="540000" cy="3492000"/>
              </a:xfrm>
              <a:prstGeom prst="roundRect">
                <a:avLst/>
              </a:prstGeom>
              <a:solidFill>
                <a:srgbClr val="7ABD5F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角丸四角形 35"/>
              <p:cNvSpPr/>
              <p:nvPr/>
            </p:nvSpPr>
            <p:spPr>
              <a:xfrm>
                <a:off x="515045" y="1717524"/>
                <a:ext cx="540000" cy="4284000"/>
              </a:xfrm>
              <a:prstGeom prst="roundRect">
                <a:avLst/>
              </a:prstGeom>
              <a:solidFill>
                <a:srgbClr val="7ABD5F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 bwMode="white">
              <a:xfrm>
                <a:off x="574621" y="2978403"/>
                <a:ext cx="475655" cy="176123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高 等 学 校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 bwMode="white">
              <a:xfrm>
                <a:off x="1353923" y="2286001"/>
                <a:ext cx="523220" cy="31323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大学・短大・専門学校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8" name="角丸四角形 37"/>
              <p:cNvSpPr/>
              <p:nvPr/>
            </p:nvSpPr>
            <p:spPr>
              <a:xfrm>
                <a:off x="2198691" y="1716620"/>
                <a:ext cx="540000" cy="3060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 bwMode="white">
              <a:xfrm>
                <a:off x="2257323" y="1788747"/>
                <a:ext cx="475655" cy="29053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就 職</a:t>
                </a:r>
              </a:p>
            </p:txBody>
          </p:sp>
          <p:sp>
            <p:nvSpPr>
              <p:cNvPr id="39" name="角丸四角形 38"/>
              <p:cNvSpPr/>
              <p:nvPr/>
            </p:nvSpPr>
            <p:spPr>
              <a:xfrm>
                <a:off x="3045287" y="2348542"/>
                <a:ext cx="540000" cy="3672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 bwMode="white">
              <a:xfrm>
                <a:off x="3059666" y="2880277"/>
                <a:ext cx="523220" cy="23834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結 婚</a:t>
                </a:r>
              </a:p>
            </p:txBody>
          </p:sp>
          <p:sp>
            <p:nvSpPr>
              <p:cNvPr id="49" name="角丸四角形 48"/>
              <p:cNvSpPr/>
              <p:nvPr/>
            </p:nvSpPr>
            <p:spPr>
              <a:xfrm>
                <a:off x="3883206" y="4275589"/>
                <a:ext cx="540000" cy="1332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 bwMode="white">
              <a:xfrm>
                <a:off x="3941010" y="4240898"/>
                <a:ext cx="475655" cy="12543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退</a:t>
                </a:r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 </a:t>
                </a:r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職</a:t>
                </a:r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4720692" y="2564568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 bwMode="white">
              <a:xfrm>
                <a:off x="4721556" y="2683153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共働き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4729699" y="4275402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角丸四角形 51"/>
              <p:cNvSpPr/>
              <p:nvPr/>
            </p:nvSpPr>
            <p:spPr>
              <a:xfrm>
                <a:off x="6404232" y="2561327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 bwMode="white">
              <a:xfrm>
                <a:off x="6402470" y="2683153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共働き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 bwMode="white">
              <a:xfrm>
                <a:off x="4738386" y="4396836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片働き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5" name="角丸四角形 54"/>
              <p:cNvSpPr/>
              <p:nvPr/>
            </p:nvSpPr>
            <p:spPr>
              <a:xfrm>
                <a:off x="6412504" y="4275402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 bwMode="white">
              <a:xfrm>
                <a:off x="6421191" y="4396836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片働き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7" name="角丸四角形 56"/>
              <p:cNvSpPr/>
              <p:nvPr/>
            </p:nvSpPr>
            <p:spPr>
              <a:xfrm>
                <a:off x="5584088" y="2570178"/>
                <a:ext cx="517118" cy="2998841"/>
              </a:xfrm>
              <a:prstGeom prst="roundRect">
                <a:avLst/>
              </a:prstGeom>
              <a:solidFill>
                <a:srgbClr val="8C89B5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 bwMode="white">
              <a:xfrm>
                <a:off x="5625281" y="2901435"/>
                <a:ext cx="475655" cy="21373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親になる</a:t>
                </a:r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>
                <a:off x="7251080" y="1715465"/>
                <a:ext cx="540000" cy="4284000"/>
              </a:xfrm>
              <a:prstGeom prst="roundRect">
                <a:avLst/>
              </a:prstGeom>
              <a:solidFill>
                <a:srgbClr val="CABA80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 bwMode="white">
              <a:xfrm>
                <a:off x="7246217" y="1828162"/>
                <a:ext cx="523220" cy="40858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退 職</a:t>
                </a: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8090864" y="1722225"/>
                <a:ext cx="540000" cy="4284000"/>
              </a:xfrm>
              <a:prstGeom prst="roundRect">
                <a:avLst/>
              </a:prstGeom>
              <a:solidFill>
                <a:srgbClr val="CABA80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 bwMode="white">
              <a:xfrm>
                <a:off x="8100483" y="1781602"/>
                <a:ext cx="523220" cy="415289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老 後</a:t>
                </a:r>
              </a:p>
            </p:txBody>
          </p:sp>
          <p:cxnSp>
            <p:nvCxnSpPr>
              <p:cNvPr id="5" name="直線矢印コネクタ 4">
                <a:extLst>
                  <a:ext uri="{FF2B5EF4-FFF2-40B4-BE49-F238E27FC236}">
                    <a16:creationId xmlns:a16="http://schemas.microsoft.com/office/drawing/2014/main" id="{95B9DA19-CCF8-40D2-8DA5-A42FF4BC8829}"/>
                  </a:ext>
                </a:extLst>
              </p:cNvPr>
              <p:cNvCxnSpPr/>
              <p:nvPr/>
            </p:nvCxnSpPr>
            <p:spPr>
              <a:xfrm>
                <a:off x="1055045" y="1917184"/>
                <a:ext cx="1143646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F974279F-8D2D-4121-A4A6-E76EBC277C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045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77E58F3B-FB00-4715-8077-5C4807689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7387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CCD1A4F3-1E09-471E-9D09-F43B3E13F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91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1324C5EE-0F9E-4C7A-8C72-D819B28BC9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5287" y="3207442"/>
                <a:ext cx="959927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9330C342-F585-40EE-AAB8-A0AFFAC0D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7387" y="4912826"/>
                <a:ext cx="1135405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0D2756D7-A171-43A5-9622-68E89DA88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045" y="5771128"/>
                <a:ext cx="1977747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51107C6B-21A3-4FB2-9703-409ABA3A38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287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D69ACBC4-176C-4528-85A1-3CB668C78D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0000" y="4905843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id="{3AF3A156-3864-47A1-8A76-0D45FB5B31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0088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>
                <a:extLst>
                  <a:ext uri="{FF2B5EF4-FFF2-40B4-BE49-F238E27FC236}">
                    <a16:creationId xmlns:a16="http://schemas.microsoft.com/office/drawing/2014/main" id="{3739A4CD-2FCE-40CA-8597-FBC3DC136A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4776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0C07F56B-13AB-4324-AAC3-BDAB432F9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8918" y="3893327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>
                <a:extLst>
                  <a:ext uri="{FF2B5EF4-FFF2-40B4-BE49-F238E27FC236}">
                    <a16:creationId xmlns:a16="http://schemas.microsoft.com/office/drawing/2014/main" id="{146A2947-0C2F-437B-AC92-8D0B554A8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2091" y="3896568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>
                <a:extLst>
                  <a:ext uri="{FF2B5EF4-FFF2-40B4-BE49-F238E27FC236}">
                    <a16:creationId xmlns:a16="http://schemas.microsoft.com/office/drawing/2014/main" id="{A84C876E-855F-4B95-9131-54A107A7E9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1206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>
                <a:extLst>
                  <a:ext uri="{FF2B5EF4-FFF2-40B4-BE49-F238E27FC236}">
                    <a16:creationId xmlns:a16="http://schemas.microsoft.com/office/drawing/2014/main" id="{D75BDD67-A2DD-4AF2-B58B-D44054942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8545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id="{1156568F-7671-4EAB-BF5D-924CE9576A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7191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>
                <a:extLst>
                  <a:ext uri="{FF2B5EF4-FFF2-40B4-BE49-F238E27FC236}">
                    <a16:creationId xmlns:a16="http://schemas.microsoft.com/office/drawing/2014/main" id="{05E19902-731F-40DA-B4CB-C86342732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2504" y="4922673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>
                <a:extLst>
                  <a:ext uri="{FF2B5EF4-FFF2-40B4-BE49-F238E27FC236}">
                    <a16:creationId xmlns:a16="http://schemas.microsoft.com/office/drawing/2014/main" id="{CDAF434A-C12E-4B62-8B94-799C220A8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7472" y="3893326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>
                <a:extLst>
                  <a:ext uri="{FF2B5EF4-FFF2-40B4-BE49-F238E27FC236}">
                    <a16:creationId xmlns:a16="http://schemas.microsoft.com/office/drawing/2014/main" id="{7FC0E1D6-E838-4760-8D71-5FC93209DC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0645" y="3893326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B3C0C087-BB6A-45FE-AF01-6D66B2A026B5}"/>
                  </a:ext>
                </a:extLst>
              </p:cNvPr>
              <p:cNvSpPr/>
              <p:nvPr/>
            </p:nvSpPr>
            <p:spPr>
              <a:xfrm rot="11176756">
                <a:off x="4971339" y="5466078"/>
                <a:ext cx="307733" cy="292821"/>
              </a:xfrm>
              <a:prstGeom prst="arc">
                <a:avLst>
                  <a:gd name="adj1" fmla="val 15847106"/>
                  <a:gd name="adj2" fmla="val 21332550"/>
                </a:avLst>
              </a:prstGeom>
              <a:ln w="50800">
                <a:solidFill>
                  <a:srgbClr val="8A87B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3" name="直線矢印コネクタ 72">
                <a:extLst>
                  <a:ext uri="{FF2B5EF4-FFF2-40B4-BE49-F238E27FC236}">
                    <a16:creationId xmlns:a16="http://schemas.microsoft.com/office/drawing/2014/main" id="{79296785-8F9A-4DA6-B3B9-40A3050AF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1470" y="5758969"/>
                <a:ext cx="2153846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1462D8E7-8BEB-4751-A6C2-2A6D2DDEAFB4}"/>
                  </a:ext>
                </a:extLst>
              </p:cNvPr>
              <p:cNvSpPr/>
              <p:nvPr/>
            </p:nvSpPr>
            <p:spPr>
              <a:xfrm rot="16368965">
                <a:off x="4931313" y="2413437"/>
                <a:ext cx="375167" cy="292821"/>
              </a:xfrm>
              <a:prstGeom prst="arc">
                <a:avLst>
                  <a:gd name="adj1" fmla="val 15847106"/>
                  <a:gd name="adj2" fmla="val 21332550"/>
                </a:avLst>
              </a:prstGeom>
              <a:ln w="50800">
                <a:solidFill>
                  <a:srgbClr val="8A87B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id="{E948A3B1-0A37-4041-889A-5F75155B76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1974" y="2371470"/>
                <a:ext cx="2160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矢印コネクタ 75">
                <a:extLst>
                  <a:ext uri="{FF2B5EF4-FFF2-40B4-BE49-F238E27FC236}">
                    <a16:creationId xmlns:a16="http://schemas.microsoft.com/office/drawing/2014/main" id="{37F70706-9665-47C6-A990-215901EAAD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91" y="1917184"/>
                <a:ext cx="4512389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C21E169C-8DCE-4D75-AA6F-858564094080}"/>
                </a:ext>
              </a:extLst>
            </p:cNvPr>
            <p:cNvCxnSpPr>
              <a:cxnSpLocks/>
            </p:cNvCxnSpPr>
            <p:nvPr/>
          </p:nvCxnSpPr>
          <p:spPr>
            <a:xfrm>
              <a:off x="7936868" y="4269462"/>
              <a:ext cx="324934" cy="0"/>
            </a:xfrm>
            <a:prstGeom prst="straightConnector1">
              <a:avLst/>
            </a:prstGeom>
            <a:ln w="50800">
              <a:solidFill>
                <a:srgbClr val="8A87B3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1E5A2EE-CD41-F4D8-37EE-D07862A090E4}"/>
              </a:ext>
            </a:extLst>
          </p:cNvPr>
          <p:cNvSpPr/>
          <p:nvPr/>
        </p:nvSpPr>
        <p:spPr>
          <a:xfrm>
            <a:off x="4692951" y="2507672"/>
            <a:ext cx="906481" cy="386674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80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927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38EDBB4-39E6-4EFC-9798-E456D29A6927}"/>
              </a:ext>
            </a:extLst>
          </p:cNvPr>
          <p:cNvGrpSpPr/>
          <p:nvPr/>
        </p:nvGrpSpPr>
        <p:grpSpPr>
          <a:xfrm>
            <a:off x="1705191" y="4009189"/>
            <a:ext cx="2680448" cy="2394935"/>
            <a:chOff x="1705191" y="4009189"/>
            <a:chExt cx="2680448" cy="239493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1705191" y="4009189"/>
              <a:ext cx="2680448" cy="2214831"/>
            </a:xfrm>
            <a:prstGeom prst="rect">
              <a:avLst/>
            </a:prstGeom>
          </p:spPr>
        </p:pic>
        <p:sp>
          <p:nvSpPr>
            <p:cNvPr id="55" name="角丸四角形 54"/>
            <p:cNvSpPr/>
            <p:nvPr/>
          </p:nvSpPr>
          <p:spPr bwMode="gray">
            <a:xfrm>
              <a:off x="1806789" y="5961002"/>
              <a:ext cx="2578850" cy="44312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 bwMode="gray">
            <a:xfrm>
              <a:off x="1834787" y="5995861"/>
              <a:ext cx="2522855" cy="373404"/>
            </a:xfrm>
            <a:prstGeom prst="roundRect">
              <a:avLst>
                <a:gd name="adj" fmla="val 43219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gray">
            <a:xfrm>
              <a:off x="2052782" y="5977890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親になる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D518B15-01F3-4D53-9609-78876A0A73ED}"/>
              </a:ext>
            </a:extLst>
          </p:cNvPr>
          <p:cNvGrpSpPr/>
          <p:nvPr/>
        </p:nvGrpSpPr>
        <p:grpSpPr>
          <a:xfrm>
            <a:off x="5867670" y="725196"/>
            <a:ext cx="3220077" cy="2900500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 bwMode="gray">
            <a:xfrm>
              <a:off x="6187537" y="3157055"/>
              <a:ext cx="2727364" cy="46864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 bwMode="gray">
            <a:xfrm>
              <a:off x="6217147" y="3178357"/>
              <a:ext cx="2668145" cy="426037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gray">
            <a:xfrm>
              <a:off x="6492886" y="3186702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 婚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3E17615-1C84-4214-A1B6-8566DB036204}"/>
              </a:ext>
            </a:extLst>
          </p:cNvPr>
          <p:cNvGrpSpPr/>
          <p:nvPr/>
        </p:nvGrpSpPr>
        <p:grpSpPr>
          <a:xfrm>
            <a:off x="269577" y="1016804"/>
            <a:ext cx="2933824" cy="2624239"/>
            <a:chOff x="269577" y="1016804"/>
            <a:chExt cx="2933824" cy="262423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577" y="1016804"/>
              <a:ext cx="2933824" cy="2245818"/>
            </a:xfrm>
            <a:prstGeom prst="rect">
              <a:avLst/>
            </a:prstGeom>
          </p:spPr>
        </p:pic>
        <p:sp>
          <p:nvSpPr>
            <p:cNvPr id="32" name="角丸四角形 31"/>
            <p:cNvSpPr/>
            <p:nvPr/>
          </p:nvSpPr>
          <p:spPr bwMode="gray">
            <a:xfrm>
              <a:off x="482438" y="3154100"/>
              <a:ext cx="2657847" cy="486943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角丸四角形 32"/>
            <p:cNvSpPr/>
            <p:nvPr/>
          </p:nvSpPr>
          <p:spPr bwMode="white">
            <a:xfrm>
              <a:off x="511292" y="3176234"/>
              <a:ext cx="2600138" cy="44267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white">
            <a:xfrm>
              <a:off x="757360" y="3200561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進 学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C20616C-9BE9-4B64-8575-2C1409B03438}"/>
              </a:ext>
            </a:extLst>
          </p:cNvPr>
          <p:cNvGrpSpPr/>
          <p:nvPr/>
        </p:nvGrpSpPr>
        <p:grpSpPr>
          <a:xfrm>
            <a:off x="3024283" y="1318345"/>
            <a:ext cx="3211753" cy="2336290"/>
            <a:chOff x="3024283" y="1318345"/>
            <a:chExt cx="3211753" cy="23362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024283" y="1318345"/>
              <a:ext cx="3157673" cy="1982378"/>
            </a:xfrm>
            <a:prstGeom prst="rect">
              <a:avLst/>
            </a:prstGeom>
          </p:spPr>
        </p:pic>
        <p:sp>
          <p:nvSpPr>
            <p:cNvPr id="47" name="角丸四角形 46"/>
            <p:cNvSpPr/>
            <p:nvPr/>
          </p:nvSpPr>
          <p:spPr bwMode="gray">
            <a:xfrm>
              <a:off x="3416516" y="3224256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角丸四角形 45"/>
            <p:cNvSpPr/>
            <p:nvPr/>
          </p:nvSpPr>
          <p:spPr bwMode="gray">
            <a:xfrm>
              <a:off x="3388229" y="3157055"/>
              <a:ext cx="2622051" cy="497580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gray">
            <a:xfrm>
              <a:off x="3207633" y="3182651"/>
              <a:ext cx="3028403" cy="432437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独 立</a:t>
              </a:r>
              <a:r>
                <a: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(1</a:t>
              </a: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人暮らし</a:t>
              </a:r>
              <a:r>
                <a: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</a:p>
          </p:txBody>
        </p:sp>
        <p:sp>
          <p:nvSpPr>
            <p:cNvPr id="29" name="角丸四角形 32"/>
            <p:cNvSpPr/>
            <p:nvPr/>
          </p:nvSpPr>
          <p:spPr bwMode="gray">
            <a:xfrm>
              <a:off x="3424905" y="3178641"/>
              <a:ext cx="2548698" cy="440456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9D8741C-A40A-344D-0451-79B74B15A501}"/>
              </a:ext>
            </a:extLst>
          </p:cNvPr>
          <p:cNvGrpSpPr/>
          <p:nvPr/>
        </p:nvGrpSpPr>
        <p:grpSpPr>
          <a:xfrm>
            <a:off x="5097188" y="4065597"/>
            <a:ext cx="2980011" cy="2395448"/>
            <a:chOff x="173325" y="4329789"/>
            <a:chExt cx="2606493" cy="2156896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AFA7BDA-B7B2-C106-5485-1B92A9E1A9BF}"/>
                </a:ext>
              </a:extLst>
            </p:cNvPr>
            <p:cNvGrpSpPr/>
            <p:nvPr/>
          </p:nvGrpSpPr>
          <p:grpSpPr>
            <a:xfrm>
              <a:off x="173325" y="4329789"/>
              <a:ext cx="2534321" cy="2156896"/>
              <a:chOff x="216265" y="4378394"/>
              <a:chExt cx="2502734" cy="2087895"/>
            </a:xfrm>
          </p:grpSpPr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B48618EF-6647-9DEE-E0F3-0853F82B2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65" y="4378394"/>
                <a:ext cx="1369179" cy="1151125"/>
              </a:xfrm>
              <a:prstGeom prst="rect">
                <a:avLst/>
              </a:prstGeom>
            </p:spPr>
          </p:pic>
          <p:sp>
            <p:nvSpPr>
              <p:cNvPr id="39" name="角丸四角形 30">
                <a:extLst>
                  <a:ext uri="{FF2B5EF4-FFF2-40B4-BE49-F238E27FC236}">
                    <a16:creationId xmlns:a16="http://schemas.microsoft.com/office/drawing/2014/main" id="{46D4DDD7-6CFD-C112-D282-D6A3054BFE8A}"/>
                  </a:ext>
                </a:extLst>
              </p:cNvPr>
              <p:cNvSpPr/>
              <p:nvPr/>
            </p:nvSpPr>
            <p:spPr bwMode="gray">
              <a:xfrm>
                <a:off x="451892" y="6018151"/>
                <a:ext cx="2267107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0" name="角丸四角形 31">
                <a:extLst>
                  <a:ext uri="{FF2B5EF4-FFF2-40B4-BE49-F238E27FC236}">
                    <a16:creationId xmlns:a16="http://schemas.microsoft.com/office/drawing/2014/main" id="{6C5B7548-FC29-464A-C8EC-CB29EE2722B5}"/>
                  </a:ext>
                </a:extLst>
              </p:cNvPr>
              <p:cNvSpPr/>
              <p:nvPr/>
            </p:nvSpPr>
            <p:spPr bwMode="gray">
              <a:xfrm>
                <a:off x="476505" y="6037629"/>
                <a:ext cx="2217881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0EE8FD6-51B2-2BCC-030B-BAA6B60B8FEC}"/>
                  </a:ext>
                </a:extLst>
              </p:cNvPr>
              <p:cNvSpPr/>
              <p:nvPr/>
            </p:nvSpPr>
            <p:spPr bwMode="gray">
              <a:xfrm>
                <a:off x="646415" y="5998523"/>
                <a:ext cx="1878060" cy="46776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住宅購入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F90D57B-E988-B177-2C87-8F6BDD15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8F4"/>
                </a:clrFrom>
                <a:clrTo>
                  <a:srgbClr val="FAF8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1042" y="4701736"/>
              <a:ext cx="1308776" cy="128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8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ライフイベントにかかる費用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718999" y="1083730"/>
            <a:ext cx="6251265" cy="1680156"/>
            <a:chOff x="2718999" y="1083730"/>
            <a:chExt cx="6251265" cy="1680156"/>
          </a:xfrm>
        </p:grpSpPr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2790245" y="1083730"/>
              <a:ext cx="6180017" cy="95740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1596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問題１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結婚にかかる費用はどれくらい？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None/>
              </a:pPr>
              <a:r>
                <a: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    </a:t>
              </a:r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注　結納・婚約～新婚旅行までにかかった総額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コンテンツ プレースホルダー 1"/>
            <p:cNvSpPr txBox="1">
              <a:spLocks/>
            </p:cNvSpPr>
            <p:nvPr/>
          </p:nvSpPr>
          <p:spPr bwMode="auto">
            <a:xfrm>
              <a:off x="2718999" y="2154978"/>
              <a:ext cx="6251265" cy="608908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350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450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550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790244" y="2837602"/>
            <a:ext cx="6244028" cy="917839"/>
          </a:xfrm>
          <a:prstGeom prst="rect">
            <a:avLst/>
          </a:prstGeom>
          <a:solidFill>
            <a:srgbClr val="FEFECD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Ｂ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450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454.3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 注 親、親族等からの結婚援助費用は考慮せず</a:t>
            </a: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リクルート「ゼクシィ結婚トレンド調査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2024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」調べ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61741" y="5838376"/>
            <a:ext cx="6172531" cy="684277"/>
          </a:xfrm>
          <a:prstGeom prst="rect">
            <a:avLst/>
          </a:prstGeom>
          <a:solidFill>
            <a:srgbClr val="FEFECD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4,903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住宅金融支援機構「フラット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2023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3" name="コンテンツ プレースホルダー 1"/>
          <p:cNvSpPr txBox="1">
            <a:spLocks/>
          </p:cNvSpPr>
          <p:nvPr/>
        </p:nvSpPr>
        <p:spPr bwMode="auto">
          <a:xfrm>
            <a:off x="2377440" y="5178816"/>
            <a:ext cx="7068311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buFont typeface="Symbol" pitchFamily="18" charset="2"/>
              <a:buNone/>
            </a:pP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3,000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　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5,000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　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7,000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sz="2200" b="1" spc="-6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コンテンツ プレースホルダー 1"/>
          <p:cNvSpPr txBox="1">
            <a:spLocks/>
          </p:cNvSpPr>
          <p:nvPr/>
        </p:nvSpPr>
        <p:spPr bwMode="auto">
          <a:xfrm>
            <a:off x="2790245" y="3982750"/>
            <a:ext cx="6180017" cy="1247618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問題２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】 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新築の土地付き注文住宅を購入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　　 するのに必要な費用はどれくらい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？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50000"/>
              </a:lnSpc>
              <a:buFont typeface="Symbol" pitchFamily="18" charset="2"/>
              <a:buNone/>
            </a:pP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 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注　建設費・土地取得費の平均金額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9" y="790664"/>
            <a:ext cx="3220077" cy="2504368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 bwMode="gray">
          <a:xfrm>
            <a:off x="440539" y="3295463"/>
            <a:ext cx="2267107" cy="428511"/>
          </a:xfrm>
          <a:prstGeom prst="roundRect">
            <a:avLst>
              <a:gd name="adj" fmla="val 43388"/>
            </a:avLst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gray">
          <a:xfrm>
            <a:off x="465152" y="3314941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 bwMode="gray">
          <a:xfrm>
            <a:off x="611971" y="3305045"/>
            <a:ext cx="1924243" cy="40934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結婚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CFBCC86-8DC6-48F7-8815-80BEDF30C13B}"/>
              </a:ext>
            </a:extLst>
          </p:cNvPr>
          <p:cNvGrpSpPr/>
          <p:nvPr/>
        </p:nvGrpSpPr>
        <p:grpSpPr>
          <a:xfrm>
            <a:off x="353277" y="4065235"/>
            <a:ext cx="2365722" cy="2397387"/>
            <a:chOff x="382763" y="4145597"/>
            <a:chExt cx="2336236" cy="2320692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63" y="4145597"/>
              <a:ext cx="2238850" cy="1882294"/>
            </a:xfrm>
            <a:prstGeom prst="rect">
              <a:avLst/>
            </a:prstGeom>
          </p:spPr>
        </p:pic>
        <p:sp>
          <p:nvSpPr>
            <p:cNvPr id="31" name="角丸四角形 30"/>
            <p:cNvSpPr/>
            <p:nvPr/>
          </p:nvSpPr>
          <p:spPr bwMode="gray">
            <a:xfrm>
              <a:off x="451892" y="6018151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角丸四角形 31"/>
            <p:cNvSpPr/>
            <p:nvPr/>
          </p:nvSpPr>
          <p:spPr bwMode="gray">
            <a:xfrm>
              <a:off x="476505" y="6037629"/>
              <a:ext cx="2217881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 bwMode="gray">
            <a:xfrm>
              <a:off x="646415" y="5998523"/>
              <a:ext cx="1878060" cy="46776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住宅購入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3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ライフイベントにかかる費用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768312" y="2605095"/>
            <a:ext cx="6375688" cy="641295"/>
          </a:xfrm>
          <a:prstGeom prst="rect">
            <a:avLst/>
          </a:prstGeom>
          <a:solidFill>
            <a:srgbClr val="FEFECD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1,008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                                                  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注　教育費とは別に養育費（食事、衣服費等）が必要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266186" y="755943"/>
            <a:ext cx="7154905" cy="1925723"/>
            <a:chOff x="2266186" y="755943"/>
            <a:chExt cx="7154905" cy="1925723"/>
          </a:xfrm>
        </p:grpSpPr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2266186" y="1960941"/>
              <a:ext cx="7154905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500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750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2961593" y="755943"/>
              <a:ext cx="5678661" cy="13485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3366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子ども一人にかかる教育費は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		 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どれくらい？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　注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幼稚園～高校は公立、大学は私立文系の場合　注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授業料等を費用負担した場合</a:t>
              </a:r>
              <a:endPara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32324"/>
              </p:ext>
            </p:extLst>
          </p:nvPr>
        </p:nvGraphicFramePr>
        <p:xfrm>
          <a:off x="438150" y="3494667"/>
          <a:ext cx="3971925" cy="2569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76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公立</a:t>
                      </a:r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私立</a:t>
                      </a:r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幼稚園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</a:t>
                      </a:r>
                      <a:r>
                        <a:rPr kumimoji="1" lang="en-US" altLang="ja-JP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</a:t>
                      </a:r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年間）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53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104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小学校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202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1,097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中学校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163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468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高等学校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179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309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775728" y="3224126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（万円）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6349" y="6056693"/>
            <a:ext cx="4063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 文部科学省「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子供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の学習費調査」（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 ①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歳までの子どもが利用する幼稚園・保育所の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利用料は無料。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②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月から公立・私立共に所得要件を満たした世帯を対象に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授業料への支援金を給付。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60035"/>
              </p:ext>
            </p:extLst>
          </p:nvPr>
        </p:nvGraphicFramePr>
        <p:xfrm>
          <a:off x="4667252" y="3495318"/>
          <a:ext cx="3973002" cy="25607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34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私立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（文系）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243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411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（理系）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542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（医歯系）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350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2,354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短期大学</a:t>
                      </a:r>
                      <a:endParaRPr kumimoji="1" lang="en-US" altLang="ja-JP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年間）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95</a:t>
                      </a:r>
                      <a:endParaRPr kumimoji="1" lang="ja-JP" altLang="en-US" sz="2200" b="0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202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7999556" y="3226364"/>
            <a:ext cx="911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（万円）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91316" y="6056429"/>
            <a:ext cx="41335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＊国立・公立は、文部科学省令による標準額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＊私立大学学費は、文部科学省「私立大学入学者に係る初年度学生納付金平均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 額調査」（令和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年度）をもとに生命保険文化センターが作成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 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高等教育の修学支援新制度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」の適用により、要件を満た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す場合は授業料等の免除または減額。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00574A-186F-A97D-B87B-13EF04C9C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2" y="435848"/>
            <a:ext cx="2933824" cy="2245818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19F4394-B9CC-4BBB-8896-D1F84B3222A0}"/>
              </a:ext>
            </a:extLst>
          </p:cNvPr>
          <p:cNvGrpSpPr/>
          <p:nvPr/>
        </p:nvGrpSpPr>
        <p:grpSpPr>
          <a:xfrm>
            <a:off x="461965" y="2535516"/>
            <a:ext cx="2267107" cy="428511"/>
            <a:chOff x="476592" y="2620126"/>
            <a:chExt cx="2267107" cy="428511"/>
          </a:xfrm>
        </p:grpSpPr>
        <p:sp>
          <p:nvSpPr>
            <p:cNvPr id="7" name="角丸四角形 6"/>
            <p:cNvSpPr/>
            <p:nvPr/>
          </p:nvSpPr>
          <p:spPr bwMode="gray">
            <a:xfrm>
              <a:off x="476592" y="2620126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 bwMode="gray">
            <a:xfrm>
              <a:off x="501205" y="2640290"/>
              <a:ext cx="2217881" cy="388183"/>
            </a:xfrm>
            <a:prstGeom prst="roundRect">
              <a:avLst>
                <a:gd name="adj" fmla="val 50000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gray">
            <a:xfrm>
              <a:off x="661570" y="2629708"/>
              <a:ext cx="1897150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教育費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95048" y="1064915"/>
            <a:ext cx="8953904" cy="870051"/>
            <a:chOff x="190095" y="976721"/>
            <a:chExt cx="8953904" cy="870051"/>
          </a:xfrm>
        </p:grpSpPr>
        <p:sp>
          <p:nvSpPr>
            <p:cNvPr id="9" name="正方形/長方形 8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資金計画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は、セットで考える必要がある。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614937"/>
            <a:ext cx="8547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２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 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リスクへの備え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spcBef>
                <a:spcPts val="1200"/>
              </a:spcBef>
            </a:pPr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～３つの保障を理解しよう～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3163</Words>
  <Application>Microsoft Office PowerPoint</Application>
  <PresentationFormat>画面に合わせる (4:3)</PresentationFormat>
  <Paragraphs>529</Paragraphs>
  <Slides>29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Meiryo UI</vt:lpstr>
      <vt:lpstr>ヒラギノ角ゴ Pro W3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2018-03-06T07:59:55Z</dcterms:created>
  <dcterms:modified xsi:type="dcterms:W3CDTF">2025-03-17T01:23:56Z</dcterms:modified>
</cp:coreProperties>
</file>