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handoutMasterIdLst>
    <p:handoutMasterId r:id="rId42"/>
  </p:handoutMasterIdLst>
  <p:sldIdLst>
    <p:sldId id="385" r:id="rId2"/>
    <p:sldId id="361" r:id="rId3"/>
    <p:sldId id="425" r:id="rId4"/>
    <p:sldId id="432" r:id="rId5"/>
    <p:sldId id="426" r:id="rId6"/>
    <p:sldId id="415" r:id="rId7"/>
    <p:sldId id="502" r:id="rId8"/>
    <p:sldId id="503" r:id="rId9"/>
    <p:sldId id="421" r:id="rId10"/>
    <p:sldId id="390" r:id="rId11"/>
    <p:sldId id="473" r:id="rId12"/>
    <p:sldId id="474" r:id="rId13"/>
    <p:sldId id="495" r:id="rId14"/>
    <p:sldId id="501" r:id="rId15"/>
    <p:sldId id="403" r:id="rId16"/>
    <p:sldId id="428" r:id="rId17"/>
    <p:sldId id="471" r:id="rId18"/>
    <p:sldId id="498" r:id="rId19"/>
    <p:sldId id="372" r:id="rId20"/>
    <p:sldId id="464" r:id="rId21"/>
    <p:sldId id="468" r:id="rId22"/>
    <p:sldId id="443" r:id="rId23"/>
    <p:sldId id="475" r:id="rId24"/>
    <p:sldId id="504" r:id="rId25"/>
    <p:sldId id="500" r:id="rId26"/>
    <p:sldId id="499" r:id="rId27"/>
    <p:sldId id="505" r:id="rId28"/>
    <p:sldId id="392" r:id="rId29"/>
    <p:sldId id="265" r:id="rId30"/>
    <p:sldId id="267" r:id="rId31"/>
    <p:sldId id="506" r:id="rId32"/>
    <p:sldId id="507" r:id="rId33"/>
    <p:sldId id="436" r:id="rId34"/>
    <p:sldId id="508" r:id="rId35"/>
    <p:sldId id="417" r:id="rId36"/>
    <p:sldId id="509" r:id="rId37"/>
    <p:sldId id="510" r:id="rId38"/>
    <p:sldId id="400" r:id="rId39"/>
    <p:sldId id="368" r:id="rId4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uhou-note004" initials="j" lastIdx="6" clrIdx="0">
    <p:extLst>
      <p:ext uri="{19B8F6BF-5375-455C-9EA6-DF929625EA0E}">
        <p15:presenceInfo xmlns:p15="http://schemas.microsoft.com/office/powerpoint/2012/main" userId="jouhou-note004" providerId="None"/>
      </p:ext>
    </p:extLst>
  </p:cmAuthor>
  <p:cmAuthor id="2" name="皆川 祐哉" initials="皆川" lastIdx="4" clrIdx="1">
    <p:extLst>
      <p:ext uri="{19B8F6BF-5375-455C-9EA6-DF929625EA0E}">
        <p15:presenceInfo xmlns:p15="http://schemas.microsoft.com/office/powerpoint/2012/main" userId="皆川 祐哉"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604A7B"/>
    <a:srgbClr val="D99694"/>
    <a:srgbClr val="EB6D8E"/>
    <a:srgbClr val="F79646"/>
    <a:srgbClr val="254061"/>
    <a:srgbClr val="FFFFFF"/>
    <a:srgbClr val="1F497D"/>
    <a:srgbClr val="558ED5"/>
    <a:srgbClr val="D0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71225" autoAdjust="0"/>
  </p:normalViewPr>
  <p:slideViewPr>
    <p:cSldViewPr snapToGrid="0">
      <p:cViewPr varScale="1">
        <p:scale>
          <a:sx n="45" d="100"/>
          <a:sy n="45" d="100"/>
        </p:scale>
        <p:origin x="1788" y="32"/>
      </p:cViewPr>
      <p:guideLst/>
    </p:cSldViewPr>
  </p:slideViewPr>
  <p:outlineViewPr>
    <p:cViewPr>
      <p:scale>
        <a:sx n="33" d="100"/>
        <a:sy n="33" d="100"/>
      </p:scale>
      <p:origin x="0" y="-4408"/>
    </p:cViewPr>
  </p:outlineViewPr>
  <p:notesTextViewPr>
    <p:cViewPr>
      <p:scale>
        <a:sx n="1" d="1"/>
        <a:sy n="1" d="1"/>
      </p:scale>
      <p:origin x="0" y="0"/>
    </p:cViewPr>
  </p:notesTextViewPr>
  <p:sorterViewPr>
    <p:cViewPr>
      <p:scale>
        <a:sx n="100" d="100"/>
        <a:sy n="100" d="100"/>
      </p:scale>
      <p:origin x="0" y="-5592"/>
    </p:cViewPr>
  </p:sorterViewPr>
  <p:notesViewPr>
    <p:cSldViewPr snapToGrid="0">
      <p:cViewPr varScale="1">
        <p:scale>
          <a:sx n="78" d="100"/>
          <a:sy n="78" d="100"/>
        </p:scale>
        <p:origin x="405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c:spPr>
          <c:dPt>
            <c:idx val="0"/>
            <c:bubble3D val="0"/>
            <c:spPr>
              <a:solidFill>
                <a:srgbClr val="CC99FF"/>
              </a:solidFill>
              <a:ln w="22225">
                <a:solidFill>
                  <a:schemeClr val="lt1"/>
                </a:solidFill>
              </a:ln>
              <a:effectLst/>
            </c:spPr>
            <c:extLst>
              <c:ext xmlns:c16="http://schemas.microsoft.com/office/drawing/2014/chart" uri="{C3380CC4-5D6E-409C-BE32-E72D297353CC}">
                <c16:uniqueId val="{00000001-0AE0-4A1E-B372-2E1AFE4108F2}"/>
              </c:ext>
            </c:extLst>
          </c:dPt>
          <c:dPt>
            <c:idx val="1"/>
            <c:bubble3D val="0"/>
            <c:spPr>
              <a:solidFill>
                <a:srgbClr val="3399FF"/>
              </a:solidFill>
              <a:ln w="22225">
                <a:solidFill>
                  <a:schemeClr val="lt1"/>
                </a:solidFill>
              </a:ln>
              <a:effectLst/>
            </c:spPr>
            <c:extLst>
              <c:ext xmlns:c16="http://schemas.microsoft.com/office/drawing/2014/chart" uri="{C3380CC4-5D6E-409C-BE32-E72D297353CC}">
                <c16:uniqueId val="{00000003-0AE0-4A1E-B372-2E1AFE4108F2}"/>
              </c:ext>
            </c:extLst>
          </c:dPt>
          <c:dPt>
            <c:idx val="2"/>
            <c:bubble3D val="0"/>
            <c:spPr>
              <a:solidFill>
                <a:srgbClr val="33CC33"/>
              </a:solidFill>
              <a:ln w="22225">
                <a:solidFill>
                  <a:schemeClr val="lt1"/>
                </a:solidFill>
              </a:ln>
              <a:effectLst/>
            </c:spPr>
            <c:extLst>
              <c:ext xmlns:c16="http://schemas.microsoft.com/office/drawing/2014/chart" uri="{C3380CC4-5D6E-409C-BE32-E72D297353CC}">
                <c16:uniqueId val="{00000005-0AE0-4A1E-B372-2E1AFE4108F2}"/>
              </c:ext>
            </c:extLst>
          </c:dPt>
          <c:dPt>
            <c:idx val="3"/>
            <c:bubble3D val="0"/>
            <c:spPr>
              <a:solidFill>
                <a:srgbClr val="FFCC00"/>
              </a:solidFill>
              <a:ln w="22225">
                <a:solidFill>
                  <a:schemeClr val="lt1"/>
                </a:solidFill>
              </a:ln>
              <a:effectLst/>
            </c:spPr>
            <c:extLst>
              <c:ext xmlns:c16="http://schemas.microsoft.com/office/drawing/2014/chart" uri="{C3380CC4-5D6E-409C-BE32-E72D297353CC}">
                <c16:uniqueId val="{00000007-0AE0-4A1E-B372-2E1AFE4108F2}"/>
              </c:ext>
            </c:extLst>
          </c:dPt>
          <c:dPt>
            <c:idx val="4"/>
            <c:bubble3D val="0"/>
            <c:spPr>
              <a:solidFill>
                <a:srgbClr val="CC9900"/>
              </a:solidFill>
              <a:ln w="22225">
                <a:solidFill>
                  <a:schemeClr val="lt1"/>
                </a:solidFill>
              </a:ln>
              <a:effectLst/>
            </c:spPr>
            <c:extLst>
              <c:ext xmlns:c16="http://schemas.microsoft.com/office/drawing/2014/chart" uri="{C3380CC4-5D6E-409C-BE32-E72D297353CC}">
                <c16:uniqueId val="{00000009-0AE0-4A1E-B372-2E1AFE4108F2}"/>
              </c:ext>
            </c:extLst>
          </c:dPt>
          <c:dPt>
            <c:idx val="5"/>
            <c:bubble3D val="0"/>
            <c:explosion val="3"/>
            <c:spPr>
              <a:solidFill>
                <a:srgbClr val="FF5050"/>
              </a:solidFill>
              <a:ln w="22225">
                <a:solidFill>
                  <a:schemeClr val="lt1"/>
                </a:solidFill>
              </a:ln>
              <a:effectLst/>
            </c:spPr>
            <c:extLst>
              <c:ext xmlns:c16="http://schemas.microsoft.com/office/drawing/2014/chart" uri="{C3380CC4-5D6E-409C-BE32-E72D297353CC}">
                <c16:uniqueId val="{0000000B-0AE0-4A1E-B372-2E1AFE4108F2}"/>
              </c:ext>
            </c:extLst>
          </c:dPt>
          <c:dPt>
            <c:idx val="6"/>
            <c:bubble3D val="0"/>
            <c:spPr>
              <a:solidFill>
                <a:schemeClr val="accent1">
                  <a:lumMod val="75000"/>
                </a:schemeClr>
              </a:solidFill>
              <a:ln w="22225">
                <a:solidFill>
                  <a:schemeClr val="lt1"/>
                </a:solidFill>
              </a:ln>
              <a:effectLst/>
            </c:spPr>
            <c:extLst>
              <c:ext xmlns:c16="http://schemas.microsoft.com/office/drawing/2014/chart" uri="{C3380CC4-5D6E-409C-BE32-E72D297353CC}">
                <c16:uniqueId val="{0000000D-0AE0-4A1E-B372-2E1AFE4108F2}"/>
              </c:ext>
            </c:extLst>
          </c:dPt>
          <c:dLbls>
            <c:dLbl>
              <c:idx val="0"/>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0AE0-4A1E-B372-2E1AFE4108F2}"/>
                </c:ext>
              </c:extLst>
            </c:dLbl>
            <c:dLbl>
              <c:idx val="2"/>
              <c:numFmt formatCode="0.0%"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0AE0-4A1E-B372-2E1AFE4108F2}"/>
                </c:ext>
              </c:extLst>
            </c:dLbl>
            <c:dLbl>
              <c:idx val="3"/>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7-0AE0-4A1E-B372-2E1AFE4108F2}"/>
                </c:ext>
              </c:extLst>
            </c:dLbl>
            <c:dLbl>
              <c:idx val="4"/>
              <c:layout>
                <c:manualLayout>
                  <c:x val="-0.1405001646647594"/>
                  <c:y val="-0.18179286958218052"/>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0-4A1E-B372-2E1AFE4108F2}"/>
                </c:ext>
              </c:extLst>
            </c:dLbl>
            <c:dLbl>
              <c:idx val="5"/>
              <c:layout>
                <c:manualLayout>
                  <c:x val="-0.22653378534387855"/>
                  <c:y val="-0.19931469855372994"/>
                </c:manualLayout>
              </c:layout>
              <c:tx>
                <c:rich>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fld id="{4001491B-2F96-40BC-9E2B-4D5E72127CCA}" type="CATEGORYNAME">
                      <a:rPr lang="ja-JP" altLang="en-US" sz="2000"/>
                      <a:pPr>
                        <a:defRPr sz="2500"/>
                      </a:pPr>
                      <a:t>[分類名]</a:t>
                    </a:fld>
                    <a:r>
                      <a:rPr lang="ja-JP" altLang="en-US" sz="2000" baseline="0" dirty="0"/>
                      <a:t>
</a:t>
                    </a:r>
                    <a:fld id="{D44AFC71-9513-4D0C-BD30-B9A2AD1107FA}" type="PERCENTAGE">
                      <a:rPr lang="en-US" altLang="ja-JP" sz="2000" baseline="0"/>
                      <a:pPr>
                        <a:defRPr sz="2500"/>
                      </a:pPr>
                      <a:t>[パーセンテージ]</a:t>
                    </a:fld>
                    <a:endParaRPr lang="ja-JP" altLang="en-US" sz="2000" baseline="0" dirty="0"/>
                  </a:p>
                </c:rich>
              </c:tx>
              <c:numFmt formatCode="0.0%" sourceLinked="0"/>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170420593764276"/>
                      <c:h val="0.31923299862458465"/>
                    </c:manualLayout>
                  </c15:layout>
                  <c15:dlblFieldTable/>
                  <c15:showDataLabelsRange val="0"/>
                </c:ext>
                <c:ext xmlns:c16="http://schemas.microsoft.com/office/drawing/2014/chart" uri="{C3380CC4-5D6E-409C-BE32-E72D297353CC}">
                  <c16:uniqueId val="{0000000B-0AE0-4A1E-B372-2E1AFE4108F2}"/>
                </c:ext>
              </c:extLst>
            </c:dLbl>
            <c:dLbl>
              <c:idx val="6"/>
              <c:layout>
                <c:manualLayout>
                  <c:x val="0.21249285269060897"/>
                  <c:y val="0.15455998955010899"/>
                </c:manualLayout>
              </c:layout>
              <c:tx>
                <c:rich>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fld id="{DB7D55C4-9777-4EAB-B9C5-7A39169B6536}" type="CATEGORYNAME">
                      <a:rPr lang="ja-JP" altLang="en-US" sz="1800"/>
                      <a:pPr>
                        <a:defRPr sz="1500"/>
                      </a:pPr>
                      <a:t>[分類名]</a:t>
                    </a:fld>
                    <a:r>
                      <a:rPr lang="ja-JP" altLang="en-US" sz="1800" baseline="0" dirty="0"/>
                      <a:t>
</a:t>
                    </a:r>
                    <a:fld id="{16C62A45-CF90-4A8B-98DC-3E87AEBF056B}" type="PERCENTAGE">
                      <a:rPr lang="en-US" altLang="ja-JP" sz="1800" baseline="0"/>
                      <a:pPr>
                        <a:defRPr sz="1500"/>
                      </a:pPr>
                      <a:t>[パーセンテージ]</a:t>
                    </a:fld>
                    <a:endParaRPr lang="ja-JP" altLang="en-US" sz="1800" baseline="0" dirty="0"/>
                  </a:p>
                </c:rich>
              </c:tx>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624011722413202"/>
                      <c:h val="0.31969684144309901"/>
                    </c:manualLayout>
                  </c15:layout>
                  <c15:dlblFieldTable/>
                  <c15:showDataLabelsRange val="0"/>
                </c:ext>
                <c:ext xmlns:c16="http://schemas.microsoft.com/office/drawing/2014/chart" uri="{C3380CC4-5D6E-409C-BE32-E72D297353CC}">
                  <c16:uniqueId val="{0000000D-0AE0-4A1E-B372-2E1AFE4108F2}"/>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(2)'!$C$5:$C$11</c:f>
              <c:strCache>
                <c:ptCount val="7"/>
                <c:pt idx="5">
                  <c:v>正規雇用</c:v>
                </c:pt>
                <c:pt idx="6">
                  <c:v>非正規雇用</c:v>
                </c:pt>
              </c:strCache>
            </c:strRef>
          </c:cat>
          <c:val>
            <c:numRef>
              <c:f>'Sheet1 (2)'!$D$5:$D$11</c:f>
              <c:numCache>
                <c:formatCode>General</c:formatCode>
                <c:ptCount val="7"/>
                <c:pt idx="5">
                  <c:v>3615</c:v>
                </c:pt>
                <c:pt idx="6">
                  <c:v>2124</c:v>
                </c:pt>
              </c:numCache>
            </c:numRef>
          </c:val>
          <c:extLst>
            <c:ext xmlns:c16="http://schemas.microsoft.com/office/drawing/2014/chart" uri="{C3380CC4-5D6E-409C-BE32-E72D297353CC}">
              <c16:uniqueId val="{0000000E-0AE0-4A1E-B372-2E1AFE4108F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aseline="0">
          <a:solidFill>
            <a:schemeClr val="bg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33" cy="497969"/>
          </a:xfrm>
          <a:prstGeom prst="rect">
            <a:avLst/>
          </a:prstGeom>
        </p:spPr>
        <p:txBody>
          <a:bodyPr vert="horz" lIns="88313" tIns="44156" rIns="88313" bIns="441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146" y="1"/>
            <a:ext cx="2949532" cy="497969"/>
          </a:xfrm>
          <a:prstGeom prst="rect">
            <a:avLst/>
          </a:prstGeom>
        </p:spPr>
        <p:txBody>
          <a:bodyPr vert="horz" lIns="88313" tIns="44156" rIns="88313" bIns="44156" rtlCol="0"/>
          <a:lstStyle>
            <a:lvl1pPr algn="r">
              <a:defRPr sz="1200"/>
            </a:lvl1pPr>
          </a:lstStyle>
          <a:p>
            <a:fld id="{0105CF0A-45F7-4099-BC4D-9A80A1FEF566}" type="datetimeFigureOut">
              <a:rPr kumimoji="1" lang="ja-JP" altLang="en-US" smtClean="0"/>
              <a:t>2025/3/24</a:t>
            </a:fld>
            <a:endParaRPr kumimoji="1" lang="ja-JP" altLang="en-US"/>
          </a:p>
        </p:txBody>
      </p:sp>
      <p:sp>
        <p:nvSpPr>
          <p:cNvPr id="4" name="フッター プレースホルダー 3"/>
          <p:cNvSpPr>
            <a:spLocks noGrp="1"/>
          </p:cNvSpPr>
          <p:nvPr>
            <p:ph type="ftr" sz="quarter" idx="2"/>
          </p:nvPr>
        </p:nvSpPr>
        <p:spPr>
          <a:xfrm>
            <a:off x="1" y="9441369"/>
            <a:ext cx="2949533" cy="497969"/>
          </a:xfrm>
          <a:prstGeom prst="rect">
            <a:avLst/>
          </a:prstGeom>
        </p:spPr>
        <p:txBody>
          <a:bodyPr vert="horz" lIns="88313" tIns="44156" rIns="88313" bIns="441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146" y="9441369"/>
            <a:ext cx="2949532" cy="497969"/>
          </a:xfrm>
          <a:prstGeom prst="rect">
            <a:avLst/>
          </a:prstGeom>
        </p:spPr>
        <p:txBody>
          <a:bodyPr vert="horz" lIns="88313" tIns="44156" rIns="88313" bIns="44156" rtlCol="0" anchor="b"/>
          <a:lstStyle>
            <a:lvl1pPr algn="r">
              <a:defRPr sz="1200"/>
            </a:lvl1pPr>
          </a:lstStyle>
          <a:p>
            <a:fld id="{A7EDDA24-DFFF-4104-A8E8-FBE57B8F69D2}" type="slidenum">
              <a:rPr kumimoji="1" lang="ja-JP" altLang="en-US" smtClean="0"/>
              <a:t>‹#›</a:t>
            </a:fld>
            <a:endParaRPr kumimoji="1" lang="ja-JP" altLang="en-US"/>
          </a:p>
        </p:txBody>
      </p:sp>
    </p:spTree>
    <p:extLst>
      <p:ext uri="{BB962C8B-B14F-4D97-AF65-F5344CB8AC3E}">
        <p14:creationId xmlns:p14="http://schemas.microsoft.com/office/powerpoint/2010/main" val="21403960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10EBAC5C-CA9F-4E2A-9908-119750936445}"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75B035A2-7032-4A81-BB3A-3AA0E1FC4DAB}" type="slidenum">
              <a:rPr kumimoji="1" lang="ja-JP" altLang="en-US" smtClean="0"/>
              <a:t>‹#›</a:t>
            </a:fld>
            <a:endParaRPr kumimoji="1" lang="ja-JP" altLang="en-US"/>
          </a:p>
        </p:txBody>
      </p:sp>
    </p:spTree>
    <p:extLst>
      <p:ext uri="{BB962C8B-B14F-4D97-AF65-F5344CB8AC3E}">
        <p14:creationId xmlns:p14="http://schemas.microsoft.com/office/powerpoint/2010/main" val="13464837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urvey.gov-online.go.jp/r05/r05-life/#T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7" Type="http://schemas.openxmlformats.org/officeDocument/2006/relationships/hyperlink" Target="https://www.stat.go.jp/data/roudou/sokuhou/nen/ft/index.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jil.go.jp/kokunai/statistics/kako/2024/index.html" TargetMode="External"/><Relationship Id="rId5" Type="http://schemas.openxmlformats.org/officeDocument/2006/relationships/hyperlink" Target="https://www.caa.go.jp/policies/policy/consumer_research/white_paper/" TargetMode="External"/><Relationship Id="rId4" Type="http://schemas.openxmlformats.org/officeDocument/2006/relationships/hyperlink" Target="https://www.jili.or.jp/lifeplan/houseeconomy/1092.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ta.go.jp/publication/statistics/kokuzeicho/minkan/gaiyou/2023.ht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stat.go.jp/data/kakei/2023np/index.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hlw.go.jp/toukei/list/chinginkouzou.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survey.gov-online.go.jp/r05/r05-lif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7" Type="http://schemas.openxmlformats.org/officeDocument/2006/relationships/hyperlink" Target="https://www.stat.go.jp/data/roudou/sokuhou/nen/ft/index.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jil.go.jp/kokunai/statistics/kako/2024/index.html" TargetMode="External"/><Relationship Id="rId5" Type="http://schemas.openxmlformats.org/officeDocument/2006/relationships/hyperlink" Target="https://www.caa.go.jp/policies/policy/consumer_research/white_paper/" TargetMode="External"/><Relationship Id="rId4" Type="http://schemas.openxmlformats.org/officeDocument/2006/relationships/hyperlink" Target="https://www.jili.or.jp/lifeplan/houseeconomy/1092.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npa.go.jp/bureau/safetylife/yamibaito/hanzaishaboshu.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pa.go.jp/bureau/safetylife/yamibaito/hanzaishaboshu.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aa.go.jp/policies/policy/consumer_research/white_pap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onpo.or.jp/report/publish/gyokai/0003.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ili.or.jp/knows_learns/basic/point/18.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jili.or.jp/lifeplan/whole_information/75.html" TargetMode="External"/><Relationship Id="rId5" Type="http://schemas.openxmlformats.org/officeDocument/2006/relationships/hyperlink" Target="https://www.jili.or.jp/lifeplan/whole_information/576.html" TargetMode="External"/><Relationship Id="rId4" Type="http://schemas.openxmlformats.org/officeDocument/2006/relationships/hyperlink" Target="https://www.jili.or.jp/tebiki/index.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jili.or.jp/knows_learns/q_a/life_insurance/149.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ili.or.jp/lifeplan/lifeevent/9152.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oj.go.jp/MINJI/minji07_00218.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1315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国民生活に関する世論調査（令和</a:t>
            </a:r>
            <a:r>
              <a:rPr lang="en-US" altLang="ja-JP" dirty="0">
                <a:hlinkClick r:id="rId3"/>
              </a:rPr>
              <a:t>5</a:t>
            </a:r>
            <a:r>
              <a:rPr lang="ja-JP" altLang="en-US" dirty="0">
                <a:hlinkClick r:id="rId3"/>
              </a:rPr>
              <a:t>年</a:t>
            </a:r>
            <a:r>
              <a:rPr lang="en-US" altLang="ja-JP" dirty="0">
                <a:hlinkClick r:id="rId3"/>
              </a:rPr>
              <a:t>11</a:t>
            </a:r>
            <a:r>
              <a:rPr lang="ja-JP" altLang="en-US" dirty="0">
                <a:hlinkClick r:id="rId3"/>
              </a:rPr>
              <a:t>月調査） </a:t>
            </a:r>
            <a:r>
              <a:rPr lang="en-US" altLang="ja-JP" dirty="0">
                <a:hlinkClick r:id="rId3"/>
              </a:rPr>
              <a:t>| </a:t>
            </a:r>
            <a:r>
              <a:rPr lang="ja-JP" altLang="en-US" dirty="0">
                <a:hlinkClick r:id="rId3"/>
              </a:rPr>
              <a:t>世論調査 </a:t>
            </a:r>
            <a:r>
              <a:rPr lang="en-US" altLang="ja-JP" dirty="0">
                <a:hlinkClick r:id="rId3"/>
              </a:rPr>
              <a:t>| </a:t>
            </a:r>
            <a:r>
              <a:rPr lang="ja-JP" altLang="en-US" dirty="0">
                <a:hlinkClick r:id="rId3"/>
              </a:rPr>
              <a:t>内閣府</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14</a:t>
            </a:fld>
            <a:endParaRPr kumimoji="1" lang="ja-JP" altLang="en-US"/>
          </a:p>
        </p:txBody>
      </p:sp>
    </p:spTree>
    <p:extLst>
      <p:ext uri="{BB962C8B-B14F-4D97-AF65-F5344CB8AC3E}">
        <p14:creationId xmlns:p14="http://schemas.microsoft.com/office/powerpoint/2010/main" val="3303016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lang="en-US" altLang="ja-JP" dirty="0"/>
          </a:p>
          <a:p>
            <a:endParaRPr kumimoji="1" lang="en-US" altLang="ja-JP" dirty="0"/>
          </a:p>
          <a:p>
            <a:r>
              <a:rPr lang="ja-JP" altLang="en-US" dirty="0">
                <a:hlinkClick r:id="rId4"/>
              </a:rPr>
              <a:t>非正規雇用者はどれくらいいる？｜生活基盤の安定を図る生活設計｜ひと目でわかる生活設計情報｜公益財団法人　生命保険文化センター</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5"/>
            </a:endParaRPr>
          </a:p>
          <a:p>
            <a:r>
              <a:rPr lang="ja-JP" altLang="en-US" dirty="0">
                <a:hlinkClick r:id="rId6"/>
              </a:rPr>
              <a:t>ユースフル労働統計</a:t>
            </a:r>
            <a:r>
              <a:rPr lang="en-US" altLang="ja-JP" dirty="0">
                <a:hlinkClick r:id="rId6"/>
              </a:rPr>
              <a:t>2024 ―</a:t>
            </a:r>
            <a:r>
              <a:rPr lang="ja-JP" altLang="en-US" dirty="0">
                <a:hlinkClick r:id="rId6"/>
              </a:rPr>
              <a:t>労働統計加工指標集</a:t>
            </a:r>
            <a:r>
              <a:rPr lang="en-US" altLang="ja-JP" dirty="0">
                <a:hlinkClick r:id="rId6"/>
              </a:rPr>
              <a:t>―</a:t>
            </a:r>
            <a:r>
              <a:rPr lang="ja-JP" altLang="en-US" dirty="0">
                <a:hlinkClick r:id="rId6"/>
              </a:rPr>
              <a:t>｜労働政策研究・研修機構（</a:t>
            </a:r>
            <a:r>
              <a:rPr lang="en-US" altLang="ja-JP" dirty="0">
                <a:hlinkClick r:id="rId6"/>
              </a:rPr>
              <a:t>JILPT</a:t>
            </a:r>
            <a:r>
              <a:rPr lang="ja-JP" altLang="en-US" dirty="0">
                <a:hlinkClick r:id="rId6"/>
              </a:rPr>
              <a:t>）</a:t>
            </a:r>
            <a:endParaRPr lang="en-US" altLang="ja-JP" dirty="0"/>
          </a:p>
          <a:p>
            <a:endParaRPr kumimoji="1" lang="en-US" altLang="ja-JP" dirty="0"/>
          </a:p>
          <a:p>
            <a:r>
              <a:rPr lang="ja-JP" altLang="en-US" dirty="0">
                <a:hlinkClick r:id="rId7"/>
              </a:rPr>
              <a:t>統計局ホームページ</a:t>
            </a:r>
            <a:r>
              <a:rPr lang="en-US" altLang="ja-JP" dirty="0">
                <a:hlinkClick r:id="rId7"/>
              </a:rPr>
              <a:t>/</a:t>
            </a:r>
            <a:r>
              <a:rPr lang="ja-JP" altLang="en-US" dirty="0">
                <a:hlinkClick r:id="rId7"/>
              </a:rPr>
              <a:t>労働力調査（基本集計）年平均結果</a:t>
            </a:r>
            <a:endParaRPr kumimoji="1" lang="ja-JP" altLang="en-US" dirty="0"/>
          </a:p>
        </p:txBody>
      </p:sp>
    </p:spTree>
    <p:extLst>
      <p:ext uri="{BB962C8B-B14F-4D97-AF65-F5344CB8AC3E}">
        <p14:creationId xmlns:p14="http://schemas.microsoft.com/office/powerpoint/2010/main" val="1168147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3"/>
              </a:rPr>
              <a:t>令和５年分　民間給与実態統計調査｜国税庁</a:t>
            </a:r>
            <a:endParaRPr kumimoji="1" lang="en-US" altLang="zh-TW" dirty="0"/>
          </a:p>
          <a:p>
            <a:endParaRPr kumimoji="1" lang="en-US" altLang="ja-JP" dirty="0"/>
          </a:p>
          <a:p>
            <a:r>
              <a:rPr lang="ja-JP" altLang="en-US" dirty="0">
                <a:hlinkClick r:id="rId4"/>
              </a:rPr>
              <a:t>統計局ホームページ</a:t>
            </a:r>
            <a:r>
              <a:rPr lang="en-US" altLang="ja-JP" dirty="0">
                <a:hlinkClick r:id="rId4"/>
              </a:rPr>
              <a:t>/</a:t>
            </a:r>
            <a:r>
              <a:rPr lang="ja-JP" altLang="en-US" dirty="0">
                <a:hlinkClick r:id="rId4"/>
              </a:rPr>
              <a:t>家計調査年報（家計収支編）</a:t>
            </a:r>
            <a:r>
              <a:rPr lang="en-US" altLang="ja-JP" dirty="0">
                <a:hlinkClick r:id="rId4"/>
              </a:rPr>
              <a:t>2023</a:t>
            </a:r>
            <a:r>
              <a:rPr lang="ja-JP" altLang="en-US" dirty="0">
                <a:hlinkClick r:id="rId4"/>
              </a:rPr>
              <a:t>年（令和</a:t>
            </a:r>
            <a:r>
              <a:rPr lang="en-US" altLang="ja-JP" dirty="0">
                <a:hlinkClick r:id="rId4"/>
              </a:rPr>
              <a:t>5</a:t>
            </a:r>
            <a:r>
              <a:rPr lang="ja-JP" altLang="en-US" dirty="0">
                <a:hlinkClick r:id="rId4"/>
              </a:rPr>
              <a:t>年）</a:t>
            </a:r>
            <a:endParaRPr kumimoji="1" lang="ja-JP" altLang="en-US" dirty="0"/>
          </a:p>
        </p:txBody>
      </p:sp>
    </p:spTree>
    <p:extLst>
      <p:ext uri="{BB962C8B-B14F-4D97-AF65-F5344CB8AC3E}">
        <p14:creationId xmlns:p14="http://schemas.microsoft.com/office/powerpoint/2010/main" val="341175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zh-TW" altLang="en-US" dirty="0">
                <a:hlinkClick r:id="rId3"/>
              </a:rPr>
              <a:t>賃金構造基本統計調査｜厚生労働省</a:t>
            </a:r>
            <a:endParaRPr lang="en-US" altLang="ja-JP" dirty="0">
              <a:hlinkClick r:id="rId4"/>
            </a:endParaRPr>
          </a:p>
        </p:txBody>
      </p:sp>
    </p:spTree>
    <p:extLst>
      <p:ext uri="{BB962C8B-B14F-4D97-AF65-F5344CB8AC3E}">
        <p14:creationId xmlns:p14="http://schemas.microsoft.com/office/powerpoint/2010/main" val="3227536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A0EB-B00F-EBEF-40CB-216BB49473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DB8E98-D5E4-F92D-02A1-768D237D9E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4576A08-A1C2-3CB1-94C4-947EB65005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lang="en-US" altLang="ja-JP" dirty="0"/>
          </a:p>
          <a:p>
            <a:endParaRPr kumimoji="1" lang="en-US" altLang="ja-JP" dirty="0"/>
          </a:p>
          <a:p>
            <a:r>
              <a:rPr lang="ja-JP" altLang="en-US" dirty="0">
                <a:hlinkClick r:id="rId4"/>
              </a:rPr>
              <a:t>非正規雇用者はどれくらいいる？｜生活基盤の安定を図る生活設計｜ひと目でわかる生活設計情報｜公益財団法人　生命保険文化センター</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5"/>
            </a:endParaRPr>
          </a:p>
          <a:p>
            <a:r>
              <a:rPr lang="ja-JP" altLang="en-US" dirty="0">
                <a:hlinkClick r:id="rId6"/>
              </a:rPr>
              <a:t>ユースフル労働統計</a:t>
            </a:r>
            <a:r>
              <a:rPr lang="en-US" altLang="ja-JP" dirty="0">
                <a:hlinkClick r:id="rId6"/>
              </a:rPr>
              <a:t>2024 ―</a:t>
            </a:r>
            <a:r>
              <a:rPr lang="ja-JP" altLang="en-US" dirty="0">
                <a:hlinkClick r:id="rId6"/>
              </a:rPr>
              <a:t>労働統計加工指標集</a:t>
            </a:r>
            <a:r>
              <a:rPr lang="en-US" altLang="ja-JP" dirty="0">
                <a:hlinkClick r:id="rId6"/>
              </a:rPr>
              <a:t>―</a:t>
            </a:r>
            <a:r>
              <a:rPr lang="ja-JP" altLang="en-US" dirty="0">
                <a:hlinkClick r:id="rId6"/>
              </a:rPr>
              <a:t>｜労働政策研究・研修機構（</a:t>
            </a:r>
            <a:r>
              <a:rPr lang="en-US" altLang="ja-JP" dirty="0">
                <a:hlinkClick r:id="rId6"/>
              </a:rPr>
              <a:t>JILPT</a:t>
            </a:r>
            <a:r>
              <a:rPr lang="ja-JP" altLang="en-US" dirty="0">
                <a:hlinkClick r:id="rId6"/>
              </a:rPr>
              <a:t>）</a:t>
            </a:r>
            <a:endParaRPr lang="en-US" altLang="ja-JP" dirty="0"/>
          </a:p>
          <a:p>
            <a:endParaRPr kumimoji="1" lang="en-US" altLang="ja-JP" dirty="0"/>
          </a:p>
          <a:p>
            <a:r>
              <a:rPr lang="ja-JP" altLang="en-US" dirty="0">
                <a:hlinkClick r:id="rId7"/>
              </a:rPr>
              <a:t>統計局ホームページ</a:t>
            </a:r>
            <a:r>
              <a:rPr lang="en-US" altLang="ja-JP" dirty="0">
                <a:hlinkClick r:id="rId7"/>
              </a:rPr>
              <a:t>/</a:t>
            </a:r>
            <a:r>
              <a:rPr lang="ja-JP" altLang="en-US" dirty="0">
                <a:hlinkClick r:id="rId7"/>
              </a:rPr>
              <a:t>労働力調査（基本集計）年平均結果</a:t>
            </a:r>
            <a:endParaRPr kumimoji="1" lang="ja-JP" altLang="en-US" dirty="0"/>
          </a:p>
        </p:txBody>
      </p:sp>
    </p:spTree>
    <p:extLst>
      <p:ext uri="{BB962C8B-B14F-4D97-AF65-F5344CB8AC3E}">
        <p14:creationId xmlns:p14="http://schemas.microsoft.com/office/powerpoint/2010/main" val="1646711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080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111832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2355378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a:p>
            <a:endParaRPr kumimoji="1" lang="ja-JP" altLang="en-US" dirty="0"/>
          </a:p>
        </p:txBody>
      </p:sp>
    </p:spTree>
    <p:extLst>
      <p:ext uri="{BB962C8B-B14F-4D97-AF65-F5344CB8AC3E}">
        <p14:creationId xmlns:p14="http://schemas.microsoft.com/office/powerpoint/2010/main" val="171072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A525D-BBD2-9C44-A146-3B07229CBC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99934A-430A-8B0F-C523-2ECAC1FBA1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7FE540-9B4E-D78A-EBF6-09BC9E09D7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ja-JP" altLang="en-US" dirty="0">
                <a:hlinkClick r:id="rId4"/>
              </a:rPr>
              <a:t>いわゆる「闇バイト」の危険性について｜警察庁</a:t>
            </a:r>
            <a:r>
              <a:rPr lang="en-US" altLang="ja-JP" dirty="0">
                <a:hlinkClick r:id="rId4"/>
              </a:rPr>
              <a:t>Web</a:t>
            </a:r>
            <a:r>
              <a:rPr lang="ja-JP" altLang="en-US" dirty="0">
                <a:hlinkClick r:id="rId4"/>
              </a:rPr>
              <a:t>サイト</a:t>
            </a:r>
            <a:endParaRPr lang="en-US" altLang="zh-TW" dirty="0">
              <a:hlinkClick r:id="rId3"/>
            </a:endParaRPr>
          </a:p>
        </p:txBody>
      </p:sp>
    </p:spTree>
    <p:extLst>
      <p:ext uri="{BB962C8B-B14F-4D97-AF65-F5344CB8AC3E}">
        <p14:creationId xmlns:p14="http://schemas.microsoft.com/office/powerpoint/2010/main" val="118157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42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AC061-101F-7A2D-A0FB-9C5609CD5F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D827F44-5379-1FD0-4C66-8EE623222A9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FC0533-DED0-FF04-4475-0C620B364C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ja-JP" altLang="en-US" dirty="0">
                <a:hlinkClick r:id="rId3"/>
              </a:rPr>
              <a:t>いわゆる「闇バイト」の危険性について｜警察庁</a:t>
            </a:r>
            <a:r>
              <a:rPr lang="en-US" altLang="ja-JP" dirty="0">
                <a:hlinkClick r:id="rId3"/>
              </a:rPr>
              <a:t>Web</a:t>
            </a:r>
            <a:r>
              <a:rPr lang="ja-JP" altLang="en-US" dirty="0">
                <a:hlinkClick r:id="rId3"/>
              </a:rPr>
              <a:t>サイト</a:t>
            </a:r>
            <a:endParaRPr lang="en-US" altLang="zh-TW" dirty="0">
              <a:hlinkClick r:id="rId4"/>
            </a:endParaRPr>
          </a:p>
        </p:txBody>
      </p:sp>
    </p:spTree>
    <p:extLst>
      <p:ext uri="{BB962C8B-B14F-4D97-AF65-F5344CB8AC3E}">
        <p14:creationId xmlns:p14="http://schemas.microsoft.com/office/powerpoint/2010/main" val="1911564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30735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67742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日本の損害保険－ファクトブック｜日本損害保険協会</a:t>
            </a:r>
            <a:endParaRPr kumimoji="1" lang="ja-JP" altLang="en-US" dirty="0"/>
          </a:p>
        </p:txBody>
      </p:sp>
    </p:spTree>
    <p:extLst>
      <p:ext uri="{BB962C8B-B14F-4D97-AF65-F5344CB8AC3E}">
        <p14:creationId xmlns:p14="http://schemas.microsoft.com/office/powerpoint/2010/main" val="399818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契約申込みから契約成立までの流れと重要事項｜保険契約時のポイント｜知っておきたい生命保険の基礎知識｜生命保険を知る・学ぶ｜公益財団法人　生命保険文化センター</a:t>
            </a:r>
            <a:endParaRPr kumimoji="1" lang="ja-JP" altLang="en-US" dirty="0"/>
          </a:p>
        </p:txBody>
      </p:sp>
    </p:spTree>
    <p:extLst>
      <p:ext uri="{BB962C8B-B14F-4D97-AF65-F5344CB8AC3E}">
        <p14:creationId xmlns:p14="http://schemas.microsoft.com/office/powerpoint/2010/main" val="690720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lang="en-US" altLang="ja-JP" dirty="0"/>
          </a:p>
          <a:p>
            <a:endParaRPr kumimoji="1" lang="en-US" altLang="ja-JP" dirty="0"/>
          </a:p>
          <a:p>
            <a:r>
              <a:rPr lang="ja-JP" altLang="en-US" dirty="0">
                <a:hlinkClick r:id="rId4"/>
              </a:rPr>
              <a:t>生命保険の契約をお考えの皆様へ 生命保険の契約にあたっての手引｜公益財団法人　生命保険文化センター</a:t>
            </a:r>
            <a:endParaRPr kumimoji="1" lang="en-US" altLang="ja-JP" dirty="0"/>
          </a:p>
          <a:p>
            <a:endParaRPr kumimoji="1" lang="en-US" altLang="ja-JP" dirty="0"/>
          </a:p>
          <a:p>
            <a:r>
              <a:rPr lang="ja-JP" altLang="en-US" dirty="0">
                <a:hlinkClick r:id="rId5"/>
              </a:rPr>
              <a:t>日ごろの生活や将来に向けて最も不安な項目は？｜ひと目でわかる生活設計情報｜公益財団法人　生命保険文化センター</a:t>
            </a:r>
            <a:endParaRPr lang="en-US" altLang="ja-JP" dirty="0"/>
          </a:p>
          <a:p>
            <a:endParaRPr kumimoji="1" lang="en-US" altLang="ja-JP" dirty="0"/>
          </a:p>
          <a:p>
            <a:r>
              <a:rPr lang="ja-JP" altLang="en-US" dirty="0">
                <a:hlinkClick r:id="rId6"/>
              </a:rPr>
              <a:t>どんなリスクが、いくらくらいの損失になる？｜ひと目でわかる生活設計情報｜公益財団法人　生命保険文化センター</a:t>
            </a:r>
            <a:endParaRPr kumimoji="1" lang="ja-JP" altLang="en-US" dirty="0"/>
          </a:p>
          <a:p>
            <a:endParaRPr kumimoji="1" lang="ja-JP" altLang="en-US" dirty="0"/>
          </a:p>
        </p:txBody>
      </p:sp>
    </p:spTree>
    <p:extLst>
      <p:ext uri="{BB962C8B-B14F-4D97-AF65-F5344CB8AC3E}">
        <p14:creationId xmlns:p14="http://schemas.microsoft.com/office/powerpoint/2010/main" val="3185223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「クーリング・オフ」ってできるの？｜生命保険に関する</a:t>
            </a:r>
            <a:r>
              <a:rPr lang="en-US" altLang="ja-JP" dirty="0">
                <a:hlinkClick r:id="rId3"/>
              </a:rPr>
              <a:t>Q&amp;A</a:t>
            </a:r>
            <a:r>
              <a:rPr lang="ja-JP" altLang="en-US" dirty="0">
                <a:hlinkClick r:id="rId3"/>
              </a:rPr>
              <a:t>｜生命保険</a:t>
            </a:r>
            <a:r>
              <a:rPr lang="en-US" altLang="ja-JP" dirty="0">
                <a:hlinkClick r:id="rId3"/>
              </a:rPr>
              <a:t>Q&amp;A</a:t>
            </a:r>
            <a:r>
              <a:rPr lang="ja-JP" altLang="en-US" dirty="0">
                <a:hlinkClick r:id="rId3"/>
              </a:rPr>
              <a:t>｜生命保険を知る・学ぶ｜公益財団法人　生命保険文化センター</a:t>
            </a:r>
            <a:endParaRPr kumimoji="1" lang="en-US" altLang="ja-JP" dirty="0"/>
          </a:p>
          <a:p>
            <a:endParaRPr kumimoji="1" lang="ja-JP" altLang="en-US" dirty="0"/>
          </a:p>
        </p:txBody>
      </p:sp>
    </p:spTree>
    <p:extLst>
      <p:ext uri="{BB962C8B-B14F-4D97-AF65-F5344CB8AC3E}">
        <p14:creationId xmlns:p14="http://schemas.microsoft.com/office/powerpoint/2010/main" val="1798544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5663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6187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成年年齢の引下げについて知りたい｜ライフイベントから見る生活設計｜ひと目でわかる生活設計情報｜公益財団法人　生命保険文化センター</a:t>
            </a:r>
            <a:endParaRPr kumimoji="1" lang="ja-JP" altLang="en-US" dirty="0"/>
          </a:p>
        </p:txBody>
      </p:sp>
    </p:spTree>
    <p:extLst>
      <p:ext uri="{BB962C8B-B14F-4D97-AF65-F5344CB8AC3E}">
        <p14:creationId xmlns:p14="http://schemas.microsoft.com/office/powerpoint/2010/main" val="264168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kumimoji="1" lang="en-US" altLang="ja-JP" dirty="0"/>
          </a:p>
          <a:p>
            <a:r>
              <a:rPr lang="ja-JP" altLang="en-US" dirty="0">
                <a:hlinkClick r:id="rId3"/>
              </a:rPr>
              <a:t>法務省：民法の一部を改正する法律（成年年齢関係）について</a:t>
            </a:r>
            <a:endParaRPr kumimoji="1" lang="ja-JP" altLang="en-US" dirty="0"/>
          </a:p>
        </p:txBody>
      </p:sp>
    </p:spTree>
    <p:extLst>
      <p:ext uri="{BB962C8B-B14F-4D97-AF65-F5344CB8AC3E}">
        <p14:creationId xmlns:p14="http://schemas.microsoft.com/office/powerpoint/2010/main" val="110992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285636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2835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2715470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20944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8F36F-88B7-C147-B8EF-8BC9A66449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D5302F9-0127-8E20-35FC-5540800A078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2362015-8770-D6E9-88C5-EE16917B66D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9511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665CCE-D073-4F8D-AA25-BB471C27FEE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03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DD3805-4695-4918-90CB-6376A9FA6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5202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01D316-AB20-4B80-B440-FA04100C3C4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2898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B36AD68-D074-4255-89C4-1B80993BCA5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a:xfrm>
            <a:off x="7010400" y="6492492"/>
            <a:ext cx="2133600" cy="365125"/>
          </a:xfrm>
        </p:spPr>
        <p:txBody>
          <a:bodyPr/>
          <a:lstStyle>
            <a:lvl1pP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156529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396E2B-9FB3-472F-9479-F86B5E2B6F5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70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F96736-95F6-4DD7-B207-4997E639C6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223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8193929-C3BD-4569-ADAF-0E6FE0D6BE4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8932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368600F-EFF2-4D0A-8101-CFF0F86EA1F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92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45707B-61EE-46BE-ACA9-D284019FC83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5"/>
          <p:cNvSpPr>
            <a:spLocks noGrp="1"/>
          </p:cNvSpPr>
          <p:nvPr>
            <p:ph type="sldNum" sz="quarter" idx="4"/>
          </p:nvPr>
        </p:nvSpPr>
        <p:spPr>
          <a:xfrm>
            <a:off x="7010400" y="6474399"/>
            <a:ext cx="2133600" cy="365125"/>
          </a:xfrm>
          <a:prstGeom prst="rect">
            <a:avLst/>
          </a:prstGeom>
        </p:spPr>
        <p:txBody>
          <a:bodyPr vert="horz" lIns="91440" tIns="45720" rIns="91440" bIns="45720" rtlCol="0" anchor="ctr"/>
          <a:lstStyle>
            <a:lvl1pPr algn="r">
              <a:defRPr sz="18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71529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ADDA92C-BA26-4600-A61B-D824A34AAA2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623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4045019-A0BE-405A-8BE5-D9904A53BEA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898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511FB6B-204A-435D-BD48-F621D07867D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2025/3/24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996538" y="6485655"/>
            <a:ext cx="2133600" cy="365125"/>
          </a:xfrm>
          <a:prstGeom prst="rect">
            <a:avLst/>
          </a:prstGeom>
        </p:spPr>
        <p:txBody>
          <a:bodyPr vert="horz" lIns="91440" tIns="45720" rIns="91440" bIns="45720" rtlCol="0" anchor="ctr"/>
          <a:lstStyle>
            <a:lvl1pPr algn="r">
              <a:defRPr sz="2000" b="1">
                <a:solidFill>
                  <a:schemeClr val="tx1"/>
                </a:solidFill>
              </a:defRPr>
            </a:lvl1pPr>
          </a:lstStyle>
          <a:p>
            <a:pPr defTabSz="457200">
              <a:defRPr/>
            </a:pPr>
            <a:fld id="{7B76553B-32E2-D644-9CD0-56FDA882EB90}" type="slidenum">
              <a:rPr lang="ja-JP" altLang="en-US" smtClean="0"/>
              <a:pPr defTabSz="457200">
                <a:defRPr/>
              </a:pPr>
              <a:t>‹#›</a:t>
            </a:fld>
            <a:endParaRPr lang="ja-JP" altLang="en-US" dirty="0"/>
          </a:p>
        </p:txBody>
      </p:sp>
    </p:spTree>
    <p:extLst>
      <p:ext uri="{BB962C8B-B14F-4D97-AF65-F5344CB8AC3E}">
        <p14:creationId xmlns:p14="http://schemas.microsoft.com/office/powerpoint/2010/main" val="2671479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C70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65666" y="456402"/>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2042161" y="3502881"/>
            <a:ext cx="4766264" cy="228545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1.</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成年になる！</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　</a:t>
            </a:r>
            <a:endPar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2.</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自立について考える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3.</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トラブルに巻き込まれない</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リスクに備える</a:t>
            </a:r>
          </a:p>
          <a:p>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5.</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49" y="2814041"/>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736887"/>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4" y="6025100"/>
            <a:ext cx="3725603" cy="281478"/>
          </a:xfrm>
          <a:prstGeom prst="rect">
            <a:avLst/>
          </a:prstGeom>
        </p:spPr>
      </p:pic>
      <p:sp>
        <p:nvSpPr>
          <p:cNvPr id="15" name="正方形/長方形 14"/>
          <p:cNvSpPr/>
          <p:nvPr/>
        </p:nvSpPr>
        <p:spPr bwMode="gray">
          <a:xfrm>
            <a:off x="366467" y="1370473"/>
            <a:ext cx="8580026" cy="1000274"/>
          </a:xfrm>
          <a:prstGeom prst="rect">
            <a:avLst/>
          </a:prstGeom>
        </p:spPr>
        <p:txBody>
          <a:bodyPr wrap="square">
            <a:spAutoFit/>
          </a:bodyPr>
          <a:lstStyle/>
          <a:p>
            <a:pPr algn="ctr">
              <a:lnSpc>
                <a:spcPts val="2700"/>
              </a:lnSpc>
              <a:spcBef>
                <a:spcPct val="50000"/>
              </a:spcBef>
              <a:defRPr/>
            </a:pPr>
            <a:r>
              <a:rPr lang="ja-JP" altLang="en-US" sz="44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成年になるということ</a:t>
            </a:r>
            <a:endParaRPr lang="en-US" altLang="ja-JP" sz="44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a:p>
            <a:pPr lvl="0" algn="ctr">
              <a:lnSpc>
                <a:spcPts val="2700"/>
              </a:lnSpc>
              <a:spcBef>
                <a:spcPct val="50000"/>
              </a:spcBef>
              <a:defRPr/>
            </a:pPr>
            <a:r>
              <a:rPr lang="ja-JP" altLang="en-US" sz="24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a:t>
            </a:r>
            <a:r>
              <a:rPr lang="en-US" altLang="ja-JP" sz="24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18</a:t>
            </a:r>
            <a:r>
              <a:rPr lang="ja-JP" altLang="en-US" sz="24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歳成人、今から考える自立とリスク管理</a:t>
            </a:r>
            <a:r>
              <a:rPr lang="ja-JP" altLang="en-US"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rPr>
              <a:t>～</a:t>
            </a:r>
            <a:endParaRPr lang="en-US" altLang="ja-JP" sz="2800" b="1" dirty="0">
              <a:ln w="18415" cmpd="sng">
                <a:noFill/>
                <a:prstDash val="solid"/>
              </a:ln>
              <a:solidFill>
                <a:srgbClr val="1F497D">
                  <a:lumMod val="75000"/>
                </a:srgb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a:t>
            </a:fld>
            <a:endParaRPr lang="ja-JP" altLang="en-US" dirty="0"/>
          </a:p>
        </p:txBody>
      </p:sp>
      <p:sp>
        <p:nvSpPr>
          <p:cNvPr id="3" name="正方形/長方形 2">
            <a:extLst>
              <a:ext uri="{FF2B5EF4-FFF2-40B4-BE49-F238E27FC236}">
                <a16:creationId xmlns:a16="http://schemas.microsoft.com/office/drawing/2014/main" id="{AFEC4507-E353-9716-3EBC-F839AD3DEA3C}"/>
              </a:ext>
            </a:extLst>
          </p:cNvPr>
          <p:cNvSpPr/>
          <p:nvPr/>
        </p:nvSpPr>
        <p:spPr>
          <a:xfrm>
            <a:off x="2348388" y="83998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4" name="正方形/長方形 3">
            <a:extLst>
              <a:ext uri="{FF2B5EF4-FFF2-40B4-BE49-F238E27FC236}">
                <a16:creationId xmlns:a16="http://schemas.microsoft.com/office/drawing/2014/main" id="{91F5C334-02E6-DEF8-D5DE-47EEFF7D88F3}"/>
              </a:ext>
            </a:extLst>
          </p:cNvPr>
          <p:cNvSpPr/>
          <p:nvPr/>
        </p:nvSpPr>
        <p:spPr>
          <a:xfrm>
            <a:off x="3221862" y="2554777"/>
            <a:ext cx="3586563"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じゅぎょうないよう</a:t>
            </a:r>
          </a:p>
        </p:txBody>
      </p:sp>
      <p:sp>
        <p:nvSpPr>
          <p:cNvPr id="6" name="正方形/長方形 5">
            <a:extLst>
              <a:ext uri="{FF2B5EF4-FFF2-40B4-BE49-F238E27FC236}">
                <a16:creationId xmlns:a16="http://schemas.microsoft.com/office/drawing/2014/main" id="{C36A93C3-981B-D383-4691-31D3D003A247}"/>
              </a:ext>
            </a:extLst>
          </p:cNvPr>
          <p:cNvSpPr/>
          <p:nvPr/>
        </p:nvSpPr>
        <p:spPr>
          <a:xfrm>
            <a:off x="3178227" y="2542399"/>
            <a:ext cx="1109578"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ほんじつ</a:t>
            </a:r>
          </a:p>
        </p:txBody>
      </p:sp>
      <p:sp>
        <p:nvSpPr>
          <p:cNvPr id="7" name="正方形/長方形 6">
            <a:extLst>
              <a:ext uri="{FF2B5EF4-FFF2-40B4-BE49-F238E27FC236}">
                <a16:creationId xmlns:a16="http://schemas.microsoft.com/office/drawing/2014/main" id="{EFDF4BA6-6961-C1F0-F644-17E322EEE2DD}"/>
              </a:ext>
            </a:extLst>
          </p:cNvPr>
          <p:cNvSpPr/>
          <p:nvPr/>
        </p:nvSpPr>
        <p:spPr>
          <a:xfrm>
            <a:off x="2497608" y="3427359"/>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9" name="正方形/長方形 8">
            <a:extLst>
              <a:ext uri="{FF2B5EF4-FFF2-40B4-BE49-F238E27FC236}">
                <a16:creationId xmlns:a16="http://schemas.microsoft.com/office/drawing/2014/main" id="{57A7D8B1-A985-70CA-E2CB-C50CBDAD1F31}"/>
              </a:ext>
            </a:extLst>
          </p:cNvPr>
          <p:cNvSpPr/>
          <p:nvPr/>
        </p:nvSpPr>
        <p:spPr>
          <a:xfrm>
            <a:off x="2348388" y="1724503"/>
            <a:ext cx="1109578"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さいせいじん</a:t>
            </a:r>
          </a:p>
        </p:txBody>
      </p:sp>
      <p:sp>
        <p:nvSpPr>
          <p:cNvPr id="10" name="正方形/長方形 9">
            <a:extLst>
              <a:ext uri="{FF2B5EF4-FFF2-40B4-BE49-F238E27FC236}">
                <a16:creationId xmlns:a16="http://schemas.microsoft.com/office/drawing/2014/main" id="{6AFC8B7C-DC36-2DD8-9CD0-9A24E4DB9D23}"/>
              </a:ext>
            </a:extLst>
          </p:cNvPr>
          <p:cNvSpPr/>
          <p:nvPr/>
        </p:nvSpPr>
        <p:spPr>
          <a:xfrm>
            <a:off x="3136011" y="1740456"/>
            <a:ext cx="1109578" cy="276999"/>
          </a:xfrm>
          <a:prstGeom prst="rect">
            <a:avLst/>
          </a:prstGeom>
          <a:noFill/>
        </p:spPr>
        <p:txBody>
          <a:bodyPr wrap="square" lIns="91440" tIns="45720" rIns="91440" bIns="45720">
            <a:spAutoFit/>
          </a:bodyPr>
          <a:lstStyle/>
          <a:p>
            <a:pPr algn="ctr"/>
            <a:r>
              <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いま</a:t>
            </a:r>
            <a:endPar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58428B7A-2028-81D4-15D1-CA7382E7E8EB}"/>
              </a:ext>
            </a:extLst>
          </p:cNvPr>
          <p:cNvSpPr/>
          <p:nvPr/>
        </p:nvSpPr>
        <p:spPr>
          <a:xfrm>
            <a:off x="3905565" y="1748136"/>
            <a:ext cx="1109578" cy="276999"/>
          </a:xfrm>
          <a:prstGeom prst="rect">
            <a:avLst/>
          </a:prstGeom>
          <a:noFill/>
        </p:spPr>
        <p:txBody>
          <a:bodyPr wrap="square" lIns="91440" tIns="45720" rIns="91440" bIns="45720">
            <a:spAutoFit/>
          </a:bodyPr>
          <a:lstStyle/>
          <a:p>
            <a:pPr algn="ctr"/>
            <a:r>
              <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endPar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417A766-FB9E-2859-CD81-AD9C7B0428CC}"/>
              </a:ext>
            </a:extLst>
          </p:cNvPr>
          <p:cNvSpPr/>
          <p:nvPr/>
        </p:nvSpPr>
        <p:spPr>
          <a:xfrm>
            <a:off x="4826821" y="1740456"/>
            <a:ext cx="1109578"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じりつ</a:t>
            </a:r>
          </a:p>
        </p:txBody>
      </p:sp>
      <p:sp>
        <p:nvSpPr>
          <p:cNvPr id="19" name="正方形/長方形 18">
            <a:extLst>
              <a:ext uri="{FF2B5EF4-FFF2-40B4-BE49-F238E27FC236}">
                <a16:creationId xmlns:a16="http://schemas.microsoft.com/office/drawing/2014/main" id="{79C65A0E-627F-D123-2C32-D0B12180204D}"/>
              </a:ext>
            </a:extLst>
          </p:cNvPr>
          <p:cNvSpPr/>
          <p:nvPr/>
        </p:nvSpPr>
        <p:spPr>
          <a:xfrm>
            <a:off x="6402065" y="1740456"/>
            <a:ext cx="1109578"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かんり</a:t>
            </a:r>
          </a:p>
        </p:txBody>
      </p:sp>
      <p:sp>
        <p:nvSpPr>
          <p:cNvPr id="20" name="正方形/長方形 19">
            <a:extLst>
              <a:ext uri="{FF2B5EF4-FFF2-40B4-BE49-F238E27FC236}">
                <a16:creationId xmlns:a16="http://schemas.microsoft.com/office/drawing/2014/main" id="{155231B5-A589-06F4-97EA-D6A49ACE912F}"/>
              </a:ext>
            </a:extLst>
          </p:cNvPr>
          <p:cNvSpPr/>
          <p:nvPr/>
        </p:nvSpPr>
        <p:spPr>
          <a:xfrm>
            <a:off x="2485875" y="3890167"/>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じりつ</a:t>
            </a:r>
          </a:p>
        </p:txBody>
      </p:sp>
      <p:sp>
        <p:nvSpPr>
          <p:cNvPr id="21" name="正方形/長方形 20">
            <a:extLst>
              <a:ext uri="{FF2B5EF4-FFF2-40B4-BE49-F238E27FC236}">
                <a16:creationId xmlns:a16="http://schemas.microsoft.com/office/drawing/2014/main" id="{8D83ED51-CD74-4FA5-B29E-A1FF71F01E64}"/>
              </a:ext>
            </a:extLst>
          </p:cNvPr>
          <p:cNvSpPr/>
          <p:nvPr/>
        </p:nvSpPr>
        <p:spPr>
          <a:xfrm>
            <a:off x="4154697" y="3864084"/>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22" name="正方形/長方形 21">
            <a:extLst>
              <a:ext uri="{FF2B5EF4-FFF2-40B4-BE49-F238E27FC236}">
                <a16:creationId xmlns:a16="http://schemas.microsoft.com/office/drawing/2014/main" id="{CC82C4A8-F155-D463-92DB-539ADDA9C573}"/>
              </a:ext>
            </a:extLst>
          </p:cNvPr>
          <p:cNvSpPr/>
          <p:nvPr/>
        </p:nvSpPr>
        <p:spPr>
          <a:xfrm>
            <a:off x="3715543" y="4297420"/>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23" name="正方形/長方形 22">
            <a:extLst>
              <a:ext uri="{FF2B5EF4-FFF2-40B4-BE49-F238E27FC236}">
                <a16:creationId xmlns:a16="http://schemas.microsoft.com/office/drawing/2014/main" id="{3E4A7C26-176A-9655-60B6-9F5497DFB71C}"/>
              </a:ext>
            </a:extLst>
          </p:cNvPr>
          <p:cNvSpPr/>
          <p:nvPr/>
        </p:nvSpPr>
        <p:spPr>
          <a:xfrm>
            <a:off x="4306315" y="4313420"/>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24" name="正方形/長方形 23">
            <a:extLst>
              <a:ext uri="{FF2B5EF4-FFF2-40B4-BE49-F238E27FC236}">
                <a16:creationId xmlns:a16="http://schemas.microsoft.com/office/drawing/2014/main" id="{407CD58C-D9F0-AD65-70D1-13BC2A973369}"/>
              </a:ext>
            </a:extLst>
          </p:cNvPr>
          <p:cNvSpPr/>
          <p:nvPr/>
        </p:nvSpPr>
        <p:spPr>
          <a:xfrm>
            <a:off x="3410985" y="4724918"/>
            <a:ext cx="83460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spTree>
    <p:extLst>
      <p:ext uri="{BB962C8B-B14F-4D97-AF65-F5344CB8AC3E}">
        <p14:creationId xmlns:p14="http://schemas.microsoft.com/office/powerpoint/2010/main" val="216306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a:solidFill>
                  <a:srgbClr val="FFFFFF"/>
                </a:solidFill>
                <a:latin typeface="Meiryo UI" panose="020B0604030504040204" pitchFamily="50" charset="-128"/>
                <a:ea typeface="Meiryo UI" panose="020B0604030504040204" pitchFamily="50" charset="-128"/>
                <a:cs typeface="ヒラギノ角ゴ ProN W6"/>
              </a:rPr>
              <a:t>無くなる未成年者取消し</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4" name="テキスト ボックス 43">
            <a:extLst>
              <a:ext uri="{FF2B5EF4-FFF2-40B4-BE49-F238E27FC236}">
                <a16:creationId xmlns:a16="http://schemas.microsoft.com/office/drawing/2014/main" id="{931E94CD-C84D-400D-8303-2437880BF576}"/>
              </a:ext>
            </a:extLst>
          </p:cNvPr>
          <p:cNvSpPr txBox="1"/>
          <p:nvPr/>
        </p:nvSpPr>
        <p:spPr>
          <a:xfrm>
            <a:off x="2438517" y="807941"/>
            <a:ext cx="4266966" cy="584775"/>
          </a:xfrm>
          <a:prstGeom prst="rect">
            <a:avLst/>
          </a:prstGeom>
          <a:noFill/>
        </p:spPr>
        <p:txBody>
          <a:bodyPr wrap="square" rtlCol="0">
            <a:spAutoFit/>
          </a:bodyPr>
          <a:lstStyle/>
          <a:p>
            <a:r>
              <a:rPr lang="en-US" altLang="ja-JP" sz="3200" b="1" dirty="0">
                <a:latin typeface="Meiryo UI" panose="020B0604030504040204" pitchFamily="50" charset="-128"/>
                <a:ea typeface="Meiryo UI" panose="020B0604030504040204" pitchFamily="50" charset="-128"/>
                <a:cs typeface="Meiryo UI" panose="020B0604030504040204" pitchFamily="50" charset="-128"/>
              </a:rPr>
              <a:t>18</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歳で成年になると・・・</a:t>
            </a:r>
            <a:endParaRPr lang="ja-JP" altLang="en-US" sz="3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1E94CD-C84D-400D-8303-2437880BF576}"/>
              </a:ext>
            </a:extLst>
          </p:cNvPr>
          <p:cNvSpPr txBox="1"/>
          <p:nvPr/>
        </p:nvSpPr>
        <p:spPr>
          <a:xfrm>
            <a:off x="759301" y="2272328"/>
            <a:ext cx="7500779" cy="70788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未成年者取消しができなくなります</a:t>
            </a:r>
            <a:endParaRPr lang="en-US" altLang="ja-JP"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3423609" y="1467668"/>
            <a:ext cx="1829656" cy="695470"/>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10</a:t>
            </a:fld>
            <a:endParaRPr lang="ja-JP" altLang="en-US" dirty="0"/>
          </a:p>
        </p:txBody>
      </p:sp>
      <p:sp>
        <p:nvSpPr>
          <p:cNvPr id="5" name="テキスト ボックス 4">
            <a:extLst>
              <a:ext uri="{FF2B5EF4-FFF2-40B4-BE49-F238E27FC236}">
                <a16:creationId xmlns:a16="http://schemas.microsoft.com/office/drawing/2014/main" id="{C698693B-ECA4-BB4F-57F4-7041074366B6}"/>
              </a:ext>
            </a:extLst>
          </p:cNvPr>
          <p:cNvSpPr txBox="1"/>
          <p:nvPr/>
        </p:nvSpPr>
        <p:spPr>
          <a:xfrm>
            <a:off x="113107" y="3321871"/>
            <a:ext cx="8793166" cy="3131627"/>
          </a:xfrm>
          <a:prstGeom prst="rect">
            <a:avLst/>
          </a:prstGeom>
          <a:noFill/>
        </p:spPr>
        <p:txBody>
          <a:bodyPr wrap="square" rtlCol="0">
            <a:spAutoFit/>
          </a:bodyPr>
          <a:lstStyle/>
          <a:p>
            <a:pPr>
              <a:lnSpc>
                <a:spcPts val="2400"/>
              </a:lnSpc>
            </a:pP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未成年取消しの例外（一部ですが、以下に該当する場合には、未成年者取消しができません）</a:t>
            </a:r>
            <a:endParaRPr kumimoji="1" lang="en-US" altLang="ja-JP" sz="2400" b="1" dirty="0">
              <a:latin typeface="Meiryo UI" panose="020B0604030504040204" pitchFamily="50" charset="-128"/>
              <a:ea typeface="Meiryo UI" panose="020B0604030504040204" pitchFamily="50" charset="-128"/>
            </a:endParaRPr>
          </a:p>
          <a:p>
            <a:pPr>
              <a:lnSpc>
                <a:spcPts val="2700"/>
              </a:lnSpc>
            </a:pPr>
            <a:endParaRPr lang="en-US" altLang="ja-JP" sz="2400" dirty="0">
              <a:latin typeface="Meiryo UI" panose="020B0604030504040204" pitchFamily="50" charset="-128"/>
              <a:ea typeface="Meiryo UI" panose="020B0604030504040204" pitchFamily="50" charset="-128"/>
            </a:endParaRPr>
          </a:p>
          <a:p>
            <a:pPr>
              <a:lnSpc>
                <a:spcPts val="2700"/>
              </a:lnSpc>
            </a:pPr>
            <a:r>
              <a:rPr kumimoji="1" lang="ja-JP" altLang="en-US" sz="2400" b="1" dirty="0">
                <a:latin typeface="Meiryo UI" panose="020B0604030504040204" pitchFamily="50" charset="-128"/>
                <a:ea typeface="Meiryo UI" panose="020B0604030504040204" pitchFamily="50" charset="-128"/>
              </a:rPr>
              <a:t>①小遣いの範囲内の少額な契約の場合</a:t>
            </a:r>
            <a:endParaRPr kumimoji="1" lang="en-US" altLang="ja-JP" sz="2400" b="1" dirty="0">
              <a:latin typeface="Meiryo UI" panose="020B0604030504040204" pitchFamily="50" charset="-128"/>
              <a:ea typeface="Meiryo UI" panose="020B0604030504040204" pitchFamily="50" charset="-128"/>
            </a:endParaRPr>
          </a:p>
          <a:p>
            <a:pPr>
              <a:lnSpc>
                <a:spcPts val="2700"/>
              </a:lnSpc>
            </a:pPr>
            <a:r>
              <a:rPr lang="ja-JP" altLang="en-US" sz="2400" dirty="0">
                <a:latin typeface="Meiryo UI" panose="020B0604030504040204" pitchFamily="50" charset="-128"/>
                <a:ea typeface="Meiryo UI" panose="020B0604030504040204" pitchFamily="50" charset="-128"/>
              </a:rPr>
              <a:t>　　　⇒使うことを許された範囲内の財産の使用は、未成年者取消しの</a:t>
            </a:r>
          </a:p>
          <a:p>
            <a:pPr>
              <a:lnSpc>
                <a:spcPts val="2700"/>
              </a:lnSpc>
            </a:pPr>
            <a:r>
              <a:rPr lang="ja-JP" altLang="en-US" sz="2400" dirty="0">
                <a:latin typeface="Meiryo UI" panose="020B0604030504040204" pitchFamily="50" charset="-128"/>
                <a:ea typeface="Meiryo UI" panose="020B0604030504040204" pitchFamily="50" charset="-128"/>
              </a:rPr>
              <a:t>　　　　対象外です。</a:t>
            </a:r>
            <a:endParaRPr lang="en-US" altLang="ja-JP" sz="2400" dirty="0">
              <a:latin typeface="Meiryo UI" panose="020B0604030504040204" pitchFamily="50" charset="-128"/>
              <a:ea typeface="Meiryo UI" panose="020B0604030504040204" pitchFamily="50" charset="-128"/>
            </a:endParaRPr>
          </a:p>
          <a:p>
            <a:pPr>
              <a:lnSpc>
                <a:spcPts val="2700"/>
              </a:lnSpc>
            </a:pPr>
            <a:r>
              <a:rPr lang="ja-JP" altLang="en-US" sz="2400" b="1" dirty="0">
                <a:latin typeface="Meiryo UI" panose="020B0604030504040204" pitchFamily="50" charset="-128"/>
                <a:ea typeface="Meiryo UI" panose="020B0604030504040204" pitchFamily="50" charset="-128"/>
              </a:rPr>
              <a:t>②</a:t>
            </a:r>
            <a:r>
              <a:rPr kumimoji="1" lang="ja-JP" altLang="en-US" sz="2400" b="1" dirty="0">
                <a:latin typeface="Meiryo UI" panose="020B0604030504040204" pitchFamily="50" charset="-128"/>
                <a:ea typeface="Meiryo UI" panose="020B0604030504040204" pitchFamily="50" charset="-128"/>
              </a:rPr>
              <a:t>未成年者が成年者であるとウソをついた場合</a:t>
            </a:r>
            <a:endParaRPr kumimoji="1" lang="en-US" altLang="ja-JP" sz="2400" b="1" dirty="0">
              <a:latin typeface="Meiryo UI" panose="020B0604030504040204" pitchFamily="50" charset="-128"/>
              <a:ea typeface="Meiryo UI" panose="020B0604030504040204" pitchFamily="50" charset="-128"/>
            </a:endParaRPr>
          </a:p>
          <a:p>
            <a:pPr>
              <a:lnSpc>
                <a:spcPts val="2700"/>
              </a:lnSpc>
            </a:pPr>
            <a:r>
              <a:rPr lang="ja-JP" altLang="en-US" sz="2400" dirty="0">
                <a:latin typeface="Meiryo UI" panose="020B0604030504040204" pitchFamily="50" charset="-128"/>
                <a:ea typeface="Meiryo UI" panose="020B0604030504040204" pitchFamily="50" charset="-128"/>
              </a:rPr>
              <a:t>　　　⇒未成年者を保護するために設けられた決まりです。未成年者自　　　</a:t>
            </a:r>
          </a:p>
          <a:p>
            <a:pPr>
              <a:lnSpc>
                <a:spcPts val="2700"/>
              </a:lnSpc>
            </a:pPr>
            <a:r>
              <a:rPr lang="ja-JP" altLang="en-US" sz="2400" dirty="0">
                <a:latin typeface="Meiryo UI" panose="020B0604030504040204" pitchFamily="50" charset="-128"/>
                <a:ea typeface="Meiryo UI" panose="020B0604030504040204" pitchFamily="50" charset="-128"/>
              </a:rPr>
              <a:t>　　　　身に落ち度があれば、この保護は受けられません。</a:t>
            </a:r>
            <a:endParaRPr kumimoji="1" lang="ja-JP" altLang="en-US" sz="2400"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5612F4AD-926F-A6A5-1837-8BC5A22AE81D}"/>
              </a:ext>
            </a:extLst>
          </p:cNvPr>
          <p:cNvCxnSpPr>
            <a:cxnSpLocks/>
          </p:cNvCxnSpPr>
          <p:nvPr/>
        </p:nvCxnSpPr>
        <p:spPr>
          <a:xfrm>
            <a:off x="43454" y="3193086"/>
            <a:ext cx="8793166"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正方形/長方形 1">
            <a:extLst>
              <a:ext uri="{FF2B5EF4-FFF2-40B4-BE49-F238E27FC236}">
                <a16:creationId xmlns:a16="http://schemas.microsoft.com/office/drawing/2014/main" id="{423D2F91-BABD-3B89-01B2-7BAEA9A51C4D}"/>
              </a:ext>
            </a:extLst>
          </p:cNvPr>
          <p:cNvSpPr/>
          <p:nvPr/>
        </p:nvSpPr>
        <p:spPr>
          <a:xfrm>
            <a:off x="169863" y="-2123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a:t>
            </a:r>
          </a:p>
        </p:txBody>
      </p:sp>
      <p:sp>
        <p:nvSpPr>
          <p:cNvPr id="4" name="正方形/長方形 3">
            <a:extLst>
              <a:ext uri="{FF2B5EF4-FFF2-40B4-BE49-F238E27FC236}">
                <a16:creationId xmlns:a16="http://schemas.microsoft.com/office/drawing/2014/main" id="{813ED408-CE8F-09D9-32C9-8A26DFEE0E18}"/>
              </a:ext>
            </a:extLst>
          </p:cNvPr>
          <p:cNvSpPr/>
          <p:nvPr/>
        </p:nvSpPr>
        <p:spPr>
          <a:xfrm>
            <a:off x="2175273" y="-33523"/>
            <a:ext cx="2125265"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みせいねんしゃとりけ</a:t>
            </a:r>
          </a:p>
        </p:txBody>
      </p:sp>
      <p:sp>
        <p:nvSpPr>
          <p:cNvPr id="6" name="正方形/長方形 5">
            <a:extLst>
              <a:ext uri="{FF2B5EF4-FFF2-40B4-BE49-F238E27FC236}">
                <a16:creationId xmlns:a16="http://schemas.microsoft.com/office/drawing/2014/main" id="{DEAE81AB-30F4-6897-2C33-212418DEA354}"/>
              </a:ext>
            </a:extLst>
          </p:cNvPr>
          <p:cNvSpPr/>
          <p:nvPr/>
        </p:nvSpPr>
        <p:spPr>
          <a:xfrm>
            <a:off x="2468737" y="703027"/>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7" name="正方形/長方形 6">
            <a:extLst>
              <a:ext uri="{FF2B5EF4-FFF2-40B4-BE49-F238E27FC236}">
                <a16:creationId xmlns:a16="http://schemas.microsoft.com/office/drawing/2014/main" id="{B951CC35-CDAB-C67C-36A3-05BB403F2BFA}"/>
              </a:ext>
            </a:extLst>
          </p:cNvPr>
          <p:cNvSpPr/>
          <p:nvPr/>
        </p:nvSpPr>
        <p:spPr>
          <a:xfrm>
            <a:off x="3530005" y="692460"/>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8" name="正方形/長方形 7">
            <a:extLst>
              <a:ext uri="{FF2B5EF4-FFF2-40B4-BE49-F238E27FC236}">
                <a16:creationId xmlns:a16="http://schemas.microsoft.com/office/drawing/2014/main" id="{61295881-4008-8E21-BACF-25F02B089738}"/>
              </a:ext>
            </a:extLst>
          </p:cNvPr>
          <p:cNvSpPr/>
          <p:nvPr/>
        </p:nvSpPr>
        <p:spPr>
          <a:xfrm>
            <a:off x="1991670" y="2180835"/>
            <a:ext cx="1538335"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みせいねんしゃとりけ</a:t>
            </a:r>
          </a:p>
        </p:txBody>
      </p:sp>
      <p:sp>
        <p:nvSpPr>
          <p:cNvPr id="13" name="正方形/長方形 12">
            <a:extLst>
              <a:ext uri="{FF2B5EF4-FFF2-40B4-BE49-F238E27FC236}">
                <a16:creationId xmlns:a16="http://schemas.microsoft.com/office/drawing/2014/main" id="{6510C619-C476-1656-1B4E-4AD3CA871A6E}"/>
              </a:ext>
            </a:extLst>
          </p:cNvPr>
          <p:cNvSpPr/>
          <p:nvPr/>
        </p:nvSpPr>
        <p:spPr>
          <a:xfrm>
            <a:off x="237727" y="3159766"/>
            <a:ext cx="2125265"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みせいねんしゃとりけ</a:t>
            </a:r>
          </a:p>
        </p:txBody>
      </p:sp>
      <p:sp>
        <p:nvSpPr>
          <p:cNvPr id="14" name="正方形/長方形 13">
            <a:extLst>
              <a:ext uri="{FF2B5EF4-FFF2-40B4-BE49-F238E27FC236}">
                <a16:creationId xmlns:a16="http://schemas.microsoft.com/office/drawing/2014/main" id="{115C3D8E-E345-C74C-6FEC-734108161310}"/>
              </a:ext>
            </a:extLst>
          </p:cNvPr>
          <p:cNvSpPr/>
          <p:nvPr/>
        </p:nvSpPr>
        <p:spPr>
          <a:xfrm>
            <a:off x="2362992" y="3159765"/>
            <a:ext cx="86717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れいがい</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C1AC4AA6-E208-5ECC-D140-CC3E62BFF0DD}"/>
              </a:ext>
            </a:extLst>
          </p:cNvPr>
          <p:cNvSpPr/>
          <p:nvPr/>
        </p:nvSpPr>
        <p:spPr>
          <a:xfrm>
            <a:off x="3423609" y="3159764"/>
            <a:ext cx="738585"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いちぶ</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DAD1479-746C-BE7D-C2A4-49F70C8D6F77}"/>
              </a:ext>
            </a:extLst>
          </p:cNvPr>
          <p:cNvSpPr/>
          <p:nvPr/>
        </p:nvSpPr>
        <p:spPr>
          <a:xfrm>
            <a:off x="4981808" y="3160564"/>
            <a:ext cx="881461" cy="2454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いか</a:t>
            </a:r>
          </a:p>
        </p:txBody>
      </p:sp>
      <p:sp>
        <p:nvSpPr>
          <p:cNvPr id="17" name="正方形/長方形 16">
            <a:extLst>
              <a:ext uri="{FF2B5EF4-FFF2-40B4-BE49-F238E27FC236}">
                <a16:creationId xmlns:a16="http://schemas.microsoft.com/office/drawing/2014/main" id="{65C2F698-4B85-ED88-E1D0-0F2E9B6B97EB}"/>
              </a:ext>
            </a:extLst>
          </p:cNvPr>
          <p:cNvSpPr/>
          <p:nvPr/>
        </p:nvSpPr>
        <p:spPr>
          <a:xfrm>
            <a:off x="5749147" y="3159764"/>
            <a:ext cx="1067198" cy="245867"/>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がいとう</a:t>
            </a:r>
          </a:p>
        </p:txBody>
      </p:sp>
      <p:sp>
        <p:nvSpPr>
          <p:cNvPr id="18" name="正方形/長方形 17">
            <a:extLst>
              <a:ext uri="{FF2B5EF4-FFF2-40B4-BE49-F238E27FC236}">
                <a16:creationId xmlns:a16="http://schemas.microsoft.com/office/drawing/2014/main" id="{4BB39E14-26ED-C301-84C5-27C1519F172C}"/>
              </a:ext>
            </a:extLst>
          </p:cNvPr>
          <p:cNvSpPr/>
          <p:nvPr/>
        </p:nvSpPr>
        <p:spPr>
          <a:xfrm>
            <a:off x="7008334" y="3159410"/>
            <a:ext cx="75287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19" name="正方形/長方形 18">
            <a:extLst>
              <a:ext uri="{FF2B5EF4-FFF2-40B4-BE49-F238E27FC236}">
                <a16:creationId xmlns:a16="http://schemas.microsoft.com/office/drawing/2014/main" id="{00144448-52E3-1CEE-E85B-CA164A5E0A90}"/>
              </a:ext>
            </a:extLst>
          </p:cNvPr>
          <p:cNvSpPr/>
          <p:nvPr/>
        </p:nvSpPr>
        <p:spPr>
          <a:xfrm>
            <a:off x="8226621" y="3159409"/>
            <a:ext cx="609999"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648D58F7-F8E0-A13D-163E-1703D13CA651}"/>
              </a:ext>
            </a:extLst>
          </p:cNvPr>
          <p:cNvSpPr/>
          <p:nvPr/>
        </p:nvSpPr>
        <p:spPr>
          <a:xfrm>
            <a:off x="-133595" y="3859826"/>
            <a:ext cx="2125265"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せいねんしゃとりけ</a:t>
            </a:r>
          </a:p>
        </p:txBody>
      </p:sp>
      <p:sp>
        <p:nvSpPr>
          <p:cNvPr id="21" name="正方形/長方形 20">
            <a:extLst>
              <a:ext uri="{FF2B5EF4-FFF2-40B4-BE49-F238E27FC236}">
                <a16:creationId xmlns:a16="http://schemas.microsoft.com/office/drawing/2014/main" id="{6D2B476F-8788-05CB-F07A-D994D4E7A4C4}"/>
              </a:ext>
            </a:extLst>
          </p:cNvPr>
          <p:cNvSpPr/>
          <p:nvPr/>
        </p:nvSpPr>
        <p:spPr>
          <a:xfrm>
            <a:off x="290310" y="4145398"/>
            <a:ext cx="1010049"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こづか</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30CB9B2-A38B-0E68-FE90-F7A91074FFB0}"/>
              </a:ext>
            </a:extLst>
          </p:cNvPr>
          <p:cNvSpPr/>
          <p:nvPr/>
        </p:nvSpPr>
        <p:spPr>
          <a:xfrm>
            <a:off x="1620242" y="4120591"/>
            <a:ext cx="1110061"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はんいない</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69BF923F-AB3F-953C-517B-2E30376DA612}"/>
              </a:ext>
            </a:extLst>
          </p:cNvPr>
          <p:cNvSpPr/>
          <p:nvPr/>
        </p:nvSpPr>
        <p:spPr>
          <a:xfrm>
            <a:off x="2659858" y="4140088"/>
            <a:ext cx="1048914"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しょうがく</a:t>
            </a:r>
          </a:p>
        </p:txBody>
      </p:sp>
      <p:sp>
        <p:nvSpPr>
          <p:cNvPr id="24" name="正方形/長方形 23">
            <a:extLst>
              <a:ext uri="{FF2B5EF4-FFF2-40B4-BE49-F238E27FC236}">
                <a16:creationId xmlns:a16="http://schemas.microsoft.com/office/drawing/2014/main" id="{494E5D40-9291-EC6F-38A3-0C3C1615B9EC}"/>
              </a:ext>
            </a:extLst>
          </p:cNvPr>
          <p:cNvSpPr/>
          <p:nvPr/>
        </p:nvSpPr>
        <p:spPr>
          <a:xfrm>
            <a:off x="3530005" y="4101091"/>
            <a:ext cx="934545"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5" name="正方形/長方形 24">
            <a:extLst>
              <a:ext uri="{FF2B5EF4-FFF2-40B4-BE49-F238E27FC236}">
                <a16:creationId xmlns:a16="http://schemas.microsoft.com/office/drawing/2014/main" id="{65F5E79E-783D-7908-2DC8-189D251CB4C2}"/>
              </a:ext>
            </a:extLst>
          </p:cNvPr>
          <p:cNvSpPr/>
          <p:nvPr/>
        </p:nvSpPr>
        <p:spPr>
          <a:xfrm>
            <a:off x="4440037" y="4110215"/>
            <a:ext cx="912141"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26" name="正方形/長方形 25">
            <a:extLst>
              <a:ext uri="{FF2B5EF4-FFF2-40B4-BE49-F238E27FC236}">
                <a16:creationId xmlns:a16="http://schemas.microsoft.com/office/drawing/2014/main" id="{B20A15C8-E8B4-8CCD-A0F8-AAACA67D54CE}"/>
              </a:ext>
            </a:extLst>
          </p:cNvPr>
          <p:cNvSpPr/>
          <p:nvPr/>
        </p:nvSpPr>
        <p:spPr>
          <a:xfrm>
            <a:off x="729079" y="4520403"/>
            <a:ext cx="1010049"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つか</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5302202C-5A37-B449-ABC3-7222018DFB67}"/>
              </a:ext>
            </a:extLst>
          </p:cNvPr>
          <p:cNvSpPr/>
          <p:nvPr/>
        </p:nvSpPr>
        <p:spPr>
          <a:xfrm>
            <a:off x="1874637" y="4548771"/>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ゆる</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D3E7FEF2-6732-00FD-4C36-70DADB91DF8C}"/>
              </a:ext>
            </a:extLst>
          </p:cNvPr>
          <p:cNvSpPr/>
          <p:nvPr/>
        </p:nvSpPr>
        <p:spPr>
          <a:xfrm>
            <a:off x="3203747" y="4548771"/>
            <a:ext cx="1010049"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はんいない</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98A3D7CD-EF70-3B81-5A55-7DD91F7823F3}"/>
              </a:ext>
            </a:extLst>
          </p:cNvPr>
          <p:cNvSpPr/>
          <p:nvPr/>
        </p:nvSpPr>
        <p:spPr>
          <a:xfrm>
            <a:off x="4162194" y="4548771"/>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ざいさん</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E6DFF775-1136-6CDC-7B16-04910105B6AE}"/>
              </a:ext>
            </a:extLst>
          </p:cNvPr>
          <p:cNvSpPr/>
          <p:nvPr/>
        </p:nvSpPr>
        <p:spPr>
          <a:xfrm>
            <a:off x="5070761" y="4547539"/>
            <a:ext cx="1010049"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しよう</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F5316D8C-A191-BD6F-BA5E-9C2E720DACE0}"/>
              </a:ext>
            </a:extLst>
          </p:cNvPr>
          <p:cNvSpPr/>
          <p:nvPr/>
        </p:nvSpPr>
        <p:spPr>
          <a:xfrm>
            <a:off x="6399871" y="4496600"/>
            <a:ext cx="1647408"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みせいねんしゃとりけ</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31318E3F-3F81-37E5-51A6-7790CD4C8AD8}"/>
              </a:ext>
            </a:extLst>
          </p:cNvPr>
          <p:cNvSpPr/>
          <p:nvPr/>
        </p:nvSpPr>
        <p:spPr>
          <a:xfrm>
            <a:off x="1001616" y="4885263"/>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たいしょうがい</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4CEFE777-828E-E20E-DB9D-A850ABB93976}"/>
              </a:ext>
            </a:extLst>
          </p:cNvPr>
          <p:cNvSpPr/>
          <p:nvPr/>
        </p:nvSpPr>
        <p:spPr>
          <a:xfrm>
            <a:off x="380699" y="5233940"/>
            <a:ext cx="1471815"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a:t>
            </a:r>
          </a:p>
        </p:txBody>
      </p:sp>
      <p:sp>
        <p:nvSpPr>
          <p:cNvPr id="36" name="正方形/長方形 35">
            <a:extLst>
              <a:ext uri="{FF2B5EF4-FFF2-40B4-BE49-F238E27FC236}">
                <a16:creationId xmlns:a16="http://schemas.microsoft.com/office/drawing/2014/main" id="{F5351448-8E11-48C1-A64D-DFB91D0EAE11}"/>
              </a:ext>
            </a:extLst>
          </p:cNvPr>
          <p:cNvSpPr/>
          <p:nvPr/>
        </p:nvSpPr>
        <p:spPr>
          <a:xfrm>
            <a:off x="2011665" y="5204526"/>
            <a:ext cx="1010049"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せいねんしゃ</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37BB83BF-5F07-CAF2-6D2A-B8DBB8BA4A53}"/>
              </a:ext>
            </a:extLst>
          </p:cNvPr>
          <p:cNvSpPr/>
          <p:nvPr/>
        </p:nvSpPr>
        <p:spPr>
          <a:xfrm>
            <a:off x="5244122" y="5204526"/>
            <a:ext cx="1010049"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D704E994-D4AC-F2D0-A92A-F150DB78F4DE}"/>
              </a:ext>
            </a:extLst>
          </p:cNvPr>
          <p:cNvSpPr/>
          <p:nvPr/>
        </p:nvSpPr>
        <p:spPr>
          <a:xfrm>
            <a:off x="1165223" y="5578168"/>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みせいねんしゃ</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2E3922B2-5CBE-CAA5-33AB-7DB72720F275}"/>
              </a:ext>
            </a:extLst>
          </p:cNvPr>
          <p:cNvSpPr/>
          <p:nvPr/>
        </p:nvSpPr>
        <p:spPr>
          <a:xfrm>
            <a:off x="2379661" y="5578168"/>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ほご</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01FB529A-5D9B-7F6F-F998-B2893C686848}"/>
              </a:ext>
            </a:extLst>
          </p:cNvPr>
          <p:cNvSpPr/>
          <p:nvPr/>
        </p:nvSpPr>
        <p:spPr>
          <a:xfrm>
            <a:off x="4058291" y="5585137"/>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もう</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B95F4CF9-C9F9-3EFD-F802-281364DC66D8}"/>
              </a:ext>
            </a:extLst>
          </p:cNvPr>
          <p:cNvSpPr/>
          <p:nvPr/>
        </p:nvSpPr>
        <p:spPr>
          <a:xfrm>
            <a:off x="5281319" y="5561503"/>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き</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9AAAF9F6-CA8A-8D47-094C-E6BD37A18B68}"/>
              </a:ext>
            </a:extLst>
          </p:cNvPr>
          <p:cNvSpPr/>
          <p:nvPr/>
        </p:nvSpPr>
        <p:spPr>
          <a:xfrm>
            <a:off x="7343484" y="5543572"/>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みせいねんしゃじ</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EB1E4E5C-F494-7346-B18E-F14F2B84BB6B}"/>
              </a:ext>
            </a:extLst>
          </p:cNvPr>
          <p:cNvSpPr/>
          <p:nvPr/>
        </p:nvSpPr>
        <p:spPr>
          <a:xfrm>
            <a:off x="660198" y="5903196"/>
            <a:ext cx="1010049"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しん</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E28BB3DF-08C1-CDE4-C42C-958CA7C5C43D}"/>
              </a:ext>
            </a:extLst>
          </p:cNvPr>
          <p:cNvSpPr/>
          <p:nvPr/>
        </p:nvSpPr>
        <p:spPr>
          <a:xfrm>
            <a:off x="1459603" y="5903188"/>
            <a:ext cx="529137"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お</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E21F6B6E-566A-6DA6-81FD-AA2E6B88C8A5}"/>
              </a:ext>
            </a:extLst>
          </p:cNvPr>
          <p:cNvSpPr/>
          <p:nvPr/>
        </p:nvSpPr>
        <p:spPr>
          <a:xfrm>
            <a:off x="3935012" y="5911595"/>
            <a:ext cx="1010049" cy="215444"/>
          </a:xfrm>
          <a:prstGeom prst="rect">
            <a:avLst/>
          </a:prstGeom>
          <a:noFill/>
        </p:spPr>
        <p:txBody>
          <a:bodyPr wrap="square" lIns="91440" tIns="45720" rIns="91440" bIns="45720">
            <a:spAutoFit/>
          </a:bodyPr>
          <a:lstStyle/>
          <a:p>
            <a:pPr algn="ctr"/>
            <a:r>
              <a:rPr lang="ja-JP" altLang="en-US" sz="800" dirty="0">
                <a:ln w="0"/>
                <a:latin typeface="BIZ UDPゴシック" panose="020B0400000000000000" pitchFamily="50" charset="-128"/>
                <a:ea typeface="BIZ UDPゴシック" panose="020B0400000000000000" pitchFamily="50" charset="-128"/>
              </a:rPr>
              <a:t>ほご</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4AC72461-2706-A15F-486D-AFF501B3745B}"/>
              </a:ext>
            </a:extLst>
          </p:cNvPr>
          <p:cNvSpPr/>
          <p:nvPr/>
        </p:nvSpPr>
        <p:spPr>
          <a:xfrm>
            <a:off x="4572000" y="5917663"/>
            <a:ext cx="1010049"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う</a:t>
            </a:r>
            <a:endParaRPr lang="en-US" altLang="ja-JP" sz="800" b="0" cap="none" spc="0" dirty="0">
              <a:ln w="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82431CC6-24F9-AB51-83B8-918D95B63DF7}"/>
              </a:ext>
            </a:extLst>
          </p:cNvPr>
          <p:cNvSpPr/>
          <p:nvPr/>
        </p:nvSpPr>
        <p:spPr>
          <a:xfrm>
            <a:off x="2021795" y="5894640"/>
            <a:ext cx="427294" cy="215444"/>
          </a:xfrm>
          <a:prstGeom prst="rect">
            <a:avLst/>
          </a:prstGeom>
          <a:noFill/>
        </p:spPr>
        <p:txBody>
          <a:bodyPr wrap="square" lIns="91440" tIns="45720" rIns="91440" bIns="45720">
            <a:spAutoFit/>
          </a:bodyPr>
          <a:lstStyle/>
          <a:p>
            <a:pPr algn="ctr"/>
            <a:r>
              <a:rPr lang="ja-JP" altLang="en-US" sz="800" b="0" cap="none" spc="0" dirty="0">
                <a:ln w="0"/>
                <a:latin typeface="BIZ UDPゴシック" panose="020B0400000000000000" pitchFamily="50" charset="-128"/>
                <a:ea typeface="BIZ UDPゴシック" panose="020B0400000000000000" pitchFamily="50" charset="-128"/>
              </a:rPr>
              <a:t>ど</a:t>
            </a:r>
            <a:endParaRPr lang="en-US" altLang="ja-JP" sz="800" b="0" cap="none" spc="0" dirty="0">
              <a:ln w="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359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fade">
                                      <p:cBhvr>
                                        <p:cTn id="113" dur="500"/>
                                        <p:tgtEl>
                                          <p:spTgt spid="41"/>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500"/>
                                        <p:tgtEl>
                                          <p:spTgt spid="4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500"/>
                                        <p:tgtEl>
                                          <p:spTgt spid="4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fade">
                                      <p:cBhvr>
                                        <p:cTn id="122" dur="500"/>
                                        <p:tgtEl>
                                          <p:spTgt spid="4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500"/>
                                        <p:tgtEl>
                                          <p:spTgt spid="48"/>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500"/>
                                        <p:tgtEl>
                                          <p:spTgt spid="46"/>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animBg="1"/>
      <p:bldP spid="11" grpId="0" animBg="1"/>
      <p:bldP spid="5" grpId="0"/>
      <p:bldP spid="6" grpId="0"/>
      <p:bldP spid="7" grpId="0"/>
      <p:bldP spid="8"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5" grpId="0"/>
      <p:bldP spid="36" grpId="0"/>
      <p:bldP spid="37" grpId="0"/>
      <p:bldP spid="38" grpId="0"/>
      <p:bldP spid="39" grpId="0"/>
      <p:bldP spid="40" grpId="0"/>
      <p:bldP spid="41" grpId="0"/>
      <p:bldP spid="42" grpId="0"/>
      <p:bldP spid="43" grpId="0"/>
      <p:bldP spid="45"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 name="グループ化 3">
            <a:extLst>
              <a:ext uri="{FF2B5EF4-FFF2-40B4-BE49-F238E27FC236}">
                <a16:creationId xmlns:a16="http://schemas.microsoft.com/office/drawing/2014/main" id="{17425DD4-5273-47ED-9EE3-F0118F2231EF}"/>
              </a:ext>
            </a:extLst>
          </p:cNvPr>
          <p:cNvGrpSpPr/>
          <p:nvPr/>
        </p:nvGrpSpPr>
        <p:grpSpPr>
          <a:xfrm>
            <a:off x="55476" y="4736372"/>
            <a:ext cx="9043792" cy="885092"/>
            <a:chOff x="129427" y="5498561"/>
            <a:chExt cx="8913942" cy="1051531"/>
          </a:xfrm>
        </p:grpSpPr>
        <p:sp>
          <p:nvSpPr>
            <p:cNvPr id="18" name="角丸四角形 17"/>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9427" y="5601929"/>
              <a:ext cx="8913942" cy="841002"/>
            </a:xfrm>
            <a:prstGeom prst="rect">
              <a:avLst/>
            </a:prstGeom>
            <a:noFill/>
          </p:spPr>
          <p:txBody>
            <a:bodyPr wrap="square" rtlCol="0">
              <a:spAutoFit/>
            </a:bodyPr>
            <a:lstStyle/>
            <a:p>
              <a:r>
                <a:rPr lang="ja-JP" altLang="en-US" sz="4000" b="1" noProof="0" dirty="0">
                  <a:solidFill>
                    <a:srgbClr val="4F81BD">
                      <a:lumMod val="50000"/>
                    </a:srgbClr>
                  </a:solidFill>
                  <a:latin typeface="Meiryo UI" panose="020B0604030504040204" pitchFamily="50" charset="-128"/>
                  <a:ea typeface="Meiryo UI" panose="020B0604030504040204" pitchFamily="50" charset="-128"/>
                  <a:cs typeface="ヒラギノ角ゴ Pro W6"/>
                </a:rPr>
                <a:t>②</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未成年者取消し</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ができなくなります。</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a:extLst>
              <a:ext uri="{FF2B5EF4-FFF2-40B4-BE49-F238E27FC236}">
                <a16:creationId xmlns:a16="http://schemas.microsoft.com/office/drawing/2014/main" id="{31ACC983-DBE6-4560-A399-C478F0348D29}"/>
              </a:ext>
            </a:extLst>
          </p:cNvPr>
          <p:cNvGrpSpPr/>
          <p:nvPr/>
        </p:nvGrpSpPr>
        <p:grpSpPr>
          <a:xfrm>
            <a:off x="64712" y="753693"/>
            <a:ext cx="9014573" cy="3951276"/>
            <a:chOff x="64712" y="753693"/>
            <a:chExt cx="9014573" cy="3951276"/>
          </a:xfrm>
        </p:grpSpPr>
        <p:grpSp>
          <p:nvGrpSpPr>
            <p:cNvPr id="5" name="グループ化 4">
              <a:extLst>
                <a:ext uri="{FF2B5EF4-FFF2-40B4-BE49-F238E27FC236}">
                  <a16:creationId xmlns:a16="http://schemas.microsoft.com/office/drawing/2014/main" id="{1E538FFE-43A0-46FF-ABCE-F4E91654B7AF}"/>
                </a:ext>
              </a:extLst>
            </p:cNvPr>
            <p:cNvGrpSpPr/>
            <p:nvPr/>
          </p:nvGrpSpPr>
          <p:grpSpPr>
            <a:xfrm>
              <a:off x="64712" y="753693"/>
              <a:ext cx="9014573" cy="3922460"/>
              <a:chOff x="64712" y="753693"/>
              <a:chExt cx="9014573" cy="3922460"/>
            </a:xfrm>
          </p:grpSpPr>
          <p:sp>
            <p:nvSpPr>
              <p:cNvPr id="2" name="角丸四角形 1"/>
              <p:cNvSpPr/>
              <p:nvPr/>
            </p:nvSpPr>
            <p:spPr>
              <a:xfrm>
                <a:off x="64712" y="753693"/>
                <a:ext cx="9014573" cy="3922460"/>
              </a:xfrm>
              <a:prstGeom prst="roundRect">
                <a:avLst>
                  <a:gd name="adj" fmla="val 3754"/>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8073" y="823219"/>
                <a:ext cx="8747458" cy="3269613"/>
              </a:xfrm>
              <a:prstGeom prst="rect">
                <a:avLst/>
              </a:prstGeom>
              <a:noFill/>
            </p:spPr>
            <p:txBody>
              <a:bodyPr wrap="square" rtlCol="0">
                <a:spAutoFit/>
              </a:bodyPr>
              <a:lstStyle/>
              <a:p>
                <a:pPr marL="0" marR="0" lvl="0" indent="-457200" defTabSz="457200" rtl="0" eaLnBrk="1" fontAlgn="auto" latinLnBrk="0" hangingPunct="1">
                  <a:lnSpc>
                    <a:spcPts val="5400"/>
                  </a:lnSpc>
                  <a:spcBef>
                    <a:spcPts val="0"/>
                  </a:spcBef>
                  <a:spcAft>
                    <a:spcPts val="0"/>
                  </a:spcAft>
                  <a:buClrTx/>
                  <a:buSzTx/>
                  <a:buFontTx/>
                  <a:buNone/>
                  <a:tabLst/>
                  <a:defRPr/>
                </a:pP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①親</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など</a:t>
                </a:r>
                <a:r>
                  <a:rPr kumimoji="1" lang="ja-JP" altLang="en-US" sz="4000" b="1" i="0"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Pro W6"/>
                  </a:rPr>
                  <a:t>保護者の</a:t>
                </a:r>
                <a:r>
                  <a:rPr kumimoji="1" lang="ja-JP" altLang="en-US" sz="4000" b="1"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ヒラギノ角ゴ Pro W6"/>
                  </a:rPr>
                  <a:t>同意</a:t>
                </a:r>
                <a:r>
                  <a:rPr kumimoji="1" lang="ja-JP" altLang="en-US" sz="4000" b="1" i="0" strike="noStrike" kern="1200" cap="none" spc="0" normalizeH="0" baseline="0" noProof="0" dirty="0">
                    <a:ln>
                      <a:noFill/>
                    </a:ln>
                    <a:solidFill>
                      <a:srgbClr val="254061"/>
                    </a:solidFill>
                    <a:effectLst/>
                    <a:uLnTx/>
                    <a:uFillTx/>
                    <a:latin typeface="Meiryo UI" panose="020B0604030504040204" pitchFamily="50" charset="-128"/>
                    <a:ea typeface="Meiryo UI" panose="020B0604030504040204" pitchFamily="50" charset="-128"/>
                    <a:cs typeface="ヒラギノ角ゴ Pro W6"/>
                  </a:rPr>
                  <a:t>が</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なくても、</a:t>
                </a:r>
                <a:br>
                  <a:rPr lang="en-US" altLang="ja-JP" sz="4000" b="1" dirty="0">
                    <a:solidFill>
                      <a:srgbClr val="254061"/>
                    </a:solidFill>
                    <a:latin typeface="Meiryo UI" panose="020B0604030504040204" pitchFamily="50" charset="-128"/>
                    <a:ea typeface="Meiryo UI" panose="020B0604030504040204" pitchFamily="50" charset="-128"/>
                    <a:cs typeface="ヒラギノ角ゴ Pro W6"/>
                  </a:rPr>
                </a:b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   自分ひとりで様々な</a:t>
                </a: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契約</a:t>
                </a:r>
                <a:r>
                  <a:rPr lang="ja-JP" altLang="en-US" sz="4000" b="1" dirty="0">
                    <a:solidFill>
                      <a:srgbClr val="254061"/>
                    </a:solidFill>
                    <a:latin typeface="Meiryo UI" panose="020B0604030504040204" pitchFamily="50" charset="-128"/>
                    <a:ea typeface="Meiryo UI" panose="020B0604030504040204" pitchFamily="50" charset="-128"/>
                    <a:cs typeface="ヒラギノ角ゴ Pro W6"/>
                  </a:rPr>
                  <a:t>ができます。</a:t>
                </a:r>
                <a:endParaRPr lang="en-US" altLang="ja-JP" sz="4000" b="1"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例えば</a:t>
                </a:r>
                <a:r>
                  <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ローンを組んで車を購入する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・クレジットカードを作成する</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endParaRPr>
              </a:p>
              <a:p>
                <a:pPr lvl="0" indent="-457200" defTabSz="457200">
                  <a:lnSpc>
                    <a:spcPts val="3600"/>
                  </a:lnSpc>
                  <a:defRPr/>
                </a:pP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　　　・</a:t>
                </a:r>
                <a:r>
                  <a:rPr lang="ja-JP" altLang="en-US" sz="2400" b="1" noProof="0" dirty="0">
                    <a:solidFill>
                      <a:schemeClr val="tx2">
                        <a:lumMod val="75000"/>
                      </a:schemeClr>
                    </a:solidFill>
                    <a:latin typeface="Meiryo UI" panose="020B0604030504040204" pitchFamily="50" charset="-128"/>
                    <a:ea typeface="Meiryo UI" panose="020B0604030504040204" pitchFamily="50" charset="-128"/>
                    <a:cs typeface="ヒラギノ角ゴ Pro W6"/>
                  </a:rPr>
                  <a:t>化粧品など</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を定期購入する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・携帯電話を購入する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ts val="3600"/>
                  </a:lnSpc>
                  <a:spcBef>
                    <a:spcPts val="0"/>
                  </a:spcBef>
                  <a:spcAft>
                    <a:spcPts val="0"/>
                  </a:spcAft>
                  <a:buClrTx/>
                  <a:buSzTx/>
                  <a:buFontTx/>
                  <a:buNone/>
                  <a:tabLst/>
                  <a:defRPr/>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・マンションを借りる</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 W6"/>
                  </a:rPr>
                  <a:t>　　</a:t>
                </a:r>
                <a:r>
                  <a:rPr kumimoji="1" lang="ja-JP" altLang="en-US"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rPr>
                  <a:t>・保険に加入する</a:t>
                </a:r>
                <a:endParaRPr kumimoji="1" lang="en-US" altLang="ja-JP" sz="2400" b="1" i="0" u="none" strike="noStrike" kern="1200" cap="none" spc="0" normalizeH="0" baseline="0" noProof="0" dirty="0">
                  <a:ln>
                    <a:noFill/>
                  </a:ln>
                  <a:solidFill>
                    <a:schemeClr val="tx2">
                      <a:lumMod val="75000"/>
                    </a:schemeClr>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12" name="図 1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2"/>
            <a:stretch>
              <a:fillRect/>
            </a:stretch>
          </p:blipFill>
          <p:spPr>
            <a:xfrm>
              <a:off x="3400835" y="3423892"/>
              <a:ext cx="1731428" cy="1281077"/>
            </a:xfrm>
            <a:prstGeom prst="rect">
              <a:avLst/>
            </a:prstGeom>
          </p:spPr>
        </p:pic>
        <p:pic>
          <p:nvPicPr>
            <p:cNvPr id="20" name="図 19">
              <a:extLst>
                <a:ext uri="{FF2B5EF4-FFF2-40B4-BE49-F238E27FC236}">
                  <a16:creationId xmlns:a16="http://schemas.microsoft.com/office/drawing/2014/main" id="{0FC24D95-78D7-4442-9045-0F439E76F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063" y="3370822"/>
              <a:ext cx="1007867" cy="1275375"/>
            </a:xfrm>
            <a:prstGeom prst="rect">
              <a:avLst/>
            </a:prstGeom>
          </p:spPr>
        </p:pic>
      </p:grpSp>
      <p:grpSp>
        <p:nvGrpSpPr>
          <p:cNvPr id="13" name="グループ化 12">
            <a:extLst>
              <a:ext uri="{FF2B5EF4-FFF2-40B4-BE49-F238E27FC236}">
                <a16:creationId xmlns:a16="http://schemas.microsoft.com/office/drawing/2014/main" id="{17425DD4-5273-47ED-9EE3-F0118F2231EF}"/>
              </a:ext>
            </a:extLst>
          </p:cNvPr>
          <p:cNvGrpSpPr/>
          <p:nvPr/>
        </p:nvGrpSpPr>
        <p:grpSpPr>
          <a:xfrm>
            <a:off x="55476" y="5672051"/>
            <a:ext cx="9043792" cy="885092"/>
            <a:chOff x="129427" y="5498561"/>
            <a:chExt cx="8913942" cy="1051531"/>
          </a:xfrm>
        </p:grpSpPr>
        <p:sp>
          <p:nvSpPr>
            <p:cNvPr id="14" name="角丸四角形 13"/>
            <p:cNvSpPr/>
            <p:nvPr/>
          </p:nvSpPr>
          <p:spPr>
            <a:xfrm>
              <a:off x="129427" y="5498561"/>
              <a:ext cx="8885143" cy="1051531"/>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9427" y="5601929"/>
              <a:ext cx="8913942" cy="841002"/>
            </a:xfrm>
            <a:prstGeom prst="rect">
              <a:avLst/>
            </a:prstGeom>
            <a:noFill/>
          </p:spPr>
          <p:txBody>
            <a:bodyPr wrap="square" rtlCol="0">
              <a:spAutoFit/>
            </a:bodyPr>
            <a:lstStyle/>
            <a:p>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③「契約」は</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責任</a:t>
              </a:r>
              <a:r>
                <a:rPr lang="ja-JP" altLang="en-US" sz="4000" b="1" dirty="0">
                  <a:solidFill>
                    <a:srgbClr val="4F81BD">
                      <a:lumMod val="50000"/>
                    </a:srgbClr>
                  </a:solidFill>
                  <a:latin typeface="Meiryo UI" panose="020B0604030504040204" pitchFamily="50" charset="-128"/>
                  <a:ea typeface="Meiryo UI" panose="020B0604030504040204" pitchFamily="50" charset="-128"/>
                  <a:cs typeface="Meiryo UI" panose="020B0604030504040204" pitchFamily="50" charset="-128"/>
                </a:rPr>
                <a:t>をともないます</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11</a:t>
            </a:fld>
            <a:endParaRPr lang="ja-JP" altLang="en-US" dirty="0"/>
          </a:p>
        </p:txBody>
      </p:sp>
      <p:sp>
        <p:nvSpPr>
          <p:cNvPr id="6" name="正方形/長方形 5">
            <a:extLst>
              <a:ext uri="{FF2B5EF4-FFF2-40B4-BE49-F238E27FC236}">
                <a16:creationId xmlns:a16="http://schemas.microsoft.com/office/drawing/2014/main" id="{A834A7B9-E176-64A9-67C5-17072788481D}"/>
              </a:ext>
            </a:extLst>
          </p:cNvPr>
          <p:cNvSpPr/>
          <p:nvPr/>
        </p:nvSpPr>
        <p:spPr>
          <a:xfrm>
            <a:off x="1828482" y="-6323"/>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grpSp>
        <p:nvGrpSpPr>
          <p:cNvPr id="34" name="グループ化 33">
            <a:extLst>
              <a:ext uri="{FF2B5EF4-FFF2-40B4-BE49-F238E27FC236}">
                <a16:creationId xmlns:a16="http://schemas.microsoft.com/office/drawing/2014/main" id="{9B4F196F-62E7-BC20-E17A-43B830F9EA4F}"/>
              </a:ext>
            </a:extLst>
          </p:cNvPr>
          <p:cNvGrpSpPr/>
          <p:nvPr/>
        </p:nvGrpSpPr>
        <p:grpSpPr>
          <a:xfrm>
            <a:off x="221294" y="737745"/>
            <a:ext cx="8235396" cy="3007613"/>
            <a:chOff x="221294" y="737745"/>
            <a:chExt cx="8235396" cy="3007613"/>
          </a:xfrm>
        </p:grpSpPr>
        <p:sp>
          <p:nvSpPr>
            <p:cNvPr id="9" name="正方形/長方形 8">
              <a:extLst>
                <a:ext uri="{FF2B5EF4-FFF2-40B4-BE49-F238E27FC236}">
                  <a16:creationId xmlns:a16="http://schemas.microsoft.com/office/drawing/2014/main" id="{779BDC27-9F11-5DA8-44DC-E42EB297B9AA}"/>
                </a:ext>
              </a:extLst>
            </p:cNvPr>
            <p:cNvSpPr/>
            <p:nvPr/>
          </p:nvSpPr>
          <p:spPr>
            <a:xfrm>
              <a:off x="221294" y="74741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おや</a:t>
              </a:r>
            </a:p>
          </p:txBody>
        </p:sp>
        <p:sp>
          <p:nvSpPr>
            <p:cNvPr id="10" name="正方形/長方形 9">
              <a:extLst>
                <a:ext uri="{FF2B5EF4-FFF2-40B4-BE49-F238E27FC236}">
                  <a16:creationId xmlns:a16="http://schemas.microsoft.com/office/drawing/2014/main" id="{A2A632ED-517E-E396-6F74-03FF81C2A5D0}"/>
                </a:ext>
              </a:extLst>
            </p:cNvPr>
            <p:cNvSpPr/>
            <p:nvPr/>
          </p:nvSpPr>
          <p:spPr>
            <a:xfrm>
              <a:off x="2023308" y="74741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p>
          </p:txBody>
        </p:sp>
        <p:sp>
          <p:nvSpPr>
            <p:cNvPr id="16" name="正方形/長方形 15">
              <a:extLst>
                <a:ext uri="{FF2B5EF4-FFF2-40B4-BE49-F238E27FC236}">
                  <a16:creationId xmlns:a16="http://schemas.microsoft.com/office/drawing/2014/main" id="{F5855E54-36E2-ED8B-C28C-03E35B329EAC}"/>
                </a:ext>
              </a:extLst>
            </p:cNvPr>
            <p:cNvSpPr/>
            <p:nvPr/>
          </p:nvSpPr>
          <p:spPr>
            <a:xfrm>
              <a:off x="3749282" y="737745"/>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17" name="正方形/長方形 16">
              <a:extLst>
                <a:ext uri="{FF2B5EF4-FFF2-40B4-BE49-F238E27FC236}">
                  <a16:creationId xmlns:a16="http://schemas.microsoft.com/office/drawing/2014/main" id="{ED931A8C-9C38-CA63-F22A-A437E8502003}"/>
                </a:ext>
              </a:extLst>
            </p:cNvPr>
            <p:cNvSpPr/>
            <p:nvPr/>
          </p:nvSpPr>
          <p:spPr>
            <a:xfrm>
              <a:off x="4553236" y="1438781"/>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9" name="正方形/長方形 18">
              <a:extLst>
                <a:ext uri="{FF2B5EF4-FFF2-40B4-BE49-F238E27FC236}">
                  <a16:creationId xmlns:a16="http://schemas.microsoft.com/office/drawing/2014/main" id="{FA831E5A-425C-5687-EF5C-E7B404FB10AA}"/>
                </a:ext>
              </a:extLst>
            </p:cNvPr>
            <p:cNvSpPr/>
            <p:nvPr/>
          </p:nvSpPr>
          <p:spPr>
            <a:xfrm>
              <a:off x="450060" y="1438781"/>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1" name="正方形/長方形 20">
              <a:extLst>
                <a:ext uri="{FF2B5EF4-FFF2-40B4-BE49-F238E27FC236}">
                  <a16:creationId xmlns:a16="http://schemas.microsoft.com/office/drawing/2014/main" id="{BDE26BCA-80BB-D6FA-052C-18404781C918}"/>
                </a:ext>
              </a:extLst>
            </p:cNvPr>
            <p:cNvSpPr/>
            <p:nvPr/>
          </p:nvSpPr>
          <p:spPr>
            <a:xfrm>
              <a:off x="3060518" y="142016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さまざま</a:t>
              </a:r>
            </a:p>
          </p:txBody>
        </p:sp>
        <p:sp>
          <p:nvSpPr>
            <p:cNvPr id="22" name="正方形/長方形 21">
              <a:extLst>
                <a:ext uri="{FF2B5EF4-FFF2-40B4-BE49-F238E27FC236}">
                  <a16:creationId xmlns:a16="http://schemas.microsoft.com/office/drawing/2014/main" id="{2EDD1C41-51F3-2657-35B6-DA637D7DB383}"/>
                </a:ext>
              </a:extLst>
            </p:cNvPr>
            <p:cNvSpPr/>
            <p:nvPr/>
          </p:nvSpPr>
          <p:spPr>
            <a:xfrm>
              <a:off x="221294" y="212375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たと</a:t>
              </a:r>
            </a:p>
          </p:txBody>
        </p:sp>
        <p:sp>
          <p:nvSpPr>
            <p:cNvPr id="23" name="正方形/長方形 22">
              <a:extLst>
                <a:ext uri="{FF2B5EF4-FFF2-40B4-BE49-F238E27FC236}">
                  <a16:creationId xmlns:a16="http://schemas.microsoft.com/office/drawing/2014/main" id="{B3A11013-B630-7320-042D-A824685DD96E}"/>
                </a:ext>
              </a:extLst>
            </p:cNvPr>
            <p:cNvSpPr/>
            <p:nvPr/>
          </p:nvSpPr>
          <p:spPr>
            <a:xfrm>
              <a:off x="1425810" y="256004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p>
          </p:txBody>
        </p:sp>
        <p:sp>
          <p:nvSpPr>
            <p:cNvPr id="24" name="正方形/長方形 23">
              <a:extLst>
                <a:ext uri="{FF2B5EF4-FFF2-40B4-BE49-F238E27FC236}">
                  <a16:creationId xmlns:a16="http://schemas.microsoft.com/office/drawing/2014/main" id="{5B95C935-D563-1637-0E48-18378A07CBC2}"/>
                </a:ext>
              </a:extLst>
            </p:cNvPr>
            <p:cNvSpPr/>
            <p:nvPr/>
          </p:nvSpPr>
          <p:spPr>
            <a:xfrm>
              <a:off x="2241451" y="256004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くるま</a:t>
              </a:r>
            </a:p>
          </p:txBody>
        </p:sp>
        <p:sp>
          <p:nvSpPr>
            <p:cNvPr id="25" name="正方形/長方形 24">
              <a:extLst>
                <a:ext uri="{FF2B5EF4-FFF2-40B4-BE49-F238E27FC236}">
                  <a16:creationId xmlns:a16="http://schemas.microsoft.com/office/drawing/2014/main" id="{48DAE4D3-EDC1-4029-4BE9-4547DA875FA0}"/>
                </a:ext>
              </a:extLst>
            </p:cNvPr>
            <p:cNvSpPr/>
            <p:nvPr/>
          </p:nvSpPr>
          <p:spPr>
            <a:xfrm>
              <a:off x="2881295" y="2560046"/>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p>
          </p:txBody>
        </p:sp>
        <p:sp>
          <p:nvSpPr>
            <p:cNvPr id="26" name="正方形/長方形 25">
              <a:extLst>
                <a:ext uri="{FF2B5EF4-FFF2-40B4-BE49-F238E27FC236}">
                  <a16:creationId xmlns:a16="http://schemas.microsoft.com/office/drawing/2014/main" id="{34BB9C5A-9981-0EF3-3022-F65C52A67600}"/>
                </a:ext>
              </a:extLst>
            </p:cNvPr>
            <p:cNvSpPr/>
            <p:nvPr/>
          </p:nvSpPr>
          <p:spPr>
            <a:xfrm>
              <a:off x="7079163" y="2576242"/>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さくせい</a:t>
              </a:r>
            </a:p>
          </p:txBody>
        </p:sp>
        <p:sp>
          <p:nvSpPr>
            <p:cNvPr id="27" name="正方形/長方形 26">
              <a:extLst>
                <a:ext uri="{FF2B5EF4-FFF2-40B4-BE49-F238E27FC236}">
                  <a16:creationId xmlns:a16="http://schemas.microsoft.com/office/drawing/2014/main" id="{78DD5D4B-3A87-5B99-6AC6-B01D8AC73CE3}"/>
                </a:ext>
              </a:extLst>
            </p:cNvPr>
            <p:cNvSpPr/>
            <p:nvPr/>
          </p:nvSpPr>
          <p:spPr>
            <a:xfrm>
              <a:off x="737046" y="3022995"/>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けしょうひん</a:t>
              </a:r>
            </a:p>
          </p:txBody>
        </p:sp>
        <p:sp>
          <p:nvSpPr>
            <p:cNvPr id="28" name="正方形/長方形 27">
              <a:extLst>
                <a:ext uri="{FF2B5EF4-FFF2-40B4-BE49-F238E27FC236}">
                  <a16:creationId xmlns:a16="http://schemas.microsoft.com/office/drawing/2014/main" id="{6AB6BAF5-2185-0D3A-E7EC-310936A1089F}"/>
                </a:ext>
              </a:extLst>
            </p:cNvPr>
            <p:cNvSpPr/>
            <p:nvPr/>
          </p:nvSpPr>
          <p:spPr>
            <a:xfrm>
              <a:off x="2440011" y="303618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ていきこうにゅう</a:t>
              </a:r>
            </a:p>
          </p:txBody>
        </p:sp>
        <p:sp>
          <p:nvSpPr>
            <p:cNvPr id="29" name="正方形/長方形 28">
              <a:extLst>
                <a:ext uri="{FF2B5EF4-FFF2-40B4-BE49-F238E27FC236}">
                  <a16:creationId xmlns:a16="http://schemas.microsoft.com/office/drawing/2014/main" id="{6A3909CC-0024-B4C3-1E4D-4BC33BE908D4}"/>
                </a:ext>
              </a:extLst>
            </p:cNvPr>
            <p:cNvSpPr/>
            <p:nvPr/>
          </p:nvSpPr>
          <p:spPr>
            <a:xfrm>
              <a:off x="5241999" y="302569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けいたいでんわ</a:t>
              </a:r>
            </a:p>
          </p:txBody>
        </p:sp>
        <p:sp>
          <p:nvSpPr>
            <p:cNvPr id="30" name="正方形/長方形 29">
              <a:extLst>
                <a:ext uri="{FF2B5EF4-FFF2-40B4-BE49-F238E27FC236}">
                  <a16:creationId xmlns:a16="http://schemas.microsoft.com/office/drawing/2014/main" id="{6F5BEBFD-9E81-27BC-CB4F-D5D2A3AE23DC}"/>
                </a:ext>
              </a:extLst>
            </p:cNvPr>
            <p:cNvSpPr/>
            <p:nvPr/>
          </p:nvSpPr>
          <p:spPr>
            <a:xfrm>
              <a:off x="6390399" y="303369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9DA56257-117E-896B-4F7B-AF9641CD2C6A}"/>
                </a:ext>
              </a:extLst>
            </p:cNvPr>
            <p:cNvSpPr/>
            <p:nvPr/>
          </p:nvSpPr>
          <p:spPr>
            <a:xfrm>
              <a:off x="1827587" y="349913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32" name="正方形/長方形 31">
              <a:extLst>
                <a:ext uri="{FF2B5EF4-FFF2-40B4-BE49-F238E27FC236}">
                  <a16:creationId xmlns:a16="http://schemas.microsoft.com/office/drawing/2014/main" id="{70EC1E49-D964-8265-5277-C7E4507077DC}"/>
                </a:ext>
              </a:extLst>
            </p:cNvPr>
            <p:cNvSpPr/>
            <p:nvPr/>
          </p:nvSpPr>
          <p:spPr>
            <a:xfrm>
              <a:off x="4954628" y="3481609"/>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a:t>
              </a:r>
            </a:p>
          </p:txBody>
        </p:sp>
        <p:sp>
          <p:nvSpPr>
            <p:cNvPr id="33" name="正方形/長方形 32">
              <a:extLst>
                <a:ext uri="{FF2B5EF4-FFF2-40B4-BE49-F238E27FC236}">
                  <a16:creationId xmlns:a16="http://schemas.microsoft.com/office/drawing/2014/main" id="{91BB9E0C-63C0-2071-DAB0-77AE12DD805D}"/>
                </a:ext>
              </a:extLst>
            </p:cNvPr>
            <p:cNvSpPr/>
            <p:nvPr/>
          </p:nvSpPr>
          <p:spPr>
            <a:xfrm>
              <a:off x="5816264" y="3481609"/>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かにゅう</a:t>
              </a:r>
            </a:p>
          </p:txBody>
        </p:sp>
      </p:grpSp>
      <p:grpSp>
        <p:nvGrpSpPr>
          <p:cNvPr id="40" name="グループ化 39">
            <a:extLst>
              <a:ext uri="{FF2B5EF4-FFF2-40B4-BE49-F238E27FC236}">
                <a16:creationId xmlns:a16="http://schemas.microsoft.com/office/drawing/2014/main" id="{4A9D016E-6497-1386-1870-8E5ECAEEAA8E}"/>
              </a:ext>
            </a:extLst>
          </p:cNvPr>
          <p:cNvGrpSpPr/>
          <p:nvPr/>
        </p:nvGrpSpPr>
        <p:grpSpPr>
          <a:xfrm>
            <a:off x="1024540" y="4719865"/>
            <a:ext cx="2581092" cy="249318"/>
            <a:chOff x="1024540" y="4719865"/>
            <a:chExt cx="2581092" cy="249318"/>
          </a:xfrm>
        </p:grpSpPr>
        <p:sp>
          <p:nvSpPr>
            <p:cNvPr id="35" name="正方形/長方形 34">
              <a:extLst>
                <a:ext uri="{FF2B5EF4-FFF2-40B4-BE49-F238E27FC236}">
                  <a16:creationId xmlns:a16="http://schemas.microsoft.com/office/drawing/2014/main" id="{E8EF8C2E-EAFC-48ED-FB9B-7452168B3CB2}"/>
                </a:ext>
              </a:extLst>
            </p:cNvPr>
            <p:cNvSpPr/>
            <p:nvPr/>
          </p:nvSpPr>
          <p:spPr>
            <a:xfrm>
              <a:off x="1024540" y="4722962"/>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みせいねんしゃ</a:t>
              </a:r>
            </a:p>
          </p:txBody>
        </p:sp>
        <p:sp>
          <p:nvSpPr>
            <p:cNvPr id="38" name="正方形/長方形 37">
              <a:extLst>
                <a:ext uri="{FF2B5EF4-FFF2-40B4-BE49-F238E27FC236}">
                  <a16:creationId xmlns:a16="http://schemas.microsoft.com/office/drawing/2014/main" id="{5025F2F4-80D4-D56A-718B-69FE486820D8}"/>
                </a:ext>
              </a:extLst>
            </p:cNvPr>
            <p:cNvSpPr/>
            <p:nvPr/>
          </p:nvSpPr>
          <p:spPr>
            <a:xfrm>
              <a:off x="2854401" y="4719865"/>
              <a:ext cx="751231"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とりけ</a:t>
              </a:r>
            </a:p>
          </p:txBody>
        </p:sp>
      </p:grpSp>
      <p:sp>
        <p:nvSpPr>
          <p:cNvPr id="41" name="正方形/長方形 40">
            <a:extLst>
              <a:ext uri="{FF2B5EF4-FFF2-40B4-BE49-F238E27FC236}">
                <a16:creationId xmlns:a16="http://schemas.microsoft.com/office/drawing/2014/main" id="{47211B6B-390E-B58A-F78D-B6A72650F68D}"/>
              </a:ext>
            </a:extLst>
          </p:cNvPr>
          <p:cNvSpPr/>
          <p:nvPr/>
        </p:nvSpPr>
        <p:spPr>
          <a:xfrm>
            <a:off x="2456448" y="564324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p>
        </p:txBody>
      </p:sp>
      <p:sp>
        <p:nvSpPr>
          <p:cNvPr id="39" name="正方形/長方形 38">
            <a:extLst>
              <a:ext uri="{FF2B5EF4-FFF2-40B4-BE49-F238E27FC236}">
                <a16:creationId xmlns:a16="http://schemas.microsoft.com/office/drawing/2014/main" id="{50F18C46-CD12-BA60-DE20-10D9D9E8CAC4}"/>
              </a:ext>
            </a:extLst>
          </p:cNvPr>
          <p:cNvSpPr/>
          <p:nvPr/>
        </p:nvSpPr>
        <p:spPr>
          <a:xfrm>
            <a:off x="645781" y="5643248"/>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998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テキスト ボックス 6"/>
          <p:cNvSpPr txBox="1"/>
          <p:nvPr/>
        </p:nvSpPr>
        <p:spPr>
          <a:xfrm>
            <a:off x="1687148" y="1351721"/>
            <a:ext cx="7137398" cy="3785652"/>
          </a:xfrm>
          <a:prstGeom prst="rect">
            <a:avLst/>
          </a:prstGeom>
          <a:noFill/>
        </p:spPr>
        <p:txBody>
          <a:bodyPr wrap="square" rtlCol="0">
            <a:spAutoFit/>
          </a:bodyPr>
          <a:lstStyle/>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これまでの学習を通して学んだように、成年になると色々な責任がともないますが、</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a:p>
            <a:pPr marL="0" marR="0" lvl="0" indent="-457200" defTabSz="457200" rtl="0" eaLnBrk="1" fontAlgn="auto" latinLnBrk="0" hangingPunct="1">
              <a:lnSpc>
                <a:spcPct val="100000"/>
              </a:lnSpc>
              <a:spcBef>
                <a:spcPts val="0"/>
              </a:spcBef>
              <a:spcAft>
                <a:spcPts val="0"/>
              </a:spcAft>
              <a:buClrTx/>
              <a:buSzTx/>
              <a:buFontTx/>
              <a:buNone/>
              <a:tabLst/>
              <a:defRPr/>
            </a:pP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みんなは</a:t>
            </a:r>
            <a:r>
              <a:rPr lang="ja-JP" altLang="en-US" sz="4800" b="1" u="sng" dirty="0">
                <a:solidFill>
                  <a:srgbClr val="254061"/>
                </a:solidFill>
                <a:latin typeface="Meiryo UI" panose="020B0604030504040204" pitchFamily="50" charset="-128"/>
                <a:ea typeface="Meiryo UI" panose="020B0604030504040204" pitchFamily="50" charset="-128"/>
                <a:cs typeface="ヒラギノ角ゴ Pro W6"/>
              </a:rPr>
              <a:t>どんな点に注意する必要がある</a:t>
            </a:r>
            <a:r>
              <a:rPr lang="ja-JP" altLang="en-US" sz="4800" dirty="0">
                <a:solidFill>
                  <a:srgbClr val="254061"/>
                </a:solidFill>
                <a:latin typeface="Meiryo UI" panose="020B0604030504040204" pitchFamily="50" charset="-128"/>
                <a:ea typeface="Meiryo UI" panose="020B0604030504040204" pitchFamily="50" charset="-128"/>
                <a:cs typeface="ヒラギノ角ゴ Pro W6"/>
              </a:rPr>
              <a:t>と思いますか。</a:t>
            </a:r>
            <a:endParaRPr lang="en-US" altLang="ja-JP" sz="4800" dirty="0">
              <a:solidFill>
                <a:srgbClr val="254061"/>
              </a:solidFill>
              <a:latin typeface="Meiryo UI" panose="020B0604030504040204" pitchFamily="50" charset="-128"/>
              <a:ea typeface="Meiryo UI" panose="020B0604030504040204" pitchFamily="50" charset="-128"/>
              <a:cs typeface="ヒラギノ角ゴ Pro W6"/>
            </a:endParaRPr>
          </a:p>
        </p:txBody>
      </p:sp>
      <p:pic>
        <p:nvPicPr>
          <p:cNvPr id="16" name="図 15">
            <a:extLst>
              <a:ext uri="{FF2B5EF4-FFF2-40B4-BE49-F238E27FC236}">
                <a16:creationId xmlns:a16="http://schemas.microsoft.com/office/drawing/2014/main" id="{6DA3E24C-D073-40C5-8037-37E3ECF2F6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73" y="4606903"/>
            <a:ext cx="1534452" cy="2011436"/>
          </a:xfrm>
          <a:prstGeom prst="rect">
            <a:avLst/>
          </a:prstGeom>
        </p:spPr>
      </p:pic>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12</a:t>
            </a:fld>
            <a:endParaRPr lang="ja-JP" altLang="en-US" dirty="0"/>
          </a:p>
        </p:txBody>
      </p:sp>
      <p:sp>
        <p:nvSpPr>
          <p:cNvPr id="6" name="吹き出し: 角を丸めた四角形 5">
            <a:extLst>
              <a:ext uri="{FF2B5EF4-FFF2-40B4-BE49-F238E27FC236}">
                <a16:creationId xmlns:a16="http://schemas.microsoft.com/office/drawing/2014/main" id="{5718F38E-CC80-4619-91AF-71DFBE252A0D}"/>
              </a:ext>
            </a:extLst>
          </p:cNvPr>
          <p:cNvSpPr/>
          <p:nvPr/>
        </p:nvSpPr>
        <p:spPr>
          <a:xfrm>
            <a:off x="1503679" y="1152165"/>
            <a:ext cx="7385344" cy="4184765"/>
          </a:xfrm>
          <a:prstGeom prst="wedgeRoundRectCallout">
            <a:avLst>
              <a:gd name="adj1" fmla="val -56129"/>
              <a:gd name="adj2" fmla="val 37735"/>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320E2E5C-3846-AE86-015C-25A14DE82D17}"/>
              </a:ext>
            </a:extLst>
          </p:cNvPr>
          <p:cNvSpPr/>
          <p:nvPr/>
        </p:nvSpPr>
        <p:spPr>
          <a:xfrm>
            <a:off x="-30773" y="-33845"/>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 name="正方形/長方形 3">
            <a:extLst>
              <a:ext uri="{FF2B5EF4-FFF2-40B4-BE49-F238E27FC236}">
                <a16:creationId xmlns:a16="http://schemas.microsoft.com/office/drawing/2014/main" id="{0DB5E0F4-E132-77F7-6D1B-43C5D1018860}"/>
              </a:ext>
            </a:extLst>
          </p:cNvPr>
          <p:cNvSpPr/>
          <p:nvPr/>
        </p:nvSpPr>
        <p:spPr>
          <a:xfrm>
            <a:off x="4202355" y="1208472"/>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がくしゅう</a:t>
            </a:r>
          </a:p>
        </p:txBody>
      </p:sp>
      <p:sp>
        <p:nvSpPr>
          <p:cNvPr id="5" name="正方形/長方形 4">
            <a:extLst>
              <a:ext uri="{FF2B5EF4-FFF2-40B4-BE49-F238E27FC236}">
                <a16:creationId xmlns:a16="http://schemas.microsoft.com/office/drawing/2014/main" id="{2A5CD671-59B4-C56B-ED27-9E8C6D70D679}"/>
              </a:ext>
            </a:extLst>
          </p:cNvPr>
          <p:cNvSpPr/>
          <p:nvPr/>
        </p:nvSpPr>
        <p:spPr>
          <a:xfrm>
            <a:off x="5611706" y="1208472"/>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とお</a:t>
            </a:r>
          </a:p>
        </p:txBody>
      </p:sp>
      <p:sp>
        <p:nvSpPr>
          <p:cNvPr id="8" name="正方形/長方形 7">
            <a:extLst>
              <a:ext uri="{FF2B5EF4-FFF2-40B4-BE49-F238E27FC236}">
                <a16:creationId xmlns:a16="http://schemas.microsoft.com/office/drawing/2014/main" id="{F1A9DF27-D605-48AB-FEBA-156E2750CD60}"/>
              </a:ext>
            </a:extLst>
          </p:cNvPr>
          <p:cNvSpPr/>
          <p:nvPr/>
        </p:nvSpPr>
        <p:spPr>
          <a:xfrm>
            <a:off x="7146158" y="1193217"/>
            <a:ext cx="1133044" cy="276999"/>
          </a:xfrm>
          <a:prstGeom prst="rect">
            <a:avLst/>
          </a:prstGeom>
          <a:noFill/>
        </p:spPr>
        <p:txBody>
          <a:bodyPr wrap="square" lIns="91440" tIns="45720" rIns="91440" bIns="45720">
            <a:spAutoFit/>
          </a:bodyPr>
          <a:lstStyle/>
          <a:p>
            <a:pPr algn="ctr"/>
            <a:r>
              <a:rPr lang="ja-JP" altLang="en-US" sz="12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まな</a:t>
            </a:r>
            <a:endPar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EDD5933D-4E8A-44D9-D6D1-79960032E1D3}"/>
              </a:ext>
            </a:extLst>
          </p:cNvPr>
          <p:cNvSpPr/>
          <p:nvPr/>
        </p:nvSpPr>
        <p:spPr>
          <a:xfrm>
            <a:off x="4046000" y="2003065"/>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10" name="正方形/長方形 9">
            <a:extLst>
              <a:ext uri="{FF2B5EF4-FFF2-40B4-BE49-F238E27FC236}">
                <a16:creationId xmlns:a16="http://schemas.microsoft.com/office/drawing/2014/main" id="{A012C6C8-5CBC-E2C6-EB8B-477C82CC735B}"/>
              </a:ext>
            </a:extLst>
          </p:cNvPr>
          <p:cNvSpPr/>
          <p:nvPr/>
        </p:nvSpPr>
        <p:spPr>
          <a:xfrm>
            <a:off x="7073799" y="2033843"/>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いろいろ</a:t>
            </a:r>
          </a:p>
        </p:txBody>
      </p:sp>
      <p:sp>
        <p:nvSpPr>
          <p:cNvPr id="11" name="正方形/長方形 10">
            <a:extLst>
              <a:ext uri="{FF2B5EF4-FFF2-40B4-BE49-F238E27FC236}">
                <a16:creationId xmlns:a16="http://schemas.microsoft.com/office/drawing/2014/main" id="{7BB23FD2-84FE-1036-3011-F0D3F4F9F2AE}"/>
              </a:ext>
            </a:extLst>
          </p:cNvPr>
          <p:cNvSpPr/>
          <p:nvPr/>
        </p:nvSpPr>
        <p:spPr>
          <a:xfrm>
            <a:off x="2334646" y="2716129"/>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p>
        </p:txBody>
      </p:sp>
      <p:sp>
        <p:nvSpPr>
          <p:cNvPr id="12" name="正方形/長方形 11">
            <a:extLst>
              <a:ext uri="{FF2B5EF4-FFF2-40B4-BE49-F238E27FC236}">
                <a16:creationId xmlns:a16="http://schemas.microsoft.com/office/drawing/2014/main" id="{C3BA3FF3-B74B-B460-7F07-AAC5A9CFB989}"/>
              </a:ext>
            </a:extLst>
          </p:cNvPr>
          <p:cNvSpPr/>
          <p:nvPr/>
        </p:nvSpPr>
        <p:spPr>
          <a:xfrm>
            <a:off x="5119790" y="3429000"/>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てん</a:t>
            </a:r>
          </a:p>
        </p:txBody>
      </p:sp>
      <p:sp>
        <p:nvSpPr>
          <p:cNvPr id="13" name="正方形/長方形 12">
            <a:extLst>
              <a:ext uri="{FF2B5EF4-FFF2-40B4-BE49-F238E27FC236}">
                <a16:creationId xmlns:a16="http://schemas.microsoft.com/office/drawing/2014/main" id="{221B7C16-FC3B-B761-312E-D36DE53472E1}"/>
              </a:ext>
            </a:extLst>
          </p:cNvPr>
          <p:cNvSpPr/>
          <p:nvPr/>
        </p:nvSpPr>
        <p:spPr>
          <a:xfrm>
            <a:off x="6405646" y="3447108"/>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14" name="正方形/長方形 13">
            <a:extLst>
              <a:ext uri="{FF2B5EF4-FFF2-40B4-BE49-F238E27FC236}">
                <a16:creationId xmlns:a16="http://schemas.microsoft.com/office/drawing/2014/main" id="{513D3490-EDAA-57B7-6E8B-A1619342C004}"/>
              </a:ext>
            </a:extLst>
          </p:cNvPr>
          <p:cNvSpPr/>
          <p:nvPr/>
        </p:nvSpPr>
        <p:spPr>
          <a:xfrm>
            <a:off x="1835236" y="4219036"/>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15" name="正方形/長方形 14">
            <a:extLst>
              <a:ext uri="{FF2B5EF4-FFF2-40B4-BE49-F238E27FC236}">
                <a16:creationId xmlns:a16="http://schemas.microsoft.com/office/drawing/2014/main" id="{B2D63AC7-DEB5-EFFF-26B7-7243ADF872CA}"/>
              </a:ext>
            </a:extLst>
          </p:cNvPr>
          <p:cNvSpPr/>
          <p:nvPr/>
        </p:nvSpPr>
        <p:spPr>
          <a:xfrm>
            <a:off x="4689325" y="4219036"/>
            <a:ext cx="1133044"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p>
        </p:txBody>
      </p:sp>
    </p:spTree>
    <p:extLst>
      <p:ext uri="{BB962C8B-B14F-4D97-AF65-F5344CB8AC3E}">
        <p14:creationId xmlns:p14="http://schemas.microsoft.com/office/powerpoint/2010/main" val="425117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CE12D-5778-A798-045C-F6FEB9A92307}"/>
            </a:ext>
          </a:extLst>
        </p:cNvPr>
        <p:cNvGrpSpPr/>
        <p:nvPr/>
      </p:nvGrpSpPr>
      <p:grpSpPr>
        <a:xfrm>
          <a:off x="0" y="0"/>
          <a:ext cx="0" cy="0"/>
          <a:chOff x="0" y="0"/>
          <a:chExt cx="0" cy="0"/>
        </a:xfrm>
      </p:grpSpPr>
      <p:sp>
        <p:nvSpPr>
          <p:cNvPr id="5" name="フレーム 4">
            <a:extLst>
              <a:ext uri="{FF2B5EF4-FFF2-40B4-BE49-F238E27FC236}">
                <a16:creationId xmlns:a16="http://schemas.microsoft.com/office/drawing/2014/main" id="{3E4A7E36-5128-B2EE-092F-63129EAF202F}"/>
              </a:ext>
            </a:extLst>
          </p:cNvPr>
          <p:cNvSpPr/>
          <p:nvPr/>
        </p:nvSpPr>
        <p:spPr>
          <a:xfrm>
            <a:off x="6350" y="0"/>
            <a:ext cx="9144000" cy="6874074"/>
          </a:xfrm>
          <a:prstGeom prst="frame">
            <a:avLst>
              <a:gd name="adj1" fmla="val 1370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a:extLst>
              <a:ext uri="{FF2B5EF4-FFF2-40B4-BE49-F238E27FC236}">
                <a16:creationId xmlns:a16="http://schemas.microsoft.com/office/drawing/2014/main" id="{19FC5C2F-90E5-9922-AF1B-A837D6B2395A}"/>
              </a:ext>
            </a:extLst>
          </p:cNvPr>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a:extLst>
              <a:ext uri="{FF2B5EF4-FFF2-40B4-BE49-F238E27FC236}">
                <a16:creationId xmlns:a16="http://schemas.microsoft.com/office/drawing/2014/main" id="{F2785DE1-E098-1875-77E1-654FF9E38ECC}"/>
              </a:ext>
            </a:extLst>
          </p:cNvPr>
          <p:cNvSpPr txBox="1"/>
          <p:nvPr/>
        </p:nvSpPr>
        <p:spPr>
          <a:xfrm>
            <a:off x="678085" y="2619071"/>
            <a:ext cx="7616450" cy="923330"/>
          </a:xfrm>
          <a:prstGeom prst="rect">
            <a:avLst/>
          </a:prstGeom>
          <a:noFill/>
        </p:spPr>
        <p:txBody>
          <a:bodyPr wrap="square" rtlCol="0">
            <a:spAutoFit/>
          </a:bodyPr>
          <a:lstStyle/>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２</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自立について考える</a:t>
            </a:r>
            <a:endPar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C1502F8C-BCE0-1C6F-6417-23FEC12D2E28}"/>
              </a:ext>
            </a:extLst>
          </p:cNvPr>
          <p:cNvSpPr>
            <a:spLocks noGrp="1"/>
          </p:cNvSpPr>
          <p:nvPr>
            <p:ph type="sldNum" sz="quarter" idx="12"/>
          </p:nvPr>
        </p:nvSpPr>
        <p:spPr/>
        <p:txBody>
          <a:bodyPr/>
          <a:lstStyle/>
          <a:p>
            <a:pPr defTabSz="457200">
              <a:defRPr/>
            </a:pPr>
            <a:fld id="{7B76553B-32E2-D644-9CD0-56FDA882EB90}" type="slidenum">
              <a:rPr lang="ja-JP" altLang="en-US" smtClean="0"/>
              <a:pPr defTabSz="457200">
                <a:defRPr/>
              </a:pPr>
              <a:t>13</a:t>
            </a:fld>
            <a:endParaRPr lang="ja-JP" altLang="en-US" dirty="0"/>
          </a:p>
        </p:txBody>
      </p:sp>
      <p:sp>
        <p:nvSpPr>
          <p:cNvPr id="3" name="正方形/長方形 2">
            <a:extLst>
              <a:ext uri="{FF2B5EF4-FFF2-40B4-BE49-F238E27FC236}">
                <a16:creationId xmlns:a16="http://schemas.microsoft.com/office/drawing/2014/main" id="{95832AB6-ED28-4ABA-8A64-69A87E337937}"/>
              </a:ext>
            </a:extLst>
          </p:cNvPr>
          <p:cNvSpPr/>
          <p:nvPr/>
        </p:nvSpPr>
        <p:spPr>
          <a:xfrm>
            <a:off x="2484245" y="2372694"/>
            <a:ext cx="1118433"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じりつ</a:t>
            </a:r>
          </a:p>
        </p:txBody>
      </p:sp>
      <p:sp>
        <p:nvSpPr>
          <p:cNvPr id="4" name="正方形/長方形 3">
            <a:extLst>
              <a:ext uri="{FF2B5EF4-FFF2-40B4-BE49-F238E27FC236}">
                <a16:creationId xmlns:a16="http://schemas.microsoft.com/office/drawing/2014/main" id="{5B4317BC-DF2A-5B01-30F6-61F71D90D9C0}"/>
              </a:ext>
            </a:extLst>
          </p:cNvPr>
          <p:cNvSpPr/>
          <p:nvPr/>
        </p:nvSpPr>
        <p:spPr>
          <a:xfrm>
            <a:off x="5741796" y="2415454"/>
            <a:ext cx="1118433"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Tree>
    <p:extLst>
      <p:ext uri="{BB962C8B-B14F-4D97-AF65-F5344CB8AC3E}">
        <p14:creationId xmlns:p14="http://schemas.microsoft.com/office/powerpoint/2010/main" val="5003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B6E56E4-FA58-4445-A2DE-6774267104EB}"/>
              </a:ext>
            </a:extLst>
          </p:cNvPr>
          <p:cNvSpPr txBox="1"/>
          <p:nvPr/>
        </p:nvSpPr>
        <p:spPr>
          <a:xfrm>
            <a:off x="232780" y="1044738"/>
            <a:ext cx="8678438" cy="1938992"/>
          </a:xfrm>
          <a:prstGeom prst="rect">
            <a:avLst/>
          </a:prstGeom>
          <a:noFill/>
        </p:spPr>
        <p:txBody>
          <a:bodyPr wrap="square" rtlCol="0">
            <a:spAutoFit/>
          </a:bodyPr>
          <a:lstStyle/>
          <a:p>
            <a:r>
              <a:rPr lang="ja-JP" altLang="en-US" sz="3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「働く目的」は、お金を稼ぐため、社会の一員として務めを果たすため、自分の才能や能力を発揮するためなど人それぞれ違います。 自分自身の働く目的について考えてみましょう。</a:t>
            </a:r>
          </a:p>
        </p:txBody>
      </p:sp>
      <p:sp>
        <p:nvSpPr>
          <p:cNvPr id="4" name="スライド番号プレースホルダー 3"/>
          <p:cNvSpPr>
            <a:spLocks noGrp="1"/>
          </p:cNvSpPr>
          <p:nvPr>
            <p:ph type="sldNum" sz="quarter" idx="12"/>
          </p:nvPr>
        </p:nvSpPr>
        <p:spPr>
          <a:xfrm>
            <a:off x="6790064" y="6421469"/>
            <a:ext cx="2133600" cy="365125"/>
          </a:xfrm>
        </p:spPr>
        <p:txBody>
          <a:bodyPr/>
          <a:lstStyle/>
          <a:p>
            <a:pPr defTabSz="457200">
              <a:defRPr/>
            </a:pPr>
            <a:fld id="{7B76553B-32E2-D644-9CD0-56FDA882EB90}" type="slidenum">
              <a:rPr lang="ja-JP" altLang="en-US" sz="1800" smtClean="0"/>
              <a:pPr defTabSz="457200">
                <a:defRPr/>
              </a:pPr>
              <a:t>14</a:t>
            </a:fld>
            <a:endParaRPr lang="ja-JP" altLang="en-US" sz="1800" dirty="0"/>
          </a:p>
        </p:txBody>
      </p:sp>
      <p:sp>
        <p:nvSpPr>
          <p:cNvPr id="2" name="テキスト ボックス 1">
            <a:extLst>
              <a:ext uri="{FF2B5EF4-FFF2-40B4-BE49-F238E27FC236}">
                <a16:creationId xmlns:a16="http://schemas.microsoft.com/office/drawing/2014/main" id="{E3BD895B-15E0-09F7-A1D5-7DD60EC248F0}"/>
              </a:ext>
            </a:extLst>
          </p:cNvPr>
          <p:cNvSpPr txBox="1"/>
          <p:nvPr/>
        </p:nvSpPr>
        <p:spPr>
          <a:xfrm>
            <a:off x="199717" y="6200411"/>
            <a:ext cx="7147116"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　＊内閣府「国民生活に関する世論調査」（令和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5970EBA0-E135-8949-0F73-FF72D05D778F}"/>
              </a:ext>
            </a:extLst>
          </p:cNvPr>
          <p:cNvGrpSpPr/>
          <p:nvPr/>
        </p:nvGrpSpPr>
        <p:grpSpPr>
          <a:xfrm>
            <a:off x="232780" y="3142724"/>
            <a:ext cx="8944282" cy="2325587"/>
            <a:chOff x="210508" y="2619326"/>
            <a:chExt cx="8944282" cy="2325587"/>
          </a:xfrm>
        </p:grpSpPr>
        <p:pic>
          <p:nvPicPr>
            <p:cNvPr id="5" name="図 4" descr="図形, 四角形&#10;&#10;自動的に生成された説明">
              <a:extLst>
                <a:ext uri="{FF2B5EF4-FFF2-40B4-BE49-F238E27FC236}">
                  <a16:creationId xmlns:a16="http://schemas.microsoft.com/office/drawing/2014/main" id="{B83AB45C-B936-FB2B-8B87-C896087E2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08" y="2619326"/>
              <a:ext cx="8518325" cy="684000"/>
            </a:xfrm>
            <a:prstGeom prst="rect">
              <a:avLst/>
            </a:prstGeom>
          </p:spPr>
        </p:pic>
        <p:sp>
          <p:nvSpPr>
            <p:cNvPr id="6" name="テキスト ボックス 5">
              <a:extLst>
                <a:ext uri="{FF2B5EF4-FFF2-40B4-BE49-F238E27FC236}">
                  <a16:creationId xmlns:a16="http://schemas.microsoft.com/office/drawing/2014/main" id="{297BD916-73AE-29F6-B19D-4971DD0775FF}"/>
                </a:ext>
              </a:extLst>
            </p:cNvPr>
            <p:cNvSpPr txBox="1"/>
            <p:nvPr/>
          </p:nvSpPr>
          <p:spPr>
            <a:xfrm>
              <a:off x="7925008" y="4623991"/>
              <a:ext cx="972592"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無回答</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A433D313-CA99-CC20-F29D-EE13AE0E3503}"/>
                </a:ext>
              </a:extLst>
            </p:cNvPr>
            <p:cNvSpPr txBox="1"/>
            <p:nvPr/>
          </p:nvSpPr>
          <p:spPr>
            <a:xfrm>
              <a:off x="3851920" y="3973696"/>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5AB16AB0-21BC-CBCA-F11D-D577C8689C9C}"/>
                </a:ext>
              </a:extLst>
            </p:cNvPr>
            <p:cNvSpPr txBox="1"/>
            <p:nvPr/>
          </p:nvSpPr>
          <p:spPr>
            <a:xfrm>
              <a:off x="5622962" y="4333945"/>
              <a:ext cx="2454964"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a:extLst>
                <a:ext uri="{FF2B5EF4-FFF2-40B4-BE49-F238E27FC236}">
                  <a16:creationId xmlns:a16="http://schemas.microsoft.com/office/drawing/2014/main" id="{407DACA4-2CE6-6BBD-777F-BEC6C3F22E3F}"/>
                </a:ext>
              </a:extLst>
            </p:cNvPr>
            <p:cNvCxnSpPr>
              <a:cxnSpLocks/>
            </p:cNvCxnSpPr>
            <p:nvPr/>
          </p:nvCxnSpPr>
          <p:spPr>
            <a:xfrm>
              <a:off x="6780801" y="3346975"/>
              <a:ext cx="0" cy="661586"/>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1A1D375C-EBB8-EAD9-0C61-545E79033477}"/>
                </a:ext>
              </a:extLst>
            </p:cNvPr>
            <p:cNvSpPr txBox="1"/>
            <p:nvPr/>
          </p:nvSpPr>
          <p:spPr>
            <a:xfrm>
              <a:off x="1521140" y="3558302"/>
              <a:ext cx="4176464" cy="320922"/>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カギ線コネクタ 4">
              <a:extLst>
                <a:ext uri="{FF2B5EF4-FFF2-40B4-BE49-F238E27FC236}">
                  <a16:creationId xmlns:a16="http://schemas.microsoft.com/office/drawing/2014/main" id="{DDEE1C17-7636-1EBF-006D-2B52EE39AE56}"/>
                </a:ext>
              </a:extLst>
            </p:cNvPr>
            <p:cNvCxnSpPr>
              <a:cxnSpLocks/>
            </p:cNvCxnSpPr>
            <p:nvPr/>
          </p:nvCxnSpPr>
          <p:spPr>
            <a:xfrm rot="5400000">
              <a:off x="5621569" y="3362050"/>
              <a:ext cx="377593" cy="347443"/>
            </a:xfrm>
            <a:prstGeom prst="bentConnector2">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F9B8A1ED-B1CB-AD0C-0E3A-86D1204F3EDC}"/>
                </a:ext>
              </a:extLst>
            </p:cNvPr>
            <p:cNvSpPr txBox="1"/>
            <p:nvPr/>
          </p:nvSpPr>
          <p:spPr>
            <a:xfrm>
              <a:off x="1151206" y="2818526"/>
              <a:ext cx="3456384" cy="36663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62.9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テキスト ボックス 12">
              <a:extLst>
                <a:ext uri="{FF2B5EF4-FFF2-40B4-BE49-F238E27FC236}">
                  <a16:creationId xmlns:a16="http://schemas.microsoft.com/office/drawing/2014/main" id="{FE45855F-F48D-15F1-44CF-673C9F7CF400}"/>
                </a:ext>
              </a:extLst>
            </p:cNvPr>
            <p:cNvSpPr txBox="1"/>
            <p:nvPr/>
          </p:nvSpPr>
          <p:spPr>
            <a:xfrm>
              <a:off x="5406958"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10.5</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13">
              <a:extLst>
                <a:ext uri="{FF2B5EF4-FFF2-40B4-BE49-F238E27FC236}">
                  <a16:creationId xmlns:a16="http://schemas.microsoft.com/office/drawing/2014/main" id="{497E9F2F-E176-A1AF-F0B6-6C74163DBCA6}"/>
                </a:ext>
              </a:extLst>
            </p:cNvPr>
            <p:cNvSpPr txBox="1"/>
            <p:nvPr/>
          </p:nvSpPr>
          <p:spPr>
            <a:xfrm>
              <a:off x="6201927"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テキスト ボックス 14">
              <a:extLst>
                <a:ext uri="{FF2B5EF4-FFF2-40B4-BE49-F238E27FC236}">
                  <a16:creationId xmlns:a16="http://schemas.microsoft.com/office/drawing/2014/main" id="{AC998DFD-67D5-80F6-2929-00FCC6B7E8D3}"/>
                </a:ext>
              </a:extLst>
            </p:cNvPr>
            <p:cNvSpPr txBox="1"/>
            <p:nvPr/>
          </p:nvSpPr>
          <p:spPr>
            <a:xfrm>
              <a:off x="708380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13.3</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FEB451D7-6A97-9056-94D5-8842E28F4862}"/>
                </a:ext>
              </a:extLst>
            </p:cNvPr>
            <p:cNvSpPr txBox="1"/>
            <p:nvPr/>
          </p:nvSpPr>
          <p:spPr>
            <a:xfrm>
              <a:off x="7997041" y="2818526"/>
              <a:ext cx="1157749" cy="366639"/>
            </a:xfrm>
            <a:prstGeom prst="rect">
              <a:avLst/>
            </a:prstGeom>
            <a:noFill/>
          </p:spPr>
          <p:txBody>
            <a:bodyPr wrap="square" rtlCol="0">
              <a:spAutoFit/>
            </a:bodyPr>
            <a:lstStyle/>
            <a:p>
              <a:pPr algn="ctr">
                <a:lnSpc>
                  <a:spcPct val="110000"/>
                </a:lnSpc>
              </a:pP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8" name="直線コネクタ 17">
              <a:extLst>
                <a:ext uri="{FF2B5EF4-FFF2-40B4-BE49-F238E27FC236}">
                  <a16:creationId xmlns:a16="http://schemas.microsoft.com/office/drawing/2014/main" id="{A75FBE1C-3482-2E5B-A8F4-029389C70D58}"/>
                </a:ext>
              </a:extLst>
            </p:cNvPr>
            <p:cNvCxnSpPr>
              <a:cxnSpLocks/>
            </p:cNvCxnSpPr>
            <p:nvPr/>
          </p:nvCxnSpPr>
          <p:spPr>
            <a:xfrm>
              <a:off x="7671836" y="3363143"/>
              <a:ext cx="0" cy="100196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195C134E-DA67-060A-4102-D887A93C5D3D}"/>
                </a:ext>
              </a:extLst>
            </p:cNvPr>
            <p:cNvCxnSpPr>
              <a:cxnSpLocks/>
            </p:cNvCxnSpPr>
            <p:nvPr/>
          </p:nvCxnSpPr>
          <p:spPr>
            <a:xfrm>
              <a:off x="8484014" y="3346975"/>
              <a:ext cx="0" cy="1307892"/>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
        <p:nvSpPr>
          <p:cNvPr id="21" name="正方形/長方形 20">
            <a:extLst>
              <a:ext uri="{FF2B5EF4-FFF2-40B4-BE49-F238E27FC236}">
                <a16:creationId xmlns:a16="http://schemas.microsoft.com/office/drawing/2014/main" id="{879CBC01-3247-14BC-5D34-DCE2E4B71361}"/>
              </a:ext>
            </a:extLst>
          </p:cNvPr>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E2903270-53F1-6A3E-7FC2-B683C0347942}"/>
              </a:ext>
            </a:extLst>
          </p:cNvPr>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a:solidFill>
                  <a:srgbClr val="FFFFFF"/>
                </a:solidFill>
                <a:latin typeface="Meiryo UI" panose="020B0604030504040204" pitchFamily="50" charset="-128"/>
                <a:ea typeface="Meiryo UI" panose="020B0604030504040204" pitchFamily="50" charset="-128"/>
                <a:cs typeface="ヒラギノ角ゴ ProN W6"/>
              </a:rPr>
              <a:t>働く目的について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6" name="正方形/長方形 15">
            <a:extLst>
              <a:ext uri="{FF2B5EF4-FFF2-40B4-BE49-F238E27FC236}">
                <a16:creationId xmlns:a16="http://schemas.microsoft.com/office/drawing/2014/main" id="{147B8557-24E5-27B3-3A9F-E9D1BBF6B9EE}"/>
              </a:ext>
            </a:extLst>
          </p:cNvPr>
          <p:cNvSpPr/>
          <p:nvPr/>
        </p:nvSpPr>
        <p:spPr>
          <a:xfrm>
            <a:off x="-11373" y="82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20" name="正方形/長方形 19">
            <a:extLst>
              <a:ext uri="{FF2B5EF4-FFF2-40B4-BE49-F238E27FC236}">
                <a16:creationId xmlns:a16="http://schemas.microsoft.com/office/drawing/2014/main" id="{961B16F1-E267-DB34-8798-96967C729C27}"/>
              </a:ext>
            </a:extLst>
          </p:cNvPr>
          <p:cNvSpPr/>
          <p:nvPr/>
        </p:nvSpPr>
        <p:spPr>
          <a:xfrm>
            <a:off x="814059" y="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23" name="正方形/長方形 22">
            <a:extLst>
              <a:ext uri="{FF2B5EF4-FFF2-40B4-BE49-F238E27FC236}">
                <a16:creationId xmlns:a16="http://schemas.microsoft.com/office/drawing/2014/main" id="{2B4A1BB2-DC5D-3CE5-A57C-7EAAAA44EF14}"/>
              </a:ext>
            </a:extLst>
          </p:cNvPr>
          <p:cNvSpPr/>
          <p:nvPr/>
        </p:nvSpPr>
        <p:spPr>
          <a:xfrm>
            <a:off x="-3603" y="92398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24" name="正方形/長方形 23">
            <a:extLst>
              <a:ext uri="{FF2B5EF4-FFF2-40B4-BE49-F238E27FC236}">
                <a16:creationId xmlns:a16="http://schemas.microsoft.com/office/drawing/2014/main" id="{A6C4BF89-C62D-CB99-9F64-F993CB47DC79}"/>
              </a:ext>
            </a:extLst>
          </p:cNvPr>
          <p:cNvSpPr/>
          <p:nvPr/>
        </p:nvSpPr>
        <p:spPr>
          <a:xfrm>
            <a:off x="782950" y="92692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25" name="正方形/長方形 24">
            <a:extLst>
              <a:ext uri="{FF2B5EF4-FFF2-40B4-BE49-F238E27FC236}">
                <a16:creationId xmlns:a16="http://schemas.microsoft.com/office/drawing/2014/main" id="{7ADC9636-1C8E-B156-6452-5C8C88A340DF}"/>
              </a:ext>
            </a:extLst>
          </p:cNvPr>
          <p:cNvSpPr/>
          <p:nvPr/>
        </p:nvSpPr>
        <p:spPr>
          <a:xfrm>
            <a:off x="2452359" y="9524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26" name="正方形/長方形 25">
            <a:extLst>
              <a:ext uri="{FF2B5EF4-FFF2-40B4-BE49-F238E27FC236}">
                <a16:creationId xmlns:a16="http://schemas.microsoft.com/office/drawing/2014/main" id="{A34E88E8-9BAF-A107-3A45-D96285E5C15D}"/>
              </a:ext>
            </a:extLst>
          </p:cNvPr>
          <p:cNvSpPr/>
          <p:nvPr/>
        </p:nvSpPr>
        <p:spPr>
          <a:xfrm>
            <a:off x="3151099" y="95428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かせ</a:t>
            </a:r>
          </a:p>
        </p:txBody>
      </p:sp>
      <p:sp>
        <p:nvSpPr>
          <p:cNvPr id="27" name="正方形/長方形 26">
            <a:extLst>
              <a:ext uri="{FF2B5EF4-FFF2-40B4-BE49-F238E27FC236}">
                <a16:creationId xmlns:a16="http://schemas.microsoft.com/office/drawing/2014/main" id="{6AF347EB-DF3F-3DC8-8E0F-E8472754A8BD}"/>
              </a:ext>
            </a:extLst>
          </p:cNvPr>
          <p:cNvSpPr/>
          <p:nvPr/>
        </p:nvSpPr>
        <p:spPr>
          <a:xfrm>
            <a:off x="4927162" y="96239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a:t>
            </a:r>
          </a:p>
        </p:txBody>
      </p:sp>
      <p:sp>
        <p:nvSpPr>
          <p:cNvPr id="28" name="正方形/長方形 27">
            <a:extLst>
              <a:ext uri="{FF2B5EF4-FFF2-40B4-BE49-F238E27FC236}">
                <a16:creationId xmlns:a16="http://schemas.microsoft.com/office/drawing/2014/main" id="{9FFFB611-7B7B-1D2A-3F68-43243BB160F4}"/>
              </a:ext>
            </a:extLst>
          </p:cNvPr>
          <p:cNvSpPr/>
          <p:nvPr/>
        </p:nvSpPr>
        <p:spPr>
          <a:xfrm>
            <a:off x="6018509" y="961624"/>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いちいん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B712FE24-9F44-28BD-CDB5-33DC29DE3FD0}"/>
              </a:ext>
            </a:extLst>
          </p:cNvPr>
          <p:cNvSpPr/>
          <p:nvPr/>
        </p:nvSpPr>
        <p:spPr>
          <a:xfrm>
            <a:off x="7436431" y="95300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つと</a:t>
            </a:r>
          </a:p>
        </p:txBody>
      </p:sp>
      <p:sp>
        <p:nvSpPr>
          <p:cNvPr id="30" name="正方形/長方形 29">
            <a:extLst>
              <a:ext uri="{FF2B5EF4-FFF2-40B4-BE49-F238E27FC236}">
                <a16:creationId xmlns:a16="http://schemas.microsoft.com/office/drawing/2014/main" id="{46951F17-E3F0-C375-63F8-8C981A2F7DB2}"/>
              </a:ext>
            </a:extLst>
          </p:cNvPr>
          <p:cNvSpPr/>
          <p:nvPr/>
        </p:nvSpPr>
        <p:spPr>
          <a:xfrm>
            <a:off x="126641" y="142377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a:t>
            </a:r>
          </a:p>
        </p:txBody>
      </p:sp>
      <p:sp>
        <p:nvSpPr>
          <p:cNvPr id="32" name="正方形/長方形 31">
            <a:extLst>
              <a:ext uri="{FF2B5EF4-FFF2-40B4-BE49-F238E27FC236}">
                <a16:creationId xmlns:a16="http://schemas.microsoft.com/office/drawing/2014/main" id="{85965261-63E3-37BF-A4EF-27018FC5282A}"/>
              </a:ext>
            </a:extLst>
          </p:cNvPr>
          <p:cNvSpPr/>
          <p:nvPr/>
        </p:nvSpPr>
        <p:spPr>
          <a:xfrm>
            <a:off x="2244436" y="142205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33" name="正方形/長方形 32">
            <a:extLst>
              <a:ext uri="{FF2B5EF4-FFF2-40B4-BE49-F238E27FC236}">
                <a16:creationId xmlns:a16="http://schemas.microsoft.com/office/drawing/2014/main" id="{AAFAB2D5-2327-B838-0FBB-A88F503C226F}"/>
              </a:ext>
            </a:extLst>
          </p:cNvPr>
          <p:cNvSpPr/>
          <p:nvPr/>
        </p:nvSpPr>
        <p:spPr>
          <a:xfrm>
            <a:off x="3393728" y="143001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さいのう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C7B89588-6316-BE59-BEDA-676096065751}"/>
              </a:ext>
            </a:extLst>
          </p:cNvPr>
          <p:cNvSpPr/>
          <p:nvPr/>
        </p:nvSpPr>
        <p:spPr>
          <a:xfrm>
            <a:off x="4443848" y="141300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のうりょく</a:t>
            </a:r>
          </a:p>
        </p:txBody>
      </p:sp>
      <p:sp>
        <p:nvSpPr>
          <p:cNvPr id="35" name="正方形/長方形 34">
            <a:extLst>
              <a:ext uri="{FF2B5EF4-FFF2-40B4-BE49-F238E27FC236}">
                <a16:creationId xmlns:a16="http://schemas.microsoft.com/office/drawing/2014/main" id="{C4B9AC52-3822-207E-B8DF-EC6706DE569A}"/>
              </a:ext>
            </a:extLst>
          </p:cNvPr>
          <p:cNvSpPr/>
          <p:nvPr/>
        </p:nvSpPr>
        <p:spPr>
          <a:xfrm>
            <a:off x="5477648" y="141300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はっき</a:t>
            </a:r>
          </a:p>
        </p:txBody>
      </p:sp>
      <p:sp>
        <p:nvSpPr>
          <p:cNvPr id="36" name="正方形/長方形 35">
            <a:extLst>
              <a:ext uri="{FF2B5EF4-FFF2-40B4-BE49-F238E27FC236}">
                <a16:creationId xmlns:a16="http://schemas.microsoft.com/office/drawing/2014/main" id="{FAD6DB7C-5624-D1F2-B0A0-45DDC89C23F1}"/>
              </a:ext>
            </a:extLst>
          </p:cNvPr>
          <p:cNvSpPr/>
          <p:nvPr/>
        </p:nvSpPr>
        <p:spPr>
          <a:xfrm>
            <a:off x="-176532" y="190261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sp>
        <p:nvSpPr>
          <p:cNvPr id="37" name="正方形/長方形 36">
            <a:extLst>
              <a:ext uri="{FF2B5EF4-FFF2-40B4-BE49-F238E27FC236}">
                <a16:creationId xmlns:a16="http://schemas.microsoft.com/office/drawing/2014/main" id="{BEDF76F8-E6A9-125F-8523-B6A0BF9FBB02}"/>
              </a:ext>
            </a:extLst>
          </p:cNvPr>
          <p:cNvSpPr/>
          <p:nvPr/>
        </p:nvSpPr>
        <p:spPr>
          <a:xfrm>
            <a:off x="1471713" y="188160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ちが</a:t>
            </a:r>
          </a:p>
        </p:txBody>
      </p:sp>
      <p:sp>
        <p:nvSpPr>
          <p:cNvPr id="38" name="正方形/長方形 37">
            <a:extLst>
              <a:ext uri="{FF2B5EF4-FFF2-40B4-BE49-F238E27FC236}">
                <a16:creationId xmlns:a16="http://schemas.microsoft.com/office/drawing/2014/main" id="{233D55D3-8538-9D1C-81BD-BD45303B5016}"/>
              </a:ext>
            </a:extLst>
          </p:cNvPr>
          <p:cNvSpPr/>
          <p:nvPr/>
        </p:nvSpPr>
        <p:spPr>
          <a:xfrm>
            <a:off x="3735989" y="1856202"/>
            <a:ext cx="1377527" cy="246221"/>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　　　　</a:t>
            </a: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じしん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5B6D79CF-FE05-37BA-142C-4754E16A859E}"/>
              </a:ext>
            </a:extLst>
          </p:cNvPr>
          <p:cNvSpPr/>
          <p:nvPr/>
        </p:nvSpPr>
        <p:spPr>
          <a:xfrm>
            <a:off x="5049683" y="189224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40" name="正方形/長方形 39">
            <a:extLst>
              <a:ext uri="{FF2B5EF4-FFF2-40B4-BE49-F238E27FC236}">
                <a16:creationId xmlns:a16="http://schemas.microsoft.com/office/drawing/2014/main" id="{7DCDFEC6-7D2D-3541-BED2-310C17C8DC43}"/>
              </a:ext>
            </a:extLst>
          </p:cNvPr>
          <p:cNvSpPr/>
          <p:nvPr/>
        </p:nvSpPr>
        <p:spPr>
          <a:xfrm>
            <a:off x="5826789" y="189655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41" name="正方形/長方形 40">
            <a:extLst>
              <a:ext uri="{FF2B5EF4-FFF2-40B4-BE49-F238E27FC236}">
                <a16:creationId xmlns:a16="http://schemas.microsoft.com/office/drawing/2014/main" id="{256A0676-A6D5-9B5C-9E0D-9CC765502F94}"/>
              </a:ext>
            </a:extLst>
          </p:cNvPr>
          <p:cNvSpPr/>
          <p:nvPr/>
        </p:nvSpPr>
        <p:spPr>
          <a:xfrm>
            <a:off x="7666143" y="190261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53" name="正方形/長方形 52">
            <a:extLst>
              <a:ext uri="{FF2B5EF4-FFF2-40B4-BE49-F238E27FC236}">
                <a16:creationId xmlns:a16="http://schemas.microsoft.com/office/drawing/2014/main" id="{FD8CA8F2-9905-6406-3A9A-11A4271B676A}"/>
              </a:ext>
            </a:extLst>
          </p:cNvPr>
          <p:cNvSpPr/>
          <p:nvPr/>
        </p:nvSpPr>
        <p:spPr>
          <a:xfrm>
            <a:off x="1303461" y="324745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54" name="正方形/長方形 53">
            <a:extLst>
              <a:ext uri="{FF2B5EF4-FFF2-40B4-BE49-F238E27FC236}">
                <a16:creationId xmlns:a16="http://schemas.microsoft.com/office/drawing/2014/main" id="{14623498-5313-6100-5E77-BCBF9F3B1BD1}"/>
              </a:ext>
            </a:extLst>
          </p:cNvPr>
          <p:cNvSpPr/>
          <p:nvPr/>
        </p:nvSpPr>
        <p:spPr>
          <a:xfrm>
            <a:off x="2438478" y="324051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55" name="正方形/長方形 54">
            <a:extLst>
              <a:ext uri="{FF2B5EF4-FFF2-40B4-BE49-F238E27FC236}">
                <a16:creationId xmlns:a16="http://schemas.microsoft.com/office/drawing/2014/main" id="{1FFECF2E-FF6C-B375-AD90-4BEF6BD84115}"/>
              </a:ext>
            </a:extLst>
          </p:cNvPr>
          <p:cNvSpPr/>
          <p:nvPr/>
        </p:nvSpPr>
        <p:spPr>
          <a:xfrm>
            <a:off x="1630648" y="323356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p>
        </p:txBody>
      </p:sp>
      <p:sp>
        <p:nvSpPr>
          <p:cNvPr id="56" name="正方形/長方形 55">
            <a:extLst>
              <a:ext uri="{FF2B5EF4-FFF2-40B4-BE49-F238E27FC236}">
                <a16:creationId xmlns:a16="http://schemas.microsoft.com/office/drawing/2014/main" id="{12492953-9E8F-A52B-F7DE-71F61DE4061A}"/>
              </a:ext>
            </a:extLst>
          </p:cNvPr>
          <p:cNvSpPr/>
          <p:nvPr/>
        </p:nvSpPr>
        <p:spPr>
          <a:xfrm>
            <a:off x="1943180" y="398608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a:t>
            </a:r>
          </a:p>
        </p:txBody>
      </p:sp>
      <p:sp>
        <p:nvSpPr>
          <p:cNvPr id="57" name="正方形/長方形 56">
            <a:extLst>
              <a:ext uri="{FF2B5EF4-FFF2-40B4-BE49-F238E27FC236}">
                <a16:creationId xmlns:a16="http://schemas.microsoft.com/office/drawing/2014/main" id="{0E612010-9EC2-D7AD-1D34-F904A02184C7}"/>
              </a:ext>
            </a:extLst>
          </p:cNvPr>
          <p:cNvSpPr/>
          <p:nvPr/>
        </p:nvSpPr>
        <p:spPr>
          <a:xfrm>
            <a:off x="2516173" y="398432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いちいん</a:t>
            </a:r>
          </a:p>
        </p:txBody>
      </p:sp>
      <p:sp>
        <p:nvSpPr>
          <p:cNvPr id="58" name="正方形/長方形 57">
            <a:extLst>
              <a:ext uri="{FF2B5EF4-FFF2-40B4-BE49-F238E27FC236}">
                <a16:creationId xmlns:a16="http://schemas.microsoft.com/office/drawing/2014/main" id="{923CF11F-B086-C3C6-7633-98157E3EFBF6}"/>
              </a:ext>
            </a:extLst>
          </p:cNvPr>
          <p:cNvSpPr/>
          <p:nvPr/>
        </p:nvSpPr>
        <p:spPr>
          <a:xfrm>
            <a:off x="3320553" y="397620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つと</a:t>
            </a:r>
          </a:p>
        </p:txBody>
      </p:sp>
      <p:sp>
        <p:nvSpPr>
          <p:cNvPr id="59" name="正方形/長方形 58">
            <a:extLst>
              <a:ext uri="{FF2B5EF4-FFF2-40B4-BE49-F238E27FC236}">
                <a16:creationId xmlns:a16="http://schemas.microsoft.com/office/drawing/2014/main" id="{1C2D8136-8F87-4204-C4FA-900C788DA430}"/>
              </a:ext>
            </a:extLst>
          </p:cNvPr>
          <p:cNvSpPr/>
          <p:nvPr/>
        </p:nvSpPr>
        <p:spPr>
          <a:xfrm>
            <a:off x="4750219" y="395798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60" name="正方形/長方形 59">
            <a:extLst>
              <a:ext uri="{FF2B5EF4-FFF2-40B4-BE49-F238E27FC236}">
                <a16:creationId xmlns:a16="http://schemas.microsoft.com/office/drawing/2014/main" id="{FA576735-53C3-5548-7946-615E820A1242}"/>
              </a:ext>
            </a:extLst>
          </p:cNvPr>
          <p:cNvSpPr/>
          <p:nvPr/>
        </p:nvSpPr>
        <p:spPr>
          <a:xfrm>
            <a:off x="3776382" y="3976206"/>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ADB0A528-74F5-574C-A3B4-E3C0E21332F5}"/>
              </a:ext>
            </a:extLst>
          </p:cNvPr>
          <p:cNvSpPr/>
          <p:nvPr/>
        </p:nvSpPr>
        <p:spPr>
          <a:xfrm>
            <a:off x="3451818" y="438096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62" name="正方形/長方形 61">
            <a:extLst>
              <a:ext uri="{FF2B5EF4-FFF2-40B4-BE49-F238E27FC236}">
                <a16:creationId xmlns:a16="http://schemas.microsoft.com/office/drawing/2014/main" id="{A4E92FE0-8699-F5C8-EFFF-D51A8BB44905}"/>
              </a:ext>
            </a:extLst>
          </p:cNvPr>
          <p:cNvSpPr/>
          <p:nvPr/>
        </p:nvSpPr>
        <p:spPr>
          <a:xfrm>
            <a:off x="3961146" y="438064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さいのう</a:t>
            </a:r>
          </a:p>
        </p:txBody>
      </p:sp>
      <p:sp>
        <p:nvSpPr>
          <p:cNvPr id="63" name="正方形/長方形 62">
            <a:extLst>
              <a:ext uri="{FF2B5EF4-FFF2-40B4-BE49-F238E27FC236}">
                <a16:creationId xmlns:a16="http://schemas.microsoft.com/office/drawing/2014/main" id="{F18ABA70-8EB7-1901-C2EA-FA13C451E82D}"/>
              </a:ext>
            </a:extLst>
          </p:cNvPr>
          <p:cNvSpPr/>
          <p:nvPr/>
        </p:nvSpPr>
        <p:spPr>
          <a:xfrm>
            <a:off x="4515190" y="4388795"/>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のうりょく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3B6C7A16-4FFD-1C4A-7F9A-2567C0EAC74C}"/>
              </a:ext>
            </a:extLst>
          </p:cNvPr>
          <p:cNvSpPr/>
          <p:nvPr/>
        </p:nvSpPr>
        <p:spPr>
          <a:xfrm>
            <a:off x="5041794" y="438847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はっき</a:t>
            </a:r>
          </a:p>
        </p:txBody>
      </p:sp>
      <p:sp>
        <p:nvSpPr>
          <p:cNvPr id="65" name="正方形/長方形 64">
            <a:extLst>
              <a:ext uri="{FF2B5EF4-FFF2-40B4-BE49-F238E27FC236}">
                <a16:creationId xmlns:a16="http://schemas.microsoft.com/office/drawing/2014/main" id="{811C447F-1FF6-33A6-3C2F-F0F3A162C082}"/>
              </a:ext>
            </a:extLst>
          </p:cNvPr>
          <p:cNvSpPr/>
          <p:nvPr/>
        </p:nvSpPr>
        <p:spPr>
          <a:xfrm>
            <a:off x="6166411" y="438752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66" name="正方形/長方形 65">
            <a:extLst>
              <a:ext uri="{FF2B5EF4-FFF2-40B4-BE49-F238E27FC236}">
                <a16:creationId xmlns:a16="http://schemas.microsoft.com/office/drawing/2014/main" id="{6EE7C3C5-3228-E374-7F8E-D839B7FE7D85}"/>
              </a:ext>
            </a:extLst>
          </p:cNvPr>
          <p:cNvSpPr/>
          <p:nvPr/>
        </p:nvSpPr>
        <p:spPr>
          <a:xfrm>
            <a:off x="4938317" y="475118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a:t>
            </a:r>
          </a:p>
        </p:txBody>
      </p:sp>
      <p:sp>
        <p:nvSpPr>
          <p:cNvPr id="67" name="正方形/長方形 66">
            <a:extLst>
              <a:ext uri="{FF2B5EF4-FFF2-40B4-BE49-F238E27FC236}">
                <a16:creationId xmlns:a16="http://schemas.microsoft.com/office/drawing/2014/main" id="{9A936B57-B9E0-8F93-BC61-2E2C56587F7E}"/>
              </a:ext>
            </a:extLst>
          </p:cNvPr>
          <p:cNvSpPr/>
          <p:nvPr/>
        </p:nvSpPr>
        <p:spPr>
          <a:xfrm>
            <a:off x="7005344" y="474713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69" name="正方形/長方形 68">
            <a:extLst>
              <a:ext uri="{FF2B5EF4-FFF2-40B4-BE49-F238E27FC236}">
                <a16:creationId xmlns:a16="http://schemas.microsoft.com/office/drawing/2014/main" id="{662586C3-1493-9746-3339-728B6CA54AC3}"/>
              </a:ext>
            </a:extLst>
          </p:cNvPr>
          <p:cNvSpPr/>
          <p:nvPr/>
        </p:nvSpPr>
        <p:spPr>
          <a:xfrm>
            <a:off x="7656327" y="502922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むかいとう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22ED37C5-3BC5-3F18-2C9D-DAE443FD93E3}"/>
              </a:ext>
            </a:extLst>
          </p:cNvPr>
          <p:cNvSpPr/>
          <p:nvPr/>
        </p:nvSpPr>
        <p:spPr>
          <a:xfrm>
            <a:off x="-341398" y="6082733"/>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a:t>
            </a:r>
          </a:p>
        </p:txBody>
      </p:sp>
      <p:sp>
        <p:nvSpPr>
          <p:cNvPr id="71" name="正方形/長方形 70">
            <a:extLst>
              <a:ext uri="{FF2B5EF4-FFF2-40B4-BE49-F238E27FC236}">
                <a16:creationId xmlns:a16="http://schemas.microsoft.com/office/drawing/2014/main" id="{98535CFC-1A55-0602-8F06-A7C77FC2B5E0}"/>
              </a:ext>
            </a:extLst>
          </p:cNvPr>
          <p:cNvSpPr/>
          <p:nvPr/>
        </p:nvSpPr>
        <p:spPr>
          <a:xfrm>
            <a:off x="133834" y="6082812"/>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かいとうしゃ</a:t>
            </a:r>
          </a:p>
        </p:txBody>
      </p:sp>
      <p:sp>
        <p:nvSpPr>
          <p:cNvPr id="72" name="正方形/長方形 71">
            <a:extLst>
              <a:ext uri="{FF2B5EF4-FFF2-40B4-BE49-F238E27FC236}">
                <a16:creationId xmlns:a16="http://schemas.microsoft.com/office/drawing/2014/main" id="{ED610B44-2BF2-1B5E-A4AA-4A2C473F6B0E}"/>
              </a:ext>
            </a:extLst>
          </p:cNvPr>
          <p:cNvSpPr/>
          <p:nvPr/>
        </p:nvSpPr>
        <p:spPr>
          <a:xfrm>
            <a:off x="896178" y="6091122"/>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さいいじょう</a:t>
            </a:r>
          </a:p>
        </p:txBody>
      </p:sp>
      <p:sp>
        <p:nvSpPr>
          <p:cNvPr id="73" name="正方形/長方形 72">
            <a:extLst>
              <a:ext uri="{FF2B5EF4-FFF2-40B4-BE49-F238E27FC236}">
                <a16:creationId xmlns:a16="http://schemas.microsoft.com/office/drawing/2014/main" id="{D20991EA-9E05-7FF2-4F7F-C2C35F4680F2}"/>
              </a:ext>
            </a:extLst>
          </p:cNvPr>
          <p:cNvSpPr/>
          <p:nvPr/>
        </p:nvSpPr>
        <p:spPr>
          <a:xfrm>
            <a:off x="1583970" y="6091122"/>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にほんこくせき</a:t>
            </a:r>
          </a:p>
        </p:txBody>
      </p:sp>
      <p:sp>
        <p:nvSpPr>
          <p:cNvPr id="74" name="正方形/長方形 73">
            <a:extLst>
              <a:ext uri="{FF2B5EF4-FFF2-40B4-BE49-F238E27FC236}">
                <a16:creationId xmlns:a16="http://schemas.microsoft.com/office/drawing/2014/main" id="{B6AAB3DF-1295-192E-02AA-2E232B759077}"/>
              </a:ext>
            </a:extLst>
          </p:cNvPr>
          <p:cNvSpPr/>
          <p:nvPr/>
        </p:nvSpPr>
        <p:spPr>
          <a:xfrm>
            <a:off x="2294445" y="6082733"/>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ゆう</a:t>
            </a:r>
          </a:p>
        </p:txBody>
      </p:sp>
      <p:sp>
        <p:nvSpPr>
          <p:cNvPr id="75" name="正方形/長方形 74">
            <a:extLst>
              <a:ext uri="{FF2B5EF4-FFF2-40B4-BE49-F238E27FC236}">
                <a16:creationId xmlns:a16="http://schemas.microsoft.com/office/drawing/2014/main" id="{115B1808-00CE-F312-3EAE-C7742C2EB0FC}"/>
              </a:ext>
            </a:extLst>
          </p:cNvPr>
          <p:cNvSpPr/>
          <p:nvPr/>
        </p:nvSpPr>
        <p:spPr>
          <a:xfrm>
            <a:off x="2680988" y="6074344"/>
            <a:ext cx="898131"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もの</a:t>
            </a:r>
          </a:p>
        </p:txBody>
      </p:sp>
    </p:spTree>
    <p:extLst>
      <p:ext uri="{BB962C8B-B14F-4D97-AF65-F5344CB8AC3E}">
        <p14:creationId xmlns:p14="http://schemas.microsoft.com/office/powerpoint/2010/main" val="168769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働き方について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角丸四角形 32"/>
          <p:cNvSpPr/>
          <p:nvPr/>
        </p:nvSpPr>
        <p:spPr bwMode="gray">
          <a:xfrm>
            <a:off x="647244" y="1268760"/>
            <a:ext cx="2469443"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3148467" y="1268760"/>
            <a:ext cx="2572634"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nvGraphicFramePr>
        <p:xfrm>
          <a:off x="647244" y="1351064"/>
          <a:ext cx="2469443" cy="4265491"/>
        </p:xfrm>
        <a:graphic>
          <a:graphicData uri="http://schemas.openxmlformats.org/drawingml/2006/table">
            <a:tbl>
              <a:tblPr firstRow="1" bandRow="1">
                <a:tableStyleId>{2D5ABB26-0587-4C30-8999-92F81FD0307C}</a:tableStyleId>
              </a:tblPr>
              <a:tblGrid>
                <a:gridCol w="2469443">
                  <a:extLst>
                    <a:ext uri="{9D8B030D-6E8A-4147-A177-3AD203B41FA5}">
                      <a16:colId xmlns:a16="http://schemas.microsoft.com/office/drawing/2014/main" val="20000"/>
                    </a:ext>
                  </a:extLst>
                </a:gridCol>
              </a:tblGrid>
              <a:tr h="512318">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一般的に、会社内で正社員と呼ばれ、期間の定めのない雇用契約で働いている。</a:t>
                      </a:r>
                      <a:endParaRPr kumimoji="1" lang="ja-JP" altLang="en-US" sz="1400" b="0" i="0" dirty="0">
                        <a:solidFill>
                          <a:srgbClr val="000000"/>
                        </a:solidFill>
                        <a:latin typeface="ヒラギノ角ゴ Pro W6"/>
                        <a:ea typeface="ヒラギノ角ゴ Pro W6"/>
                        <a:cs typeface="ヒラギノ角ゴ Pro W6"/>
                      </a:endParaRPr>
                    </a:p>
                    <a:p>
                      <a:pPr algn="l"/>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5,150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190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nvGraphicFramePr>
        <p:xfrm>
          <a:off x="3110432" y="1344018"/>
          <a:ext cx="2610669" cy="4248472"/>
        </p:xfrm>
        <a:graphic>
          <a:graphicData uri="http://schemas.openxmlformats.org/drawingml/2006/table">
            <a:tbl>
              <a:tblPr firstRow="1" bandRow="1">
                <a:tableStyleId>{2D5ABB26-0587-4C30-8999-92F81FD0307C}</a:tableStyleId>
              </a:tblPr>
              <a:tblGrid>
                <a:gridCol w="2610669">
                  <a:extLst>
                    <a:ext uri="{9D8B030D-6E8A-4147-A177-3AD203B41FA5}">
                      <a16:colId xmlns:a16="http://schemas.microsoft.com/office/drawing/2014/main" val="20000"/>
                    </a:ext>
                  </a:extLst>
                </a:gridCol>
              </a:tblGrid>
              <a:tr h="504056">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アルバイト、派遣社員の区分があり、期間を定めた雇用契約で働いている。</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400" b="0" i="0" dirty="0">
                        <a:solidFill>
                          <a:srgbClr val="000000"/>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4,750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女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nvGraphicFramePr>
        <p:xfrm>
          <a:off x="147921"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テキスト ボックス 9">
            <a:extLst>
              <a:ext uri="{FF2B5EF4-FFF2-40B4-BE49-F238E27FC236}">
                <a16:creationId xmlns:a16="http://schemas.microsoft.com/office/drawing/2014/main" id="{395CEE4F-4B41-4915-B7D7-5C15F99A2995}"/>
              </a:ext>
            </a:extLst>
          </p:cNvPr>
          <p:cNvSpPr txBox="1"/>
          <p:nvPr/>
        </p:nvSpPr>
        <p:spPr>
          <a:xfrm>
            <a:off x="147921" y="5942326"/>
            <a:ext cx="4088799"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生涯賃金は大学卒の数値。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nvGraphicFramePr>
        <p:xfrm>
          <a:off x="5089839" y="2298876"/>
          <a:ext cx="4710786" cy="3621434"/>
        </p:xfrm>
        <a:graphic>
          <a:graphicData uri="http://schemas.openxmlformats.org/drawingml/2006/chart">
            <c:chart xmlns:c="http://schemas.openxmlformats.org/drawingml/2006/chart" xmlns:r="http://schemas.openxmlformats.org/officeDocument/2006/relationships" r:id="rId3"/>
          </a:graphicData>
        </a:graphic>
      </p:graphicFrame>
      <p:sp>
        <p:nvSpPr>
          <p:cNvPr id="16" name="角丸四角形 15"/>
          <p:cNvSpPr/>
          <p:nvPr/>
        </p:nvSpPr>
        <p:spPr bwMode="gray">
          <a:xfrm>
            <a:off x="7517216" y="1432168"/>
            <a:ext cx="1501524" cy="844692"/>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角丸四角形 17"/>
          <p:cNvSpPr/>
          <p:nvPr/>
        </p:nvSpPr>
        <p:spPr bwMode="gray">
          <a:xfrm>
            <a:off x="5924417" y="1432168"/>
            <a:ext cx="1434971" cy="855700"/>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1" name="表 20"/>
          <p:cNvGraphicFramePr>
            <a:graphicFrameLocks noGrp="1"/>
          </p:cNvGraphicFramePr>
          <p:nvPr/>
        </p:nvGraphicFramePr>
        <p:xfrm>
          <a:off x="5873134" y="1432168"/>
          <a:ext cx="1537535" cy="930231"/>
        </p:xfrm>
        <a:graphic>
          <a:graphicData uri="http://schemas.openxmlformats.org/drawingml/2006/table">
            <a:tbl>
              <a:tblPr firstRow="1" bandRow="1">
                <a:tableStyleId>{2D5ABB26-0587-4C30-8999-92F81FD0307C}</a:tableStyleId>
              </a:tblPr>
              <a:tblGrid>
                <a:gridCol w="1537535">
                  <a:extLst>
                    <a:ext uri="{9D8B030D-6E8A-4147-A177-3AD203B41FA5}">
                      <a16:colId xmlns:a16="http://schemas.microsoft.com/office/drawing/2014/main" val="20000"/>
                    </a:ext>
                  </a:extLst>
                </a:gridCol>
              </a:tblGrid>
              <a:tr h="260709">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3,615</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表 21"/>
          <p:cNvGraphicFramePr>
            <a:graphicFrameLocks noGrp="1"/>
          </p:cNvGraphicFramePr>
          <p:nvPr/>
        </p:nvGraphicFramePr>
        <p:xfrm>
          <a:off x="7445232" y="1432168"/>
          <a:ext cx="1645491" cy="930231"/>
        </p:xfrm>
        <a:graphic>
          <a:graphicData uri="http://schemas.openxmlformats.org/drawingml/2006/table">
            <a:tbl>
              <a:tblPr firstRow="1" bandRow="1">
                <a:tableStyleId>{2D5ABB26-0587-4C30-8999-92F81FD0307C}</a:tableStyleId>
              </a:tblPr>
              <a:tblGrid>
                <a:gridCol w="1645491">
                  <a:extLst>
                    <a:ext uri="{9D8B030D-6E8A-4147-A177-3AD203B41FA5}">
                      <a16:colId xmlns:a16="http://schemas.microsoft.com/office/drawing/2014/main" val="20000"/>
                    </a:ext>
                  </a:extLst>
                </a:gridCol>
              </a:tblGrid>
              <a:tr h="260709">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2,124</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6100876" y="6128466"/>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＊総務省「労働力調査（基本集計）」（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704201" y="6421893"/>
            <a:ext cx="2133600" cy="365125"/>
          </a:xfrm>
        </p:spPr>
        <p:txBody>
          <a:bodyPr/>
          <a:lstStyle/>
          <a:p>
            <a:pPr defTabSz="457200">
              <a:defRPr/>
            </a:pPr>
            <a:fld id="{7B76553B-32E2-D644-9CD0-56FDA882EB90}" type="slidenum">
              <a:rPr lang="ja-JP" altLang="en-US" sz="1800" smtClean="0"/>
              <a:pPr defTabSz="457200">
                <a:defRPr/>
              </a:pPr>
              <a:t>15</a:t>
            </a:fld>
            <a:endParaRPr lang="ja-JP" altLang="en-US" sz="1800" dirty="0"/>
          </a:p>
        </p:txBody>
      </p:sp>
      <p:sp>
        <p:nvSpPr>
          <p:cNvPr id="3" name="正方形/長方形 2">
            <a:extLst>
              <a:ext uri="{FF2B5EF4-FFF2-40B4-BE49-F238E27FC236}">
                <a16:creationId xmlns:a16="http://schemas.microsoft.com/office/drawing/2014/main" id="{C8C03FCB-5576-1E4A-D4EF-0F514836DD82}"/>
              </a:ext>
            </a:extLst>
          </p:cNvPr>
          <p:cNvSpPr/>
          <p:nvPr/>
        </p:nvSpPr>
        <p:spPr>
          <a:xfrm>
            <a:off x="1237219" y="1285568"/>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p>
        </p:txBody>
      </p:sp>
      <p:sp>
        <p:nvSpPr>
          <p:cNvPr id="4" name="正方形/長方形 3">
            <a:extLst>
              <a:ext uri="{FF2B5EF4-FFF2-40B4-BE49-F238E27FC236}">
                <a16:creationId xmlns:a16="http://schemas.microsoft.com/office/drawing/2014/main" id="{C8D77646-C48B-A49E-41D2-2E47F720A8E9}"/>
              </a:ext>
            </a:extLst>
          </p:cNvPr>
          <p:cNvSpPr/>
          <p:nvPr/>
        </p:nvSpPr>
        <p:spPr>
          <a:xfrm>
            <a:off x="1153667" y="2047589"/>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かいしゃない</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80BB5B39-8115-AE0D-32C3-6BED882484BA}"/>
              </a:ext>
            </a:extLst>
          </p:cNvPr>
          <p:cNvSpPr/>
          <p:nvPr/>
        </p:nvSpPr>
        <p:spPr>
          <a:xfrm>
            <a:off x="1878422" y="2047589"/>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せいしゃいん</a:t>
            </a:r>
          </a:p>
        </p:txBody>
      </p:sp>
      <p:sp>
        <p:nvSpPr>
          <p:cNvPr id="6" name="正方形/長方形 5">
            <a:extLst>
              <a:ext uri="{FF2B5EF4-FFF2-40B4-BE49-F238E27FC236}">
                <a16:creationId xmlns:a16="http://schemas.microsoft.com/office/drawing/2014/main" id="{192B215B-358B-2561-5352-6168C8E12EFD}"/>
              </a:ext>
            </a:extLst>
          </p:cNvPr>
          <p:cNvSpPr/>
          <p:nvPr/>
        </p:nvSpPr>
        <p:spPr>
          <a:xfrm>
            <a:off x="439264" y="2035845"/>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いっぱんてき</a:t>
            </a:r>
          </a:p>
        </p:txBody>
      </p:sp>
      <p:sp>
        <p:nvSpPr>
          <p:cNvPr id="7" name="正方形/長方形 6">
            <a:extLst>
              <a:ext uri="{FF2B5EF4-FFF2-40B4-BE49-F238E27FC236}">
                <a16:creationId xmlns:a16="http://schemas.microsoft.com/office/drawing/2014/main" id="{98B0EE35-5AFB-B811-2C09-3003E2A57DDF}"/>
              </a:ext>
            </a:extLst>
          </p:cNvPr>
          <p:cNvSpPr/>
          <p:nvPr/>
        </p:nvSpPr>
        <p:spPr>
          <a:xfrm>
            <a:off x="369098" y="2287868"/>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a:t>
            </a:r>
          </a:p>
        </p:txBody>
      </p:sp>
      <p:sp>
        <p:nvSpPr>
          <p:cNvPr id="8" name="正方形/長方形 7">
            <a:extLst>
              <a:ext uri="{FF2B5EF4-FFF2-40B4-BE49-F238E27FC236}">
                <a16:creationId xmlns:a16="http://schemas.microsoft.com/office/drawing/2014/main" id="{A67E2FF6-C434-3953-E1F1-077E4B7A36C8}"/>
              </a:ext>
            </a:extLst>
          </p:cNvPr>
          <p:cNvSpPr/>
          <p:nvPr/>
        </p:nvSpPr>
        <p:spPr>
          <a:xfrm>
            <a:off x="1088692" y="2287868"/>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BE3D55CD-24F7-6EC8-0B24-B233F1880789}"/>
              </a:ext>
            </a:extLst>
          </p:cNvPr>
          <p:cNvSpPr/>
          <p:nvPr/>
        </p:nvSpPr>
        <p:spPr>
          <a:xfrm>
            <a:off x="1510797" y="2287868"/>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さだ</a:t>
            </a:r>
          </a:p>
        </p:txBody>
      </p:sp>
      <p:sp>
        <p:nvSpPr>
          <p:cNvPr id="20" name="正方形/長方形 19">
            <a:extLst>
              <a:ext uri="{FF2B5EF4-FFF2-40B4-BE49-F238E27FC236}">
                <a16:creationId xmlns:a16="http://schemas.microsoft.com/office/drawing/2014/main" id="{A802259C-A2FB-BFD0-8C7A-19594F43F8C9}"/>
              </a:ext>
            </a:extLst>
          </p:cNvPr>
          <p:cNvSpPr/>
          <p:nvPr/>
        </p:nvSpPr>
        <p:spPr>
          <a:xfrm>
            <a:off x="483210" y="2743443"/>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こようけいやく</a:t>
            </a:r>
          </a:p>
        </p:txBody>
      </p:sp>
      <p:sp>
        <p:nvSpPr>
          <p:cNvPr id="24" name="正方形/長方形 23">
            <a:extLst>
              <a:ext uri="{FF2B5EF4-FFF2-40B4-BE49-F238E27FC236}">
                <a16:creationId xmlns:a16="http://schemas.microsoft.com/office/drawing/2014/main" id="{BC38FE4E-06A2-F87E-140D-FA015CD941AC}"/>
              </a:ext>
            </a:extLst>
          </p:cNvPr>
          <p:cNvSpPr/>
          <p:nvPr/>
        </p:nvSpPr>
        <p:spPr>
          <a:xfrm>
            <a:off x="1086084" y="2754051"/>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3AB42557-C327-10EB-6B09-CB8EE61FA415}"/>
              </a:ext>
            </a:extLst>
          </p:cNvPr>
          <p:cNvSpPr/>
          <p:nvPr/>
        </p:nvSpPr>
        <p:spPr>
          <a:xfrm>
            <a:off x="1153666" y="3523501"/>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かにゅうぎむ</a:t>
            </a:r>
          </a:p>
        </p:txBody>
      </p:sp>
      <p:sp>
        <p:nvSpPr>
          <p:cNvPr id="26" name="正方形/長方形 25">
            <a:extLst>
              <a:ext uri="{FF2B5EF4-FFF2-40B4-BE49-F238E27FC236}">
                <a16:creationId xmlns:a16="http://schemas.microsoft.com/office/drawing/2014/main" id="{C8FE103C-6F7C-8D20-4097-6AF5E86F7439}"/>
              </a:ext>
            </a:extLst>
          </p:cNvPr>
          <p:cNvSpPr/>
          <p:nvPr/>
        </p:nvSpPr>
        <p:spPr>
          <a:xfrm>
            <a:off x="1092416" y="4406335"/>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
        <p:nvSpPr>
          <p:cNvPr id="27" name="正方形/長方形 26">
            <a:extLst>
              <a:ext uri="{FF2B5EF4-FFF2-40B4-BE49-F238E27FC236}">
                <a16:creationId xmlns:a16="http://schemas.microsoft.com/office/drawing/2014/main" id="{69E9B10B-C439-9CA5-E207-091D39E120D8}"/>
              </a:ext>
            </a:extLst>
          </p:cNvPr>
          <p:cNvSpPr/>
          <p:nvPr/>
        </p:nvSpPr>
        <p:spPr>
          <a:xfrm>
            <a:off x="362238" y="4410039"/>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おとこ</a:t>
            </a:r>
          </a:p>
        </p:txBody>
      </p:sp>
      <p:sp>
        <p:nvSpPr>
          <p:cNvPr id="28" name="正方形/長方形 27">
            <a:extLst>
              <a:ext uri="{FF2B5EF4-FFF2-40B4-BE49-F238E27FC236}">
                <a16:creationId xmlns:a16="http://schemas.microsoft.com/office/drawing/2014/main" id="{0121DADD-FEAF-7A03-0C39-43CC6E862170}"/>
              </a:ext>
            </a:extLst>
          </p:cNvPr>
          <p:cNvSpPr/>
          <p:nvPr/>
        </p:nvSpPr>
        <p:spPr>
          <a:xfrm>
            <a:off x="397320" y="5051702"/>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おんな</a:t>
            </a:r>
          </a:p>
        </p:txBody>
      </p:sp>
      <p:sp>
        <p:nvSpPr>
          <p:cNvPr id="29" name="正方形/長方形 28">
            <a:extLst>
              <a:ext uri="{FF2B5EF4-FFF2-40B4-BE49-F238E27FC236}">
                <a16:creationId xmlns:a16="http://schemas.microsoft.com/office/drawing/2014/main" id="{25CEEB92-3C5E-48A8-AE00-3D8577413EB0}"/>
              </a:ext>
            </a:extLst>
          </p:cNvPr>
          <p:cNvSpPr/>
          <p:nvPr/>
        </p:nvSpPr>
        <p:spPr>
          <a:xfrm>
            <a:off x="1180236" y="5067760"/>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
        <p:nvSpPr>
          <p:cNvPr id="30" name="正方形/長方形 29">
            <a:extLst>
              <a:ext uri="{FF2B5EF4-FFF2-40B4-BE49-F238E27FC236}">
                <a16:creationId xmlns:a16="http://schemas.microsoft.com/office/drawing/2014/main" id="{86C6561C-4BD2-0F98-3D3F-F09A94F03089}"/>
              </a:ext>
            </a:extLst>
          </p:cNvPr>
          <p:cNvSpPr/>
          <p:nvPr/>
        </p:nvSpPr>
        <p:spPr>
          <a:xfrm>
            <a:off x="391245" y="2134626"/>
            <a:ext cx="292388" cy="764704"/>
          </a:xfrm>
          <a:prstGeom prst="rect">
            <a:avLst/>
          </a:prstGeom>
          <a:noFill/>
        </p:spPr>
        <p:txBody>
          <a:bodyPr vert="eaVert"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がいよう</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3ECE0AC0-FF11-3780-8895-DE445D73AFBF}"/>
              </a:ext>
            </a:extLst>
          </p:cNvPr>
          <p:cNvSpPr/>
          <p:nvPr/>
        </p:nvSpPr>
        <p:spPr>
          <a:xfrm>
            <a:off x="391245" y="3403385"/>
            <a:ext cx="292388" cy="764704"/>
          </a:xfrm>
          <a:prstGeom prst="rect">
            <a:avLst/>
          </a:prstGeom>
          <a:noFill/>
        </p:spPr>
        <p:txBody>
          <a:bodyPr vert="eaVert"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a:t>
            </a:r>
          </a:p>
        </p:txBody>
      </p:sp>
      <p:sp>
        <p:nvSpPr>
          <p:cNvPr id="32" name="正方形/長方形 31">
            <a:extLst>
              <a:ext uri="{FF2B5EF4-FFF2-40B4-BE49-F238E27FC236}">
                <a16:creationId xmlns:a16="http://schemas.microsoft.com/office/drawing/2014/main" id="{00D204BA-A3A5-7547-2CF1-8A9AEB432C00}"/>
              </a:ext>
            </a:extLst>
          </p:cNvPr>
          <p:cNvSpPr/>
          <p:nvPr/>
        </p:nvSpPr>
        <p:spPr>
          <a:xfrm>
            <a:off x="391245" y="4597020"/>
            <a:ext cx="292388" cy="887766"/>
          </a:xfrm>
          <a:prstGeom prst="rect">
            <a:avLst/>
          </a:prstGeom>
          <a:noFill/>
        </p:spPr>
        <p:txBody>
          <a:bodyPr vert="eaVert"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しょうがいちんぎん</a:t>
            </a:r>
          </a:p>
        </p:txBody>
      </p:sp>
      <p:sp>
        <p:nvSpPr>
          <p:cNvPr id="35" name="正方形/長方形 34">
            <a:extLst>
              <a:ext uri="{FF2B5EF4-FFF2-40B4-BE49-F238E27FC236}">
                <a16:creationId xmlns:a16="http://schemas.microsoft.com/office/drawing/2014/main" id="{1110C705-884F-61FD-20C2-976A1B550631}"/>
              </a:ext>
            </a:extLst>
          </p:cNvPr>
          <p:cNvSpPr/>
          <p:nvPr/>
        </p:nvSpPr>
        <p:spPr>
          <a:xfrm>
            <a:off x="3672092" y="1285568"/>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ひせいきこよう</a:t>
            </a:r>
          </a:p>
        </p:txBody>
      </p:sp>
      <p:sp>
        <p:nvSpPr>
          <p:cNvPr id="36" name="正方形/長方形 35">
            <a:extLst>
              <a:ext uri="{FF2B5EF4-FFF2-40B4-BE49-F238E27FC236}">
                <a16:creationId xmlns:a16="http://schemas.microsoft.com/office/drawing/2014/main" id="{67BF6DD1-E051-18DD-0117-337EED838B47}"/>
              </a:ext>
            </a:extLst>
          </p:cNvPr>
          <p:cNvSpPr/>
          <p:nvPr/>
        </p:nvSpPr>
        <p:spPr>
          <a:xfrm>
            <a:off x="2888324" y="1801045"/>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いっぱんてき</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D2A842D8-D15D-7F0D-597F-C8756A73A66D}"/>
              </a:ext>
            </a:extLst>
          </p:cNvPr>
          <p:cNvSpPr/>
          <p:nvPr/>
        </p:nvSpPr>
        <p:spPr>
          <a:xfrm>
            <a:off x="3653104" y="1801045"/>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けいやくしゃいん</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3F4EEAF4-3925-4A32-A04D-ACB07B973740}"/>
              </a:ext>
            </a:extLst>
          </p:cNvPr>
          <p:cNvSpPr/>
          <p:nvPr/>
        </p:nvSpPr>
        <p:spPr>
          <a:xfrm>
            <a:off x="3019243" y="2496651"/>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39" name="正方形/長方形 38">
            <a:extLst>
              <a:ext uri="{FF2B5EF4-FFF2-40B4-BE49-F238E27FC236}">
                <a16:creationId xmlns:a16="http://schemas.microsoft.com/office/drawing/2014/main" id="{77E43B8B-3FCE-B435-938F-EB3AEC659A9C}"/>
              </a:ext>
            </a:extLst>
          </p:cNvPr>
          <p:cNvSpPr/>
          <p:nvPr/>
        </p:nvSpPr>
        <p:spPr>
          <a:xfrm>
            <a:off x="3911132" y="2270356"/>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さだ</a:t>
            </a:r>
          </a:p>
        </p:txBody>
      </p:sp>
      <p:sp>
        <p:nvSpPr>
          <p:cNvPr id="40" name="正方形/長方形 39">
            <a:extLst>
              <a:ext uri="{FF2B5EF4-FFF2-40B4-BE49-F238E27FC236}">
                <a16:creationId xmlns:a16="http://schemas.microsoft.com/office/drawing/2014/main" id="{B2E7490E-8C58-25B8-C722-CEB4B676F237}"/>
              </a:ext>
            </a:extLst>
          </p:cNvPr>
          <p:cNvSpPr/>
          <p:nvPr/>
        </p:nvSpPr>
        <p:spPr>
          <a:xfrm>
            <a:off x="4177791" y="2041462"/>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はけんしゃいん</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9B8C8311-9C43-08CF-7132-2576AB8B4646}"/>
              </a:ext>
            </a:extLst>
          </p:cNvPr>
          <p:cNvSpPr/>
          <p:nvPr/>
        </p:nvSpPr>
        <p:spPr>
          <a:xfrm>
            <a:off x="4540337" y="2270356"/>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こようけい</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D404AE70-D7FA-C9FD-D66B-503F3ECFFC48}"/>
              </a:ext>
            </a:extLst>
          </p:cNvPr>
          <p:cNvSpPr/>
          <p:nvPr/>
        </p:nvSpPr>
        <p:spPr>
          <a:xfrm>
            <a:off x="2991478" y="2708275"/>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49DB081C-3E42-4377-C231-63F5FF03476A}"/>
              </a:ext>
            </a:extLst>
          </p:cNvPr>
          <p:cNvSpPr/>
          <p:nvPr/>
        </p:nvSpPr>
        <p:spPr>
          <a:xfrm>
            <a:off x="3508382" y="2723485"/>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くら</a:t>
            </a:r>
          </a:p>
        </p:txBody>
      </p:sp>
      <p:sp>
        <p:nvSpPr>
          <p:cNvPr id="44" name="正方形/長方形 43">
            <a:extLst>
              <a:ext uri="{FF2B5EF4-FFF2-40B4-BE49-F238E27FC236}">
                <a16:creationId xmlns:a16="http://schemas.microsoft.com/office/drawing/2014/main" id="{1778DBA8-28E3-70FD-144D-1565D14B73C5}"/>
              </a:ext>
            </a:extLst>
          </p:cNvPr>
          <p:cNvSpPr/>
          <p:nvPr/>
        </p:nvSpPr>
        <p:spPr>
          <a:xfrm>
            <a:off x="4003652" y="2680348"/>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みじか</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566108E2-8DD9-BFFF-2CC0-4F0E39ACF34F}"/>
              </a:ext>
            </a:extLst>
          </p:cNvPr>
          <p:cNvSpPr/>
          <p:nvPr/>
        </p:nvSpPr>
        <p:spPr>
          <a:xfrm>
            <a:off x="4434763" y="2666208"/>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じかん</a:t>
            </a:r>
          </a:p>
        </p:txBody>
      </p:sp>
      <p:sp>
        <p:nvSpPr>
          <p:cNvPr id="46" name="正方形/長方形 45">
            <a:extLst>
              <a:ext uri="{FF2B5EF4-FFF2-40B4-BE49-F238E27FC236}">
                <a16:creationId xmlns:a16="http://schemas.microsoft.com/office/drawing/2014/main" id="{33B19ACF-BDF3-7723-9D5B-B1BCF3FC2431}"/>
              </a:ext>
            </a:extLst>
          </p:cNvPr>
          <p:cNvSpPr/>
          <p:nvPr/>
        </p:nvSpPr>
        <p:spPr>
          <a:xfrm>
            <a:off x="2702580" y="3143902"/>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47" name="正方形/長方形 46">
            <a:extLst>
              <a:ext uri="{FF2B5EF4-FFF2-40B4-BE49-F238E27FC236}">
                <a16:creationId xmlns:a16="http://schemas.microsoft.com/office/drawing/2014/main" id="{2B9D1646-2400-1BD0-0F82-CFB60877A4DE}"/>
              </a:ext>
            </a:extLst>
          </p:cNvPr>
          <p:cNvSpPr/>
          <p:nvPr/>
        </p:nvSpPr>
        <p:spPr>
          <a:xfrm>
            <a:off x="3072136" y="3143901"/>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DBC4B423-280A-50CE-E569-6AFE4DE841F6}"/>
              </a:ext>
            </a:extLst>
          </p:cNvPr>
          <p:cNvSpPr/>
          <p:nvPr/>
        </p:nvSpPr>
        <p:spPr>
          <a:xfrm>
            <a:off x="3518215" y="2270356"/>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3B1DA8CA-24FA-74D7-A54F-40E3D01F3D81}"/>
              </a:ext>
            </a:extLst>
          </p:cNvPr>
          <p:cNvSpPr/>
          <p:nvPr/>
        </p:nvSpPr>
        <p:spPr>
          <a:xfrm>
            <a:off x="2665311" y="2496651"/>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やく</a:t>
            </a:r>
          </a:p>
        </p:txBody>
      </p:sp>
      <p:sp>
        <p:nvSpPr>
          <p:cNvPr id="50" name="正方形/長方形 49">
            <a:extLst>
              <a:ext uri="{FF2B5EF4-FFF2-40B4-BE49-F238E27FC236}">
                <a16:creationId xmlns:a16="http://schemas.microsoft.com/office/drawing/2014/main" id="{0FF75243-425E-2536-CF1B-29C0CB2F13B6}"/>
              </a:ext>
            </a:extLst>
          </p:cNvPr>
          <p:cNvSpPr/>
          <p:nvPr/>
        </p:nvSpPr>
        <p:spPr>
          <a:xfrm>
            <a:off x="5183761" y="2052470"/>
            <a:ext cx="543893"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8CCE238A-FB84-F7A3-CEB0-4DC5C3BFC10C}"/>
              </a:ext>
            </a:extLst>
          </p:cNvPr>
          <p:cNvSpPr/>
          <p:nvPr/>
        </p:nvSpPr>
        <p:spPr>
          <a:xfrm>
            <a:off x="3044430" y="2270913"/>
            <a:ext cx="651495" cy="203901"/>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ぶん</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5269C8BA-5171-BBE1-9B27-99B67A2F3F1A}"/>
              </a:ext>
            </a:extLst>
          </p:cNvPr>
          <p:cNvSpPr/>
          <p:nvPr/>
        </p:nvSpPr>
        <p:spPr>
          <a:xfrm>
            <a:off x="3632696" y="3680615"/>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かにゅうぎむ</a:t>
            </a:r>
          </a:p>
        </p:txBody>
      </p:sp>
      <p:sp>
        <p:nvSpPr>
          <p:cNvPr id="53" name="正方形/長方形 52">
            <a:extLst>
              <a:ext uri="{FF2B5EF4-FFF2-40B4-BE49-F238E27FC236}">
                <a16:creationId xmlns:a16="http://schemas.microsoft.com/office/drawing/2014/main" id="{22535C1D-B414-F1A2-AB50-6618EC38FC61}"/>
              </a:ext>
            </a:extLst>
          </p:cNvPr>
          <p:cNvSpPr/>
          <p:nvPr/>
        </p:nvSpPr>
        <p:spPr>
          <a:xfrm>
            <a:off x="3606107" y="4416109"/>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
        <p:nvSpPr>
          <p:cNvPr id="54" name="正方形/長方形 53">
            <a:extLst>
              <a:ext uri="{FF2B5EF4-FFF2-40B4-BE49-F238E27FC236}">
                <a16:creationId xmlns:a16="http://schemas.microsoft.com/office/drawing/2014/main" id="{D2F4C09C-27DD-C102-E7AC-E3F412D5D6EC}"/>
              </a:ext>
            </a:extLst>
          </p:cNvPr>
          <p:cNvSpPr/>
          <p:nvPr/>
        </p:nvSpPr>
        <p:spPr>
          <a:xfrm>
            <a:off x="3038025" y="4416109"/>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おとこ</a:t>
            </a:r>
          </a:p>
        </p:txBody>
      </p:sp>
      <p:sp>
        <p:nvSpPr>
          <p:cNvPr id="55" name="正方形/長方形 54">
            <a:extLst>
              <a:ext uri="{FF2B5EF4-FFF2-40B4-BE49-F238E27FC236}">
                <a16:creationId xmlns:a16="http://schemas.microsoft.com/office/drawing/2014/main" id="{B08C5118-C531-EB27-1689-B2026D651738}"/>
              </a:ext>
            </a:extLst>
          </p:cNvPr>
          <p:cNvSpPr/>
          <p:nvPr/>
        </p:nvSpPr>
        <p:spPr>
          <a:xfrm>
            <a:off x="3026787" y="5020192"/>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おんな</a:t>
            </a:r>
          </a:p>
        </p:txBody>
      </p:sp>
      <p:sp>
        <p:nvSpPr>
          <p:cNvPr id="56" name="正方形/長方形 55">
            <a:extLst>
              <a:ext uri="{FF2B5EF4-FFF2-40B4-BE49-F238E27FC236}">
                <a16:creationId xmlns:a16="http://schemas.microsoft.com/office/drawing/2014/main" id="{2C8A1CE0-4502-9109-78DA-B6A8DD1BB3EE}"/>
              </a:ext>
            </a:extLst>
          </p:cNvPr>
          <p:cNvSpPr/>
          <p:nvPr/>
        </p:nvSpPr>
        <p:spPr>
          <a:xfrm>
            <a:off x="3632696" y="5053699"/>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
        <p:nvSpPr>
          <p:cNvPr id="57" name="正方形/長方形 56">
            <a:extLst>
              <a:ext uri="{FF2B5EF4-FFF2-40B4-BE49-F238E27FC236}">
                <a16:creationId xmlns:a16="http://schemas.microsoft.com/office/drawing/2014/main" id="{3C7790BB-36FD-19B2-C5E5-BFFD9C03B4FF}"/>
              </a:ext>
            </a:extLst>
          </p:cNvPr>
          <p:cNvSpPr/>
          <p:nvPr/>
        </p:nvSpPr>
        <p:spPr>
          <a:xfrm>
            <a:off x="3037077" y="3387880"/>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いってい</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4459FC12-AA49-FB59-88C3-01CC4FF11D64}"/>
              </a:ext>
            </a:extLst>
          </p:cNvPr>
          <p:cNvSpPr/>
          <p:nvPr/>
        </p:nvSpPr>
        <p:spPr>
          <a:xfrm>
            <a:off x="3607528" y="3387880"/>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じょうけん</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43F92353-0FE9-0F31-AA44-6CFC10F42F2D}"/>
              </a:ext>
            </a:extLst>
          </p:cNvPr>
          <p:cNvSpPr/>
          <p:nvPr/>
        </p:nvSpPr>
        <p:spPr>
          <a:xfrm>
            <a:off x="4075976" y="3387880"/>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endParaRPr lang="en-US" altLang="ja-JP"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1E244EB6-5E74-43E9-E9DB-6939A06393EF}"/>
              </a:ext>
            </a:extLst>
          </p:cNvPr>
          <p:cNvSpPr/>
          <p:nvPr/>
        </p:nvSpPr>
        <p:spPr>
          <a:xfrm>
            <a:off x="5934832" y="123523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p>
        </p:txBody>
      </p:sp>
      <p:sp>
        <p:nvSpPr>
          <p:cNvPr id="61" name="正方形/長方形 60">
            <a:extLst>
              <a:ext uri="{FF2B5EF4-FFF2-40B4-BE49-F238E27FC236}">
                <a16:creationId xmlns:a16="http://schemas.microsoft.com/office/drawing/2014/main" id="{8CDA90A7-9659-367B-C9A9-B97DD3C301DF}"/>
              </a:ext>
            </a:extLst>
          </p:cNvPr>
          <p:cNvSpPr/>
          <p:nvPr/>
        </p:nvSpPr>
        <p:spPr>
          <a:xfrm>
            <a:off x="7579213" y="123523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ひせいきこよう</a:t>
            </a:r>
          </a:p>
        </p:txBody>
      </p:sp>
      <p:sp>
        <p:nvSpPr>
          <p:cNvPr id="62" name="正方形/長方形 61">
            <a:extLst>
              <a:ext uri="{FF2B5EF4-FFF2-40B4-BE49-F238E27FC236}">
                <a16:creationId xmlns:a16="http://schemas.microsoft.com/office/drawing/2014/main" id="{425898B4-4AF7-5C52-3694-C70126FAA58F}"/>
              </a:ext>
            </a:extLst>
          </p:cNvPr>
          <p:cNvSpPr/>
          <p:nvPr/>
        </p:nvSpPr>
        <p:spPr>
          <a:xfrm>
            <a:off x="6201686" y="1874462"/>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まんにん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917B8682-40B2-97D2-2762-E9993A0617D4}"/>
              </a:ext>
            </a:extLst>
          </p:cNvPr>
          <p:cNvSpPr/>
          <p:nvPr/>
        </p:nvSpPr>
        <p:spPr>
          <a:xfrm>
            <a:off x="7807992" y="1874462"/>
            <a:ext cx="1377527" cy="200055"/>
          </a:xfrm>
          <a:prstGeom prst="rect">
            <a:avLst/>
          </a:prstGeom>
          <a:noFill/>
        </p:spPr>
        <p:txBody>
          <a:bodyPr wrap="square" lIns="91440" tIns="45720" rIns="91440" bIns="45720">
            <a:spAutoFit/>
          </a:bodyPr>
          <a:lstStyle/>
          <a:p>
            <a:pPr algn="ctr"/>
            <a:r>
              <a:rPr lang="ja-JP" altLang="en-US" sz="7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まんにん</a:t>
            </a:r>
            <a:endPar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AB43AC28-EC0C-6273-10BB-C17912B34D3E}"/>
              </a:ext>
            </a:extLst>
          </p:cNvPr>
          <p:cNvSpPr/>
          <p:nvPr/>
        </p:nvSpPr>
        <p:spPr>
          <a:xfrm>
            <a:off x="7448076" y="377202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せいきこよう</a:t>
            </a:r>
          </a:p>
        </p:txBody>
      </p:sp>
      <p:sp>
        <p:nvSpPr>
          <p:cNvPr id="65" name="正方形/長方形 64">
            <a:extLst>
              <a:ext uri="{FF2B5EF4-FFF2-40B4-BE49-F238E27FC236}">
                <a16:creationId xmlns:a16="http://schemas.microsoft.com/office/drawing/2014/main" id="{A4BB94F6-49E4-A123-95B8-A7E8BE5FCF00}"/>
              </a:ext>
            </a:extLst>
          </p:cNvPr>
          <p:cNvSpPr/>
          <p:nvPr/>
        </p:nvSpPr>
        <p:spPr>
          <a:xfrm>
            <a:off x="6172221" y="334245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ひせいきこよう</a:t>
            </a:r>
          </a:p>
        </p:txBody>
      </p:sp>
      <p:sp>
        <p:nvSpPr>
          <p:cNvPr id="66" name="正方形/長方形 65">
            <a:extLst>
              <a:ext uri="{FF2B5EF4-FFF2-40B4-BE49-F238E27FC236}">
                <a16:creationId xmlns:a16="http://schemas.microsoft.com/office/drawing/2014/main" id="{AE7D7E2F-EA79-004D-C5C6-AE57448DBCF1}"/>
              </a:ext>
            </a:extLst>
          </p:cNvPr>
          <p:cNvSpPr/>
          <p:nvPr/>
        </p:nvSpPr>
        <p:spPr>
          <a:xfrm>
            <a:off x="-11373" y="82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67" name="正方形/長方形 66">
            <a:extLst>
              <a:ext uri="{FF2B5EF4-FFF2-40B4-BE49-F238E27FC236}">
                <a16:creationId xmlns:a16="http://schemas.microsoft.com/office/drawing/2014/main" id="{9C36F55A-7B9B-A6EB-4AB1-27A41D490401}"/>
              </a:ext>
            </a:extLst>
          </p:cNvPr>
          <p:cNvSpPr/>
          <p:nvPr/>
        </p:nvSpPr>
        <p:spPr>
          <a:xfrm>
            <a:off x="699098" y="821"/>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かた</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1779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C04A88C-F4F3-E94B-E568-CAD5203239F9}"/>
              </a:ext>
            </a:extLst>
          </p:cNvPr>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16</a:t>
            </a:fld>
            <a:endParaRPr lang="ja-JP" altLang="en-US" dirty="0"/>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収入と支出のバランスを考える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102664" y="833889"/>
            <a:ext cx="708942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　収入と支出によって</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家計は成り立ちます。</a:t>
            </a:r>
            <a:r>
              <a:rPr lang="ja-JP" altLang="en-US" sz="4000" b="1" dirty="0">
                <a:solidFill>
                  <a:srgbClr val="FF0000"/>
                </a:solidFill>
                <a:latin typeface="Meiryo UI" panose="020B0604030504040204" pitchFamily="50" charset="-128"/>
                <a:ea typeface="Meiryo UI" panose="020B0604030504040204" pitchFamily="50" charset="-128"/>
                <a:cs typeface="ヒラギノ丸ゴ Pro W4"/>
              </a:rPr>
              <a:t>お金の使い方を考える</a:t>
            </a:r>
            <a:r>
              <a:rPr lang="ja-JP" altLang="en-US" sz="4000" b="1" dirty="0">
                <a:solidFill>
                  <a:srgbClr val="254061"/>
                </a:solidFill>
                <a:latin typeface="Meiryo UI" panose="020B0604030504040204" pitchFamily="50" charset="-128"/>
                <a:ea typeface="Meiryo UI" panose="020B0604030504040204" pitchFamily="50" charset="-128"/>
                <a:cs typeface="ヒラギノ丸ゴ Pro W4"/>
              </a:rPr>
              <a:t>ことが大切です。</a:t>
            </a:r>
          </a:p>
        </p:txBody>
      </p:sp>
      <p:pic>
        <p:nvPicPr>
          <p:cNvPr id="34" name="図 33">
            <a:extLst>
              <a:ext uri="{FF2B5EF4-FFF2-40B4-BE49-F238E27FC236}">
                <a16:creationId xmlns:a16="http://schemas.microsoft.com/office/drawing/2014/main" id="{74D2F650-1CBA-4897-95B7-A14BC14B5AA2}"/>
              </a:ext>
            </a:extLst>
          </p:cNvPr>
          <p:cNvPicPr>
            <a:picLocks noChangeAspect="1"/>
          </p:cNvPicPr>
          <p:nvPr/>
        </p:nvPicPr>
        <p:blipFill>
          <a:blip r:embed="rId3"/>
          <a:stretch>
            <a:fillRect/>
          </a:stretch>
        </p:blipFill>
        <p:spPr>
          <a:xfrm>
            <a:off x="6974904" y="754127"/>
            <a:ext cx="1492340" cy="1206470"/>
          </a:xfrm>
          <a:prstGeom prst="rect">
            <a:avLst/>
          </a:prstGeom>
        </p:spPr>
      </p:pic>
      <p:pic>
        <p:nvPicPr>
          <p:cNvPr id="35" name="図 34"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4"/>
          <a:stretch>
            <a:fillRect/>
          </a:stretch>
        </p:blipFill>
        <p:spPr>
          <a:xfrm>
            <a:off x="7766535" y="1580674"/>
            <a:ext cx="1341109" cy="964706"/>
          </a:xfrm>
          <a:prstGeom prst="rect">
            <a:avLst/>
          </a:prstGeom>
        </p:spPr>
      </p:pic>
      <p:grpSp>
        <p:nvGrpSpPr>
          <p:cNvPr id="37" name="グループ化 36">
            <a:extLst>
              <a:ext uri="{FF2B5EF4-FFF2-40B4-BE49-F238E27FC236}">
                <a16:creationId xmlns:a16="http://schemas.microsoft.com/office/drawing/2014/main" id="{0F4FD678-876F-4360-9784-BCF9500CA129}"/>
              </a:ext>
            </a:extLst>
          </p:cNvPr>
          <p:cNvGrpSpPr/>
          <p:nvPr/>
        </p:nvGrpSpPr>
        <p:grpSpPr>
          <a:xfrm>
            <a:off x="176707" y="2752731"/>
            <a:ext cx="4321523" cy="432316"/>
            <a:chOff x="5018363" y="6140624"/>
            <a:chExt cx="2493818" cy="432316"/>
          </a:xfrm>
        </p:grpSpPr>
        <p:sp>
          <p:nvSpPr>
            <p:cNvPr id="38" name="角丸四角形 37"/>
            <p:cNvSpPr/>
            <p:nvPr/>
          </p:nvSpPr>
          <p:spPr bwMode="gray">
            <a:xfrm>
              <a:off x="5018363" y="6144429"/>
              <a:ext cx="2493818" cy="428511"/>
            </a:xfrm>
            <a:prstGeom prst="roundRect">
              <a:avLst>
                <a:gd name="adj" fmla="val 43388"/>
              </a:avLst>
            </a:prstGeom>
            <a:solidFill>
              <a:srgbClr val="FFC00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収入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grpSp>
        <p:nvGrpSpPr>
          <p:cNvPr id="41" name="グループ化 40">
            <a:extLst>
              <a:ext uri="{FF2B5EF4-FFF2-40B4-BE49-F238E27FC236}">
                <a16:creationId xmlns:a16="http://schemas.microsoft.com/office/drawing/2014/main" id="{0F4FD678-876F-4360-9784-BCF9500CA129}"/>
              </a:ext>
            </a:extLst>
          </p:cNvPr>
          <p:cNvGrpSpPr/>
          <p:nvPr/>
        </p:nvGrpSpPr>
        <p:grpSpPr>
          <a:xfrm>
            <a:off x="4710895" y="2731022"/>
            <a:ext cx="4321523" cy="432316"/>
            <a:chOff x="5018363" y="6140624"/>
            <a:chExt cx="2493818" cy="432316"/>
          </a:xfrm>
        </p:grpSpPr>
        <p:sp>
          <p:nvSpPr>
            <p:cNvPr id="42" name="角丸四角形 41"/>
            <p:cNvSpPr/>
            <p:nvPr/>
          </p:nvSpPr>
          <p:spPr bwMode="gray">
            <a:xfrm>
              <a:off x="5018363" y="6144429"/>
              <a:ext cx="2493818" cy="428511"/>
            </a:xfrm>
            <a:prstGeom prst="roundRect">
              <a:avLst>
                <a:gd name="adj" fmla="val 43388"/>
              </a:avLst>
            </a:prstGeom>
            <a:solidFill>
              <a:srgbClr val="0070C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bwMode="white">
            <a:xfrm>
              <a:off x="5046649" y="6170257"/>
              <a:ext cx="2439669" cy="389555"/>
            </a:xfrm>
            <a:prstGeom prst="roundRect">
              <a:avLst>
                <a:gd name="adj" fmla="val 45836"/>
              </a:avLst>
            </a:prstGeom>
            <a:no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40624"/>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支出</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pic>
        <p:nvPicPr>
          <p:cNvPr id="4" name="図 3">
            <a:extLst>
              <a:ext uri="{FF2B5EF4-FFF2-40B4-BE49-F238E27FC236}">
                <a16:creationId xmlns:a16="http://schemas.microsoft.com/office/drawing/2014/main" id="{404CE8D1-D349-5CEE-7148-90899822EBFC}"/>
              </a:ext>
            </a:extLst>
          </p:cNvPr>
          <p:cNvPicPr>
            <a:picLocks noChangeAspect="1"/>
          </p:cNvPicPr>
          <p:nvPr/>
        </p:nvPicPr>
        <p:blipFill>
          <a:blip r:embed="rId5"/>
          <a:stretch>
            <a:fillRect/>
          </a:stretch>
        </p:blipFill>
        <p:spPr>
          <a:xfrm>
            <a:off x="5643908" y="3163338"/>
            <a:ext cx="2661991" cy="3617578"/>
          </a:xfrm>
          <a:prstGeom prst="rect">
            <a:avLst/>
          </a:prstGeom>
        </p:spPr>
      </p:pic>
      <p:pic>
        <p:nvPicPr>
          <p:cNvPr id="7" name="図 6">
            <a:extLst>
              <a:ext uri="{FF2B5EF4-FFF2-40B4-BE49-F238E27FC236}">
                <a16:creationId xmlns:a16="http://schemas.microsoft.com/office/drawing/2014/main" id="{18EAE675-48C2-9C61-9D5B-0B8A23ED0189}"/>
              </a:ext>
            </a:extLst>
          </p:cNvPr>
          <p:cNvPicPr>
            <a:picLocks noChangeAspect="1"/>
          </p:cNvPicPr>
          <p:nvPr/>
        </p:nvPicPr>
        <p:blipFill>
          <a:blip r:embed="rId6"/>
          <a:stretch>
            <a:fillRect/>
          </a:stretch>
        </p:blipFill>
        <p:spPr>
          <a:xfrm>
            <a:off x="225724" y="3272267"/>
            <a:ext cx="4845277" cy="3508649"/>
          </a:xfrm>
          <a:prstGeom prst="rect">
            <a:avLst/>
          </a:prstGeom>
        </p:spPr>
      </p:pic>
      <p:sp>
        <p:nvSpPr>
          <p:cNvPr id="5" name="正方形/長方形 4">
            <a:extLst>
              <a:ext uri="{FF2B5EF4-FFF2-40B4-BE49-F238E27FC236}">
                <a16:creationId xmlns:a16="http://schemas.microsoft.com/office/drawing/2014/main" id="{2BA344A6-0C1C-E720-575B-9F00333BDBCC}"/>
              </a:ext>
            </a:extLst>
          </p:cNvPr>
          <p:cNvSpPr/>
          <p:nvPr/>
        </p:nvSpPr>
        <p:spPr>
          <a:xfrm>
            <a:off x="335716" y="1763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6" name="正方形/長方形 5">
            <a:extLst>
              <a:ext uri="{FF2B5EF4-FFF2-40B4-BE49-F238E27FC236}">
                <a16:creationId xmlns:a16="http://schemas.microsoft.com/office/drawing/2014/main" id="{B7A06074-73FA-D779-3CEE-5FB1AF075A60}"/>
              </a:ext>
            </a:extLst>
          </p:cNvPr>
          <p:cNvSpPr/>
          <p:nvPr/>
        </p:nvSpPr>
        <p:spPr>
          <a:xfrm>
            <a:off x="1492642" y="-715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8" name="正方形/長方形 7">
            <a:extLst>
              <a:ext uri="{FF2B5EF4-FFF2-40B4-BE49-F238E27FC236}">
                <a16:creationId xmlns:a16="http://schemas.microsoft.com/office/drawing/2014/main" id="{309921E7-64B0-C1E6-9D19-7CA4099FD409}"/>
              </a:ext>
            </a:extLst>
          </p:cNvPr>
          <p:cNvSpPr/>
          <p:nvPr/>
        </p:nvSpPr>
        <p:spPr>
          <a:xfrm>
            <a:off x="4151678" y="1722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9" name="正方形/長方形 8">
            <a:extLst>
              <a:ext uri="{FF2B5EF4-FFF2-40B4-BE49-F238E27FC236}">
                <a16:creationId xmlns:a16="http://schemas.microsoft.com/office/drawing/2014/main" id="{DA7B6FE5-8EDA-25C8-04F6-BC7918C5CD3D}"/>
              </a:ext>
            </a:extLst>
          </p:cNvPr>
          <p:cNvSpPr/>
          <p:nvPr/>
        </p:nvSpPr>
        <p:spPr>
          <a:xfrm>
            <a:off x="461964" y="6393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11" name="正方形/長方形 10">
            <a:extLst>
              <a:ext uri="{FF2B5EF4-FFF2-40B4-BE49-F238E27FC236}">
                <a16:creationId xmlns:a16="http://schemas.microsoft.com/office/drawing/2014/main" id="{322C6521-459A-6348-D411-D41728ABA068}"/>
              </a:ext>
            </a:extLst>
          </p:cNvPr>
          <p:cNvSpPr/>
          <p:nvPr/>
        </p:nvSpPr>
        <p:spPr>
          <a:xfrm>
            <a:off x="1790995" y="6393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12" name="正方形/長方形 11">
            <a:extLst>
              <a:ext uri="{FF2B5EF4-FFF2-40B4-BE49-F238E27FC236}">
                <a16:creationId xmlns:a16="http://schemas.microsoft.com/office/drawing/2014/main" id="{BD3D6E63-9259-665D-1873-401248E78261}"/>
              </a:ext>
            </a:extLst>
          </p:cNvPr>
          <p:cNvSpPr/>
          <p:nvPr/>
        </p:nvSpPr>
        <p:spPr>
          <a:xfrm>
            <a:off x="4431975" y="63939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かけい</a:t>
            </a:r>
          </a:p>
        </p:txBody>
      </p:sp>
      <p:sp>
        <p:nvSpPr>
          <p:cNvPr id="13" name="正方形/長方形 12">
            <a:extLst>
              <a:ext uri="{FF2B5EF4-FFF2-40B4-BE49-F238E27FC236}">
                <a16:creationId xmlns:a16="http://schemas.microsoft.com/office/drawing/2014/main" id="{C7768BB8-3DAB-E739-1954-EEFDE82702AC}"/>
              </a:ext>
            </a:extLst>
          </p:cNvPr>
          <p:cNvSpPr/>
          <p:nvPr/>
        </p:nvSpPr>
        <p:spPr>
          <a:xfrm>
            <a:off x="5721300" y="64195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a:t>
            </a:r>
          </a:p>
        </p:txBody>
      </p:sp>
      <p:sp>
        <p:nvSpPr>
          <p:cNvPr id="14" name="正方形/長方形 13">
            <a:extLst>
              <a:ext uri="{FF2B5EF4-FFF2-40B4-BE49-F238E27FC236}">
                <a16:creationId xmlns:a16="http://schemas.microsoft.com/office/drawing/2014/main" id="{34FE97EE-969A-7298-90B7-2412FEF334FA}"/>
              </a:ext>
            </a:extLst>
          </p:cNvPr>
          <p:cNvSpPr/>
          <p:nvPr/>
        </p:nvSpPr>
        <p:spPr>
          <a:xfrm>
            <a:off x="2445676" y="1285949"/>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5" name="正方形/長方形 14">
            <a:extLst>
              <a:ext uri="{FF2B5EF4-FFF2-40B4-BE49-F238E27FC236}">
                <a16:creationId xmlns:a16="http://schemas.microsoft.com/office/drawing/2014/main" id="{0F096F3A-76FC-6CA4-6181-56660C3174D2}"/>
              </a:ext>
            </a:extLst>
          </p:cNvPr>
          <p:cNvSpPr/>
          <p:nvPr/>
        </p:nvSpPr>
        <p:spPr>
          <a:xfrm>
            <a:off x="3379797" y="1267342"/>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16" name="正方形/長方形 15">
            <a:extLst>
              <a:ext uri="{FF2B5EF4-FFF2-40B4-BE49-F238E27FC236}">
                <a16:creationId xmlns:a16="http://schemas.microsoft.com/office/drawing/2014/main" id="{0DC577D9-CEA6-A81C-7523-03F4B1115BC1}"/>
              </a:ext>
            </a:extLst>
          </p:cNvPr>
          <p:cNvSpPr/>
          <p:nvPr/>
        </p:nvSpPr>
        <p:spPr>
          <a:xfrm>
            <a:off x="4328882" y="1274637"/>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かた</a:t>
            </a:r>
          </a:p>
        </p:txBody>
      </p:sp>
      <p:sp>
        <p:nvSpPr>
          <p:cNvPr id="17" name="正方形/長方形 16">
            <a:extLst>
              <a:ext uri="{FF2B5EF4-FFF2-40B4-BE49-F238E27FC236}">
                <a16:creationId xmlns:a16="http://schemas.microsoft.com/office/drawing/2014/main" id="{B30C7368-ACCC-CBCC-25B7-C931AA726858}"/>
              </a:ext>
            </a:extLst>
          </p:cNvPr>
          <p:cNvSpPr/>
          <p:nvPr/>
        </p:nvSpPr>
        <p:spPr>
          <a:xfrm>
            <a:off x="5232597" y="1267341"/>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18" name="正方形/長方形 17">
            <a:extLst>
              <a:ext uri="{FF2B5EF4-FFF2-40B4-BE49-F238E27FC236}">
                <a16:creationId xmlns:a16="http://schemas.microsoft.com/office/drawing/2014/main" id="{099B101A-8954-D801-5377-371F52103546}"/>
              </a:ext>
            </a:extLst>
          </p:cNvPr>
          <p:cNvSpPr/>
          <p:nvPr/>
        </p:nvSpPr>
        <p:spPr>
          <a:xfrm>
            <a:off x="1309650" y="195726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20" name="正方形/長方形 19">
            <a:extLst>
              <a:ext uri="{FF2B5EF4-FFF2-40B4-BE49-F238E27FC236}">
                <a16:creationId xmlns:a16="http://schemas.microsoft.com/office/drawing/2014/main" id="{0DC858DF-917B-BE62-0640-47FC6BCCC164}"/>
              </a:ext>
            </a:extLst>
          </p:cNvPr>
          <p:cNvSpPr/>
          <p:nvPr/>
        </p:nvSpPr>
        <p:spPr>
          <a:xfrm>
            <a:off x="-97253" y="129567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a:t>
            </a:r>
          </a:p>
        </p:txBody>
      </p:sp>
      <p:sp>
        <p:nvSpPr>
          <p:cNvPr id="21" name="正方形/長方形 20">
            <a:extLst>
              <a:ext uri="{FF2B5EF4-FFF2-40B4-BE49-F238E27FC236}">
                <a16:creationId xmlns:a16="http://schemas.microsoft.com/office/drawing/2014/main" id="{C0B41A34-8B20-F574-B1E4-72A3CF9D75EB}"/>
              </a:ext>
            </a:extLst>
          </p:cNvPr>
          <p:cNvSpPr/>
          <p:nvPr/>
        </p:nvSpPr>
        <p:spPr>
          <a:xfrm>
            <a:off x="1790994" y="258889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22" name="正方形/長方形 21">
            <a:extLst>
              <a:ext uri="{FF2B5EF4-FFF2-40B4-BE49-F238E27FC236}">
                <a16:creationId xmlns:a16="http://schemas.microsoft.com/office/drawing/2014/main" id="{3C511D81-1443-50EE-2E43-A6BBD9CD0B34}"/>
              </a:ext>
            </a:extLst>
          </p:cNvPr>
          <p:cNvSpPr/>
          <p:nvPr/>
        </p:nvSpPr>
        <p:spPr>
          <a:xfrm>
            <a:off x="6328517" y="252660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Tree>
    <p:extLst>
      <p:ext uri="{BB962C8B-B14F-4D97-AF65-F5344CB8AC3E}">
        <p14:creationId xmlns:p14="http://schemas.microsoft.com/office/powerpoint/2010/main" val="2498928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雇用形態別の賃金は？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テキスト ボックス 22"/>
          <p:cNvSpPr txBox="1"/>
          <p:nvPr/>
        </p:nvSpPr>
        <p:spPr>
          <a:xfrm>
            <a:off x="5191557" y="6520559"/>
            <a:ext cx="3573558"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descr="テーブル&#10;&#10;自動的に生成された説明">
            <a:extLst>
              <a:ext uri="{FF2B5EF4-FFF2-40B4-BE49-F238E27FC236}">
                <a16:creationId xmlns:a16="http://schemas.microsoft.com/office/drawing/2014/main" id="{091D067A-0E59-25C8-9613-731E8EFC2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18" y="764704"/>
            <a:ext cx="7928282" cy="5734618"/>
          </a:xfrm>
          <a:prstGeom prst="rect">
            <a:avLst/>
          </a:prstGeom>
        </p:spPr>
      </p:pic>
      <p:sp>
        <p:nvSpPr>
          <p:cNvPr id="5" name="テキスト ボックス 4">
            <a:extLst>
              <a:ext uri="{FF2B5EF4-FFF2-40B4-BE49-F238E27FC236}">
                <a16:creationId xmlns:a16="http://schemas.microsoft.com/office/drawing/2014/main" id="{B281C11F-9D63-2B3E-A336-D5B0B0B81B4F}"/>
              </a:ext>
            </a:extLst>
          </p:cNvPr>
          <p:cNvSpPr txBox="1"/>
          <p:nvPr/>
        </p:nvSpPr>
        <p:spPr>
          <a:xfrm>
            <a:off x="147921" y="6443976"/>
            <a:ext cx="4969024"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「賃金」は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月分の所定内給与額で、決まって支給する現金給与額（所得税・社会保険料等を控除する前の額）のうち、時間外勤務手当など超過労働給与額を差し引いた額。</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DE943875-513F-53D1-232C-E5724D610C91}"/>
              </a:ext>
            </a:extLst>
          </p:cNvPr>
          <p:cNvGrpSpPr/>
          <p:nvPr/>
        </p:nvGrpSpPr>
        <p:grpSpPr>
          <a:xfrm>
            <a:off x="1403497" y="1839433"/>
            <a:ext cx="7533822" cy="2615609"/>
            <a:chOff x="1403497" y="1839433"/>
            <a:chExt cx="7533822" cy="2615609"/>
          </a:xfrm>
        </p:grpSpPr>
        <p:sp>
          <p:nvSpPr>
            <p:cNvPr id="2" name="四角形: 角を丸くする 1">
              <a:extLst>
                <a:ext uri="{FF2B5EF4-FFF2-40B4-BE49-F238E27FC236}">
                  <a16:creationId xmlns:a16="http://schemas.microsoft.com/office/drawing/2014/main" id="{30333352-285A-3625-5167-5E89C199D78B}"/>
                </a:ext>
              </a:extLst>
            </p:cNvPr>
            <p:cNvSpPr/>
            <p:nvPr/>
          </p:nvSpPr>
          <p:spPr>
            <a:xfrm>
              <a:off x="1403497" y="1839433"/>
              <a:ext cx="1552353" cy="414024"/>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CFFA1796-6795-E3BE-89F0-43DFE06702C9}"/>
                </a:ext>
              </a:extLst>
            </p:cNvPr>
            <p:cNvSpPr/>
            <p:nvPr/>
          </p:nvSpPr>
          <p:spPr>
            <a:xfrm>
              <a:off x="3359889" y="3019647"/>
              <a:ext cx="5577430" cy="1435395"/>
            </a:xfrm>
            <a:prstGeom prst="wedgeRoundRectCallout">
              <a:avLst>
                <a:gd name="adj1" fmla="val -58823"/>
                <a:gd name="adj2" fmla="val -102463"/>
                <a:gd name="adj3" fmla="val 16667"/>
              </a:avLst>
            </a:prstGeom>
            <a:solidFill>
              <a:schemeClr val="accent2">
                <a:lumMod val="40000"/>
                <a:lumOff val="60000"/>
              </a:schemeClr>
            </a:solidFill>
            <a:ln w="3175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2400" dirty="0">
                  <a:solidFill>
                    <a:schemeClr val="accent2">
                      <a:lumMod val="50000"/>
                    </a:schemeClr>
                  </a:solidFill>
                </a:rPr>
                <a:t>男女・年齢合計</a:t>
              </a:r>
              <a:endParaRPr kumimoji="1" lang="en-US" altLang="ja-JP" sz="2400" dirty="0">
                <a:solidFill>
                  <a:schemeClr val="accent2">
                    <a:lumMod val="50000"/>
                  </a:schemeClr>
                </a:solidFill>
              </a:endParaRPr>
            </a:p>
            <a:p>
              <a:r>
                <a:rPr kumimoji="1" lang="ja-JP" altLang="en-US" sz="2400" dirty="0">
                  <a:solidFill>
                    <a:schemeClr val="accent2">
                      <a:lumMod val="50000"/>
                    </a:schemeClr>
                  </a:solidFill>
                </a:rPr>
                <a:t>〇正社員・正職員・・・</a:t>
              </a:r>
              <a:r>
                <a:rPr kumimoji="1" lang="ja-JP" altLang="en-US" sz="2400" b="1" dirty="0">
                  <a:solidFill>
                    <a:schemeClr val="accent2">
                      <a:lumMod val="50000"/>
                    </a:schemeClr>
                  </a:solidFill>
                </a:rPr>
                <a:t>月</a:t>
              </a:r>
              <a:r>
                <a:rPr kumimoji="1" lang="en-US" altLang="ja-JP" sz="2400" b="1" dirty="0">
                  <a:solidFill>
                    <a:schemeClr val="accent2">
                      <a:lumMod val="50000"/>
                    </a:schemeClr>
                  </a:solidFill>
                </a:rPr>
                <a:t>336,300</a:t>
              </a:r>
              <a:r>
                <a:rPr kumimoji="1" lang="ja-JP" altLang="en-US" sz="2400" b="1" dirty="0">
                  <a:solidFill>
                    <a:schemeClr val="accent2">
                      <a:lumMod val="50000"/>
                    </a:schemeClr>
                  </a:solidFill>
                </a:rPr>
                <a:t>円</a:t>
              </a:r>
              <a:endParaRPr kumimoji="1" lang="en-US" altLang="ja-JP" sz="2400" b="1" dirty="0">
                <a:solidFill>
                  <a:schemeClr val="accent2">
                    <a:lumMod val="50000"/>
                  </a:schemeClr>
                </a:solidFill>
              </a:endParaRPr>
            </a:p>
            <a:p>
              <a:r>
                <a:rPr lang="ja-JP" altLang="en-US" sz="2400" dirty="0">
                  <a:solidFill>
                    <a:schemeClr val="accent2">
                      <a:lumMod val="50000"/>
                    </a:schemeClr>
                  </a:solidFill>
                </a:rPr>
                <a:t>〇</a:t>
              </a:r>
              <a:r>
                <a:rPr kumimoji="1" lang="ja-JP" altLang="en-US" sz="2400" dirty="0">
                  <a:solidFill>
                    <a:schemeClr val="accent2">
                      <a:lumMod val="50000"/>
                    </a:schemeClr>
                  </a:solidFill>
                </a:rPr>
                <a:t>正社員・正職員以外・・・</a:t>
              </a:r>
              <a:r>
                <a:rPr kumimoji="1" lang="ja-JP" altLang="en-US" sz="2400" b="1" dirty="0">
                  <a:solidFill>
                    <a:schemeClr val="accent2">
                      <a:lumMod val="50000"/>
                    </a:schemeClr>
                  </a:solidFill>
                </a:rPr>
                <a:t>月</a:t>
              </a:r>
              <a:r>
                <a:rPr kumimoji="1" lang="en-US" altLang="ja-JP" sz="2400" b="1" dirty="0">
                  <a:solidFill>
                    <a:schemeClr val="accent2">
                      <a:lumMod val="50000"/>
                    </a:schemeClr>
                  </a:solidFill>
                </a:rPr>
                <a:t>226,600</a:t>
              </a:r>
              <a:r>
                <a:rPr kumimoji="1" lang="ja-JP" altLang="en-US" sz="2400" b="1" dirty="0">
                  <a:solidFill>
                    <a:schemeClr val="accent2">
                      <a:lumMod val="50000"/>
                    </a:schemeClr>
                  </a:solidFill>
                </a:rPr>
                <a:t>円</a:t>
              </a:r>
            </a:p>
            <a:p>
              <a:pPr algn="ctr"/>
              <a:endParaRPr kumimoji="1" lang="ja-JP" altLang="en-US" dirty="0"/>
            </a:p>
          </p:txBody>
        </p:sp>
      </p:grpSp>
      <p:sp>
        <p:nvSpPr>
          <p:cNvPr id="7" name="スライド番号プレースホルダー 1">
            <a:extLst>
              <a:ext uri="{FF2B5EF4-FFF2-40B4-BE49-F238E27FC236}">
                <a16:creationId xmlns:a16="http://schemas.microsoft.com/office/drawing/2014/main" id="{EC5B745E-B613-8C01-5C33-CF907407BAF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17</a:t>
            </a:fld>
            <a:endParaRPr lang="ja-JP" altLang="en-US" dirty="0"/>
          </a:p>
        </p:txBody>
      </p:sp>
      <p:sp>
        <p:nvSpPr>
          <p:cNvPr id="8" name="正方形/長方形 7">
            <a:extLst>
              <a:ext uri="{FF2B5EF4-FFF2-40B4-BE49-F238E27FC236}">
                <a16:creationId xmlns:a16="http://schemas.microsoft.com/office/drawing/2014/main" id="{C6EF5D3A-D90F-6441-A006-5E4E5E6B34FF}"/>
              </a:ext>
            </a:extLst>
          </p:cNvPr>
          <p:cNvSpPr/>
          <p:nvPr/>
        </p:nvSpPr>
        <p:spPr>
          <a:xfrm>
            <a:off x="607179" y="0"/>
            <a:ext cx="182169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こようけいたいべつ</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E17554E2-22A8-D464-3321-87F6AEB07906}"/>
              </a:ext>
            </a:extLst>
          </p:cNvPr>
          <p:cNvSpPr/>
          <p:nvPr/>
        </p:nvSpPr>
        <p:spPr>
          <a:xfrm>
            <a:off x="2328863" y="-21237"/>
            <a:ext cx="182169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ちんぎん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1E8DAF79-0463-65C4-FF60-EF6EC98B14C8}"/>
              </a:ext>
            </a:extLst>
          </p:cNvPr>
          <p:cNvSpPr/>
          <p:nvPr/>
        </p:nvSpPr>
        <p:spPr>
          <a:xfrm>
            <a:off x="3508996" y="2957793"/>
            <a:ext cx="1905967"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だんじょ　　　　ねんれいごうけい</a:t>
            </a:r>
          </a:p>
        </p:txBody>
      </p:sp>
      <p:sp>
        <p:nvSpPr>
          <p:cNvPr id="11" name="正方形/長方形 10">
            <a:extLst>
              <a:ext uri="{FF2B5EF4-FFF2-40B4-BE49-F238E27FC236}">
                <a16:creationId xmlns:a16="http://schemas.microsoft.com/office/drawing/2014/main" id="{80B5A795-A8C4-2160-2462-C388A1BF3891}"/>
              </a:ext>
            </a:extLst>
          </p:cNvPr>
          <p:cNvSpPr/>
          <p:nvPr/>
        </p:nvSpPr>
        <p:spPr>
          <a:xfrm>
            <a:off x="3789983" y="3313584"/>
            <a:ext cx="2139330" cy="230832"/>
          </a:xfrm>
          <a:prstGeom prst="rect">
            <a:avLst/>
          </a:prstGeom>
          <a:noFill/>
        </p:spPr>
        <p:txBody>
          <a:bodyPr wrap="square" lIns="91440" tIns="45720" rIns="91440" bIns="45720">
            <a:spAutoFit/>
          </a:bodyPr>
          <a:lstStyle/>
          <a:p>
            <a:pPr algn="ctr"/>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せいしゃいん　　　　　せいしょくいん</a:t>
            </a:r>
            <a:endPar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8CF85B24-A227-6B1A-6E4A-245B0367D3EA}"/>
              </a:ext>
            </a:extLst>
          </p:cNvPr>
          <p:cNvSpPr/>
          <p:nvPr/>
        </p:nvSpPr>
        <p:spPr>
          <a:xfrm>
            <a:off x="3847132" y="3681150"/>
            <a:ext cx="2496517" cy="230832"/>
          </a:xfrm>
          <a:prstGeom prst="rect">
            <a:avLst/>
          </a:prstGeom>
          <a:noFill/>
        </p:spPr>
        <p:txBody>
          <a:bodyPr wrap="square" lIns="91440" tIns="45720" rIns="91440" bIns="45720">
            <a:spAutoFit/>
          </a:bodyPr>
          <a:lstStyle/>
          <a:p>
            <a:pPr algn="ctr"/>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せいしゃいん　　　　　せいしょくいんいがい</a:t>
            </a:r>
            <a:endPar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8448E35F-8567-ED17-BBBF-84151D2204AB}"/>
              </a:ext>
            </a:extLst>
          </p:cNvPr>
          <p:cNvSpPr/>
          <p:nvPr/>
        </p:nvSpPr>
        <p:spPr>
          <a:xfrm>
            <a:off x="6105681" y="3258092"/>
            <a:ext cx="656302"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つき</a:t>
            </a:r>
          </a:p>
        </p:txBody>
      </p:sp>
      <p:sp>
        <p:nvSpPr>
          <p:cNvPr id="15" name="正方形/長方形 14">
            <a:extLst>
              <a:ext uri="{FF2B5EF4-FFF2-40B4-BE49-F238E27FC236}">
                <a16:creationId xmlns:a16="http://schemas.microsoft.com/office/drawing/2014/main" id="{77DF7574-D244-0AE3-9BCF-9BE6E999FE16}"/>
              </a:ext>
            </a:extLst>
          </p:cNvPr>
          <p:cNvSpPr/>
          <p:nvPr/>
        </p:nvSpPr>
        <p:spPr>
          <a:xfrm>
            <a:off x="6731922" y="3680092"/>
            <a:ext cx="656302"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つき</a:t>
            </a:r>
          </a:p>
        </p:txBody>
      </p:sp>
    </p:spTree>
    <p:extLst>
      <p:ext uri="{BB962C8B-B14F-4D97-AF65-F5344CB8AC3E}">
        <p14:creationId xmlns:p14="http://schemas.microsoft.com/office/powerpoint/2010/main" val="35222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D29A1-BB61-7C6A-420B-AF39BEC61310}"/>
            </a:ext>
          </a:extLst>
        </p:cNvPr>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A5E501F6-226B-6BC2-31B1-A5FB6AE65600}"/>
              </a:ext>
            </a:extLst>
          </p:cNvPr>
          <p:cNvSpPr/>
          <p:nvPr/>
        </p:nvSpPr>
        <p:spPr>
          <a:xfrm>
            <a:off x="-1" y="0"/>
            <a:ext cx="9144000" cy="764704"/>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25B4280-DECA-6FC0-A4DB-E311D5F496F8}"/>
              </a:ext>
            </a:extLst>
          </p:cNvPr>
          <p:cNvSpPr txBox="1"/>
          <p:nvPr/>
        </p:nvSpPr>
        <p:spPr bwMode="white">
          <a:xfrm>
            <a:off x="222817" y="0"/>
            <a:ext cx="8352927" cy="707886"/>
          </a:xfrm>
          <a:prstGeom prst="rect">
            <a:avLst/>
          </a:prstGeom>
          <a:solidFill>
            <a:schemeClr val="accent4">
              <a:lumMod val="60000"/>
              <a:lumOff val="40000"/>
            </a:schemeClr>
          </a:solidFill>
        </p:spPr>
        <p:txBody>
          <a:bodyPr wrap="square" rtlCol="0">
            <a:spAutoFit/>
          </a:bodyPr>
          <a:lstStyle/>
          <a:p>
            <a:pPr>
              <a:defRPr/>
            </a:pPr>
            <a:r>
              <a:rPr kumimoji="1" lang="ja-JP" altLang="en-US" sz="40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（２</a:t>
            </a:r>
            <a:r>
              <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 自立について考える）</a:t>
            </a:r>
            <a:endParaRPr kumimoji="1" lang="en-US" altLang="ja-JP" sz="4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B582F2D6-44A8-3FE2-D70F-1D7DC9B30CBF}"/>
              </a:ext>
            </a:extLst>
          </p:cNvPr>
          <p:cNvSpPr>
            <a:spLocks noGrp="1"/>
          </p:cNvSpPr>
          <p:nvPr>
            <p:ph type="sldNum" sz="quarter" idx="12"/>
          </p:nvPr>
        </p:nvSpPr>
        <p:spPr>
          <a:xfrm>
            <a:off x="6704201" y="6421893"/>
            <a:ext cx="2133600" cy="365125"/>
          </a:xfrm>
        </p:spPr>
        <p:txBody>
          <a:bodyPr/>
          <a:lstStyle/>
          <a:p>
            <a:pPr defTabSz="457200">
              <a:defRPr/>
            </a:pPr>
            <a:fld id="{7B76553B-32E2-D644-9CD0-56FDA882EB90}" type="slidenum">
              <a:rPr lang="ja-JP" altLang="en-US" sz="1800" smtClean="0"/>
              <a:pPr defTabSz="457200">
                <a:defRPr/>
              </a:pPr>
              <a:t>18</a:t>
            </a:fld>
            <a:endParaRPr lang="ja-JP" altLang="en-US" sz="1800" dirty="0"/>
          </a:p>
        </p:txBody>
      </p:sp>
      <p:grpSp>
        <p:nvGrpSpPr>
          <p:cNvPr id="3" name="グループ化 2">
            <a:extLst>
              <a:ext uri="{FF2B5EF4-FFF2-40B4-BE49-F238E27FC236}">
                <a16:creationId xmlns:a16="http://schemas.microsoft.com/office/drawing/2014/main" id="{A9F81D53-8F2E-98BA-9068-3C9A540A4B6E}"/>
              </a:ext>
            </a:extLst>
          </p:cNvPr>
          <p:cNvGrpSpPr/>
          <p:nvPr/>
        </p:nvGrpSpPr>
        <p:grpSpPr>
          <a:xfrm>
            <a:off x="162663" y="1033561"/>
            <a:ext cx="8667403" cy="1073748"/>
            <a:chOff x="157367" y="2075173"/>
            <a:chExt cx="8667403" cy="1073748"/>
          </a:xfrm>
        </p:grpSpPr>
        <p:sp>
          <p:nvSpPr>
            <p:cNvPr id="5" name="正方形/長方形 4">
              <a:extLst>
                <a:ext uri="{FF2B5EF4-FFF2-40B4-BE49-F238E27FC236}">
                  <a16:creationId xmlns:a16="http://schemas.microsoft.com/office/drawing/2014/main" id="{21D4E3C4-DAF3-9741-095F-CA6A11357931}"/>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家計を自分で考える上で</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は大切になってきます。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E89131A-F5E6-A304-1681-A0C2894A2611}"/>
                </a:ext>
              </a:extLst>
            </p:cNvPr>
            <p:cNvSpPr/>
            <p:nvPr/>
          </p:nvSpPr>
          <p:spPr>
            <a:xfrm>
              <a:off x="157367" y="2076031"/>
              <a:ext cx="595035" cy="584775"/>
            </a:xfrm>
            <a:prstGeom prst="rect">
              <a:avLst/>
            </a:prstGeom>
          </p:spPr>
          <p:txBody>
            <a:bodyPr wrap="none">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①</a:t>
              </a:r>
              <a:endParaRPr lang="ja-JP" altLang="en-US" sz="3200" dirty="0"/>
            </a:p>
          </p:txBody>
        </p:sp>
      </p:grpSp>
      <p:grpSp>
        <p:nvGrpSpPr>
          <p:cNvPr id="13" name="グループ化 12">
            <a:extLst>
              <a:ext uri="{FF2B5EF4-FFF2-40B4-BE49-F238E27FC236}">
                <a16:creationId xmlns:a16="http://schemas.microsoft.com/office/drawing/2014/main" id="{BD80DE8D-D793-FE2F-B7B0-D781E6C21CF3}"/>
              </a:ext>
            </a:extLst>
          </p:cNvPr>
          <p:cNvGrpSpPr/>
          <p:nvPr/>
        </p:nvGrpSpPr>
        <p:grpSpPr>
          <a:xfrm>
            <a:off x="162663" y="2376166"/>
            <a:ext cx="8667403" cy="1073748"/>
            <a:chOff x="157367" y="2075173"/>
            <a:chExt cx="8667403" cy="1073748"/>
          </a:xfrm>
        </p:grpSpPr>
        <p:sp>
          <p:nvSpPr>
            <p:cNvPr id="14" name="正方形/長方形 13">
              <a:extLst>
                <a:ext uri="{FF2B5EF4-FFF2-40B4-BE49-F238E27FC236}">
                  <a16:creationId xmlns:a16="http://schemas.microsoft.com/office/drawing/2014/main" id="{1BF431C5-7C0D-94E3-E240-C23F416B3AFF}"/>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働き方や働く目的は人それぞれ</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です。自分にとって何が大切かを考えましょう。</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BEF5C63B-656F-70D4-BA0F-4DA22E55D681}"/>
                </a:ext>
              </a:extLst>
            </p:cNvPr>
            <p:cNvSpPr/>
            <p:nvPr/>
          </p:nvSpPr>
          <p:spPr>
            <a:xfrm>
              <a:off x="157367" y="2076031"/>
              <a:ext cx="595035" cy="584775"/>
            </a:xfrm>
            <a:prstGeom prst="rect">
              <a:avLst/>
            </a:prstGeom>
          </p:spPr>
          <p:txBody>
            <a:bodyPr wrap="none">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②</a:t>
              </a:r>
              <a:endParaRPr lang="ja-JP" altLang="en-US" sz="3200" dirty="0"/>
            </a:p>
          </p:txBody>
        </p:sp>
      </p:grpSp>
      <p:sp>
        <p:nvSpPr>
          <p:cNvPr id="4" name="正方形/長方形 3">
            <a:extLst>
              <a:ext uri="{FF2B5EF4-FFF2-40B4-BE49-F238E27FC236}">
                <a16:creationId xmlns:a16="http://schemas.microsoft.com/office/drawing/2014/main" id="{B316BE2E-FA4F-96AC-C7B0-79FF04E6CA2E}"/>
              </a:ext>
            </a:extLst>
          </p:cNvPr>
          <p:cNvSpPr/>
          <p:nvPr/>
        </p:nvSpPr>
        <p:spPr>
          <a:xfrm>
            <a:off x="2435979"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じりつ</a:t>
            </a:r>
          </a:p>
        </p:txBody>
      </p:sp>
      <p:sp>
        <p:nvSpPr>
          <p:cNvPr id="7" name="正方形/長方形 6">
            <a:extLst>
              <a:ext uri="{FF2B5EF4-FFF2-40B4-BE49-F238E27FC236}">
                <a16:creationId xmlns:a16="http://schemas.microsoft.com/office/drawing/2014/main" id="{84E6E661-4EEE-79EB-EDE6-DD9E1751B26D}"/>
              </a:ext>
            </a:extLst>
          </p:cNvPr>
          <p:cNvSpPr/>
          <p:nvPr/>
        </p:nvSpPr>
        <p:spPr>
          <a:xfrm>
            <a:off x="4399280" y="-1610"/>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9D85A1B3-D8CC-2269-5F44-6018BC7202A7}"/>
              </a:ext>
            </a:extLst>
          </p:cNvPr>
          <p:cNvSpPr/>
          <p:nvPr/>
        </p:nvSpPr>
        <p:spPr>
          <a:xfrm>
            <a:off x="683649" y="942725"/>
            <a:ext cx="1034430"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かけい</a:t>
            </a:r>
          </a:p>
        </p:txBody>
      </p:sp>
      <p:sp>
        <p:nvSpPr>
          <p:cNvPr id="9" name="正方形/長方形 8">
            <a:extLst>
              <a:ext uri="{FF2B5EF4-FFF2-40B4-BE49-F238E27FC236}">
                <a16:creationId xmlns:a16="http://schemas.microsoft.com/office/drawing/2014/main" id="{298D5D9B-BF4B-A459-9AF0-A4C8FB49B950}"/>
              </a:ext>
            </a:extLst>
          </p:cNvPr>
          <p:cNvSpPr/>
          <p:nvPr/>
        </p:nvSpPr>
        <p:spPr>
          <a:xfrm>
            <a:off x="1718079" y="942725"/>
            <a:ext cx="1091579" cy="230832"/>
          </a:xfrm>
          <a:prstGeom prst="rect">
            <a:avLst/>
          </a:prstGeom>
          <a:noFill/>
        </p:spPr>
        <p:txBody>
          <a:bodyPr wrap="square" lIns="91440" tIns="45720" rIns="91440" bIns="45720">
            <a:spAutoFit/>
          </a:bodyPr>
          <a:lstStyle/>
          <a:p>
            <a:pPr algn="ctr"/>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endPar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DE0C76EA-AD99-5654-6AC1-84834B2E572F}"/>
              </a:ext>
            </a:extLst>
          </p:cNvPr>
          <p:cNvSpPr/>
          <p:nvPr/>
        </p:nvSpPr>
        <p:spPr>
          <a:xfrm>
            <a:off x="2377660" y="918145"/>
            <a:ext cx="1905967"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11" name="正方形/長方形 10">
            <a:extLst>
              <a:ext uri="{FF2B5EF4-FFF2-40B4-BE49-F238E27FC236}">
                <a16:creationId xmlns:a16="http://schemas.microsoft.com/office/drawing/2014/main" id="{1B52CEEA-2C40-392B-D532-7FDB610C14F1}"/>
              </a:ext>
            </a:extLst>
          </p:cNvPr>
          <p:cNvSpPr/>
          <p:nvPr/>
        </p:nvSpPr>
        <p:spPr>
          <a:xfrm>
            <a:off x="3446296" y="942725"/>
            <a:ext cx="1905967"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うえ</a:t>
            </a:r>
          </a:p>
        </p:txBody>
      </p:sp>
      <p:sp>
        <p:nvSpPr>
          <p:cNvPr id="16" name="正方形/長方形 15">
            <a:extLst>
              <a:ext uri="{FF2B5EF4-FFF2-40B4-BE49-F238E27FC236}">
                <a16:creationId xmlns:a16="http://schemas.microsoft.com/office/drawing/2014/main" id="{314E42AD-0CC8-40C6-5E83-F0746E331693}"/>
              </a:ext>
            </a:extLst>
          </p:cNvPr>
          <p:cNvSpPr/>
          <p:nvPr/>
        </p:nvSpPr>
        <p:spPr>
          <a:xfrm>
            <a:off x="4343215" y="918145"/>
            <a:ext cx="1905967" cy="230832"/>
          </a:xfrm>
          <a:prstGeom prst="rect">
            <a:avLst/>
          </a:prstGeom>
          <a:noFill/>
        </p:spPr>
        <p:txBody>
          <a:bodyPr wrap="square" lIns="91440" tIns="45720" rIns="91440" bIns="45720">
            <a:spAutoFit/>
          </a:bodyPr>
          <a:lstStyle/>
          <a:p>
            <a:pPr algn="ctr"/>
            <a:r>
              <a:rPr lang="ja-JP" altLang="en-US" sz="9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endPar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BBD12EAF-8D75-2D18-9FB2-6DE710D229B4}"/>
              </a:ext>
            </a:extLst>
          </p:cNvPr>
          <p:cNvSpPr/>
          <p:nvPr/>
        </p:nvSpPr>
        <p:spPr>
          <a:xfrm>
            <a:off x="5411851" y="918145"/>
            <a:ext cx="1905967" cy="230832"/>
          </a:xfrm>
          <a:prstGeom prst="rect">
            <a:avLst/>
          </a:prstGeom>
          <a:noFill/>
        </p:spPr>
        <p:txBody>
          <a:bodyPr wrap="square" lIns="91440" tIns="45720" rIns="91440" bIns="45720">
            <a:spAutoFit/>
          </a:bodyPr>
          <a:lstStyle/>
          <a:p>
            <a:pPr algn="ctr"/>
            <a:r>
              <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18" name="正方形/長方形 17">
            <a:extLst>
              <a:ext uri="{FF2B5EF4-FFF2-40B4-BE49-F238E27FC236}">
                <a16:creationId xmlns:a16="http://schemas.microsoft.com/office/drawing/2014/main" id="{9945A160-9B13-FCCF-04DE-58E908660AF2}"/>
              </a:ext>
            </a:extLst>
          </p:cNvPr>
          <p:cNvSpPr/>
          <p:nvPr/>
        </p:nvSpPr>
        <p:spPr>
          <a:xfrm>
            <a:off x="1067567" y="1455019"/>
            <a:ext cx="1034430"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20" name="正方形/長方形 19">
            <a:extLst>
              <a:ext uri="{FF2B5EF4-FFF2-40B4-BE49-F238E27FC236}">
                <a16:creationId xmlns:a16="http://schemas.microsoft.com/office/drawing/2014/main" id="{0A7AA45A-DA93-30FE-DC3D-8E36B8C5BF60}"/>
              </a:ext>
            </a:extLst>
          </p:cNvPr>
          <p:cNvSpPr/>
          <p:nvPr/>
        </p:nvSpPr>
        <p:spPr>
          <a:xfrm>
            <a:off x="-1" y="2261608"/>
            <a:ext cx="1905967" cy="230832"/>
          </a:xfrm>
          <a:prstGeom prst="rect">
            <a:avLst/>
          </a:prstGeom>
          <a:noFill/>
        </p:spPr>
        <p:txBody>
          <a:bodyPr wrap="square" lIns="91440" tIns="45720" rIns="91440" bIns="45720">
            <a:spAutoFit/>
          </a:bodyPr>
          <a:lstStyle/>
          <a:p>
            <a:pPr algn="ctr"/>
            <a:r>
              <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21" name="正方形/長方形 20">
            <a:extLst>
              <a:ext uri="{FF2B5EF4-FFF2-40B4-BE49-F238E27FC236}">
                <a16:creationId xmlns:a16="http://schemas.microsoft.com/office/drawing/2014/main" id="{4C640181-5E59-EAA7-57C6-7F068A0BA112}"/>
              </a:ext>
            </a:extLst>
          </p:cNvPr>
          <p:cNvSpPr/>
          <p:nvPr/>
        </p:nvSpPr>
        <p:spPr>
          <a:xfrm>
            <a:off x="1211224" y="2273355"/>
            <a:ext cx="890773" cy="230832"/>
          </a:xfrm>
          <a:prstGeom prst="rect">
            <a:avLst/>
          </a:prstGeom>
          <a:noFill/>
        </p:spPr>
        <p:txBody>
          <a:bodyPr wrap="square" lIns="91440" tIns="45720" rIns="91440" bIns="45720">
            <a:spAutoFit/>
          </a:bodyPr>
          <a:lstStyle/>
          <a:p>
            <a:pPr algn="ctr"/>
            <a:r>
              <a:rPr lang="ja-JP" altLang="en-US" sz="9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かた</a:t>
            </a:r>
            <a:endPar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7BDC2FCA-2582-68F1-DCC4-30D6CFC9249B}"/>
              </a:ext>
            </a:extLst>
          </p:cNvPr>
          <p:cNvSpPr/>
          <p:nvPr/>
        </p:nvSpPr>
        <p:spPr>
          <a:xfrm>
            <a:off x="1888697" y="2273355"/>
            <a:ext cx="1076510" cy="230832"/>
          </a:xfrm>
          <a:prstGeom prst="rect">
            <a:avLst/>
          </a:prstGeom>
          <a:noFill/>
        </p:spPr>
        <p:txBody>
          <a:bodyPr wrap="square" lIns="91440" tIns="45720" rIns="91440" bIns="45720">
            <a:spAutoFit/>
          </a:bodyPr>
          <a:lstStyle/>
          <a:p>
            <a:pPr algn="ctr"/>
            <a:r>
              <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はたら</a:t>
            </a:r>
          </a:p>
        </p:txBody>
      </p:sp>
      <p:sp>
        <p:nvSpPr>
          <p:cNvPr id="23" name="正方形/長方形 22">
            <a:extLst>
              <a:ext uri="{FF2B5EF4-FFF2-40B4-BE49-F238E27FC236}">
                <a16:creationId xmlns:a16="http://schemas.microsoft.com/office/drawing/2014/main" id="{62E94FEC-D498-B656-000E-2909976FE999}"/>
              </a:ext>
            </a:extLst>
          </p:cNvPr>
          <p:cNvSpPr/>
          <p:nvPr/>
        </p:nvSpPr>
        <p:spPr>
          <a:xfrm>
            <a:off x="2779470" y="2273355"/>
            <a:ext cx="962210" cy="229618"/>
          </a:xfrm>
          <a:prstGeom prst="rect">
            <a:avLst/>
          </a:prstGeom>
          <a:noFill/>
        </p:spPr>
        <p:txBody>
          <a:bodyPr wrap="square" lIns="91440" tIns="45720" rIns="91440" bIns="45720">
            <a:spAutoFit/>
          </a:bodyPr>
          <a:lstStyle/>
          <a:p>
            <a:pPr algn="ctr"/>
            <a:r>
              <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24" name="正方形/長方形 23">
            <a:extLst>
              <a:ext uri="{FF2B5EF4-FFF2-40B4-BE49-F238E27FC236}">
                <a16:creationId xmlns:a16="http://schemas.microsoft.com/office/drawing/2014/main" id="{30FB9EE2-A85B-6C47-F85C-5B6F023BF515}"/>
              </a:ext>
            </a:extLst>
          </p:cNvPr>
          <p:cNvSpPr/>
          <p:nvPr/>
        </p:nvSpPr>
        <p:spPr>
          <a:xfrm>
            <a:off x="3881251" y="2272141"/>
            <a:ext cx="690748" cy="230832"/>
          </a:xfrm>
          <a:prstGeom prst="rect">
            <a:avLst/>
          </a:prstGeom>
          <a:noFill/>
        </p:spPr>
        <p:txBody>
          <a:bodyPr wrap="square" lIns="91440" tIns="45720" rIns="91440" bIns="45720">
            <a:spAutoFit/>
          </a:bodyPr>
          <a:lstStyle/>
          <a:p>
            <a:pPr algn="ctr"/>
            <a:r>
              <a:rPr lang="ja-JP" altLang="en-US" sz="9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sp>
        <p:nvSpPr>
          <p:cNvPr id="27" name="正方形/長方形 26">
            <a:extLst>
              <a:ext uri="{FF2B5EF4-FFF2-40B4-BE49-F238E27FC236}">
                <a16:creationId xmlns:a16="http://schemas.microsoft.com/office/drawing/2014/main" id="{C056E72A-7F36-9F5B-818B-32EA753CA125}"/>
              </a:ext>
            </a:extLst>
          </p:cNvPr>
          <p:cNvSpPr/>
          <p:nvPr/>
        </p:nvSpPr>
        <p:spPr>
          <a:xfrm>
            <a:off x="6621094" y="2272141"/>
            <a:ext cx="1091579" cy="230832"/>
          </a:xfrm>
          <a:prstGeom prst="rect">
            <a:avLst/>
          </a:prstGeom>
          <a:noFill/>
        </p:spPr>
        <p:txBody>
          <a:bodyPr wrap="square" lIns="91440" tIns="45720" rIns="91440" bIns="45720">
            <a:spAutoFit/>
          </a:bodyPr>
          <a:lstStyle/>
          <a:p>
            <a:pPr algn="ctr"/>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endPar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CF4D9F8A-5CD6-B7E6-5761-F3F2F83810AD}"/>
              </a:ext>
            </a:extLst>
          </p:cNvPr>
          <p:cNvSpPr/>
          <p:nvPr/>
        </p:nvSpPr>
        <p:spPr>
          <a:xfrm>
            <a:off x="777408" y="2844409"/>
            <a:ext cx="1091579" cy="230832"/>
          </a:xfrm>
          <a:prstGeom prst="rect">
            <a:avLst/>
          </a:prstGeom>
          <a:noFill/>
        </p:spPr>
        <p:txBody>
          <a:bodyPr wrap="square" lIns="91440" tIns="45720" rIns="91440" bIns="45720">
            <a:spAutoFit/>
          </a:bodyPr>
          <a:lstStyle/>
          <a:p>
            <a:pPr algn="ctr"/>
            <a:r>
              <a:rPr lang="ja-JP" altLang="en-US" sz="9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endPar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77BF29C1-0F12-B584-BB55-DABCBF937ECE}"/>
              </a:ext>
            </a:extLst>
          </p:cNvPr>
          <p:cNvSpPr/>
          <p:nvPr/>
        </p:nvSpPr>
        <p:spPr>
          <a:xfrm>
            <a:off x="1888697" y="2844409"/>
            <a:ext cx="1034430"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33" name="正方形/長方形 32">
            <a:extLst>
              <a:ext uri="{FF2B5EF4-FFF2-40B4-BE49-F238E27FC236}">
                <a16:creationId xmlns:a16="http://schemas.microsoft.com/office/drawing/2014/main" id="{4617AB47-60B6-34CF-300A-DB8A644D2BF3}"/>
              </a:ext>
            </a:extLst>
          </p:cNvPr>
          <p:cNvSpPr/>
          <p:nvPr/>
        </p:nvSpPr>
        <p:spPr>
          <a:xfrm>
            <a:off x="2666032" y="2842373"/>
            <a:ext cx="1905967" cy="230832"/>
          </a:xfrm>
          <a:prstGeom prst="rect">
            <a:avLst/>
          </a:prstGeom>
          <a:noFill/>
        </p:spPr>
        <p:txBody>
          <a:bodyPr wrap="square" lIns="91440" tIns="45720" rIns="91440" bIns="45720">
            <a:spAutoFit/>
          </a:bodyPr>
          <a:lstStyle/>
          <a:p>
            <a:pPr algn="ctr"/>
            <a:r>
              <a:rPr lang="ja-JP" altLang="en-US" sz="9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Tree>
    <p:extLst>
      <p:ext uri="{BB962C8B-B14F-4D97-AF65-F5344CB8AC3E}">
        <p14:creationId xmlns:p14="http://schemas.microsoft.com/office/powerpoint/2010/main" val="246849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p:bldP spid="17" grpId="0"/>
      <p:bldP spid="18" grpId="0"/>
      <p:bldP spid="20" grpId="0"/>
      <p:bldP spid="21" grpId="0"/>
      <p:bldP spid="22" grpId="0"/>
      <p:bldP spid="23" grpId="0"/>
      <p:bldP spid="24" grpId="0"/>
      <p:bldP spid="27" grpId="0"/>
      <p:bldP spid="29" grpId="0"/>
      <p:bldP spid="31"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59925" y="2547951"/>
            <a:ext cx="7616450" cy="1754326"/>
          </a:xfrm>
          <a:prstGeom prst="rect">
            <a:avLst/>
          </a:prstGeom>
          <a:noFill/>
        </p:spPr>
        <p:txBody>
          <a:bodyPr wrap="square" rtlCol="0">
            <a:spAutoFit/>
          </a:bodyPr>
          <a:lstStyle/>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３</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トラブルに</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巻き込まれない</a:t>
            </a:r>
            <a:endPar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19</a:t>
            </a:fld>
            <a:endParaRPr lang="ja-JP" altLang="en-US" dirty="0"/>
          </a:p>
        </p:txBody>
      </p:sp>
      <p:sp>
        <p:nvSpPr>
          <p:cNvPr id="3" name="正方形/長方形 2">
            <a:extLst>
              <a:ext uri="{FF2B5EF4-FFF2-40B4-BE49-F238E27FC236}">
                <a16:creationId xmlns:a16="http://schemas.microsoft.com/office/drawing/2014/main" id="{D866E3B3-2634-71E8-0F1C-BE41ACBBAF09}"/>
              </a:ext>
            </a:extLst>
          </p:cNvPr>
          <p:cNvSpPr/>
          <p:nvPr/>
        </p:nvSpPr>
        <p:spPr>
          <a:xfrm>
            <a:off x="2785337" y="324433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4" name="正方形/長方形 3">
            <a:extLst>
              <a:ext uri="{FF2B5EF4-FFF2-40B4-BE49-F238E27FC236}">
                <a16:creationId xmlns:a16="http://schemas.microsoft.com/office/drawing/2014/main" id="{F56E682D-7F88-0DE7-08CF-3CA23FFBE0F3}"/>
              </a:ext>
            </a:extLst>
          </p:cNvPr>
          <p:cNvSpPr/>
          <p:nvPr/>
        </p:nvSpPr>
        <p:spPr>
          <a:xfrm>
            <a:off x="4005478" y="324433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Tree>
    <p:extLst>
      <p:ext uri="{BB962C8B-B14F-4D97-AF65-F5344CB8AC3E}">
        <p14:creationId xmlns:p14="http://schemas.microsoft.com/office/powerpoint/2010/main" val="92744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842135" y="2516664"/>
            <a:ext cx="6028690"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1.</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成年になる！</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a:t>
            </a:fld>
            <a:endParaRPr lang="ja-JP" altLang="en-US" dirty="0"/>
          </a:p>
        </p:txBody>
      </p:sp>
      <p:sp>
        <p:nvSpPr>
          <p:cNvPr id="3" name="正方形/長方形 2">
            <a:extLst>
              <a:ext uri="{FF2B5EF4-FFF2-40B4-BE49-F238E27FC236}">
                <a16:creationId xmlns:a16="http://schemas.microsoft.com/office/drawing/2014/main" id="{C40B10B1-DE09-EB53-6715-BA234F25F170}"/>
              </a:ext>
            </a:extLst>
          </p:cNvPr>
          <p:cNvSpPr/>
          <p:nvPr/>
        </p:nvSpPr>
        <p:spPr>
          <a:xfrm>
            <a:off x="2698558" y="2301574"/>
            <a:ext cx="1118433"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Tree>
    <p:extLst>
      <p:ext uri="{BB962C8B-B14F-4D97-AF65-F5344CB8AC3E}">
        <p14:creationId xmlns:p14="http://schemas.microsoft.com/office/powerpoint/2010/main" val="24874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0940B761-243E-9DC9-9E43-ACF18E7D6DB4}"/>
              </a:ext>
            </a:extLst>
          </p:cNvPr>
          <p:cNvSpPr txBox="1"/>
          <p:nvPr/>
        </p:nvSpPr>
        <p:spPr>
          <a:xfrm>
            <a:off x="17972" y="6480566"/>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smtClean="0"/>
              <a:pPr defTabSz="457200">
                <a:defRPr/>
              </a:pPr>
              <a:t>20</a:t>
            </a:fld>
            <a:endParaRPr lang="ja-JP" altLang="en-US" sz="1800" dirty="0"/>
          </a:p>
        </p:txBody>
      </p:sp>
      <p:graphicFrame>
        <p:nvGraphicFramePr>
          <p:cNvPr id="7" name="表 6">
            <a:extLst>
              <a:ext uri="{FF2B5EF4-FFF2-40B4-BE49-F238E27FC236}">
                <a16:creationId xmlns:a16="http://schemas.microsoft.com/office/drawing/2014/main" id="{27B4C45D-809E-42AF-AF15-7ADA5DDDC9ED}"/>
              </a:ext>
            </a:extLst>
          </p:cNvPr>
          <p:cNvGraphicFramePr>
            <a:graphicFrameLocks noGrp="1"/>
          </p:cNvGraphicFramePr>
          <p:nvPr>
            <p:extLst>
              <p:ext uri="{D42A27DB-BD31-4B8C-83A1-F6EECF244321}">
                <p14:modId xmlns:p14="http://schemas.microsoft.com/office/powerpoint/2010/main" val="858488177"/>
              </p:ext>
            </p:extLst>
          </p:nvPr>
        </p:nvGraphicFramePr>
        <p:xfrm>
          <a:off x="121919" y="1158706"/>
          <a:ext cx="8968590" cy="4354800"/>
        </p:xfrm>
        <a:graphic>
          <a:graphicData uri="http://schemas.openxmlformats.org/drawingml/2006/table">
            <a:tbl>
              <a:tblPr firstRow="1" bandRow="1">
                <a:tableStyleId>{5C22544A-7EE6-4342-B048-85BDC9FD1C3A}</a:tableStyleId>
              </a:tblPr>
              <a:tblGrid>
                <a:gridCol w="294053">
                  <a:extLst>
                    <a:ext uri="{9D8B030D-6E8A-4147-A177-3AD203B41FA5}">
                      <a16:colId xmlns:a16="http://schemas.microsoft.com/office/drawing/2014/main" val="3403005676"/>
                    </a:ext>
                  </a:extLst>
                </a:gridCol>
                <a:gridCol w="1862330">
                  <a:extLst>
                    <a:ext uri="{9D8B030D-6E8A-4147-A177-3AD203B41FA5}">
                      <a16:colId xmlns:a16="http://schemas.microsoft.com/office/drawing/2014/main" val="3428757748"/>
                    </a:ext>
                  </a:extLst>
                </a:gridCol>
                <a:gridCol w="833147">
                  <a:extLst>
                    <a:ext uri="{9D8B030D-6E8A-4147-A177-3AD203B41FA5}">
                      <a16:colId xmlns:a16="http://schemas.microsoft.com/office/drawing/2014/main" val="731839400"/>
                    </a:ext>
                  </a:extLst>
                </a:gridCol>
                <a:gridCol w="294053">
                  <a:extLst>
                    <a:ext uri="{9D8B030D-6E8A-4147-A177-3AD203B41FA5}">
                      <a16:colId xmlns:a16="http://schemas.microsoft.com/office/drawing/2014/main" val="3887190624"/>
                    </a:ext>
                  </a:extLst>
                </a:gridCol>
                <a:gridCol w="1862330">
                  <a:extLst>
                    <a:ext uri="{9D8B030D-6E8A-4147-A177-3AD203B41FA5}">
                      <a16:colId xmlns:a16="http://schemas.microsoft.com/office/drawing/2014/main" val="479618862"/>
                    </a:ext>
                  </a:extLst>
                </a:gridCol>
                <a:gridCol w="833147">
                  <a:extLst>
                    <a:ext uri="{9D8B030D-6E8A-4147-A177-3AD203B41FA5}">
                      <a16:colId xmlns:a16="http://schemas.microsoft.com/office/drawing/2014/main" val="3516459807"/>
                    </a:ext>
                  </a:extLst>
                </a:gridCol>
                <a:gridCol w="294053">
                  <a:extLst>
                    <a:ext uri="{9D8B030D-6E8A-4147-A177-3AD203B41FA5}">
                      <a16:colId xmlns:a16="http://schemas.microsoft.com/office/drawing/2014/main" val="2473760759"/>
                    </a:ext>
                  </a:extLst>
                </a:gridCol>
                <a:gridCol w="1862330">
                  <a:extLst>
                    <a:ext uri="{9D8B030D-6E8A-4147-A177-3AD203B41FA5}">
                      <a16:colId xmlns:a16="http://schemas.microsoft.com/office/drawing/2014/main" val="668767005"/>
                    </a:ext>
                  </a:extLst>
                </a:gridCol>
                <a:gridCol w="833147">
                  <a:extLst>
                    <a:ext uri="{9D8B030D-6E8A-4147-A177-3AD203B41FA5}">
                      <a16:colId xmlns:a16="http://schemas.microsoft.com/office/drawing/2014/main" val="176282899"/>
                    </a:ext>
                  </a:extLst>
                </a:gridCol>
              </a:tblGrid>
              <a:tr h="487126">
                <a:tc gridSpan="9">
                  <a:txBody>
                    <a:bodyPr/>
                    <a:lstStyle/>
                    <a:p>
                      <a:pPr algn="ctr"/>
                      <a:r>
                        <a:rPr kumimoji="1" lang="ja-JP" altLang="en-US" sz="2800" dirty="0">
                          <a:solidFill>
                            <a:schemeClr val="bg1"/>
                          </a:solidFill>
                          <a:latin typeface="Meiryo UI" panose="020B0604030504040204" pitchFamily="50" charset="-128"/>
                          <a:ea typeface="Meiryo UI" panose="020B0604030504040204" pitchFamily="50" charset="-128"/>
                        </a:rPr>
                        <a:t>男性</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89188920"/>
                  </a:ext>
                </a:extLst>
              </a:tr>
              <a:tr h="442840">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15-19</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20-24</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25-29</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88196607"/>
                  </a:ext>
                </a:extLst>
              </a:tr>
              <a:tr h="442840">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8505688"/>
                  </a:ext>
                </a:extLst>
              </a:tr>
              <a:tr h="510100">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5,230</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13,016</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13,754</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0935265"/>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インターネットゲーム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611</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776</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1,432</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026827817"/>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2</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342</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744</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770</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0406495"/>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3</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248</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solidFill>
                            <a:schemeClr val="bg1"/>
                          </a:solidFill>
                          <a:latin typeface="Meiryo UI" panose="020B0604030504040204" pitchFamily="50" charset="-128"/>
                          <a:ea typeface="Meiryo UI" panose="020B0604030504040204" pitchFamily="50" charset="-128"/>
                        </a:rPr>
                        <a:t>他の内職・職業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612</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フリーローン・サラ金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679</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513493310"/>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4</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役務・その他サービス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156</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フリーローン・サラ金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588</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医療サービス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514</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extLst>
                  <a:ext uri="{0D108BD9-81ED-4DB2-BD59-A6C34878D82A}">
                    <a16:rowId xmlns:a16="http://schemas.microsoft.com/office/drawing/2014/main" val="455300412"/>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5</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アダルト情報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141</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役務その他サービス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578</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普通・小型自動車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463</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789269361"/>
                  </a:ext>
                </a:extLst>
              </a:tr>
            </a:tbl>
          </a:graphicData>
        </a:graphic>
      </p:graphicFrame>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8340745"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若者の消費生活相談の商品・サービス別上位件数（年齢区分別・</a:t>
            </a:r>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4-12</a:t>
            </a:r>
            <a:r>
              <a:rPr lang="ja-JP" altLang="en-US" dirty="0">
                <a:latin typeface="Meiryo UI" panose="020B0604030504040204" pitchFamily="50" charset="-128"/>
                <a:ea typeface="Meiryo UI" panose="020B0604030504040204" pitchFamily="50" charset="-128"/>
              </a:rPr>
              <a:t>月）</a:t>
            </a:r>
            <a:endParaRPr kumimoji="1" lang="ja-JP" altLang="en-US"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5C9EF23E-CD93-7667-322C-B703573A7383}"/>
              </a:ext>
            </a:extLst>
          </p:cNvPr>
          <p:cNvSpPr/>
          <p:nvPr/>
        </p:nvSpPr>
        <p:spPr>
          <a:xfrm>
            <a:off x="121918" y="1571498"/>
            <a:ext cx="2964181" cy="3976481"/>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FF343CE0-01E3-A130-ED04-14555B6DBF38}"/>
              </a:ext>
            </a:extLst>
          </p:cNvPr>
          <p:cNvGrpSpPr/>
          <p:nvPr/>
        </p:nvGrpSpPr>
        <p:grpSpPr>
          <a:xfrm>
            <a:off x="4825678" y="5588671"/>
            <a:ext cx="4264831" cy="995292"/>
            <a:chOff x="7105810" y="1222161"/>
            <a:chExt cx="1823409" cy="995292"/>
          </a:xfrm>
        </p:grpSpPr>
        <p:sp>
          <p:nvSpPr>
            <p:cNvPr id="13" name="正方形/長方形 12">
              <a:extLst>
                <a:ext uri="{FF2B5EF4-FFF2-40B4-BE49-F238E27FC236}">
                  <a16:creationId xmlns:a16="http://schemas.microsoft.com/office/drawing/2014/main" id="{BCD2ABEA-AE91-21E8-7317-46B9E1F5CA3A}"/>
                </a:ext>
              </a:extLst>
            </p:cNvPr>
            <p:cNvSpPr/>
            <p:nvPr/>
          </p:nvSpPr>
          <p:spPr>
            <a:xfrm>
              <a:off x="7983497" y="1245927"/>
              <a:ext cx="283820" cy="197670"/>
            </a:xfrm>
            <a:prstGeom prst="rect">
              <a:avLst/>
            </a:prstGeom>
            <a:solidFill>
              <a:srgbClr val="FFFF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5088A4E-8328-DAD1-1CA7-F353A23A4B14}"/>
                </a:ext>
              </a:extLst>
            </p:cNvPr>
            <p:cNvSpPr txBox="1"/>
            <p:nvPr/>
          </p:nvSpPr>
          <p:spPr>
            <a:xfrm>
              <a:off x="8234501" y="1222161"/>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：娯楽に関するもの</a:t>
              </a:r>
            </a:p>
          </p:txBody>
        </p:sp>
        <p:sp>
          <p:nvSpPr>
            <p:cNvPr id="20" name="正方形/長方形 19">
              <a:extLst>
                <a:ext uri="{FF2B5EF4-FFF2-40B4-BE49-F238E27FC236}">
                  <a16:creationId xmlns:a16="http://schemas.microsoft.com/office/drawing/2014/main" id="{F0F40649-E7BE-1B17-D91D-16B3AEB3C279}"/>
                </a:ext>
              </a:extLst>
            </p:cNvPr>
            <p:cNvSpPr/>
            <p:nvPr/>
          </p:nvSpPr>
          <p:spPr>
            <a:xfrm>
              <a:off x="7112091" y="1582419"/>
              <a:ext cx="283820" cy="194962"/>
            </a:xfrm>
            <a:prstGeom prst="rect">
              <a:avLst/>
            </a:prstGeom>
            <a:solidFill>
              <a:srgbClr val="92D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09E4FAA-837A-354E-3AA4-87C01AE79D8D}"/>
                </a:ext>
              </a:extLst>
            </p:cNvPr>
            <p:cNvSpPr txBox="1"/>
            <p:nvPr/>
          </p:nvSpPr>
          <p:spPr>
            <a:xfrm>
              <a:off x="7389630" y="1570713"/>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：暮らしに関するもの</a:t>
              </a:r>
            </a:p>
          </p:txBody>
        </p:sp>
        <p:sp>
          <p:nvSpPr>
            <p:cNvPr id="22" name="正方形/長方形 21">
              <a:extLst>
                <a:ext uri="{FF2B5EF4-FFF2-40B4-BE49-F238E27FC236}">
                  <a16:creationId xmlns:a16="http://schemas.microsoft.com/office/drawing/2014/main" id="{3228E462-8039-6F91-3FCF-E1AC7988FAEB}"/>
                </a:ext>
              </a:extLst>
            </p:cNvPr>
            <p:cNvSpPr/>
            <p:nvPr/>
          </p:nvSpPr>
          <p:spPr>
            <a:xfrm>
              <a:off x="7983497" y="1621697"/>
              <a:ext cx="283820" cy="175532"/>
            </a:xfrm>
            <a:prstGeom prst="rect">
              <a:avLst/>
            </a:prstGeom>
            <a:solidFill>
              <a:srgbClr val="7030A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88081B7-C071-980C-613D-64F091CA373D}"/>
                </a:ext>
              </a:extLst>
            </p:cNvPr>
            <p:cNvSpPr txBox="1"/>
            <p:nvPr/>
          </p:nvSpPr>
          <p:spPr>
            <a:xfrm>
              <a:off x="8234501" y="1582419"/>
              <a:ext cx="427272"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：内職・副業</a:t>
              </a:r>
            </a:p>
          </p:txBody>
        </p:sp>
        <p:sp>
          <p:nvSpPr>
            <p:cNvPr id="26" name="正方形/長方形 25">
              <a:extLst>
                <a:ext uri="{FF2B5EF4-FFF2-40B4-BE49-F238E27FC236}">
                  <a16:creationId xmlns:a16="http://schemas.microsoft.com/office/drawing/2014/main" id="{2400F862-2CF2-7D69-5352-55D17DC5FA81}"/>
                </a:ext>
              </a:extLst>
            </p:cNvPr>
            <p:cNvSpPr/>
            <p:nvPr/>
          </p:nvSpPr>
          <p:spPr>
            <a:xfrm>
              <a:off x="7105810" y="1935475"/>
              <a:ext cx="283820" cy="242786"/>
            </a:xfrm>
            <a:prstGeom prst="rect">
              <a:avLst/>
            </a:prstGeom>
            <a:solidFill>
              <a:srgbClr val="00B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6544D59A-B885-9D02-F0CC-17F74D475388}"/>
                </a:ext>
              </a:extLst>
            </p:cNvPr>
            <p:cNvSpPr txBox="1"/>
            <p:nvPr/>
          </p:nvSpPr>
          <p:spPr>
            <a:xfrm>
              <a:off x="7389630" y="1937218"/>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：借金に関するもの</a:t>
              </a:r>
            </a:p>
          </p:txBody>
        </p:sp>
        <p:sp>
          <p:nvSpPr>
            <p:cNvPr id="29" name="正方形/長方形 28">
              <a:extLst>
                <a:ext uri="{FF2B5EF4-FFF2-40B4-BE49-F238E27FC236}">
                  <a16:creationId xmlns:a16="http://schemas.microsoft.com/office/drawing/2014/main" id="{487764A8-1A23-7566-AD0D-74DB50039E24}"/>
                </a:ext>
              </a:extLst>
            </p:cNvPr>
            <p:cNvSpPr/>
            <p:nvPr/>
          </p:nvSpPr>
          <p:spPr>
            <a:xfrm>
              <a:off x="7983497" y="2002729"/>
              <a:ext cx="283820" cy="175532"/>
            </a:xfrm>
            <a:prstGeom prst="rect">
              <a:avLst/>
            </a:prstGeom>
            <a:solidFill>
              <a:srgbClr val="00B0F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98849EB-72A3-FEAE-5CAC-57D5F9934C59}"/>
                </a:ext>
              </a:extLst>
            </p:cNvPr>
            <p:cNvSpPr txBox="1"/>
            <p:nvPr/>
          </p:nvSpPr>
          <p:spPr>
            <a:xfrm>
              <a:off x="8250943" y="1963537"/>
              <a:ext cx="67827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：自動車に関するもの</a:t>
              </a:r>
            </a:p>
          </p:txBody>
        </p:sp>
        <p:sp>
          <p:nvSpPr>
            <p:cNvPr id="31" name="正方形/長方形 30">
              <a:extLst>
                <a:ext uri="{FF2B5EF4-FFF2-40B4-BE49-F238E27FC236}">
                  <a16:creationId xmlns:a16="http://schemas.microsoft.com/office/drawing/2014/main" id="{8DEFC330-A366-8FEB-4D17-D4B887A37BFD}"/>
                </a:ext>
              </a:extLst>
            </p:cNvPr>
            <p:cNvSpPr/>
            <p:nvPr/>
          </p:nvSpPr>
          <p:spPr>
            <a:xfrm>
              <a:off x="7112091" y="1261951"/>
              <a:ext cx="277539" cy="197800"/>
            </a:xfrm>
            <a:prstGeom prst="rect">
              <a:avLst/>
            </a:prstGeom>
            <a:solidFill>
              <a:srgbClr val="EB6D8E"/>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F371B00B-A584-659A-1291-81C7DB869DC4}"/>
                </a:ext>
              </a:extLst>
            </p:cNvPr>
            <p:cNvSpPr txBox="1"/>
            <p:nvPr/>
          </p:nvSpPr>
          <p:spPr>
            <a:xfrm>
              <a:off x="7395911" y="1222161"/>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：美容に関するもの</a:t>
              </a:r>
            </a:p>
          </p:txBody>
        </p:sp>
      </p:grpSp>
      <p:sp>
        <p:nvSpPr>
          <p:cNvPr id="34" name="テキスト ボックス 33">
            <a:extLst>
              <a:ext uri="{FF2B5EF4-FFF2-40B4-BE49-F238E27FC236}">
                <a16:creationId xmlns:a16="http://schemas.microsoft.com/office/drawing/2014/main" id="{F1CE5F6B-86AE-049A-C61F-2DF7D5A1F02F}"/>
              </a:ext>
            </a:extLst>
          </p:cNvPr>
          <p:cNvSpPr txBox="1"/>
          <p:nvPr/>
        </p:nvSpPr>
        <p:spPr>
          <a:xfrm>
            <a:off x="-80770" y="5632902"/>
            <a:ext cx="4543231" cy="6463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（備考）</a:t>
            </a:r>
            <a:r>
              <a:rPr lang="en-US" altLang="ja-JP" sz="900" dirty="0">
                <a:latin typeface="Meiryo UI" panose="020B0604030504040204" pitchFamily="50" charset="-128"/>
                <a:ea typeface="Meiryo UI" panose="020B0604030504040204" pitchFamily="50" charset="-128"/>
              </a:rPr>
              <a:t>1.PIO-NET</a:t>
            </a:r>
            <a:r>
              <a:rPr lang="ja-JP" altLang="en-US" sz="900" dirty="0">
                <a:latin typeface="Meiryo UI" panose="020B0604030504040204" pitchFamily="50" charset="-128"/>
                <a:ea typeface="Meiryo UI" panose="020B0604030504040204" pitchFamily="50" charset="-128"/>
              </a:rPr>
              <a:t>に登録された消費生活相談情報（</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rPr>
              <a:t>日までの登録分）。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品目は商品キーワード（下位）。</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色分けは相談内容の傾向を消費者庁で分類したもの。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2023</a:t>
            </a:r>
            <a:r>
              <a:rPr kumimoji="1" lang="ja-JP" altLang="en-US" sz="900" dirty="0">
                <a:latin typeface="Meiryo UI" panose="020B0604030504040204" pitchFamily="50" charset="-128"/>
                <a:ea typeface="Meiryo UI" panose="020B0604030504040204" pitchFamily="50" charset="-128"/>
              </a:rPr>
              <a:t>年４月から同年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月までの消費生活相談情報を集計。</a:t>
            </a:r>
          </a:p>
        </p:txBody>
      </p:sp>
      <p:sp>
        <p:nvSpPr>
          <p:cNvPr id="8" name="正方形/長方形 7">
            <a:extLst>
              <a:ext uri="{FF2B5EF4-FFF2-40B4-BE49-F238E27FC236}">
                <a16:creationId xmlns:a16="http://schemas.microsoft.com/office/drawing/2014/main" id="{5DC1DE6F-EB97-0FA2-37AF-B5B0C4917BA2}"/>
              </a:ext>
            </a:extLst>
          </p:cNvPr>
          <p:cNvSpPr/>
          <p:nvPr/>
        </p:nvSpPr>
        <p:spPr>
          <a:xfrm>
            <a:off x="194364" y="-56054"/>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わかもの</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BF14832B-BA40-C142-C513-68C650165949}"/>
              </a:ext>
            </a:extLst>
          </p:cNvPr>
          <p:cNvSpPr/>
          <p:nvPr/>
        </p:nvSpPr>
        <p:spPr>
          <a:xfrm>
            <a:off x="1814905" y="-76909"/>
            <a:ext cx="2122095"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しょうひせいかつそうだん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AD1E350-5AE2-343D-4551-C54F6677D499}"/>
              </a:ext>
            </a:extLst>
          </p:cNvPr>
          <p:cNvSpPr/>
          <p:nvPr/>
        </p:nvSpPr>
        <p:spPr>
          <a:xfrm>
            <a:off x="-219503" y="644587"/>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わかもの</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C81836C5-EFDD-360B-F074-D4ABA6A87F11}"/>
              </a:ext>
            </a:extLst>
          </p:cNvPr>
          <p:cNvSpPr/>
          <p:nvPr/>
        </p:nvSpPr>
        <p:spPr>
          <a:xfrm>
            <a:off x="883127" y="614761"/>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しょうひせいかつそうだん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AB3EA41D-EC69-B061-5A1B-CD89B9100CA4}"/>
              </a:ext>
            </a:extLst>
          </p:cNvPr>
          <p:cNvSpPr/>
          <p:nvPr/>
        </p:nvSpPr>
        <p:spPr>
          <a:xfrm>
            <a:off x="1969759" y="63493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9D7B0CA6-C837-2A4F-8517-94E66C16DE6D}"/>
              </a:ext>
            </a:extLst>
          </p:cNvPr>
          <p:cNvSpPr/>
          <p:nvPr/>
        </p:nvSpPr>
        <p:spPr>
          <a:xfrm>
            <a:off x="3125699" y="636789"/>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べつ</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4EADE02A-52D8-7D24-1915-F91BFE2B1691}"/>
              </a:ext>
            </a:extLst>
          </p:cNvPr>
          <p:cNvSpPr/>
          <p:nvPr/>
        </p:nvSpPr>
        <p:spPr>
          <a:xfrm>
            <a:off x="3721758" y="6349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じょういけんすう</a:t>
            </a:r>
          </a:p>
        </p:txBody>
      </p:sp>
      <p:sp>
        <p:nvSpPr>
          <p:cNvPr id="17" name="正方形/長方形 16">
            <a:extLst>
              <a:ext uri="{FF2B5EF4-FFF2-40B4-BE49-F238E27FC236}">
                <a16:creationId xmlns:a16="http://schemas.microsoft.com/office/drawing/2014/main" id="{3C01E619-C7EE-18B5-74AD-33620A43BE14}"/>
              </a:ext>
            </a:extLst>
          </p:cNvPr>
          <p:cNvSpPr/>
          <p:nvPr/>
        </p:nvSpPr>
        <p:spPr>
          <a:xfrm>
            <a:off x="4967454" y="63493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ねんれいくぶんべつ</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B3F83CC9-9FDF-D24E-5A71-912F190B05DF}"/>
              </a:ext>
            </a:extLst>
          </p:cNvPr>
          <p:cNvSpPr/>
          <p:nvPr/>
        </p:nvSpPr>
        <p:spPr>
          <a:xfrm>
            <a:off x="6303282" y="6349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a:t>
            </a:r>
          </a:p>
        </p:txBody>
      </p:sp>
      <p:sp>
        <p:nvSpPr>
          <p:cNvPr id="39" name="正方形/長方形 38">
            <a:extLst>
              <a:ext uri="{FF2B5EF4-FFF2-40B4-BE49-F238E27FC236}">
                <a16:creationId xmlns:a16="http://schemas.microsoft.com/office/drawing/2014/main" id="{AD5D36FB-F368-345E-E7B3-A8FB3EDA3955}"/>
              </a:ext>
            </a:extLst>
          </p:cNvPr>
          <p:cNvSpPr/>
          <p:nvPr/>
        </p:nvSpPr>
        <p:spPr>
          <a:xfrm>
            <a:off x="5130958" y="5441692"/>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びよう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656F4CB3-CE7A-FCF8-BB5E-BE96DA12E98C}"/>
              </a:ext>
            </a:extLst>
          </p:cNvPr>
          <p:cNvSpPr/>
          <p:nvPr/>
        </p:nvSpPr>
        <p:spPr>
          <a:xfrm>
            <a:off x="5448720" y="544169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1" name="正方形/長方形 40">
            <a:extLst>
              <a:ext uri="{FF2B5EF4-FFF2-40B4-BE49-F238E27FC236}">
                <a16:creationId xmlns:a16="http://schemas.microsoft.com/office/drawing/2014/main" id="{A4F69216-2253-B935-E6D5-8998E2DB68F5}"/>
              </a:ext>
            </a:extLst>
          </p:cNvPr>
          <p:cNvSpPr/>
          <p:nvPr/>
        </p:nvSpPr>
        <p:spPr>
          <a:xfrm>
            <a:off x="7110733" y="5472657"/>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ごらく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50EF7B46-D28F-27E5-7C32-A61DBA007E75}"/>
              </a:ext>
            </a:extLst>
          </p:cNvPr>
          <p:cNvSpPr/>
          <p:nvPr/>
        </p:nvSpPr>
        <p:spPr>
          <a:xfrm>
            <a:off x="7428495" y="547177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3" name="正方形/長方形 42">
            <a:extLst>
              <a:ext uri="{FF2B5EF4-FFF2-40B4-BE49-F238E27FC236}">
                <a16:creationId xmlns:a16="http://schemas.microsoft.com/office/drawing/2014/main" id="{BD4C3755-322E-074A-841A-46CE639210C3}"/>
              </a:ext>
            </a:extLst>
          </p:cNvPr>
          <p:cNvSpPr/>
          <p:nvPr/>
        </p:nvSpPr>
        <p:spPr>
          <a:xfrm>
            <a:off x="5068940" y="5810569"/>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D84D3D0A-3FAF-88A7-8ED0-E6CB9A94023C}"/>
              </a:ext>
            </a:extLst>
          </p:cNvPr>
          <p:cNvSpPr/>
          <p:nvPr/>
        </p:nvSpPr>
        <p:spPr>
          <a:xfrm>
            <a:off x="5501002" y="582156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5" name="正方形/長方形 44">
            <a:extLst>
              <a:ext uri="{FF2B5EF4-FFF2-40B4-BE49-F238E27FC236}">
                <a16:creationId xmlns:a16="http://schemas.microsoft.com/office/drawing/2014/main" id="{85F16660-AE02-CB2B-CC10-D5AAD6BCD7CA}"/>
              </a:ext>
            </a:extLst>
          </p:cNvPr>
          <p:cNvSpPr/>
          <p:nvPr/>
        </p:nvSpPr>
        <p:spPr>
          <a:xfrm>
            <a:off x="5136984" y="6173025"/>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しゃっきん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5CF89D4C-8195-583F-18AC-CEBCED13B536}"/>
              </a:ext>
            </a:extLst>
          </p:cNvPr>
          <p:cNvSpPr/>
          <p:nvPr/>
        </p:nvSpPr>
        <p:spPr>
          <a:xfrm>
            <a:off x="5501002" y="617944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7" name="正方形/長方形 46">
            <a:extLst>
              <a:ext uri="{FF2B5EF4-FFF2-40B4-BE49-F238E27FC236}">
                <a16:creationId xmlns:a16="http://schemas.microsoft.com/office/drawing/2014/main" id="{B5C74013-6BDA-ACC5-7293-54F9BC9704E6}"/>
              </a:ext>
            </a:extLst>
          </p:cNvPr>
          <p:cNvSpPr/>
          <p:nvPr/>
        </p:nvSpPr>
        <p:spPr>
          <a:xfrm>
            <a:off x="7227856" y="618441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じどうしゃ</a:t>
            </a:r>
          </a:p>
        </p:txBody>
      </p:sp>
      <p:sp>
        <p:nvSpPr>
          <p:cNvPr id="48" name="正方形/長方形 47">
            <a:extLst>
              <a:ext uri="{FF2B5EF4-FFF2-40B4-BE49-F238E27FC236}">
                <a16:creationId xmlns:a16="http://schemas.microsoft.com/office/drawing/2014/main" id="{BCF8AAE5-D2AA-ACAA-CAB6-F2478D4A93B0}"/>
              </a:ext>
            </a:extLst>
          </p:cNvPr>
          <p:cNvSpPr/>
          <p:nvPr/>
        </p:nvSpPr>
        <p:spPr>
          <a:xfrm>
            <a:off x="7583718" y="619113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51" name="正方形/長方形 50">
            <a:extLst>
              <a:ext uri="{FF2B5EF4-FFF2-40B4-BE49-F238E27FC236}">
                <a16:creationId xmlns:a16="http://schemas.microsoft.com/office/drawing/2014/main" id="{EE3B734C-86AF-19B2-F963-6D52BE70B6C3}"/>
              </a:ext>
            </a:extLst>
          </p:cNvPr>
          <p:cNvSpPr/>
          <p:nvPr/>
        </p:nvSpPr>
        <p:spPr>
          <a:xfrm>
            <a:off x="7310591" y="5841657"/>
            <a:ext cx="1509392"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ないしょく　ふくぎょう</a:t>
            </a:r>
          </a:p>
        </p:txBody>
      </p:sp>
    </p:spTree>
    <p:extLst>
      <p:ext uri="{BB962C8B-B14F-4D97-AF65-F5344CB8AC3E}">
        <p14:creationId xmlns:p14="http://schemas.microsoft.com/office/powerpoint/2010/main" val="238934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0940B761-243E-9DC9-9E43-ACF18E7D6DB4}"/>
              </a:ext>
            </a:extLst>
          </p:cNvPr>
          <p:cNvSpPr txBox="1"/>
          <p:nvPr/>
        </p:nvSpPr>
        <p:spPr>
          <a:xfrm>
            <a:off x="121920" y="6529565"/>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smtClean="0"/>
              <a:pPr defTabSz="457200">
                <a:defRPr/>
              </a:pPr>
              <a:t>21</a:t>
            </a:fld>
            <a:endParaRPr lang="ja-JP" altLang="en-US" sz="1800" dirty="0"/>
          </a:p>
        </p:txBody>
      </p:sp>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8340745"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若者の消費生活相談の商品・サービス別上位件数（年齢区分別・</a:t>
            </a:r>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4-12</a:t>
            </a:r>
            <a:r>
              <a:rPr lang="ja-JP" altLang="en-US" dirty="0">
                <a:latin typeface="Meiryo UI" panose="020B0604030504040204" pitchFamily="50" charset="-128"/>
                <a:ea typeface="Meiryo UI" panose="020B0604030504040204" pitchFamily="50" charset="-128"/>
              </a:rPr>
              <a:t>月）</a:t>
            </a:r>
            <a:endParaRPr kumimoji="1" lang="ja-JP" altLang="en-US" dirty="0">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CDFA7BFF-9743-84E2-0E78-9AFCE080F98B}"/>
              </a:ext>
            </a:extLst>
          </p:cNvPr>
          <p:cNvGraphicFramePr>
            <a:graphicFrameLocks noGrp="1"/>
          </p:cNvGraphicFramePr>
          <p:nvPr>
            <p:extLst>
              <p:ext uri="{D42A27DB-BD31-4B8C-83A1-F6EECF244321}">
                <p14:modId xmlns:p14="http://schemas.microsoft.com/office/powerpoint/2010/main" val="4043625320"/>
              </p:ext>
            </p:extLst>
          </p:nvPr>
        </p:nvGraphicFramePr>
        <p:xfrm>
          <a:off x="121920" y="1217065"/>
          <a:ext cx="8850627" cy="4358443"/>
        </p:xfrm>
        <a:graphic>
          <a:graphicData uri="http://schemas.openxmlformats.org/drawingml/2006/table">
            <a:tbl>
              <a:tblPr firstRow="1" bandRow="1">
                <a:tableStyleId>{5C22544A-7EE6-4342-B048-85BDC9FD1C3A}</a:tableStyleId>
              </a:tblPr>
              <a:tblGrid>
                <a:gridCol w="290185">
                  <a:extLst>
                    <a:ext uri="{9D8B030D-6E8A-4147-A177-3AD203B41FA5}">
                      <a16:colId xmlns:a16="http://schemas.microsoft.com/office/drawing/2014/main" val="3403005676"/>
                    </a:ext>
                  </a:extLst>
                </a:gridCol>
                <a:gridCol w="1837835">
                  <a:extLst>
                    <a:ext uri="{9D8B030D-6E8A-4147-A177-3AD203B41FA5}">
                      <a16:colId xmlns:a16="http://schemas.microsoft.com/office/drawing/2014/main" val="3428757748"/>
                    </a:ext>
                  </a:extLst>
                </a:gridCol>
                <a:gridCol w="822189">
                  <a:extLst>
                    <a:ext uri="{9D8B030D-6E8A-4147-A177-3AD203B41FA5}">
                      <a16:colId xmlns:a16="http://schemas.microsoft.com/office/drawing/2014/main" val="731839400"/>
                    </a:ext>
                  </a:extLst>
                </a:gridCol>
                <a:gridCol w="290185">
                  <a:extLst>
                    <a:ext uri="{9D8B030D-6E8A-4147-A177-3AD203B41FA5}">
                      <a16:colId xmlns:a16="http://schemas.microsoft.com/office/drawing/2014/main" val="3887190624"/>
                    </a:ext>
                  </a:extLst>
                </a:gridCol>
                <a:gridCol w="1837835">
                  <a:extLst>
                    <a:ext uri="{9D8B030D-6E8A-4147-A177-3AD203B41FA5}">
                      <a16:colId xmlns:a16="http://schemas.microsoft.com/office/drawing/2014/main" val="479618862"/>
                    </a:ext>
                  </a:extLst>
                </a:gridCol>
                <a:gridCol w="822189">
                  <a:extLst>
                    <a:ext uri="{9D8B030D-6E8A-4147-A177-3AD203B41FA5}">
                      <a16:colId xmlns:a16="http://schemas.microsoft.com/office/drawing/2014/main" val="3516459807"/>
                    </a:ext>
                  </a:extLst>
                </a:gridCol>
                <a:gridCol w="290185">
                  <a:extLst>
                    <a:ext uri="{9D8B030D-6E8A-4147-A177-3AD203B41FA5}">
                      <a16:colId xmlns:a16="http://schemas.microsoft.com/office/drawing/2014/main" val="2473760759"/>
                    </a:ext>
                  </a:extLst>
                </a:gridCol>
                <a:gridCol w="1837835">
                  <a:extLst>
                    <a:ext uri="{9D8B030D-6E8A-4147-A177-3AD203B41FA5}">
                      <a16:colId xmlns:a16="http://schemas.microsoft.com/office/drawing/2014/main" val="668767005"/>
                    </a:ext>
                  </a:extLst>
                </a:gridCol>
                <a:gridCol w="822189">
                  <a:extLst>
                    <a:ext uri="{9D8B030D-6E8A-4147-A177-3AD203B41FA5}">
                      <a16:colId xmlns:a16="http://schemas.microsoft.com/office/drawing/2014/main" val="176282899"/>
                    </a:ext>
                  </a:extLst>
                </a:gridCol>
              </a:tblGrid>
              <a:tr h="496289">
                <a:tc gridSpan="9">
                  <a:txBody>
                    <a:bodyPr/>
                    <a:lstStyle/>
                    <a:p>
                      <a:pPr algn="ctr"/>
                      <a:r>
                        <a:rPr kumimoji="1" lang="ja-JP" altLang="en-US" sz="2800" dirty="0">
                          <a:solidFill>
                            <a:schemeClr val="bg1"/>
                          </a:solidFill>
                          <a:latin typeface="Meiryo UI" panose="020B0604030504040204" pitchFamily="50" charset="-128"/>
                          <a:ea typeface="Meiryo UI" panose="020B0604030504040204" pitchFamily="50" charset="-128"/>
                        </a:rPr>
                        <a:t>女性</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89188920"/>
                  </a:ext>
                </a:extLst>
              </a:tr>
              <a:tr h="451171">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15-19</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20-24</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25-29</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88196607"/>
                  </a:ext>
                </a:extLst>
              </a:tr>
              <a:tr h="451171">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8505688"/>
                  </a:ext>
                </a:extLst>
              </a:tr>
              <a:tr h="451171">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5,758</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18,273</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17,257</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0935265"/>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763</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3,606</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2,454</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extLst>
                  <a:ext uri="{0D108BD9-81ED-4DB2-BD59-A6C34878D82A}">
                    <a16:rowId xmlns:a16="http://schemas.microsoft.com/office/drawing/2014/main" val="3026827817"/>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2</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286</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solidFill>
                            <a:schemeClr val="bg1"/>
                          </a:solidFill>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1,220</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1,369</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670406495"/>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3</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solidFill>
                            <a:schemeClr val="bg1"/>
                          </a:solidFill>
                          <a:latin typeface="Meiryo UI" panose="020B0604030504040204" pitchFamily="50" charset="-128"/>
                          <a:ea typeface="Meiryo UI" panose="020B0604030504040204" pitchFamily="50" charset="-128"/>
                        </a:rPr>
                        <a:t>他の内職・職業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247</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847</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solidFill>
                            <a:schemeClr val="bg1"/>
                          </a:solidFill>
                          <a:latin typeface="Meiryo UI" panose="020B0604030504040204" pitchFamily="50" charset="-128"/>
                          <a:ea typeface="Meiryo UI" panose="020B0604030504040204" pitchFamily="50" charset="-128"/>
                        </a:rPr>
                        <a:t>他の内職・職業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815</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513493310"/>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4</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他の健康食品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237</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802</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813</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5300412"/>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5</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185</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その他役務サービス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754</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役務その他サービス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522</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9269361"/>
                  </a:ext>
                </a:extLst>
              </a:tr>
            </a:tbl>
          </a:graphicData>
        </a:graphic>
      </p:graphicFrame>
      <p:sp>
        <p:nvSpPr>
          <p:cNvPr id="4" name="四角形: 角を丸くする 3">
            <a:extLst>
              <a:ext uri="{FF2B5EF4-FFF2-40B4-BE49-F238E27FC236}">
                <a16:creationId xmlns:a16="http://schemas.microsoft.com/office/drawing/2014/main" id="{5C9EF23E-CD93-7667-322C-B703573A7383}"/>
              </a:ext>
            </a:extLst>
          </p:cNvPr>
          <p:cNvSpPr/>
          <p:nvPr/>
        </p:nvSpPr>
        <p:spPr>
          <a:xfrm>
            <a:off x="100015" y="1666595"/>
            <a:ext cx="2939575" cy="3923779"/>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F1CE5F6B-86AE-049A-C61F-2DF7D5A1F02F}"/>
              </a:ext>
            </a:extLst>
          </p:cNvPr>
          <p:cNvSpPr txBox="1"/>
          <p:nvPr/>
        </p:nvSpPr>
        <p:spPr>
          <a:xfrm>
            <a:off x="-30060" y="5652497"/>
            <a:ext cx="4543231" cy="6463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（備考）</a:t>
            </a:r>
            <a:r>
              <a:rPr lang="en-US" altLang="ja-JP" sz="900" dirty="0">
                <a:latin typeface="Meiryo UI" panose="020B0604030504040204" pitchFamily="50" charset="-128"/>
                <a:ea typeface="Meiryo UI" panose="020B0604030504040204" pitchFamily="50" charset="-128"/>
              </a:rPr>
              <a:t>1.PIO-NET</a:t>
            </a:r>
            <a:r>
              <a:rPr lang="ja-JP" altLang="en-US" sz="900" dirty="0">
                <a:latin typeface="Meiryo UI" panose="020B0604030504040204" pitchFamily="50" charset="-128"/>
                <a:ea typeface="Meiryo UI" panose="020B0604030504040204" pitchFamily="50" charset="-128"/>
              </a:rPr>
              <a:t>に登録された消費生活相談情報（</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rPr>
              <a:t>日までの登録分）。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品目は商品キーワード（下位）。</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色分けは相談内容の傾向を消費者庁で分類したもの。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2023</a:t>
            </a:r>
            <a:r>
              <a:rPr kumimoji="1" lang="ja-JP" altLang="en-US" sz="900" dirty="0">
                <a:latin typeface="Meiryo UI" panose="020B0604030504040204" pitchFamily="50" charset="-128"/>
                <a:ea typeface="Meiryo UI" panose="020B0604030504040204" pitchFamily="50" charset="-128"/>
              </a:rPr>
              <a:t>年４月から同年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月までの消費生活相談情報を集計。</a:t>
            </a:r>
          </a:p>
        </p:txBody>
      </p:sp>
      <p:grpSp>
        <p:nvGrpSpPr>
          <p:cNvPr id="10" name="グループ化 9">
            <a:extLst>
              <a:ext uri="{FF2B5EF4-FFF2-40B4-BE49-F238E27FC236}">
                <a16:creationId xmlns:a16="http://schemas.microsoft.com/office/drawing/2014/main" id="{FE09C83E-5C44-3C48-4129-E2CE4B9AC007}"/>
              </a:ext>
            </a:extLst>
          </p:cNvPr>
          <p:cNvGrpSpPr/>
          <p:nvPr/>
        </p:nvGrpSpPr>
        <p:grpSpPr>
          <a:xfrm>
            <a:off x="4757249" y="5627111"/>
            <a:ext cx="4264831" cy="995292"/>
            <a:chOff x="7105810" y="1222161"/>
            <a:chExt cx="1823409" cy="995292"/>
          </a:xfrm>
        </p:grpSpPr>
        <p:sp>
          <p:nvSpPr>
            <p:cNvPr id="12" name="正方形/長方形 11">
              <a:extLst>
                <a:ext uri="{FF2B5EF4-FFF2-40B4-BE49-F238E27FC236}">
                  <a16:creationId xmlns:a16="http://schemas.microsoft.com/office/drawing/2014/main" id="{011F8348-5F88-6A63-E4C0-D46B20869990}"/>
                </a:ext>
              </a:extLst>
            </p:cNvPr>
            <p:cNvSpPr/>
            <p:nvPr/>
          </p:nvSpPr>
          <p:spPr>
            <a:xfrm>
              <a:off x="7983497" y="1245927"/>
              <a:ext cx="283820" cy="197670"/>
            </a:xfrm>
            <a:prstGeom prst="rect">
              <a:avLst/>
            </a:prstGeom>
            <a:solidFill>
              <a:srgbClr val="FFFF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5AE00C0-0C4A-CB9B-DAC4-DD7315AC81BD}"/>
                </a:ext>
              </a:extLst>
            </p:cNvPr>
            <p:cNvSpPr txBox="1"/>
            <p:nvPr/>
          </p:nvSpPr>
          <p:spPr>
            <a:xfrm>
              <a:off x="8234501" y="1222161"/>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：娯楽に関するもの</a:t>
              </a:r>
            </a:p>
          </p:txBody>
        </p:sp>
        <p:sp>
          <p:nvSpPr>
            <p:cNvPr id="15" name="正方形/長方形 14">
              <a:extLst>
                <a:ext uri="{FF2B5EF4-FFF2-40B4-BE49-F238E27FC236}">
                  <a16:creationId xmlns:a16="http://schemas.microsoft.com/office/drawing/2014/main" id="{DFABCBE3-2CD0-9002-A0EE-61447445817D}"/>
                </a:ext>
              </a:extLst>
            </p:cNvPr>
            <p:cNvSpPr/>
            <p:nvPr/>
          </p:nvSpPr>
          <p:spPr>
            <a:xfrm>
              <a:off x="7112091" y="1582419"/>
              <a:ext cx="283820" cy="194962"/>
            </a:xfrm>
            <a:prstGeom prst="rect">
              <a:avLst/>
            </a:prstGeom>
            <a:solidFill>
              <a:srgbClr val="92D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51A950A-6358-136A-1CAA-56FDC6992998}"/>
                </a:ext>
              </a:extLst>
            </p:cNvPr>
            <p:cNvSpPr txBox="1"/>
            <p:nvPr/>
          </p:nvSpPr>
          <p:spPr>
            <a:xfrm>
              <a:off x="7389630" y="1570713"/>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：暮らしに関するもの</a:t>
              </a:r>
            </a:p>
          </p:txBody>
        </p:sp>
        <p:sp>
          <p:nvSpPr>
            <p:cNvPr id="17" name="正方形/長方形 16">
              <a:extLst>
                <a:ext uri="{FF2B5EF4-FFF2-40B4-BE49-F238E27FC236}">
                  <a16:creationId xmlns:a16="http://schemas.microsoft.com/office/drawing/2014/main" id="{F2BA4DE7-D4FE-1237-0C6A-83AB0051EAF8}"/>
                </a:ext>
              </a:extLst>
            </p:cNvPr>
            <p:cNvSpPr/>
            <p:nvPr/>
          </p:nvSpPr>
          <p:spPr>
            <a:xfrm>
              <a:off x="7983497" y="1621697"/>
              <a:ext cx="283820" cy="175532"/>
            </a:xfrm>
            <a:prstGeom prst="rect">
              <a:avLst/>
            </a:prstGeom>
            <a:solidFill>
              <a:srgbClr val="7030A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7FD3B7F-9723-0AE4-9C40-EBCDD3EB3624}"/>
                </a:ext>
              </a:extLst>
            </p:cNvPr>
            <p:cNvSpPr txBox="1"/>
            <p:nvPr/>
          </p:nvSpPr>
          <p:spPr>
            <a:xfrm>
              <a:off x="8234501" y="1582419"/>
              <a:ext cx="427272"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：内職・副業</a:t>
              </a:r>
            </a:p>
          </p:txBody>
        </p:sp>
        <p:sp>
          <p:nvSpPr>
            <p:cNvPr id="24" name="正方形/長方形 23">
              <a:extLst>
                <a:ext uri="{FF2B5EF4-FFF2-40B4-BE49-F238E27FC236}">
                  <a16:creationId xmlns:a16="http://schemas.microsoft.com/office/drawing/2014/main" id="{2B24F668-0B17-C02E-EA1A-C9A00130ECA8}"/>
                </a:ext>
              </a:extLst>
            </p:cNvPr>
            <p:cNvSpPr/>
            <p:nvPr/>
          </p:nvSpPr>
          <p:spPr>
            <a:xfrm>
              <a:off x="7105810" y="1935475"/>
              <a:ext cx="283820" cy="234327"/>
            </a:xfrm>
            <a:prstGeom prst="rect">
              <a:avLst/>
            </a:prstGeom>
            <a:solidFill>
              <a:srgbClr val="00B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A3C6D0C8-882B-4A1B-5D8F-5CFD33E2D2AD}"/>
                </a:ext>
              </a:extLst>
            </p:cNvPr>
            <p:cNvSpPr txBox="1"/>
            <p:nvPr/>
          </p:nvSpPr>
          <p:spPr>
            <a:xfrm>
              <a:off x="7389630" y="1937218"/>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：借金に関するもの</a:t>
              </a:r>
            </a:p>
          </p:txBody>
        </p:sp>
        <p:sp>
          <p:nvSpPr>
            <p:cNvPr id="35" name="正方形/長方形 34">
              <a:extLst>
                <a:ext uri="{FF2B5EF4-FFF2-40B4-BE49-F238E27FC236}">
                  <a16:creationId xmlns:a16="http://schemas.microsoft.com/office/drawing/2014/main" id="{644E70A4-AF56-CF40-A03F-3E494BF67A1D}"/>
                </a:ext>
              </a:extLst>
            </p:cNvPr>
            <p:cNvSpPr/>
            <p:nvPr/>
          </p:nvSpPr>
          <p:spPr>
            <a:xfrm>
              <a:off x="7983497" y="2002729"/>
              <a:ext cx="283820" cy="175532"/>
            </a:xfrm>
            <a:prstGeom prst="rect">
              <a:avLst/>
            </a:prstGeom>
            <a:solidFill>
              <a:srgbClr val="00B0F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579E8C8D-FE29-5EB0-BF43-4C98758F2E6B}"/>
                </a:ext>
              </a:extLst>
            </p:cNvPr>
            <p:cNvSpPr txBox="1"/>
            <p:nvPr/>
          </p:nvSpPr>
          <p:spPr>
            <a:xfrm>
              <a:off x="8250943" y="1963537"/>
              <a:ext cx="67827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：自動車に関するもの</a:t>
              </a:r>
            </a:p>
          </p:txBody>
        </p:sp>
        <p:sp>
          <p:nvSpPr>
            <p:cNvPr id="37" name="正方形/長方形 36">
              <a:extLst>
                <a:ext uri="{FF2B5EF4-FFF2-40B4-BE49-F238E27FC236}">
                  <a16:creationId xmlns:a16="http://schemas.microsoft.com/office/drawing/2014/main" id="{0E71FAB5-3D31-D93C-1D56-68113C7B54EA}"/>
                </a:ext>
              </a:extLst>
            </p:cNvPr>
            <p:cNvSpPr/>
            <p:nvPr/>
          </p:nvSpPr>
          <p:spPr>
            <a:xfrm>
              <a:off x="7112091" y="1261951"/>
              <a:ext cx="277539" cy="197800"/>
            </a:xfrm>
            <a:prstGeom prst="rect">
              <a:avLst/>
            </a:prstGeom>
            <a:solidFill>
              <a:srgbClr val="EB6D8E"/>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6100BA88-D226-93D8-A9F2-B5C1CC0C1AC5}"/>
                </a:ext>
              </a:extLst>
            </p:cNvPr>
            <p:cNvSpPr txBox="1"/>
            <p:nvPr/>
          </p:nvSpPr>
          <p:spPr>
            <a:xfrm>
              <a:off x="7395911" y="1222161"/>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：美容に関するもの</a:t>
              </a:r>
            </a:p>
          </p:txBody>
        </p:sp>
      </p:grpSp>
      <p:sp>
        <p:nvSpPr>
          <p:cNvPr id="7" name="正方形/長方形 6">
            <a:extLst>
              <a:ext uri="{FF2B5EF4-FFF2-40B4-BE49-F238E27FC236}">
                <a16:creationId xmlns:a16="http://schemas.microsoft.com/office/drawing/2014/main" id="{1CAF55D5-0236-D2F4-A3E9-D479DFD293B9}"/>
              </a:ext>
            </a:extLst>
          </p:cNvPr>
          <p:cNvSpPr/>
          <p:nvPr/>
        </p:nvSpPr>
        <p:spPr>
          <a:xfrm>
            <a:off x="194364" y="-56054"/>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わかもの</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753DA5C7-8F67-4200-42B2-BD81D3CBE7FA}"/>
              </a:ext>
            </a:extLst>
          </p:cNvPr>
          <p:cNvSpPr/>
          <p:nvPr/>
        </p:nvSpPr>
        <p:spPr>
          <a:xfrm>
            <a:off x="1814905" y="-76909"/>
            <a:ext cx="2122095"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しょうひせいかつそうだん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17A9EC23-3786-B939-27A3-33D1950514CF}"/>
              </a:ext>
            </a:extLst>
          </p:cNvPr>
          <p:cNvSpPr/>
          <p:nvPr/>
        </p:nvSpPr>
        <p:spPr>
          <a:xfrm>
            <a:off x="-219503" y="644587"/>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わかもの</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67677D7F-4507-45AE-F692-783CA60C4364}"/>
              </a:ext>
            </a:extLst>
          </p:cNvPr>
          <p:cNvSpPr/>
          <p:nvPr/>
        </p:nvSpPr>
        <p:spPr>
          <a:xfrm>
            <a:off x="883127" y="614761"/>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しょうひせいかつそうだん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12F77525-85FF-9DF1-8CEB-7015CA7A7D04}"/>
              </a:ext>
            </a:extLst>
          </p:cNvPr>
          <p:cNvSpPr/>
          <p:nvPr/>
        </p:nvSpPr>
        <p:spPr>
          <a:xfrm>
            <a:off x="1969759" y="63493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EE3B1901-73C3-61D4-4E50-9C728DB3AE08}"/>
              </a:ext>
            </a:extLst>
          </p:cNvPr>
          <p:cNvSpPr/>
          <p:nvPr/>
        </p:nvSpPr>
        <p:spPr>
          <a:xfrm>
            <a:off x="3125699" y="636789"/>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べつ</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ECED6F95-7AD3-C78D-39B3-2AB8D4315DD8}"/>
              </a:ext>
            </a:extLst>
          </p:cNvPr>
          <p:cNvSpPr/>
          <p:nvPr/>
        </p:nvSpPr>
        <p:spPr>
          <a:xfrm>
            <a:off x="3721758" y="6349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じょういけんすう</a:t>
            </a:r>
          </a:p>
        </p:txBody>
      </p:sp>
      <p:sp>
        <p:nvSpPr>
          <p:cNvPr id="23" name="正方形/長方形 22">
            <a:extLst>
              <a:ext uri="{FF2B5EF4-FFF2-40B4-BE49-F238E27FC236}">
                <a16:creationId xmlns:a16="http://schemas.microsoft.com/office/drawing/2014/main" id="{9B39CC93-24BE-43A0-79D3-367EB7F44BC7}"/>
              </a:ext>
            </a:extLst>
          </p:cNvPr>
          <p:cNvSpPr/>
          <p:nvPr/>
        </p:nvSpPr>
        <p:spPr>
          <a:xfrm>
            <a:off x="4967454" y="63493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ねんれいくぶんべつ</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03504EA3-F37F-822C-3972-C0D84118932A}"/>
              </a:ext>
            </a:extLst>
          </p:cNvPr>
          <p:cNvSpPr/>
          <p:nvPr/>
        </p:nvSpPr>
        <p:spPr>
          <a:xfrm>
            <a:off x="6303282" y="63493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a:t>
            </a:r>
          </a:p>
        </p:txBody>
      </p:sp>
      <p:sp>
        <p:nvSpPr>
          <p:cNvPr id="27" name="正方形/長方形 26">
            <a:extLst>
              <a:ext uri="{FF2B5EF4-FFF2-40B4-BE49-F238E27FC236}">
                <a16:creationId xmlns:a16="http://schemas.microsoft.com/office/drawing/2014/main" id="{A8DC8669-77F6-1DED-40F4-92217BFB4569}"/>
              </a:ext>
            </a:extLst>
          </p:cNvPr>
          <p:cNvSpPr/>
          <p:nvPr/>
        </p:nvSpPr>
        <p:spPr>
          <a:xfrm>
            <a:off x="5116707" y="551342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びよう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2A35C723-2BD7-2FC9-1AD5-57CDB31FCEE1}"/>
              </a:ext>
            </a:extLst>
          </p:cNvPr>
          <p:cNvSpPr/>
          <p:nvPr/>
        </p:nvSpPr>
        <p:spPr>
          <a:xfrm>
            <a:off x="5449831" y="549883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30" name="正方形/長方形 29">
            <a:extLst>
              <a:ext uri="{FF2B5EF4-FFF2-40B4-BE49-F238E27FC236}">
                <a16:creationId xmlns:a16="http://schemas.microsoft.com/office/drawing/2014/main" id="{5D93CCE8-828A-3EAA-AE32-2BE3D4D2962B}"/>
              </a:ext>
            </a:extLst>
          </p:cNvPr>
          <p:cNvSpPr/>
          <p:nvPr/>
        </p:nvSpPr>
        <p:spPr>
          <a:xfrm>
            <a:off x="7064190" y="5500533"/>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ごらく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782468F0-481D-1005-C604-694FDD9544E7}"/>
              </a:ext>
            </a:extLst>
          </p:cNvPr>
          <p:cNvSpPr/>
          <p:nvPr/>
        </p:nvSpPr>
        <p:spPr>
          <a:xfrm>
            <a:off x="7390147" y="551342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32" name="正方形/長方形 31">
            <a:extLst>
              <a:ext uri="{FF2B5EF4-FFF2-40B4-BE49-F238E27FC236}">
                <a16:creationId xmlns:a16="http://schemas.microsoft.com/office/drawing/2014/main" id="{4C3F63E6-B618-CD86-E65E-C546D02650C7}"/>
              </a:ext>
            </a:extLst>
          </p:cNvPr>
          <p:cNvSpPr/>
          <p:nvPr/>
        </p:nvSpPr>
        <p:spPr>
          <a:xfrm>
            <a:off x="5068940" y="5810569"/>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9AE92A7-6493-DC61-9866-53319B9C9890}"/>
              </a:ext>
            </a:extLst>
          </p:cNvPr>
          <p:cNvSpPr/>
          <p:nvPr/>
        </p:nvSpPr>
        <p:spPr>
          <a:xfrm>
            <a:off x="5501002" y="582156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39" name="正方形/長方形 38">
            <a:extLst>
              <a:ext uri="{FF2B5EF4-FFF2-40B4-BE49-F238E27FC236}">
                <a16:creationId xmlns:a16="http://schemas.microsoft.com/office/drawing/2014/main" id="{F6254F3F-BA9E-63F5-FC60-8766D9E0C35B}"/>
              </a:ext>
            </a:extLst>
          </p:cNvPr>
          <p:cNvSpPr/>
          <p:nvPr/>
        </p:nvSpPr>
        <p:spPr>
          <a:xfrm>
            <a:off x="5136984" y="6173025"/>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しゃっきん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DFEA14BE-F611-AAA3-1D9D-2958009A462A}"/>
              </a:ext>
            </a:extLst>
          </p:cNvPr>
          <p:cNvSpPr/>
          <p:nvPr/>
        </p:nvSpPr>
        <p:spPr>
          <a:xfrm>
            <a:off x="5501002" y="617944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1" name="正方形/長方形 40">
            <a:extLst>
              <a:ext uri="{FF2B5EF4-FFF2-40B4-BE49-F238E27FC236}">
                <a16:creationId xmlns:a16="http://schemas.microsoft.com/office/drawing/2014/main" id="{AEACACD5-2AE3-5480-356E-42ADA79FADB8}"/>
              </a:ext>
            </a:extLst>
          </p:cNvPr>
          <p:cNvSpPr/>
          <p:nvPr/>
        </p:nvSpPr>
        <p:spPr>
          <a:xfrm>
            <a:off x="7227856" y="618441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じどうしゃ</a:t>
            </a:r>
          </a:p>
        </p:txBody>
      </p:sp>
      <p:sp>
        <p:nvSpPr>
          <p:cNvPr id="42" name="正方形/長方形 41">
            <a:extLst>
              <a:ext uri="{FF2B5EF4-FFF2-40B4-BE49-F238E27FC236}">
                <a16:creationId xmlns:a16="http://schemas.microsoft.com/office/drawing/2014/main" id="{9E2135A7-2B58-D7A0-D55B-1555BB3ED139}"/>
              </a:ext>
            </a:extLst>
          </p:cNvPr>
          <p:cNvSpPr/>
          <p:nvPr/>
        </p:nvSpPr>
        <p:spPr>
          <a:xfrm>
            <a:off x="7583718" y="619113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43" name="正方形/長方形 42">
            <a:extLst>
              <a:ext uri="{FF2B5EF4-FFF2-40B4-BE49-F238E27FC236}">
                <a16:creationId xmlns:a16="http://schemas.microsoft.com/office/drawing/2014/main" id="{D5C70044-353B-7AF7-A1BF-DA9B8B54BA31}"/>
              </a:ext>
            </a:extLst>
          </p:cNvPr>
          <p:cNvSpPr/>
          <p:nvPr/>
        </p:nvSpPr>
        <p:spPr>
          <a:xfrm>
            <a:off x="7310591" y="5841657"/>
            <a:ext cx="1509392"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ないしょく　ふくぎょう</a:t>
            </a:r>
          </a:p>
        </p:txBody>
      </p:sp>
    </p:spTree>
    <p:extLst>
      <p:ext uri="{BB962C8B-B14F-4D97-AF65-F5344CB8AC3E}">
        <p14:creationId xmlns:p14="http://schemas.microsoft.com/office/powerpoint/2010/main" val="318981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800" b="1" dirty="0">
                <a:latin typeface="Meiryo UI" panose="020B0604030504040204" pitchFamily="50" charset="-128"/>
                <a:ea typeface="Meiryo UI" panose="020B0604030504040204" pitchFamily="50" charset="-128"/>
              </a:rPr>
              <a:t>SNS</a:t>
            </a:r>
            <a:r>
              <a:rPr lang="ja-JP" altLang="en-US" sz="2800" b="1" dirty="0">
                <a:latin typeface="Meiryo UI" panose="020B0604030504040204" pitchFamily="50" charset="-128"/>
                <a:ea typeface="Meiryo UI" panose="020B0604030504040204" pitchFamily="50" charset="-128"/>
              </a:rPr>
              <a:t>をきっかけとした消費者トラブル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スライド番号プレースホルダー 4">
            <a:extLst>
              <a:ext uri="{FF2B5EF4-FFF2-40B4-BE49-F238E27FC236}">
                <a16:creationId xmlns:a16="http://schemas.microsoft.com/office/drawing/2014/main" id="{1D013C6B-A74F-9346-FE34-BA9D690ACF92}"/>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22</a:t>
            </a:fld>
            <a:endParaRPr lang="ja-JP" altLang="en-US" dirty="0"/>
          </a:p>
        </p:txBody>
      </p:sp>
      <p:sp>
        <p:nvSpPr>
          <p:cNvPr id="8" name="テキスト ボックス 7">
            <a:extLst>
              <a:ext uri="{FF2B5EF4-FFF2-40B4-BE49-F238E27FC236}">
                <a16:creationId xmlns:a16="http://schemas.microsoft.com/office/drawing/2014/main" id="{EA4B11EF-F985-1006-3DE4-CBB6A7974D77}"/>
              </a:ext>
            </a:extLst>
          </p:cNvPr>
          <p:cNvSpPr txBox="1"/>
          <p:nvPr/>
        </p:nvSpPr>
        <p:spPr>
          <a:xfrm>
            <a:off x="6126302" y="6540278"/>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B2EC2EFC-F8C6-B265-C6C7-898AABAC4B94}"/>
              </a:ext>
            </a:extLst>
          </p:cNvPr>
          <p:cNvGrpSpPr/>
          <p:nvPr/>
        </p:nvGrpSpPr>
        <p:grpSpPr>
          <a:xfrm>
            <a:off x="5378222" y="1110684"/>
            <a:ext cx="3600399" cy="4872740"/>
            <a:chOff x="5425170" y="1438275"/>
            <a:chExt cx="3600399" cy="5187108"/>
          </a:xfrm>
          <a:solidFill>
            <a:schemeClr val="accent3">
              <a:lumMod val="20000"/>
              <a:lumOff val="80000"/>
            </a:schemeClr>
          </a:solidFill>
        </p:grpSpPr>
        <p:sp>
          <p:nvSpPr>
            <p:cNvPr id="9" name="四角形: 角を丸くする 8">
              <a:extLst>
                <a:ext uri="{FF2B5EF4-FFF2-40B4-BE49-F238E27FC236}">
                  <a16:creationId xmlns:a16="http://schemas.microsoft.com/office/drawing/2014/main" id="{BD5CB127-8516-E9A5-44F1-9A4C35E528D5}"/>
                </a:ext>
              </a:extLst>
            </p:cNvPr>
            <p:cNvSpPr/>
            <p:nvPr/>
          </p:nvSpPr>
          <p:spPr>
            <a:xfrm>
              <a:off x="5425170" y="1438275"/>
              <a:ext cx="3600399" cy="5187108"/>
            </a:xfrm>
            <a:prstGeom prst="roundRect">
              <a:avLst/>
            </a:prstGeom>
            <a:grp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8F11149-3BB7-C871-33CD-BEC5F631F7A8}"/>
                </a:ext>
              </a:extLst>
            </p:cNvPr>
            <p:cNvSpPr txBox="1"/>
            <p:nvPr/>
          </p:nvSpPr>
          <p:spPr>
            <a:xfrm>
              <a:off x="5620666" y="1681561"/>
              <a:ext cx="3162038" cy="4816205"/>
            </a:xfrm>
            <a:prstGeom prst="rect">
              <a:avLst/>
            </a:prstGeom>
            <a:grpFill/>
          </p:spPr>
          <p:txBody>
            <a:bodyPr wrap="square">
              <a:spAutoFit/>
            </a:bodyPr>
            <a:lstStyle/>
            <a:p>
              <a:r>
                <a:rPr lang="ja-JP" altLang="en-US" sz="2400" b="0" i="0" dirty="0">
                  <a:effectLst/>
                  <a:latin typeface="Meiryo UI" panose="020B0604030504040204" pitchFamily="50" charset="-128"/>
                  <a:ea typeface="Meiryo UI" panose="020B0604030504040204" pitchFamily="50" charset="-128"/>
                </a:rPr>
                <a:t>　</a:t>
              </a:r>
              <a:r>
                <a:rPr lang="en-US" altLang="ja-JP" sz="2400" b="0" i="0" dirty="0">
                  <a:effectLst/>
                  <a:latin typeface="Meiryo UI" panose="020B0604030504040204" pitchFamily="50" charset="-128"/>
                  <a:ea typeface="Meiryo UI" panose="020B0604030504040204" pitchFamily="50" charset="-128"/>
                </a:rPr>
                <a:t>SNS</a:t>
              </a:r>
              <a:r>
                <a:rPr lang="ja-JP" altLang="en-US" sz="2400" b="0" i="0" dirty="0">
                  <a:effectLst/>
                  <a:latin typeface="Meiryo UI" panose="020B0604030504040204" pitchFamily="50" charset="-128"/>
                  <a:ea typeface="Meiryo UI" panose="020B0604030504040204" pitchFamily="50" charset="-128"/>
                </a:rPr>
                <a:t>をきっかけとしたトラブルの内容をみると、</a:t>
              </a:r>
              <a:endParaRPr lang="en-US" altLang="ja-JP" sz="2400" b="0" i="0" dirty="0">
                <a:effectLst/>
                <a:latin typeface="Meiryo UI" panose="020B0604030504040204" pitchFamily="50" charset="-128"/>
                <a:ea typeface="Meiryo UI" panose="020B0604030504040204" pitchFamily="50" charset="-128"/>
              </a:endParaRPr>
            </a:p>
            <a:p>
              <a:r>
                <a:rPr lang="ja-JP" altLang="en-US" sz="2400" b="0" i="0" u="sng" dirty="0">
                  <a:solidFill>
                    <a:srgbClr val="FF0000"/>
                  </a:solidFill>
                  <a:effectLst/>
                  <a:latin typeface="Meiryo UI" panose="020B0604030504040204" pitchFamily="50" charset="-128"/>
                  <a:ea typeface="Meiryo UI" panose="020B0604030504040204" pitchFamily="50" charset="-128"/>
                </a:rPr>
                <a:t>①</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での広告がきっかけとなるケース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r>
                <a:rPr lang="ja-JP" altLang="en-US" sz="2400" b="0" i="0" u="sng" dirty="0">
                  <a:solidFill>
                    <a:srgbClr val="FF0000"/>
                  </a:solidFill>
                  <a:effectLst/>
                  <a:latin typeface="Meiryo UI" panose="020B0604030504040204" pitchFamily="50" charset="-128"/>
                  <a:ea typeface="Meiryo UI" panose="020B0604030504040204" pitchFamily="50" charset="-128"/>
                </a:rPr>
                <a:t>②</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での勧誘がきっかけとなるケース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r>
                <a:rPr lang="ja-JP" altLang="en-US" sz="2400" b="0" i="0" u="sng" dirty="0">
                  <a:solidFill>
                    <a:srgbClr val="FF0000"/>
                  </a:solidFill>
                  <a:effectLst/>
                  <a:latin typeface="Meiryo UI" panose="020B0604030504040204" pitchFamily="50" charset="-128"/>
                  <a:ea typeface="Meiryo UI" panose="020B0604030504040204" pitchFamily="50" charset="-128"/>
                </a:rPr>
                <a:t>③</a:t>
              </a: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で知り合った相手との個人間取引のケース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r>
                <a:rPr lang="ja-JP" altLang="en-US" sz="2400" i="0" dirty="0">
                  <a:solidFill>
                    <a:srgbClr val="FF0000"/>
                  </a:solidFill>
                  <a:effectLst/>
                  <a:latin typeface="Meiryo UI" panose="020B0604030504040204" pitchFamily="50" charset="-128"/>
                  <a:ea typeface="Meiryo UI" panose="020B0604030504040204" pitchFamily="50" charset="-128"/>
                </a:rPr>
                <a:t>④</a:t>
              </a:r>
              <a:r>
                <a:rPr lang="en-US" altLang="ja-JP" sz="2400" i="0" u="sng" dirty="0">
                  <a:solidFill>
                    <a:srgbClr val="FF0000"/>
                  </a:solidFill>
                  <a:effectLst/>
                  <a:latin typeface="Meiryo UI" panose="020B0604030504040204" pitchFamily="50" charset="-128"/>
                  <a:ea typeface="Meiryo UI" panose="020B0604030504040204" pitchFamily="50" charset="-128"/>
                </a:rPr>
                <a:t>SNS</a:t>
              </a:r>
              <a:r>
                <a:rPr lang="ja-JP" altLang="en-US" sz="2400" i="0" u="sng" dirty="0">
                  <a:solidFill>
                    <a:srgbClr val="FF0000"/>
                  </a:solidFill>
                  <a:effectLst/>
                  <a:latin typeface="Meiryo UI" panose="020B0604030504040204" pitchFamily="50" charset="-128"/>
                  <a:ea typeface="Meiryo UI" panose="020B0604030504040204" pitchFamily="50" charset="-128"/>
                </a:rPr>
                <a:t>の操作方法等に関する問合せ</a:t>
              </a:r>
              <a:endParaRPr lang="en-US" altLang="ja-JP" sz="2400" i="0" u="sng" dirty="0">
                <a:solidFill>
                  <a:srgbClr val="FF0000"/>
                </a:solidFill>
                <a:effectLst/>
                <a:latin typeface="Meiryo UI" panose="020B0604030504040204" pitchFamily="50" charset="-128"/>
                <a:ea typeface="Meiryo UI" panose="020B0604030504040204" pitchFamily="50" charset="-128"/>
              </a:endParaRPr>
            </a:p>
            <a:p>
              <a:r>
                <a:rPr lang="ja-JP" altLang="en-US" sz="2400" i="0" dirty="0">
                  <a:effectLst/>
                  <a:latin typeface="Meiryo UI" panose="020B0604030504040204" pitchFamily="50" charset="-128"/>
                  <a:ea typeface="Meiryo UI" panose="020B0604030504040204" pitchFamily="50" charset="-128"/>
                </a:rPr>
                <a:t>等がみられます。</a:t>
              </a:r>
              <a:endParaRPr lang="ja-JP" altLang="en-US" sz="2400" dirty="0">
                <a:latin typeface="Meiryo UI" panose="020B0604030504040204" pitchFamily="50" charset="-128"/>
                <a:ea typeface="Meiryo UI" panose="020B0604030504040204" pitchFamily="50" charset="-128"/>
              </a:endParaRPr>
            </a:p>
          </p:txBody>
        </p:sp>
      </p:grpSp>
      <p:pic>
        <p:nvPicPr>
          <p:cNvPr id="17" name="図 16">
            <a:extLst>
              <a:ext uri="{FF2B5EF4-FFF2-40B4-BE49-F238E27FC236}">
                <a16:creationId xmlns:a16="http://schemas.microsoft.com/office/drawing/2014/main" id="{868CF777-11C9-046A-FC54-C493B1333088}"/>
              </a:ext>
            </a:extLst>
          </p:cNvPr>
          <p:cNvPicPr>
            <a:picLocks noChangeAspect="1"/>
          </p:cNvPicPr>
          <p:nvPr/>
        </p:nvPicPr>
        <p:blipFill>
          <a:blip r:embed="rId3"/>
          <a:stretch>
            <a:fillRect/>
          </a:stretch>
        </p:blipFill>
        <p:spPr>
          <a:xfrm>
            <a:off x="165379" y="754692"/>
            <a:ext cx="5148142" cy="5920362"/>
          </a:xfrm>
          <a:prstGeom prst="rect">
            <a:avLst/>
          </a:prstGeom>
        </p:spPr>
      </p:pic>
      <p:sp>
        <p:nvSpPr>
          <p:cNvPr id="3" name="四角形: 角を丸くする 2">
            <a:extLst>
              <a:ext uri="{FF2B5EF4-FFF2-40B4-BE49-F238E27FC236}">
                <a16:creationId xmlns:a16="http://schemas.microsoft.com/office/drawing/2014/main" id="{6997FB26-BC74-99CF-A1F7-37BA696E9B35}"/>
              </a:ext>
            </a:extLst>
          </p:cNvPr>
          <p:cNvSpPr/>
          <p:nvPr/>
        </p:nvSpPr>
        <p:spPr>
          <a:xfrm>
            <a:off x="4033519" y="1981200"/>
            <a:ext cx="705913" cy="301208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E7B76E2-1840-6A4F-B0CC-85F6C43FFF43}"/>
              </a:ext>
            </a:extLst>
          </p:cNvPr>
          <p:cNvSpPr/>
          <p:nvPr/>
        </p:nvSpPr>
        <p:spPr>
          <a:xfrm>
            <a:off x="2871837" y="-32230"/>
            <a:ext cx="2122095"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C55773F8-DC9B-BA67-1FF4-D206C58A0BC3}"/>
              </a:ext>
            </a:extLst>
          </p:cNvPr>
          <p:cNvSpPr/>
          <p:nvPr/>
        </p:nvSpPr>
        <p:spPr>
          <a:xfrm>
            <a:off x="6710071" y="1999622"/>
            <a:ext cx="1377527"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こうこく</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6E12E8BE-CFB7-071E-5906-EA561E743B00}"/>
              </a:ext>
            </a:extLst>
          </p:cNvPr>
          <p:cNvSpPr/>
          <p:nvPr/>
        </p:nvSpPr>
        <p:spPr>
          <a:xfrm>
            <a:off x="6337786" y="2760194"/>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かんゆう</a:t>
            </a:r>
          </a:p>
        </p:txBody>
      </p:sp>
      <p:sp>
        <p:nvSpPr>
          <p:cNvPr id="15" name="正方形/長方形 14">
            <a:extLst>
              <a:ext uri="{FF2B5EF4-FFF2-40B4-BE49-F238E27FC236}">
                <a16:creationId xmlns:a16="http://schemas.microsoft.com/office/drawing/2014/main" id="{004ED2DF-B5AD-5F12-22A0-1CF1B4F3CAEE}"/>
              </a:ext>
            </a:extLst>
          </p:cNvPr>
          <p:cNvSpPr/>
          <p:nvPr/>
        </p:nvSpPr>
        <p:spPr>
          <a:xfrm>
            <a:off x="6218367" y="1636683"/>
            <a:ext cx="1377527"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ないよう</a:t>
            </a:r>
          </a:p>
        </p:txBody>
      </p:sp>
      <p:sp>
        <p:nvSpPr>
          <p:cNvPr id="16" name="正方形/長方形 15">
            <a:extLst>
              <a:ext uri="{FF2B5EF4-FFF2-40B4-BE49-F238E27FC236}">
                <a16:creationId xmlns:a16="http://schemas.microsoft.com/office/drawing/2014/main" id="{6B894207-B079-9BF7-EE39-C27D4799130B}"/>
              </a:ext>
            </a:extLst>
          </p:cNvPr>
          <p:cNvSpPr/>
          <p:nvPr/>
        </p:nvSpPr>
        <p:spPr>
          <a:xfrm>
            <a:off x="6137622" y="3469317"/>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　　　　　　　あ</a:t>
            </a:r>
          </a:p>
        </p:txBody>
      </p:sp>
      <p:sp>
        <p:nvSpPr>
          <p:cNvPr id="18" name="正方形/長方形 17">
            <a:extLst>
              <a:ext uri="{FF2B5EF4-FFF2-40B4-BE49-F238E27FC236}">
                <a16:creationId xmlns:a16="http://schemas.microsoft.com/office/drawing/2014/main" id="{E0B2A5FD-EDFE-6EC3-C359-B4B4EF5791DD}"/>
              </a:ext>
            </a:extLst>
          </p:cNvPr>
          <p:cNvSpPr/>
          <p:nvPr/>
        </p:nvSpPr>
        <p:spPr>
          <a:xfrm>
            <a:off x="7125205" y="3477943"/>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あい</a:t>
            </a:r>
          </a:p>
        </p:txBody>
      </p:sp>
      <p:sp>
        <p:nvSpPr>
          <p:cNvPr id="19" name="正方形/長方形 18">
            <a:extLst>
              <a:ext uri="{FF2B5EF4-FFF2-40B4-BE49-F238E27FC236}">
                <a16:creationId xmlns:a16="http://schemas.microsoft.com/office/drawing/2014/main" id="{BB4551EF-A1BF-24E4-9D62-4915E7975AFA}"/>
              </a:ext>
            </a:extLst>
          </p:cNvPr>
          <p:cNvSpPr/>
          <p:nvPr/>
        </p:nvSpPr>
        <p:spPr>
          <a:xfrm>
            <a:off x="5992895" y="3846191"/>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こじんかんとりひき</a:t>
            </a:r>
          </a:p>
        </p:txBody>
      </p:sp>
      <p:sp>
        <p:nvSpPr>
          <p:cNvPr id="20" name="正方形/長方形 19">
            <a:extLst>
              <a:ext uri="{FF2B5EF4-FFF2-40B4-BE49-F238E27FC236}">
                <a16:creationId xmlns:a16="http://schemas.microsoft.com/office/drawing/2014/main" id="{78015843-5BFC-5B9E-8F34-637D0025A47D}"/>
              </a:ext>
            </a:extLst>
          </p:cNvPr>
          <p:cNvSpPr/>
          <p:nvPr/>
        </p:nvSpPr>
        <p:spPr>
          <a:xfrm>
            <a:off x="5585915" y="3847539"/>
            <a:ext cx="394783" cy="198707"/>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53431827-AA08-4810-C8E9-4DE852847022}"/>
              </a:ext>
            </a:extLst>
          </p:cNvPr>
          <p:cNvSpPr/>
          <p:nvPr/>
        </p:nvSpPr>
        <p:spPr>
          <a:xfrm>
            <a:off x="6485477" y="4551204"/>
            <a:ext cx="2122095" cy="200055"/>
          </a:xfrm>
          <a:prstGeom prst="rect">
            <a:avLst/>
          </a:prstGeom>
          <a:noFill/>
        </p:spPr>
        <p:txBody>
          <a:bodyPr wrap="square" lIns="91440" tIns="45720" rIns="91440" bIns="45720">
            <a:spAutoFit/>
          </a:bodyPr>
          <a:lstStyle/>
          <a:p>
            <a:pPr algn="ctr"/>
            <a:r>
              <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そうさほうほうなど</a:t>
            </a:r>
          </a:p>
        </p:txBody>
      </p:sp>
      <p:sp>
        <p:nvSpPr>
          <p:cNvPr id="22" name="正方形/長方形 21">
            <a:extLst>
              <a:ext uri="{FF2B5EF4-FFF2-40B4-BE49-F238E27FC236}">
                <a16:creationId xmlns:a16="http://schemas.microsoft.com/office/drawing/2014/main" id="{058A9087-EDF4-619F-C5BB-4D4391B48ACA}"/>
              </a:ext>
            </a:extLst>
          </p:cNvPr>
          <p:cNvSpPr/>
          <p:nvPr/>
        </p:nvSpPr>
        <p:spPr>
          <a:xfrm>
            <a:off x="5465728" y="4947540"/>
            <a:ext cx="696232"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11E2B4C9-54D6-68B8-B36F-1E2C6B754D61}"/>
              </a:ext>
            </a:extLst>
          </p:cNvPr>
          <p:cNvSpPr/>
          <p:nvPr/>
        </p:nvSpPr>
        <p:spPr>
          <a:xfrm>
            <a:off x="5686953" y="4947540"/>
            <a:ext cx="2122095" cy="200055"/>
          </a:xfrm>
          <a:prstGeom prst="rect">
            <a:avLst/>
          </a:prstGeom>
          <a:noFill/>
        </p:spPr>
        <p:txBody>
          <a:bodyPr wrap="square" lIns="91440" tIns="45720" rIns="91440" bIns="45720">
            <a:spAutoFit/>
          </a:bodyPr>
          <a:lstStyle/>
          <a:p>
            <a:pPr algn="ctr"/>
            <a:r>
              <a:rPr lang="ja-JP" altLang="en-US" sz="7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といあわ</a:t>
            </a:r>
            <a:endParaRPr lang="ja-JP" altLang="en-US" sz="7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8216AE27-06B8-807F-CE81-382516D91641}"/>
              </a:ext>
            </a:extLst>
          </p:cNvPr>
          <p:cNvSpPr/>
          <p:nvPr/>
        </p:nvSpPr>
        <p:spPr>
          <a:xfrm>
            <a:off x="5458424" y="5305512"/>
            <a:ext cx="710840" cy="200055"/>
          </a:xfrm>
          <a:prstGeom prst="rect">
            <a:avLst/>
          </a:prstGeom>
          <a:noFill/>
        </p:spPr>
        <p:txBody>
          <a:bodyPr wrap="square" lIns="91440" tIns="45720" rIns="91440" bIns="45720">
            <a:spAutoFit/>
          </a:bodyPr>
          <a:lstStyle/>
          <a:p>
            <a:pPr algn="ctr"/>
            <a:r>
              <a:rPr lang="ja-JP" altLang="en-US" sz="7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など</a:t>
            </a:r>
          </a:p>
        </p:txBody>
      </p:sp>
    </p:spTree>
    <p:extLst>
      <p:ext uri="{BB962C8B-B14F-4D97-AF65-F5344CB8AC3E}">
        <p14:creationId xmlns:p14="http://schemas.microsoft.com/office/powerpoint/2010/main" val="28252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287894" y="-19942"/>
            <a:ext cx="560443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困ったら相談しましょう</a:t>
            </a:r>
          </a:p>
        </p:txBody>
      </p:sp>
      <p:sp>
        <p:nvSpPr>
          <p:cNvPr id="29" name="下矢印 28"/>
          <p:cNvSpPr/>
          <p:nvPr/>
        </p:nvSpPr>
        <p:spPr>
          <a:xfrm>
            <a:off x="3359400" y="2700209"/>
            <a:ext cx="1723542" cy="388707"/>
          </a:xfrm>
          <a:prstGeom prst="downArrow">
            <a:avLst/>
          </a:prstGeom>
          <a:solidFill>
            <a:schemeClr val="tx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9825151-56DB-4F01-AF2A-ECEB6C0331C1}"/>
              </a:ext>
            </a:extLst>
          </p:cNvPr>
          <p:cNvGrpSpPr/>
          <p:nvPr/>
        </p:nvGrpSpPr>
        <p:grpSpPr>
          <a:xfrm>
            <a:off x="117836" y="3208762"/>
            <a:ext cx="8855257" cy="2099626"/>
            <a:chOff x="406515" y="3155736"/>
            <a:chExt cx="8335568" cy="2099626"/>
          </a:xfrm>
        </p:grpSpPr>
        <p:sp>
          <p:nvSpPr>
            <p:cNvPr id="30" name="角丸四角形 29"/>
            <p:cNvSpPr/>
            <p:nvPr/>
          </p:nvSpPr>
          <p:spPr>
            <a:xfrm>
              <a:off x="406515" y="3155736"/>
              <a:ext cx="8248650" cy="209962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6593" y="3380904"/>
              <a:ext cx="8175490" cy="143037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消費者トラブル等の相談窓口の電話番号は</a:t>
              </a:r>
            </a:p>
            <a:p>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番（いやや！）</a:t>
              </a: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　身近な消費生活センター</a:t>
              </a:r>
            </a:p>
            <a:p>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や消費生活相談窓口を案内してくれます。</a:t>
              </a:r>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4937105" y="4814055"/>
              <a:ext cx="3602393"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相談は無料。土日祝もつながります。</a:t>
              </a:r>
              <a:endPar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9912BA36-AEEB-4266-80D8-77165D49EB90}"/>
              </a:ext>
            </a:extLst>
          </p:cNvPr>
          <p:cNvGrpSpPr/>
          <p:nvPr/>
        </p:nvGrpSpPr>
        <p:grpSpPr>
          <a:xfrm>
            <a:off x="550707" y="5509332"/>
            <a:ext cx="5256557" cy="1217129"/>
            <a:chOff x="561996" y="5338631"/>
            <a:chExt cx="4876779" cy="1217129"/>
          </a:xfrm>
        </p:grpSpPr>
        <p:grpSp>
          <p:nvGrpSpPr>
            <p:cNvPr id="4" name="グループ化 3">
              <a:extLst>
                <a:ext uri="{FF2B5EF4-FFF2-40B4-BE49-F238E27FC236}">
                  <a16:creationId xmlns:a16="http://schemas.microsoft.com/office/drawing/2014/main" id="{248E7E55-D6DF-4213-A680-7FCA698167E6}"/>
                </a:ext>
              </a:extLst>
            </p:cNvPr>
            <p:cNvGrpSpPr/>
            <p:nvPr/>
          </p:nvGrpSpPr>
          <p:grpSpPr>
            <a:xfrm>
              <a:off x="561996" y="5338631"/>
              <a:ext cx="4876779" cy="1217129"/>
              <a:chOff x="561996" y="5338631"/>
              <a:chExt cx="4876779" cy="1217129"/>
            </a:xfrm>
          </p:grpSpPr>
          <p:pic>
            <p:nvPicPr>
              <p:cNvPr id="37" name="図 36"/>
              <p:cNvPicPr>
                <a:picLocks noChangeAspect="1"/>
              </p:cNvPicPr>
              <p:nvPr/>
            </p:nvPicPr>
            <p:blipFill rotWithShape="1">
              <a:blip r:embed="rId2" cstate="print">
                <a:extLst>
                  <a:ext uri="{28A0092B-C50C-407E-A947-70E740481C1C}">
                    <a14:useLocalDpi xmlns:a14="http://schemas.microsoft.com/office/drawing/2010/main" val="0"/>
                  </a:ext>
                </a:extLst>
              </a:blip>
              <a:srcRect b="23542"/>
              <a:stretch/>
            </p:blipFill>
            <p:spPr>
              <a:xfrm flipH="1">
                <a:off x="561996" y="5373527"/>
                <a:ext cx="824630" cy="1117094"/>
              </a:xfrm>
              <a:prstGeom prst="rect">
                <a:avLst/>
              </a:prstGeom>
            </p:spPr>
          </p:pic>
          <p:sp>
            <p:nvSpPr>
              <p:cNvPr id="38" name="角丸四角形吹き出し 37"/>
              <p:cNvSpPr/>
              <p:nvPr/>
            </p:nvSpPr>
            <p:spPr>
              <a:xfrm>
                <a:off x="1635954" y="5338631"/>
                <a:ext cx="3802821" cy="1217129"/>
              </a:xfrm>
              <a:prstGeom prst="wedgeRoundRectCallout">
                <a:avLst>
                  <a:gd name="adj1" fmla="val -56198"/>
                  <a:gd name="adj2" fmla="val 2960"/>
                  <a:gd name="adj3" fmla="val 16667"/>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39" name="正方形/長方形 38"/>
            <p:cNvSpPr/>
            <p:nvPr/>
          </p:nvSpPr>
          <p:spPr>
            <a:xfrm>
              <a:off x="1848289" y="5478937"/>
              <a:ext cx="3588522" cy="906274"/>
            </a:xfrm>
            <a:prstGeom prst="rect">
              <a:avLst/>
            </a:prstGeom>
          </p:spPr>
          <p:txBody>
            <a:bodyPr wrap="square">
              <a:spAutoFit/>
            </a:bodyPr>
            <a:lstStyle/>
            <a:p>
              <a:pPr lvl="0">
                <a:lnSpc>
                  <a:spcPts val="3400"/>
                </a:lnSpc>
              </a:pPr>
              <a:r>
                <a:rPr lang="ja-JP" altLang="en-US" sz="2000" b="1" dirty="0">
                  <a:solidFill>
                    <a:srgbClr val="17375E"/>
                  </a:solidFill>
                  <a:latin typeface="Meiryo UI" panose="020B0604030504040204" pitchFamily="50" charset="-128"/>
                  <a:ea typeface="Meiryo UI" panose="020B0604030504040204" pitchFamily="50" charset="-128"/>
                </a:rPr>
                <a:t>困ったらひとりで悩まずに消費生活センターなどに相談しましょう。</a:t>
              </a:r>
            </a:p>
          </p:txBody>
        </p:sp>
      </p:grpSp>
      <p:grpSp>
        <p:nvGrpSpPr>
          <p:cNvPr id="2" name="グループ化 1">
            <a:extLst>
              <a:ext uri="{FF2B5EF4-FFF2-40B4-BE49-F238E27FC236}">
                <a16:creationId xmlns:a16="http://schemas.microsoft.com/office/drawing/2014/main" id="{7DF581BE-26DD-447F-9270-656C34911A44}"/>
              </a:ext>
            </a:extLst>
          </p:cNvPr>
          <p:cNvGrpSpPr/>
          <p:nvPr/>
        </p:nvGrpSpPr>
        <p:grpSpPr>
          <a:xfrm>
            <a:off x="929216" y="875789"/>
            <a:ext cx="8100789" cy="2347998"/>
            <a:chOff x="859743" y="875789"/>
            <a:chExt cx="8100789" cy="2347998"/>
          </a:xfrm>
        </p:grpSpPr>
        <p:pic>
          <p:nvPicPr>
            <p:cNvPr id="46" name="図 45"/>
            <p:cNvPicPr>
              <a:picLocks noChangeAspect="1"/>
            </p:cNvPicPr>
            <p:nvPr/>
          </p:nvPicPr>
          <p:blipFill rotWithShape="1">
            <a:blip r:embed="rId3" cstate="screen">
              <a:extLst>
                <a:ext uri="{28A0092B-C50C-407E-A947-70E740481C1C}">
                  <a14:useLocalDpi xmlns:a14="http://schemas.microsoft.com/office/drawing/2010/main"/>
                </a:ext>
              </a:extLst>
            </a:blip>
            <a:srcRect r="2541" b="736"/>
            <a:stretch/>
          </p:blipFill>
          <p:spPr>
            <a:xfrm>
              <a:off x="859743" y="875789"/>
              <a:ext cx="6245268" cy="1704574"/>
            </a:xfrm>
            <a:prstGeom prst="round2DiagRect">
              <a:avLst>
                <a:gd name="adj1" fmla="val 30295"/>
                <a:gd name="adj2" fmla="val 27999"/>
              </a:avLst>
            </a:prstGeom>
          </p:spPr>
        </p:pic>
        <p:sp>
          <p:nvSpPr>
            <p:cNvPr id="40" name="テキスト ボックス 39"/>
            <p:cNvSpPr txBox="1"/>
            <p:nvPr/>
          </p:nvSpPr>
          <p:spPr>
            <a:xfrm>
              <a:off x="2042134" y="1153197"/>
              <a:ext cx="4019579" cy="1077218"/>
            </a:xfrm>
            <a:prstGeom prst="rect">
              <a:avLst/>
            </a:prstGeom>
            <a:noFill/>
          </p:spPr>
          <p:txBody>
            <a:bodyPr wrap="square" rtlCol="0">
              <a:spAutoFit/>
            </a:bodyPr>
            <a:lstStyle/>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困ったことになった・・・</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トラブルにあった・・・</a:t>
              </a:r>
            </a:p>
          </p:txBody>
        </p:sp>
        <p:pic>
          <p:nvPicPr>
            <p:cNvPr id="48" name="図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4746" y="997657"/>
              <a:ext cx="2375786" cy="2226130"/>
            </a:xfrm>
            <a:prstGeom prst="rect">
              <a:avLst/>
            </a:prstGeom>
          </p:spPr>
        </p:pic>
      </p:gr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23</a:t>
            </a:fld>
            <a:endParaRPr lang="ja-JP" altLang="en-US" dirty="0"/>
          </a:p>
        </p:txBody>
      </p:sp>
      <p:sp>
        <p:nvSpPr>
          <p:cNvPr id="7" name="正方形/長方形 6">
            <a:extLst>
              <a:ext uri="{FF2B5EF4-FFF2-40B4-BE49-F238E27FC236}">
                <a16:creationId xmlns:a16="http://schemas.microsoft.com/office/drawing/2014/main" id="{2ED03104-4371-9C29-1AE8-A953E6805B1F}"/>
              </a:ext>
            </a:extLst>
          </p:cNvPr>
          <p:cNvSpPr/>
          <p:nvPr/>
        </p:nvSpPr>
        <p:spPr>
          <a:xfrm>
            <a:off x="0" y="-49543"/>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5BC5283A-303A-74FB-706A-68AF857868D1}"/>
              </a:ext>
            </a:extLst>
          </p:cNvPr>
          <p:cNvSpPr/>
          <p:nvPr/>
        </p:nvSpPr>
        <p:spPr>
          <a:xfrm>
            <a:off x="1552390" y="-31650"/>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8A69DF0A-C1C8-603C-7765-733DB6DBFAC7}"/>
              </a:ext>
            </a:extLst>
          </p:cNvPr>
          <p:cNvSpPr/>
          <p:nvPr/>
        </p:nvSpPr>
        <p:spPr>
          <a:xfrm>
            <a:off x="1821621" y="102730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p>
        </p:txBody>
      </p:sp>
      <p:grpSp>
        <p:nvGrpSpPr>
          <p:cNvPr id="23" name="グループ化 22">
            <a:extLst>
              <a:ext uri="{FF2B5EF4-FFF2-40B4-BE49-F238E27FC236}">
                <a16:creationId xmlns:a16="http://schemas.microsoft.com/office/drawing/2014/main" id="{51CFC63F-D0FE-9EB1-33D8-8BC52C7220BD}"/>
              </a:ext>
            </a:extLst>
          </p:cNvPr>
          <p:cNvGrpSpPr/>
          <p:nvPr/>
        </p:nvGrpSpPr>
        <p:grpSpPr>
          <a:xfrm>
            <a:off x="263244" y="3235388"/>
            <a:ext cx="7050859" cy="1746414"/>
            <a:chOff x="263244" y="3235388"/>
            <a:chExt cx="7050859" cy="1746414"/>
          </a:xfrm>
        </p:grpSpPr>
        <p:sp>
          <p:nvSpPr>
            <p:cNvPr id="11" name="正方形/長方形 10">
              <a:extLst>
                <a:ext uri="{FF2B5EF4-FFF2-40B4-BE49-F238E27FC236}">
                  <a16:creationId xmlns:a16="http://schemas.microsoft.com/office/drawing/2014/main" id="{F779DF64-7E98-C590-96C5-9BA8A0753A8A}"/>
                </a:ext>
              </a:extLst>
            </p:cNvPr>
            <p:cNvSpPr/>
            <p:nvPr/>
          </p:nvSpPr>
          <p:spPr>
            <a:xfrm>
              <a:off x="263244" y="323538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p>
          </p:txBody>
        </p:sp>
        <p:sp>
          <p:nvSpPr>
            <p:cNvPr id="12" name="正方形/長方形 11">
              <a:extLst>
                <a:ext uri="{FF2B5EF4-FFF2-40B4-BE49-F238E27FC236}">
                  <a16:creationId xmlns:a16="http://schemas.microsoft.com/office/drawing/2014/main" id="{4BB3543A-358F-4190-2743-221E4C47C49D}"/>
                </a:ext>
              </a:extLst>
            </p:cNvPr>
            <p:cNvSpPr/>
            <p:nvPr/>
          </p:nvSpPr>
          <p:spPr>
            <a:xfrm>
              <a:off x="2554267" y="326429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など</a:t>
              </a:r>
            </a:p>
          </p:txBody>
        </p:sp>
        <p:sp>
          <p:nvSpPr>
            <p:cNvPr id="13" name="正方形/長方形 12">
              <a:extLst>
                <a:ext uri="{FF2B5EF4-FFF2-40B4-BE49-F238E27FC236}">
                  <a16:creationId xmlns:a16="http://schemas.microsoft.com/office/drawing/2014/main" id="{E2EC66B4-9458-6B28-884B-9B8AD48E7669}"/>
                </a:ext>
              </a:extLst>
            </p:cNvPr>
            <p:cNvSpPr/>
            <p:nvPr/>
          </p:nvSpPr>
          <p:spPr>
            <a:xfrm>
              <a:off x="3860102" y="3248231"/>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そうだんまどぐち</a:t>
              </a:r>
            </a:p>
          </p:txBody>
        </p:sp>
        <p:sp>
          <p:nvSpPr>
            <p:cNvPr id="14" name="正方形/長方形 13">
              <a:extLst>
                <a:ext uri="{FF2B5EF4-FFF2-40B4-BE49-F238E27FC236}">
                  <a16:creationId xmlns:a16="http://schemas.microsoft.com/office/drawing/2014/main" id="{F69D3162-176B-2C52-D90A-A597962E4697}"/>
                </a:ext>
              </a:extLst>
            </p:cNvPr>
            <p:cNvSpPr/>
            <p:nvPr/>
          </p:nvSpPr>
          <p:spPr>
            <a:xfrm>
              <a:off x="5994334" y="3264291"/>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でんわばんごう</a:t>
              </a:r>
            </a:p>
          </p:txBody>
        </p:sp>
        <p:sp>
          <p:nvSpPr>
            <p:cNvPr id="15" name="正方形/長方形 14">
              <a:extLst>
                <a:ext uri="{FF2B5EF4-FFF2-40B4-BE49-F238E27FC236}">
                  <a16:creationId xmlns:a16="http://schemas.microsoft.com/office/drawing/2014/main" id="{4C75E1EE-7C7F-8D23-1E4C-38EE8925E0EE}"/>
                </a:ext>
              </a:extLst>
            </p:cNvPr>
            <p:cNvSpPr/>
            <p:nvPr/>
          </p:nvSpPr>
          <p:spPr>
            <a:xfrm>
              <a:off x="779670" y="3765340"/>
              <a:ext cx="1319769"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ばん</a:t>
              </a:r>
            </a:p>
          </p:txBody>
        </p:sp>
        <p:sp>
          <p:nvSpPr>
            <p:cNvPr id="16" name="正方形/長方形 15">
              <a:extLst>
                <a:ext uri="{FF2B5EF4-FFF2-40B4-BE49-F238E27FC236}">
                  <a16:creationId xmlns:a16="http://schemas.microsoft.com/office/drawing/2014/main" id="{015DD441-ECC4-5081-02E8-0C8367DB7546}"/>
                </a:ext>
              </a:extLst>
            </p:cNvPr>
            <p:cNvSpPr/>
            <p:nvPr/>
          </p:nvSpPr>
          <p:spPr>
            <a:xfrm>
              <a:off x="4271005" y="3784193"/>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みじか</a:t>
              </a:r>
            </a:p>
          </p:txBody>
        </p:sp>
        <p:sp>
          <p:nvSpPr>
            <p:cNvPr id="17" name="正方形/長方形 16">
              <a:extLst>
                <a:ext uri="{FF2B5EF4-FFF2-40B4-BE49-F238E27FC236}">
                  <a16:creationId xmlns:a16="http://schemas.microsoft.com/office/drawing/2014/main" id="{D11BEE49-C051-E3C5-4020-40B03BD1A544}"/>
                </a:ext>
              </a:extLst>
            </p:cNvPr>
            <p:cNvSpPr/>
            <p:nvPr/>
          </p:nvSpPr>
          <p:spPr>
            <a:xfrm>
              <a:off x="5805147" y="3784193"/>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a:t>
              </a:r>
            </a:p>
          </p:txBody>
        </p:sp>
        <p:sp>
          <p:nvSpPr>
            <p:cNvPr id="18" name="正方形/長方形 17">
              <a:extLst>
                <a:ext uri="{FF2B5EF4-FFF2-40B4-BE49-F238E27FC236}">
                  <a16:creationId xmlns:a16="http://schemas.microsoft.com/office/drawing/2014/main" id="{8A1C4C51-0355-7D90-FCC8-DD92B86B7F0D}"/>
                </a:ext>
              </a:extLst>
            </p:cNvPr>
            <p:cNvSpPr/>
            <p:nvPr/>
          </p:nvSpPr>
          <p:spPr>
            <a:xfrm>
              <a:off x="743417" y="4272795"/>
              <a:ext cx="284437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a:t>
              </a: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ひせいかつそうだんまどぐち</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E000B830-6B40-926F-1436-300801EA2519}"/>
                </a:ext>
              </a:extLst>
            </p:cNvPr>
            <p:cNvSpPr/>
            <p:nvPr/>
          </p:nvSpPr>
          <p:spPr>
            <a:xfrm>
              <a:off x="4078771" y="4279610"/>
              <a:ext cx="131976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あんない</a:t>
              </a:r>
            </a:p>
          </p:txBody>
        </p:sp>
        <p:sp>
          <p:nvSpPr>
            <p:cNvPr id="20" name="正方形/長方形 19">
              <a:extLst>
                <a:ext uri="{FF2B5EF4-FFF2-40B4-BE49-F238E27FC236}">
                  <a16:creationId xmlns:a16="http://schemas.microsoft.com/office/drawing/2014/main" id="{DE4ACCD5-89A9-C763-9B0D-FDC0C16E81E3}"/>
                </a:ext>
              </a:extLst>
            </p:cNvPr>
            <p:cNvSpPr/>
            <p:nvPr/>
          </p:nvSpPr>
          <p:spPr>
            <a:xfrm>
              <a:off x="5049557" y="4757969"/>
              <a:ext cx="697965"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p>
          </p:txBody>
        </p:sp>
        <p:sp>
          <p:nvSpPr>
            <p:cNvPr id="21" name="正方形/長方形 20">
              <a:extLst>
                <a:ext uri="{FF2B5EF4-FFF2-40B4-BE49-F238E27FC236}">
                  <a16:creationId xmlns:a16="http://schemas.microsoft.com/office/drawing/2014/main" id="{88E48A35-8962-2109-F956-B927B3309419}"/>
                </a:ext>
              </a:extLst>
            </p:cNvPr>
            <p:cNvSpPr/>
            <p:nvPr/>
          </p:nvSpPr>
          <p:spPr>
            <a:xfrm>
              <a:off x="5636425" y="4757969"/>
              <a:ext cx="697965"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むりょう</a:t>
              </a:r>
            </a:p>
          </p:txBody>
        </p:sp>
        <p:sp>
          <p:nvSpPr>
            <p:cNvPr id="22" name="正方形/長方形 21">
              <a:extLst>
                <a:ext uri="{FF2B5EF4-FFF2-40B4-BE49-F238E27FC236}">
                  <a16:creationId xmlns:a16="http://schemas.microsoft.com/office/drawing/2014/main" id="{A21654E2-FE88-058A-A570-471346DE56B3}"/>
                </a:ext>
              </a:extLst>
            </p:cNvPr>
            <p:cNvSpPr/>
            <p:nvPr/>
          </p:nvSpPr>
          <p:spPr>
            <a:xfrm>
              <a:off x="6298287" y="4766358"/>
              <a:ext cx="815444" cy="215444"/>
            </a:xfrm>
            <a:prstGeom prst="rect">
              <a:avLst/>
            </a:prstGeom>
            <a:noFill/>
          </p:spPr>
          <p:txBody>
            <a:bodyPr wrap="square" lIns="91440" tIns="45720" rIns="91440" bIns="45720">
              <a:spAutoFit/>
            </a:bodyPr>
            <a:lstStyle/>
            <a:p>
              <a:pPr algn="ctr"/>
              <a:r>
                <a:rPr lang="ja-JP" altLang="en-US" sz="8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どにちしゅく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
        <p:nvSpPr>
          <p:cNvPr id="24" name="正方形/長方形 23">
            <a:extLst>
              <a:ext uri="{FF2B5EF4-FFF2-40B4-BE49-F238E27FC236}">
                <a16:creationId xmlns:a16="http://schemas.microsoft.com/office/drawing/2014/main" id="{A6FB07DE-C9B4-AF4E-B8A2-2882F2D2956A}"/>
              </a:ext>
            </a:extLst>
          </p:cNvPr>
          <p:cNvSpPr/>
          <p:nvPr/>
        </p:nvSpPr>
        <p:spPr>
          <a:xfrm>
            <a:off x="1567532" y="55552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p>
        </p:txBody>
      </p:sp>
      <p:sp>
        <p:nvSpPr>
          <p:cNvPr id="25" name="正方形/長方形 24">
            <a:extLst>
              <a:ext uri="{FF2B5EF4-FFF2-40B4-BE49-F238E27FC236}">
                <a16:creationId xmlns:a16="http://schemas.microsoft.com/office/drawing/2014/main" id="{D994A5FE-0743-24DA-1B68-667C07A3F035}"/>
              </a:ext>
            </a:extLst>
          </p:cNvPr>
          <p:cNvSpPr/>
          <p:nvPr/>
        </p:nvSpPr>
        <p:spPr>
          <a:xfrm>
            <a:off x="3230039" y="556937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なや</a:t>
            </a:r>
          </a:p>
        </p:txBody>
      </p:sp>
      <p:sp>
        <p:nvSpPr>
          <p:cNvPr id="26" name="正方形/長方形 25">
            <a:extLst>
              <a:ext uri="{FF2B5EF4-FFF2-40B4-BE49-F238E27FC236}">
                <a16:creationId xmlns:a16="http://schemas.microsoft.com/office/drawing/2014/main" id="{50DD1D28-1AD8-75DF-74EC-962D970D9F6B}"/>
              </a:ext>
            </a:extLst>
          </p:cNvPr>
          <p:cNvSpPr/>
          <p:nvPr/>
        </p:nvSpPr>
        <p:spPr>
          <a:xfrm>
            <a:off x="4390823" y="5552338"/>
            <a:ext cx="1245602" cy="246221"/>
          </a:xfrm>
          <a:prstGeom prst="rect">
            <a:avLst/>
          </a:prstGeom>
          <a:noFill/>
        </p:spPr>
        <p:txBody>
          <a:bodyPr wrap="square" lIns="91440" tIns="45720" rIns="91440" bIns="45720">
            <a:spAutoFit/>
          </a:bodyPr>
          <a:lstStyle/>
          <a:p>
            <a:pPr algn="ctr"/>
            <a:r>
              <a:rPr lang="ja-JP" altLang="en-US" sz="1000" b="0" cap="none" spc="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しょうひせいかつ</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FEA574D5-844B-CAFC-9040-DF7734F959ED}"/>
              </a:ext>
            </a:extLst>
          </p:cNvPr>
          <p:cNvSpPr/>
          <p:nvPr/>
        </p:nvSpPr>
        <p:spPr>
          <a:xfrm>
            <a:off x="3230038" y="601654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p>
        </p:txBody>
      </p:sp>
    </p:spTree>
    <p:extLst>
      <p:ext uri="{BB962C8B-B14F-4D97-AF65-F5344CB8AC3E}">
        <p14:creationId xmlns:p14="http://schemas.microsoft.com/office/powerpoint/2010/main" val="174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9" grpId="0"/>
      <p:bldP spid="24" grpId="0"/>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6C0CA4D0-77CB-4064-9D58-88E443092090}"/>
              </a:ext>
            </a:extLst>
          </p:cNvPr>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「ク－リング・オフ」って何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4874852" y="3954636"/>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u="sng"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4" name="グループ化 3">
            <a:extLst>
              <a:ext uri="{FF2B5EF4-FFF2-40B4-BE49-F238E27FC236}">
                <a16:creationId xmlns:a16="http://schemas.microsoft.com/office/drawing/2014/main" id="{8C84E839-603F-8625-88B1-60B593475E0E}"/>
              </a:ext>
            </a:extLst>
          </p:cNvPr>
          <p:cNvGrpSpPr/>
          <p:nvPr/>
        </p:nvGrpSpPr>
        <p:grpSpPr>
          <a:xfrm>
            <a:off x="146318" y="4294150"/>
            <a:ext cx="8851364" cy="2032735"/>
            <a:chOff x="146318" y="4559621"/>
            <a:chExt cx="8851364" cy="2032735"/>
          </a:xfrm>
        </p:grpSpPr>
        <p:grpSp>
          <p:nvGrpSpPr>
            <p:cNvPr id="2" name="グループ化 1">
              <a:extLst>
                <a:ext uri="{FF2B5EF4-FFF2-40B4-BE49-F238E27FC236}">
                  <a16:creationId xmlns:a16="http://schemas.microsoft.com/office/drawing/2014/main" id="{3DEE0142-7F52-409C-85D4-B923262B45EE}"/>
                </a:ext>
              </a:extLst>
            </p:cNvPr>
            <p:cNvGrpSpPr/>
            <p:nvPr/>
          </p:nvGrpSpPr>
          <p:grpSpPr>
            <a:xfrm>
              <a:off x="401758" y="4676160"/>
              <a:ext cx="8394105" cy="1792009"/>
              <a:chOff x="399883" y="1105855"/>
              <a:chExt cx="8394105" cy="1792009"/>
            </a:xfrm>
          </p:grpSpPr>
          <p:sp>
            <p:nvSpPr>
              <p:cNvPr id="30" name="正方形/長方形 29"/>
              <p:cNvSpPr/>
              <p:nvPr/>
            </p:nvSpPr>
            <p:spPr>
              <a:xfrm>
                <a:off x="399883" y="1105855"/>
                <a:ext cx="7012273"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契約は、</a:t>
                </a:r>
                <a:r>
                  <a:rPr lang="ja-JP" altLang="en-US" sz="44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4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から行うようにしましょう。</a:t>
                </a:r>
                <a:endPar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401" y="1209831"/>
                <a:ext cx="1287587" cy="1584059"/>
              </a:xfrm>
              <a:prstGeom prst="rect">
                <a:avLst/>
              </a:prstGeom>
            </p:spPr>
          </p:pic>
        </p:grpSp>
        <p:sp>
          <p:nvSpPr>
            <p:cNvPr id="22" name="角丸四角形 21"/>
            <p:cNvSpPr/>
            <p:nvPr/>
          </p:nvSpPr>
          <p:spPr>
            <a:xfrm>
              <a:off x="146318" y="4559621"/>
              <a:ext cx="8851364" cy="203273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86847" y="716948"/>
            <a:ext cx="8709016" cy="357187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defTabSz="457200">
              <a:lnSpc>
                <a:spcPct val="110000"/>
              </a:lnSpc>
              <a:buFont typeface="Arial" panose="020B0604020202020204" pitchFamily="34" charset="0"/>
              <a:buChar char="•"/>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ク－リング・オフ</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(Cooling off)</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は</a:t>
            </a:r>
            <a:r>
              <a:rPr lang="ja-JP" altLang="en-US" sz="2800" b="1" u="sng" dirty="0">
                <a:solidFill>
                  <a:srgbClr val="FF0000"/>
                </a:solidFill>
                <a:latin typeface="Meiryo UI" panose="020B0604030504040204" pitchFamily="50" charset="-128"/>
                <a:ea typeface="Meiryo UI" panose="020B0604030504040204" pitchFamily="50" charset="-128"/>
                <a:cs typeface="ヒラギノ丸ゴ Pro W4"/>
              </a:rPr>
              <a:t>一定の期間内であれば、理由を問わず契約を解消</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できるしくみです（もともと「頭を冷やして、考え直す」という意味があります）。　　</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marL="457200" lvl="0" indent="-457200" defTabSz="457200">
              <a:lnSpc>
                <a:spcPct val="110000"/>
              </a:lnSpc>
              <a:spcBef>
                <a:spcPts val="1200"/>
              </a:spcBef>
              <a:buFont typeface="Arial" panose="020B0604020202020204" pitchFamily="34" charset="0"/>
              <a:buChar char="•"/>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しかし、商品・サービス、販売方法によって、クーリング・オフが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できない場合がある</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ので、契約前にしっかりと確認しておきましょう。</a:t>
            </a:r>
          </a:p>
        </p:txBody>
      </p:sp>
      <p:sp>
        <p:nvSpPr>
          <p:cNvPr id="13" name="スライド番号プレースホルダー 4">
            <a:extLst>
              <a:ext uri="{FF2B5EF4-FFF2-40B4-BE49-F238E27FC236}">
                <a16:creationId xmlns:a16="http://schemas.microsoft.com/office/drawing/2014/main" id="{69F6B56A-9949-462C-94B2-E22220A85CB8}"/>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24</a:t>
            </a:fld>
            <a:endParaRPr lang="ja-JP" altLang="en-US" dirty="0"/>
          </a:p>
        </p:txBody>
      </p:sp>
      <p:grpSp>
        <p:nvGrpSpPr>
          <p:cNvPr id="3" name="グループ化 2">
            <a:extLst>
              <a:ext uri="{FF2B5EF4-FFF2-40B4-BE49-F238E27FC236}">
                <a16:creationId xmlns:a16="http://schemas.microsoft.com/office/drawing/2014/main" id="{18589FD1-D297-FE1D-DC5E-06EB3E39A533}"/>
              </a:ext>
            </a:extLst>
          </p:cNvPr>
          <p:cNvGrpSpPr/>
          <p:nvPr/>
        </p:nvGrpSpPr>
        <p:grpSpPr>
          <a:xfrm>
            <a:off x="193932" y="4433329"/>
            <a:ext cx="5454642" cy="1001731"/>
            <a:chOff x="-89311" y="1140210"/>
            <a:chExt cx="5454642" cy="1001731"/>
          </a:xfrm>
        </p:grpSpPr>
        <p:sp>
          <p:nvSpPr>
            <p:cNvPr id="5" name="正方形/長方形 4">
              <a:extLst>
                <a:ext uri="{FF2B5EF4-FFF2-40B4-BE49-F238E27FC236}">
                  <a16:creationId xmlns:a16="http://schemas.microsoft.com/office/drawing/2014/main" id="{01ECB309-21F2-46F9-5BF0-2E93855F59D8}"/>
                </a:ext>
              </a:extLst>
            </p:cNvPr>
            <p:cNvSpPr/>
            <p:nvPr/>
          </p:nvSpPr>
          <p:spPr>
            <a:xfrm>
              <a:off x="425401" y="114021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7" name="正方形/長方形 6">
              <a:extLst>
                <a:ext uri="{FF2B5EF4-FFF2-40B4-BE49-F238E27FC236}">
                  <a16:creationId xmlns:a16="http://schemas.microsoft.com/office/drawing/2014/main" id="{2CCD11E1-7B78-471E-4589-FD9CE0399170}"/>
                </a:ext>
              </a:extLst>
            </p:cNvPr>
            <p:cNvSpPr/>
            <p:nvPr/>
          </p:nvSpPr>
          <p:spPr>
            <a:xfrm>
              <a:off x="2211551" y="1144587"/>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しんちょう</a:t>
              </a:r>
            </a:p>
          </p:txBody>
        </p:sp>
        <p:sp>
          <p:nvSpPr>
            <p:cNvPr id="8" name="正方形/長方形 7">
              <a:extLst>
                <a:ext uri="{FF2B5EF4-FFF2-40B4-BE49-F238E27FC236}">
                  <a16:creationId xmlns:a16="http://schemas.microsoft.com/office/drawing/2014/main" id="{D42054CB-1E77-8CF0-C3A1-745E21012302}"/>
                </a:ext>
              </a:extLst>
            </p:cNvPr>
            <p:cNvSpPr/>
            <p:nvPr/>
          </p:nvSpPr>
          <p:spPr>
            <a:xfrm>
              <a:off x="4246898" y="1155234"/>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9" name="正方形/長方形 8">
              <a:extLst>
                <a:ext uri="{FF2B5EF4-FFF2-40B4-BE49-F238E27FC236}">
                  <a16:creationId xmlns:a16="http://schemas.microsoft.com/office/drawing/2014/main" id="{F48B566F-51D3-3035-6ED5-3EF8DDE9C78F}"/>
                </a:ext>
              </a:extLst>
            </p:cNvPr>
            <p:cNvSpPr/>
            <p:nvPr/>
          </p:nvSpPr>
          <p:spPr>
            <a:xfrm>
              <a:off x="-89311" y="1895720"/>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おこな</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378E2D71-2D45-A552-11A7-CAAAE16E9948}"/>
              </a:ext>
            </a:extLst>
          </p:cNvPr>
          <p:cNvGrpSpPr/>
          <p:nvPr/>
        </p:nvGrpSpPr>
        <p:grpSpPr>
          <a:xfrm>
            <a:off x="452967" y="15770"/>
            <a:ext cx="8231037" cy="3181072"/>
            <a:chOff x="-2727576" y="294014"/>
            <a:chExt cx="8231037" cy="3181072"/>
          </a:xfrm>
        </p:grpSpPr>
        <p:sp>
          <p:nvSpPr>
            <p:cNvPr id="15" name="正方形/長方形 14">
              <a:extLst>
                <a:ext uri="{FF2B5EF4-FFF2-40B4-BE49-F238E27FC236}">
                  <a16:creationId xmlns:a16="http://schemas.microsoft.com/office/drawing/2014/main" id="{909F904D-672F-0463-0FFA-2A2A445C4200}"/>
                </a:ext>
              </a:extLst>
            </p:cNvPr>
            <p:cNvSpPr/>
            <p:nvPr/>
          </p:nvSpPr>
          <p:spPr>
            <a:xfrm>
              <a:off x="2211551" y="1144587"/>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いってい</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29118EE3-09A5-788D-1F3D-FF6061F9EA4F}"/>
                </a:ext>
              </a:extLst>
            </p:cNvPr>
            <p:cNvSpPr/>
            <p:nvPr/>
          </p:nvSpPr>
          <p:spPr>
            <a:xfrm>
              <a:off x="3329984" y="1160799"/>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きかんない</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46857A4-EF79-7EB5-5CA8-A346E80576DB}"/>
                </a:ext>
              </a:extLst>
            </p:cNvPr>
            <p:cNvSpPr/>
            <p:nvPr/>
          </p:nvSpPr>
          <p:spPr>
            <a:xfrm>
              <a:off x="-2172943" y="1643660"/>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りゆう</a:t>
              </a:r>
            </a:p>
          </p:txBody>
        </p:sp>
        <p:sp>
          <p:nvSpPr>
            <p:cNvPr id="18" name="正方形/長方形 17">
              <a:extLst>
                <a:ext uri="{FF2B5EF4-FFF2-40B4-BE49-F238E27FC236}">
                  <a16:creationId xmlns:a16="http://schemas.microsoft.com/office/drawing/2014/main" id="{849F0507-2A0D-66A9-5BF5-5FF1298B990C}"/>
                </a:ext>
              </a:extLst>
            </p:cNvPr>
            <p:cNvSpPr/>
            <p:nvPr/>
          </p:nvSpPr>
          <p:spPr>
            <a:xfrm>
              <a:off x="-1353466" y="1643660"/>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00C151FD-D0D0-AD5C-8E51-FD3027D7FE9F}"/>
                </a:ext>
              </a:extLst>
            </p:cNvPr>
            <p:cNvSpPr/>
            <p:nvPr/>
          </p:nvSpPr>
          <p:spPr>
            <a:xfrm>
              <a:off x="-178727" y="1643660"/>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4" name="正方形/長方形 23">
              <a:extLst>
                <a:ext uri="{FF2B5EF4-FFF2-40B4-BE49-F238E27FC236}">
                  <a16:creationId xmlns:a16="http://schemas.microsoft.com/office/drawing/2014/main" id="{EAD7AF91-A14A-6895-4D1C-28DCFBF26950}"/>
                </a:ext>
              </a:extLst>
            </p:cNvPr>
            <p:cNvSpPr/>
            <p:nvPr/>
          </p:nvSpPr>
          <p:spPr>
            <a:xfrm>
              <a:off x="802260" y="1658650"/>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かいしょう</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8E9DC227-199B-C2AB-D514-89B55989F626}"/>
                </a:ext>
              </a:extLst>
            </p:cNvPr>
            <p:cNvSpPr/>
            <p:nvPr/>
          </p:nvSpPr>
          <p:spPr>
            <a:xfrm>
              <a:off x="-2727576" y="2126558"/>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あたま</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39FECFAA-41F0-5979-2877-BDC0D6284B49}"/>
                </a:ext>
              </a:extLst>
            </p:cNvPr>
            <p:cNvSpPr/>
            <p:nvPr/>
          </p:nvSpPr>
          <p:spPr>
            <a:xfrm>
              <a:off x="-2117963" y="2127869"/>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28" name="正方形/長方形 27">
              <a:extLst>
                <a:ext uri="{FF2B5EF4-FFF2-40B4-BE49-F238E27FC236}">
                  <a16:creationId xmlns:a16="http://schemas.microsoft.com/office/drawing/2014/main" id="{FBC564D9-2E73-D660-C169-7F4E4B896951}"/>
                </a:ext>
              </a:extLst>
            </p:cNvPr>
            <p:cNvSpPr/>
            <p:nvPr/>
          </p:nvSpPr>
          <p:spPr>
            <a:xfrm>
              <a:off x="-658407" y="2136884"/>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29" name="正方形/長方形 28">
              <a:extLst>
                <a:ext uri="{FF2B5EF4-FFF2-40B4-BE49-F238E27FC236}">
                  <a16:creationId xmlns:a16="http://schemas.microsoft.com/office/drawing/2014/main" id="{034B225B-DAB7-56E4-0833-814BB51D71D5}"/>
                </a:ext>
              </a:extLst>
            </p:cNvPr>
            <p:cNvSpPr/>
            <p:nvPr/>
          </p:nvSpPr>
          <p:spPr>
            <a:xfrm>
              <a:off x="-7206" y="2125342"/>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なお</a:t>
              </a:r>
            </a:p>
          </p:txBody>
        </p:sp>
        <p:sp>
          <p:nvSpPr>
            <p:cNvPr id="31" name="正方形/長方形 30">
              <a:extLst>
                <a:ext uri="{FF2B5EF4-FFF2-40B4-BE49-F238E27FC236}">
                  <a16:creationId xmlns:a16="http://schemas.microsoft.com/office/drawing/2014/main" id="{72B370E7-3338-69D8-4B46-0127A0FC44E9}"/>
                </a:ext>
              </a:extLst>
            </p:cNvPr>
            <p:cNvSpPr/>
            <p:nvPr/>
          </p:nvSpPr>
          <p:spPr>
            <a:xfrm>
              <a:off x="1776882" y="2125342"/>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いみ</a:t>
              </a:r>
            </a:p>
          </p:txBody>
        </p:sp>
        <p:sp>
          <p:nvSpPr>
            <p:cNvPr id="32" name="正方形/長方形 31">
              <a:extLst>
                <a:ext uri="{FF2B5EF4-FFF2-40B4-BE49-F238E27FC236}">
                  <a16:creationId xmlns:a16="http://schemas.microsoft.com/office/drawing/2014/main" id="{2CABF64F-F832-94B0-F4D7-58F0E1074BCB}"/>
                </a:ext>
              </a:extLst>
            </p:cNvPr>
            <p:cNvSpPr/>
            <p:nvPr/>
          </p:nvSpPr>
          <p:spPr>
            <a:xfrm>
              <a:off x="-1678268" y="2725972"/>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34" name="正方形/長方形 33">
              <a:extLst>
                <a:ext uri="{FF2B5EF4-FFF2-40B4-BE49-F238E27FC236}">
                  <a16:creationId xmlns:a16="http://schemas.microsoft.com/office/drawing/2014/main" id="{298B2B94-4C5F-00FF-9983-12E49193CA6C}"/>
                </a:ext>
              </a:extLst>
            </p:cNvPr>
            <p:cNvSpPr/>
            <p:nvPr/>
          </p:nvSpPr>
          <p:spPr>
            <a:xfrm>
              <a:off x="915558" y="2736298"/>
              <a:ext cx="132762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はんばいほうほう</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136ECB0E-FC11-3A0C-9CAE-74617F292EA1}"/>
                </a:ext>
              </a:extLst>
            </p:cNvPr>
            <p:cNvSpPr/>
            <p:nvPr/>
          </p:nvSpPr>
          <p:spPr>
            <a:xfrm>
              <a:off x="-980654" y="3203549"/>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D34A6EA2-FF36-7C4F-E976-CBCEF19F6004}"/>
                </a:ext>
              </a:extLst>
            </p:cNvPr>
            <p:cNvSpPr/>
            <p:nvPr/>
          </p:nvSpPr>
          <p:spPr>
            <a:xfrm>
              <a:off x="1776882" y="3218539"/>
              <a:ext cx="111843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けいやくまえ</a:t>
              </a:r>
            </a:p>
          </p:txBody>
        </p:sp>
        <p:sp>
          <p:nvSpPr>
            <p:cNvPr id="40" name="正方形/長方形 39">
              <a:extLst>
                <a:ext uri="{FF2B5EF4-FFF2-40B4-BE49-F238E27FC236}">
                  <a16:creationId xmlns:a16="http://schemas.microsoft.com/office/drawing/2014/main" id="{99504F95-4C07-2C09-49E5-6C40255E7185}"/>
                </a:ext>
              </a:extLst>
            </p:cNvPr>
            <p:cNvSpPr/>
            <p:nvPr/>
          </p:nvSpPr>
          <p:spPr>
            <a:xfrm>
              <a:off x="4175838" y="3228865"/>
              <a:ext cx="1327623"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かくにん</a:t>
              </a:r>
            </a:p>
          </p:txBody>
        </p:sp>
        <p:sp>
          <p:nvSpPr>
            <p:cNvPr id="41" name="正方形/長方形 40">
              <a:extLst>
                <a:ext uri="{FF2B5EF4-FFF2-40B4-BE49-F238E27FC236}">
                  <a16:creationId xmlns:a16="http://schemas.microsoft.com/office/drawing/2014/main" id="{88E22F7A-3A58-47FD-4313-BEC0B189A666}"/>
                </a:ext>
              </a:extLst>
            </p:cNvPr>
            <p:cNvSpPr/>
            <p:nvPr/>
          </p:nvSpPr>
          <p:spPr>
            <a:xfrm>
              <a:off x="562420" y="29401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grpSp>
    </p:spTree>
    <p:extLst>
      <p:ext uri="{BB962C8B-B14F-4D97-AF65-F5344CB8AC3E}">
        <p14:creationId xmlns:p14="http://schemas.microsoft.com/office/powerpoint/2010/main" val="277039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A80F1-BE71-F8C1-54E2-D9DD4F61CD61}"/>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D249A998-5073-6AF2-A2B8-A15264BDF8C1}"/>
              </a:ext>
            </a:extLst>
          </p:cNvPr>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797DF599-B089-E9D8-AE68-C77A652047E1}"/>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F90B97B6-C1B8-56C0-1F38-9AF0D53F6F7C}"/>
              </a:ext>
            </a:extLst>
          </p:cNvPr>
          <p:cNvSpPr txBox="1"/>
          <p:nvPr/>
        </p:nvSpPr>
        <p:spPr>
          <a:xfrm>
            <a:off x="4838721" y="6370118"/>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、政府広報オンラインをもとに生命保険文化センターにて作成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3A22749-808B-AFBF-6BE2-27A5AAC02B72}"/>
              </a:ext>
            </a:extLst>
          </p:cNvPr>
          <p:cNvSpPr/>
          <p:nvPr/>
        </p:nvSpPr>
        <p:spPr bwMode="white">
          <a:xfrm>
            <a:off x="59913"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「闇バイト」とは？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吹き出し: 角を丸めた四角形 3">
            <a:extLst>
              <a:ext uri="{FF2B5EF4-FFF2-40B4-BE49-F238E27FC236}">
                <a16:creationId xmlns:a16="http://schemas.microsoft.com/office/drawing/2014/main" id="{C718D972-D844-5F15-5288-8BE3CD640B54}"/>
              </a:ext>
            </a:extLst>
          </p:cNvPr>
          <p:cNvSpPr/>
          <p:nvPr/>
        </p:nvSpPr>
        <p:spPr>
          <a:xfrm>
            <a:off x="1666037" y="4237393"/>
            <a:ext cx="7297897" cy="1801525"/>
          </a:xfrm>
          <a:prstGeom prst="wedgeRoundRectCallout">
            <a:avLst>
              <a:gd name="adj1" fmla="val -56046"/>
              <a:gd name="adj2" fmla="val 22787"/>
              <a:gd name="adj3" fmla="val 16667"/>
            </a:avLst>
          </a:prstGeom>
          <a:solidFill>
            <a:schemeClr val="accent6">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altLang="ja-JP" sz="2400" i="0" dirty="0">
              <a:solidFill>
                <a:srgbClr val="131313"/>
              </a:solidFill>
              <a:effectLst/>
              <a:latin typeface="Meiryo UI" panose="020B0604030504040204" pitchFamily="50" charset="-128"/>
              <a:ea typeface="Meiryo UI" panose="020B0604030504040204" pitchFamily="50" charset="-128"/>
            </a:endParaRPr>
          </a:p>
          <a:p>
            <a:r>
              <a:rPr lang="ja-JP" altLang="en-US" sz="3200" dirty="0">
                <a:solidFill>
                  <a:schemeClr val="tx2">
                    <a:lumMod val="75000"/>
                  </a:schemeClr>
                </a:solidFill>
                <a:latin typeface="Meiryo UI" panose="020B0604030504040204" pitchFamily="50" charset="-128"/>
                <a:ea typeface="Meiryo UI" panose="020B0604030504040204" pitchFamily="50" charset="-128"/>
                <a:cs typeface="ヒラギノ丸ゴ Pro W4"/>
              </a:rPr>
              <a:t>闇バイトに申し込んでしまったら、最寄りの警察署や警察相談専用電話</a:t>
            </a:r>
            <a:r>
              <a:rPr lang="ja-JP" altLang="en-US" sz="3200" b="1" i="0" dirty="0">
                <a:solidFill>
                  <a:srgbClr val="FF0000"/>
                </a:solidFill>
                <a:effectLst/>
                <a:latin typeface="Meiryo UI" panose="020B0604030504040204" pitchFamily="50" charset="-128"/>
                <a:ea typeface="Meiryo UI" panose="020B0604030504040204" pitchFamily="50" charset="-128"/>
              </a:rPr>
              <a:t>「</a:t>
            </a:r>
            <a:r>
              <a:rPr lang="en-US" altLang="ja-JP" sz="3200" b="1" i="0" dirty="0">
                <a:solidFill>
                  <a:srgbClr val="FF0000"/>
                </a:solidFill>
                <a:effectLst/>
                <a:latin typeface="Meiryo UI" panose="020B0604030504040204" pitchFamily="50" charset="-128"/>
                <a:ea typeface="Meiryo UI" panose="020B0604030504040204" pitchFamily="50" charset="-128"/>
              </a:rPr>
              <a:t>#9110</a:t>
            </a:r>
            <a:r>
              <a:rPr lang="ja-JP" altLang="en-US" sz="3200" b="1" i="0" dirty="0">
                <a:solidFill>
                  <a:srgbClr val="FF0000"/>
                </a:solidFill>
                <a:effectLst/>
                <a:latin typeface="Meiryo UI" panose="020B0604030504040204" pitchFamily="50" charset="-128"/>
                <a:ea typeface="Meiryo UI" panose="020B0604030504040204" pitchFamily="50" charset="-128"/>
              </a:rPr>
              <a:t>」</a:t>
            </a:r>
            <a:r>
              <a:rPr lang="ja-JP" altLang="en-US" sz="3200" dirty="0">
                <a:solidFill>
                  <a:schemeClr val="tx2">
                    <a:lumMod val="75000"/>
                  </a:schemeClr>
                </a:solidFill>
                <a:latin typeface="Meiryo UI" panose="020B0604030504040204" pitchFamily="50" charset="-128"/>
                <a:ea typeface="Meiryo UI" panose="020B0604030504040204" pitchFamily="50" charset="-128"/>
                <a:cs typeface="ヒラギノ丸ゴ Pro W4"/>
              </a:rPr>
              <a:t>に電話しよう。</a:t>
            </a:r>
            <a:endParaRPr lang="ja-JP" altLang="en-US" sz="3200" i="0" dirty="0">
              <a:solidFill>
                <a:srgbClr val="131313"/>
              </a:solidFill>
              <a:effectLst/>
              <a:latin typeface="Meiryo UI" panose="020B0604030504040204" pitchFamily="50" charset="-128"/>
              <a:ea typeface="Meiryo UI" panose="020B0604030504040204" pitchFamily="50" charset="-128"/>
            </a:endParaRPr>
          </a:p>
          <a:p>
            <a:pPr algn="ctr"/>
            <a:endParaRPr kumimoji="1" lang="ja-JP" altLang="en-US" dirty="0"/>
          </a:p>
        </p:txBody>
      </p:sp>
      <p:pic>
        <p:nvPicPr>
          <p:cNvPr id="7" name="図 6">
            <a:extLst>
              <a:ext uri="{FF2B5EF4-FFF2-40B4-BE49-F238E27FC236}">
                <a16:creationId xmlns:a16="http://schemas.microsoft.com/office/drawing/2014/main" id="{F75A3BB4-790F-A1FC-7E6D-328024936A4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180066" y="4873152"/>
            <a:ext cx="1055018" cy="1495486"/>
          </a:xfrm>
          <a:prstGeom prst="rect">
            <a:avLst/>
          </a:prstGeom>
          <a:ln>
            <a:noFill/>
          </a:ln>
          <a:effectLst/>
        </p:spPr>
      </p:pic>
      <p:sp>
        <p:nvSpPr>
          <p:cNvPr id="10" name="テキスト ボックス 9">
            <a:extLst>
              <a:ext uri="{FF2B5EF4-FFF2-40B4-BE49-F238E27FC236}">
                <a16:creationId xmlns:a16="http://schemas.microsoft.com/office/drawing/2014/main" id="{1022D980-02A4-2245-548A-3BE6C9DCE079}"/>
              </a:ext>
            </a:extLst>
          </p:cNvPr>
          <p:cNvSpPr txBox="1"/>
          <p:nvPr/>
        </p:nvSpPr>
        <p:spPr>
          <a:xfrm>
            <a:off x="1644632" y="1834092"/>
            <a:ext cx="5974562" cy="584775"/>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もし闇バイトに応募してしまうと・・・</a:t>
            </a:r>
            <a:endParaRPr kumimoji="1" lang="ja-JP" altLang="en-US" sz="3200" b="1"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1489A9E1-62E3-7038-A492-4A877957B099}"/>
              </a:ext>
            </a:extLst>
          </p:cNvPr>
          <p:cNvSpPr txBox="1"/>
          <p:nvPr/>
        </p:nvSpPr>
        <p:spPr>
          <a:xfrm>
            <a:off x="201352" y="3097990"/>
            <a:ext cx="8731880" cy="1077218"/>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3200" b="1" dirty="0">
                <a:solidFill>
                  <a:srgbClr val="FF0000"/>
                </a:solidFill>
                <a:latin typeface="Meiryo UI" panose="020B0604030504040204" pitchFamily="50" charset="-128"/>
                <a:ea typeface="Meiryo UI" panose="020B0604030504040204" pitchFamily="50" charset="-128"/>
              </a:rPr>
              <a:t>詐欺の受け子や出し子、強盗の実行犯など、犯罪組織の手先として利用され犯罪者となってしまいます。</a:t>
            </a:r>
          </a:p>
        </p:txBody>
      </p:sp>
      <p:sp>
        <p:nvSpPr>
          <p:cNvPr id="2" name="テキスト ボックス 1">
            <a:extLst>
              <a:ext uri="{FF2B5EF4-FFF2-40B4-BE49-F238E27FC236}">
                <a16:creationId xmlns:a16="http://schemas.microsoft.com/office/drawing/2014/main" id="{7065A6F9-AC8E-7487-C2C5-BDE2D5FF978A}"/>
              </a:ext>
            </a:extLst>
          </p:cNvPr>
          <p:cNvSpPr txBox="1"/>
          <p:nvPr/>
        </p:nvSpPr>
        <p:spPr>
          <a:xfrm>
            <a:off x="59913" y="690753"/>
            <a:ext cx="9144000" cy="954107"/>
          </a:xfrm>
          <a:prstGeom prst="rect">
            <a:avLst/>
          </a:prstGeom>
          <a:noFill/>
        </p:spPr>
        <p:txBody>
          <a:bodyPr wrap="square" rtlCol="0">
            <a:spAutoFit/>
          </a:bodyPr>
          <a:lstStyle/>
          <a:p>
            <a:r>
              <a:rPr lang="en-US" altLang="ja-JP" sz="2800" dirty="0">
                <a:solidFill>
                  <a:schemeClr val="tx2">
                    <a:lumMod val="75000"/>
                  </a:schemeClr>
                </a:solidFill>
                <a:latin typeface="Meiryo UI" panose="020B0604030504040204" pitchFamily="50" charset="-128"/>
                <a:ea typeface="Meiryo UI" panose="020B0604030504040204" pitchFamily="50" charset="-128"/>
                <a:cs typeface="ヒラギノ丸ゴ Pro W4"/>
              </a:rPr>
              <a:t>SNS</a:t>
            </a:r>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やインターネット掲示板などで、短時間で高収入が得られるなど甘い言葉で募集しているもの</a:t>
            </a:r>
            <a:endParaRPr lang="en-US" altLang="ja-JP" sz="2800"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8" name="矢印: 下 7">
            <a:extLst>
              <a:ext uri="{FF2B5EF4-FFF2-40B4-BE49-F238E27FC236}">
                <a16:creationId xmlns:a16="http://schemas.microsoft.com/office/drawing/2014/main" id="{5C48196C-918F-F451-B80C-DC32A6F4C49A}"/>
              </a:ext>
            </a:extLst>
          </p:cNvPr>
          <p:cNvSpPr/>
          <p:nvPr/>
        </p:nvSpPr>
        <p:spPr>
          <a:xfrm>
            <a:off x="3800212" y="2426628"/>
            <a:ext cx="1270000" cy="655840"/>
          </a:xfrm>
          <a:prstGeom prst="downArrow">
            <a:avLst/>
          </a:prstGeom>
          <a:solidFill>
            <a:srgbClr val="604A7B"/>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スライド番号プレースホルダー 5">
            <a:extLst>
              <a:ext uri="{FF2B5EF4-FFF2-40B4-BE49-F238E27FC236}">
                <a16:creationId xmlns:a16="http://schemas.microsoft.com/office/drawing/2014/main" id="{30823A88-AC68-9B96-670F-D9AB6E1D822F}"/>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25</a:t>
            </a:fld>
            <a:endParaRPr lang="ja-JP" altLang="en-US" dirty="0"/>
          </a:p>
        </p:txBody>
      </p:sp>
      <p:sp>
        <p:nvSpPr>
          <p:cNvPr id="11" name="正方形/長方形 10">
            <a:extLst>
              <a:ext uri="{FF2B5EF4-FFF2-40B4-BE49-F238E27FC236}">
                <a16:creationId xmlns:a16="http://schemas.microsoft.com/office/drawing/2014/main" id="{A62B9013-CC2D-B3F9-D3F6-10C5E54133CC}"/>
              </a:ext>
            </a:extLst>
          </p:cNvPr>
          <p:cNvSpPr/>
          <p:nvPr/>
        </p:nvSpPr>
        <p:spPr>
          <a:xfrm>
            <a:off x="-9415" y="-46889"/>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やみ</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BF837ED-4E82-158F-0F4B-9624BA1C719F}"/>
              </a:ext>
            </a:extLst>
          </p:cNvPr>
          <p:cNvSpPr/>
          <p:nvPr/>
        </p:nvSpPr>
        <p:spPr>
          <a:xfrm>
            <a:off x="2992156" y="588388"/>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けいじばん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7B33465B-9EFE-6900-D4F2-FF40E4DB296A}"/>
              </a:ext>
            </a:extLst>
          </p:cNvPr>
          <p:cNvSpPr/>
          <p:nvPr/>
        </p:nvSpPr>
        <p:spPr>
          <a:xfrm>
            <a:off x="5070212" y="59978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たんじかん</a:t>
            </a:r>
          </a:p>
        </p:txBody>
      </p:sp>
      <p:sp>
        <p:nvSpPr>
          <p:cNvPr id="14" name="正方形/長方形 13">
            <a:extLst>
              <a:ext uri="{FF2B5EF4-FFF2-40B4-BE49-F238E27FC236}">
                <a16:creationId xmlns:a16="http://schemas.microsoft.com/office/drawing/2014/main" id="{584093A7-22F1-CA1D-1959-3874DC65BCD2}"/>
              </a:ext>
            </a:extLst>
          </p:cNvPr>
          <p:cNvSpPr/>
          <p:nvPr/>
        </p:nvSpPr>
        <p:spPr>
          <a:xfrm>
            <a:off x="6405895" y="619480"/>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こうしゅうにゅう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6D42EF7A-EEF1-E769-72D2-D51D5EE66B40}"/>
              </a:ext>
            </a:extLst>
          </p:cNvPr>
          <p:cNvSpPr/>
          <p:nvPr/>
        </p:nvSpPr>
        <p:spPr>
          <a:xfrm>
            <a:off x="7741578" y="615293"/>
            <a:ext cx="479706"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p>
        </p:txBody>
      </p:sp>
      <p:sp>
        <p:nvSpPr>
          <p:cNvPr id="16" name="正方形/長方形 15">
            <a:extLst>
              <a:ext uri="{FF2B5EF4-FFF2-40B4-BE49-F238E27FC236}">
                <a16:creationId xmlns:a16="http://schemas.microsoft.com/office/drawing/2014/main" id="{D1962D95-7BFF-D07C-A3FC-02636BD06D36}"/>
              </a:ext>
            </a:extLst>
          </p:cNvPr>
          <p:cNvSpPr/>
          <p:nvPr/>
        </p:nvSpPr>
        <p:spPr>
          <a:xfrm>
            <a:off x="281670" y="104469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あま</a:t>
            </a:r>
          </a:p>
        </p:txBody>
      </p:sp>
      <p:sp>
        <p:nvSpPr>
          <p:cNvPr id="17" name="正方形/長方形 16">
            <a:extLst>
              <a:ext uri="{FF2B5EF4-FFF2-40B4-BE49-F238E27FC236}">
                <a16:creationId xmlns:a16="http://schemas.microsoft.com/office/drawing/2014/main" id="{468C7112-DC7D-5434-73C0-8B2A13A349DF}"/>
              </a:ext>
            </a:extLst>
          </p:cNvPr>
          <p:cNvSpPr/>
          <p:nvPr/>
        </p:nvSpPr>
        <p:spPr>
          <a:xfrm>
            <a:off x="1109018" y="105504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ことば</a:t>
            </a:r>
          </a:p>
        </p:txBody>
      </p:sp>
      <p:sp>
        <p:nvSpPr>
          <p:cNvPr id="18" name="正方形/長方形 17">
            <a:extLst>
              <a:ext uri="{FF2B5EF4-FFF2-40B4-BE49-F238E27FC236}">
                <a16:creationId xmlns:a16="http://schemas.microsoft.com/office/drawing/2014/main" id="{24110B24-D099-36D7-39CD-E3FEE46F1FF1}"/>
              </a:ext>
            </a:extLst>
          </p:cNvPr>
          <p:cNvSpPr/>
          <p:nvPr/>
        </p:nvSpPr>
        <p:spPr>
          <a:xfrm>
            <a:off x="2158123" y="105106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ぼしゅう</a:t>
            </a:r>
          </a:p>
        </p:txBody>
      </p:sp>
      <p:sp>
        <p:nvSpPr>
          <p:cNvPr id="19" name="正方形/長方形 18">
            <a:extLst>
              <a:ext uri="{FF2B5EF4-FFF2-40B4-BE49-F238E27FC236}">
                <a16:creationId xmlns:a16="http://schemas.microsoft.com/office/drawing/2014/main" id="{0152C6F3-33DE-F1E8-AF91-B5632705A943}"/>
              </a:ext>
            </a:extLst>
          </p:cNvPr>
          <p:cNvSpPr/>
          <p:nvPr/>
        </p:nvSpPr>
        <p:spPr>
          <a:xfrm>
            <a:off x="2000961" y="1771907"/>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やみ</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B69D5AD2-3329-B299-5D22-1660E0BA8EE7}"/>
              </a:ext>
            </a:extLst>
          </p:cNvPr>
          <p:cNvSpPr/>
          <p:nvPr/>
        </p:nvSpPr>
        <p:spPr>
          <a:xfrm>
            <a:off x="3951779" y="1771906"/>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おうぼ</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C833A6BF-B3E3-C61C-04F9-1245D294B6DF}"/>
              </a:ext>
            </a:extLst>
          </p:cNvPr>
          <p:cNvSpPr/>
          <p:nvPr/>
        </p:nvSpPr>
        <p:spPr>
          <a:xfrm>
            <a:off x="116651" y="2991091"/>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さぎ</a:t>
            </a:r>
          </a:p>
        </p:txBody>
      </p:sp>
      <p:sp>
        <p:nvSpPr>
          <p:cNvPr id="22" name="正方形/長方形 21">
            <a:extLst>
              <a:ext uri="{FF2B5EF4-FFF2-40B4-BE49-F238E27FC236}">
                <a16:creationId xmlns:a16="http://schemas.microsoft.com/office/drawing/2014/main" id="{268A4DD2-0F3B-DDF9-54D3-F4521746BD92}"/>
              </a:ext>
            </a:extLst>
          </p:cNvPr>
          <p:cNvSpPr/>
          <p:nvPr/>
        </p:nvSpPr>
        <p:spPr>
          <a:xfrm>
            <a:off x="1106820" y="2991091"/>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72F4AD58-0B3E-DC72-D81C-AD34204BB4A7}"/>
              </a:ext>
            </a:extLst>
          </p:cNvPr>
          <p:cNvSpPr/>
          <p:nvPr/>
        </p:nvSpPr>
        <p:spPr>
          <a:xfrm>
            <a:off x="1873723" y="3006613"/>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24" name="正方形/長方形 23">
            <a:extLst>
              <a:ext uri="{FF2B5EF4-FFF2-40B4-BE49-F238E27FC236}">
                <a16:creationId xmlns:a16="http://schemas.microsoft.com/office/drawing/2014/main" id="{2B03D76D-3184-AFE8-3186-01F5CEDDE313}"/>
              </a:ext>
            </a:extLst>
          </p:cNvPr>
          <p:cNvSpPr/>
          <p:nvPr/>
        </p:nvSpPr>
        <p:spPr>
          <a:xfrm>
            <a:off x="2571504" y="3022135"/>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5EBBEBA6-6EE2-F373-8A68-A507EA429144}"/>
              </a:ext>
            </a:extLst>
          </p:cNvPr>
          <p:cNvSpPr/>
          <p:nvPr/>
        </p:nvSpPr>
        <p:spPr>
          <a:xfrm>
            <a:off x="3307570" y="3035212"/>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26" name="正方形/長方形 25">
            <a:extLst>
              <a:ext uri="{FF2B5EF4-FFF2-40B4-BE49-F238E27FC236}">
                <a16:creationId xmlns:a16="http://schemas.microsoft.com/office/drawing/2014/main" id="{B7145FE3-CAA8-F1A8-85DE-FA715A47F93A}"/>
              </a:ext>
            </a:extLst>
          </p:cNvPr>
          <p:cNvSpPr/>
          <p:nvPr/>
        </p:nvSpPr>
        <p:spPr>
          <a:xfrm>
            <a:off x="4231164" y="3016870"/>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ごうとう</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E0E04AD2-0322-AD3C-461D-C691AE42C645}"/>
              </a:ext>
            </a:extLst>
          </p:cNvPr>
          <p:cNvSpPr/>
          <p:nvPr/>
        </p:nvSpPr>
        <p:spPr>
          <a:xfrm>
            <a:off x="5658604" y="2982108"/>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じっこうはん</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52C5E388-9A84-83A2-4402-B84AA22B292C}"/>
              </a:ext>
            </a:extLst>
          </p:cNvPr>
          <p:cNvSpPr/>
          <p:nvPr/>
        </p:nvSpPr>
        <p:spPr>
          <a:xfrm>
            <a:off x="7577687" y="3006612"/>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はんざい</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4A487299-3DD8-BE61-DA5D-C53D3E2D4894}"/>
              </a:ext>
            </a:extLst>
          </p:cNvPr>
          <p:cNvSpPr/>
          <p:nvPr/>
        </p:nvSpPr>
        <p:spPr>
          <a:xfrm>
            <a:off x="180066" y="3513488"/>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そしき</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8A86548A-698E-48E0-772E-9786063DCF04}"/>
              </a:ext>
            </a:extLst>
          </p:cNvPr>
          <p:cNvSpPr/>
          <p:nvPr/>
        </p:nvSpPr>
        <p:spPr>
          <a:xfrm>
            <a:off x="1383200" y="3513488"/>
            <a:ext cx="1031402"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てさき</a:t>
            </a:r>
          </a:p>
        </p:txBody>
      </p:sp>
      <p:sp>
        <p:nvSpPr>
          <p:cNvPr id="33" name="正方形/長方形 32">
            <a:extLst>
              <a:ext uri="{FF2B5EF4-FFF2-40B4-BE49-F238E27FC236}">
                <a16:creationId xmlns:a16="http://schemas.microsoft.com/office/drawing/2014/main" id="{56BCE045-6950-81F0-3034-F40D08FFAC67}"/>
              </a:ext>
            </a:extLst>
          </p:cNvPr>
          <p:cNvSpPr/>
          <p:nvPr/>
        </p:nvSpPr>
        <p:spPr>
          <a:xfrm>
            <a:off x="2992156" y="3513488"/>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F5184DF8-F3E2-AA5E-D406-A509849EC7CA}"/>
              </a:ext>
            </a:extLst>
          </p:cNvPr>
          <p:cNvSpPr/>
          <p:nvPr/>
        </p:nvSpPr>
        <p:spPr>
          <a:xfrm>
            <a:off x="4755768" y="3534212"/>
            <a:ext cx="1118433"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はんざいしゃ</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B38C8850-4563-DDD5-94EA-052127E5ECB5}"/>
              </a:ext>
            </a:extLst>
          </p:cNvPr>
          <p:cNvSpPr/>
          <p:nvPr/>
        </p:nvSpPr>
        <p:spPr>
          <a:xfrm>
            <a:off x="1453071" y="4328273"/>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やみ</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C90C853D-DA4F-FD51-8770-2551530283D1}"/>
              </a:ext>
            </a:extLst>
          </p:cNvPr>
          <p:cNvSpPr/>
          <p:nvPr/>
        </p:nvSpPr>
        <p:spPr>
          <a:xfrm>
            <a:off x="3130720" y="432827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a:t>
            </a:r>
          </a:p>
        </p:txBody>
      </p:sp>
      <p:sp>
        <p:nvSpPr>
          <p:cNvPr id="38" name="正方形/長方形 37">
            <a:extLst>
              <a:ext uri="{FF2B5EF4-FFF2-40B4-BE49-F238E27FC236}">
                <a16:creationId xmlns:a16="http://schemas.microsoft.com/office/drawing/2014/main" id="{C9613992-8B37-0461-CF0E-1112507C97AC}"/>
              </a:ext>
            </a:extLst>
          </p:cNvPr>
          <p:cNvSpPr/>
          <p:nvPr/>
        </p:nvSpPr>
        <p:spPr>
          <a:xfrm>
            <a:off x="3810461" y="430810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39" name="正方形/長方形 38">
            <a:extLst>
              <a:ext uri="{FF2B5EF4-FFF2-40B4-BE49-F238E27FC236}">
                <a16:creationId xmlns:a16="http://schemas.microsoft.com/office/drawing/2014/main" id="{3FBD0BED-4E26-02B9-4E47-D702C86E339C}"/>
              </a:ext>
            </a:extLst>
          </p:cNvPr>
          <p:cNvSpPr/>
          <p:nvPr/>
        </p:nvSpPr>
        <p:spPr>
          <a:xfrm>
            <a:off x="6862998" y="432996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もよ</a:t>
            </a:r>
          </a:p>
        </p:txBody>
      </p:sp>
      <p:sp>
        <p:nvSpPr>
          <p:cNvPr id="40" name="正方形/長方形 39">
            <a:extLst>
              <a:ext uri="{FF2B5EF4-FFF2-40B4-BE49-F238E27FC236}">
                <a16:creationId xmlns:a16="http://schemas.microsoft.com/office/drawing/2014/main" id="{6855EA65-03DF-69FE-8065-5F080BEAA85B}"/>
              </a:ext>
            </a:extLst>
          </p:cNvPr>
          <p:cNvSpPr/>
          <p:nvPr/>
        </p:nvSpPr>
        <p:spPr>
          <a:xfrm>
            <a:off x="1918469" y="482046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けいさつしょ</a:t>
            </a:r>
          </a:p>
        </p:txBody>
      </p:sp>
      <p:sp>
        <p:nvSpPr>
          <p:cNvPr id="41" name="正方形/長方形 40">
            <a:extLst>
              <a:ext uri="{FF2B5EF4-FFF2-40B4-BE49-F238E27FC236}">
                <a16:creationId xmlns:a16="http://schemas.microsoft.com/office/drawing/2014/main" id="{91E6AD2D-339C-CA45-D68E-1CD648AD7371}"/>
              </a:ext>
            </a:extLst>
          </p:cNvPr>
          <p:cNvSpPr/>
          <p:nvPr/>
        </p:nvSpPr>
        <p:spPr>
          <a:xfrm>
            <a:off x="3745366" y="4820552"/>
            <a:ext cx="20900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けいさつそうだんせんようでんわ</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BC4BB45E-E208-0F69-F06F-67041792F323}"/>
              </a:ext>
            </a:extLst>
          </p:cNvPr>
          <p:cNvSpPr/>
          <p:nvPr/>
        </p:nvSpPr>
        <p:spPr>
          <a:xfrm>
            <a:off x="1918468" y="530658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でんわ</a:t>
            </a:r>
          </a:p>
        </p:txBody>
      </p:sp>
    </p:spTree>
    <p:extLst>
      <p:ext uri="{BB962C8B-B14F-4D97-AF65-F5344CB8AC3E}">
        <p14:creationId xmlns:p14="http://schemas.microsoft.com/office/powerpoint/2010/main" val="249136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500"/>
                                        <p:tgtEl>
                                          <p:spTgt spid="3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500"/>
                                        <p:tgtEl>
                                          <p:spTgt spid="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36" grpId="0" animBg="1"/>
      <p:bldP spid="2" grpId="0"/>
      <p:bldP spid="8" grpId="0" animBg="1"/>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9" grpId="0"/>
      <p:bldP spid="30" grpId="0"/>
      <p:bldP spid="32" grpId="0"/>
      <p:bldP spid="33" grpId="0"/>
      <p:bldP spid="34" grpId="0"/>
      <p:bldP spid="35" grpId="0"/>
      <p:bldP spid="37" grpId="0"/>
      <p:bldP spid="38" grpId="0"/>
      <p:bldP spid="39" grpId="0"/>
      <p:bldP spid="40" grpId="0"/>
      <p:bldP spid="41"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882B7-CCDA-2298-7A34-4ABCACB79F58}"/>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0C080134-9346-3B1C-099B-E6C2473989BB}"/>
              </a:ext>
            </a:extLst>
          </p:cNvPr>
          <p:cNvSpPr/>
          <p:nvPr/>
        </p:nvSpPr>
        <p:spPr>
          <a:xfrm>
            <a:off x="-1" y="-36542"/>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2BA34BFE-4961-CDF4-96C5-D3485336B8A3}"/>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D3974297-2494-27B5-ECE8-26252BBE43DF}"/>
              </a:ext>
            </a:extLst>
          </p:cNvPr>
          <p:cNvSpPr txBox="1"/>
          <p:nvPr/>
        </p:nvSpPr>
        <p:spPr>
          <a:xfrm>
            <a:off x="5555594" y="6546449"/>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＊警視庁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62C9985-8A2D-7673-567C-9F417738DB7A}"/>
              </a:ext>
            </a:extLst>
          </p:cNvPr>
          <p:cNvSpPr/>
          <p:nvPr/>
        </p:nvSpPr>
        <p:spPr bwMode="white">
          <a:xfrm>
            <a:off x="59913"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「闇バイト」の事例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5" name="グループ化 24">
            <a:extLst>
              <a:ext uri="{FF2B5EF4-FFF2-40B4-BE49-F238E27FC236}">
                <a16:creationId xmlns:a16="http://schemas.microsoft.com/office/drawing/2014/main" id="{453CD430-C4D9-54B1-DC70-00B9D2BE37CB}"/>
              </a:ext>
            </a:extLst>
          </p:cNvPr>
          <p:cNvGrpSpPr/>
          <p:nvPr/>
        </p:nvGrpSpPr>
        <p:grpSpPr>
          <a:xfrm>
            <a:off x="100587" y="823045"/>
            <a:ext cx="8819558" cy="2373309"/>
            <a:chOff x="175775" y="1753802"/>
            <a:chExt cx="8819558" cy="2373309"/>
          </a:xfrm>
        </p:grpSpPr>
        <p:grpSp>
          <p:nvGrpSpPr>
            <p:cNvPr id="11" name="グループ化 10">
              <a:extLst>
                <a:ext uri="{FF2B5EF4-FFF2-40B4-BE49-F238E27FC236}">
                  <a16:creationId xmlns:a16="http://schemas.microsoft.com/office/drawing/2014/main" id="{9E15D9C0-816C-9CED-8444-FB3F5895AB13}"/>
                </a:ext>
              </a:extLst>
            </p:cNvPr>
            <p:cNvGrpSpPr/>
            <p:nvPr/>
          </p:nvGrpSpPr>
          <p:grpSpPr>
            <a:xfrm>
              <a:off x="175775" y="1753802"/>
              <a:ext cx="5647054" cy="474007"/>
              <a:chOff x="5018363" y="6144429"/>
              <a:chExt cx="2493818" cy="428511"/>
            </a:xfrm>
            <a:solidFill>
              <a:srgbClr val="604A7B"/>
            </a:solidFill>
          </p:grpSpPr>
          <p:sp>
            <p:nvSpPr>
              <p:cNvPr id="12" name="角丸四角形 37">
                <a:extLst>
                  <a:ext uri="{FF2B5EF4-FFF2-40B4-BE49-F238E27FC236}">
                    <a16:creationId xmlns:a16="http://schemas.microsoft.com/office/drawing/2014/main" id="{B654D730-4160-1244-2CD0-9E2468D8A8EF}"/>
                  </a:ext>
                </a:extLst>
              </p:cNvPr>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角丸四角形 38">
                <a:extLst>
                  <a:ext uri="{FF2B5EF4-FFF2-40B4-BE49-F238E27FC236}">
                    <a16:creationId xmlns:a16="http://schemas.microsoft.com/office/drawing/2014/main" id="{8F925F65-302F-3C82-9EED-5B62519F6E3C}"/>
                  </a:ext>
                </a:extLst>
              </p:cNvPr>
              <p:cNvSpPr/>
              <p:nvPr/>
            </p:nvSpPr>
            <p:spPr bwMode="white">
              <a:xfrm>
                <a:off x="5046649" y="6170256"/>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83C29D72-9A7B-ADB5-D1AF-99159E94154D}"/>
                  </a:ext>
                </a:extLst>
              </p:cNvPr>
              <p:cNvSpPr/>
              <p:nvPr/>
            </p:nvSpPr>
            <p:spPr bwMode="white">
              <a:xfrm>
                <a:off x="5103173" y="615637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①相手の指示に従わなかった時の事例</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5" name="正方形/長方形 14">
              <a:extLst>
                <a:ext uri="{FF2B5EF4-FFF2-40B4-BE49-F238E27FC236}">
                  <a16:creationId xmlns:a16="http://schemas.microsoft.com/office/drawing/2014/main" id="{2A1C70EE-E09E-4F14-CE2F-2550CA2EB3C8}"/>
                </a:ext>
              </a:extLst>
            </p:cNvPr>
            <p:cNvSpPr/>
            <p:nvPr/>
          </p:nvSpPr>
          <p:spPr>
            <a:xfrm>
              <a:off x="224790" y="2287504"/>
              <a:ext cx="8770543" cy="183960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Instagram</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」で知り合った相手から</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「シグナル」</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に誘導され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「受け子・出し子」の指示を受ける</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も、指示に従わなかったことで、</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指示役から電話で脅され、親族にも着信があり</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怖くなった。 </a:t>
              </a:r>
            </a:p>
          </p:txBody>
        </p:sp>
      </p:grpSp>
      <p:grpSp>
        <p:nvGrpSpPr>
          <p:cNvPr id="26" name="グループ化 25">
            <a:extLst>
              <a:ext uri="{FF2B5EF4-FFF2-40B4-BE49-F238E27FC236}">
                <a16:creationId xmlns:a16="http://schemas.microsoft.com/office/drawing/2014/main" id="{21CD626B-E17B-EDB5-1A68-89DC20EDBA3F}"/>
              </a:ext>
            </a:extLst>
          </p:cNvPr>
          <p:cNvGrpSpPr/>
          <p:nvPr/>
        </p:nvGrpSpPr>
        <p:grpSpPr>
          <a:xfrm>
            <a:off x="59913" y="3326890"/>
            <a:ext cx="8813186" cy="3074995"/>
            <a:chOff x="86087" y="3703571"/>
            <a:chExt cx="8813186" cy="3074995"/>
          </a:xfrm>
        </p:grpSpPr>
        <p:grpSp>
          <p:nvGrpSpPr>
            <p:cNvPr id="16" name="グループ化 15">
              <a:extLst>
                <a:ext uri="{FF2B5EF4-FFF2-40B4-BE49-F238E27FC236}">
                  <a16:creationId xmlns:a16="http://schemas.microsoft.com/office/drawing/2014/main" id="{0958A7B3-8B68-23EE-ECE7-BBC86606C6A3}"/>
                </a:ext>
              </a:extLst>
            </p:cNvPr>
            <p:cNvGrpSpPr/>
            <p:nvPr/>
          </p:nvGrpSpPr>
          <p:grpSpPr>
            <a:xfrm>
              <a:off x="86087" y="3703571"/>
              <a:ext cx="5647054" cy="428511"/>
              <a:chOff x="4978755" y="6075404"/>
              <a:chExt cx="2493818" cy="428511"/>
            </a:xfrm>
            <a:solidFill>
              <a:srgbClr val="5E734D"/>
            </a:solidFill>
          </p:grpSpPr>
          <p:sp>
            <p:nvSpPr>
              <p:cNvPr id="17" name="角丸四角形 21">
                <a:extLst>
                  <a:ext uri="{FF2B5EF4-FFF2-40B4-BE49-F238E27FC236}">
                    <a16:creationId xmlns:a16="http://schemas.microsoft.com/office/drawing/2014/main" id="{B88929D6-E5C1-3A21-8DF0-791F3A7F7DA9}"/>
                  </a:ext>
                </a:extLst>
              </p:cNvPr>
              <p:cNvSpPr/>
              <p:nvPr/>
            </p:nvSpPr>
            <p:spPr bwMode="gray">
              <a:xfrm>
                <a:off x="4978755" y="6075404"/>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D0B668C4-D259-D4A0-74D1-FD4232E428FF}"/>
                  </a:ext>
                </a:extLst>
              </p:cNvPr>
              <p:cNvSpPr/>
              <p:nvPr/>
            </p:nvSpPr>
            <p:spPr bwMode="white">
              <a:xfrm>
                <a:off x="5081527" y="6082437"/>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②個人情報を握られてしまった時の事例</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0" name="正方形/長方形 19">
              <a:extLst>
                <a:ext uri="{FF2B5EF4-FFF2-40B4-BE49-F238E27FC236}">
                  <a16:creationId xmlns:a16="http://schemas.microsoft.com/office/drawing/2014/main" id="{C1ED9CA8-53DE-C60E-6383-D42977EC1D3B}"/>
                </a:ext>
              </a:extLst>
            </p:cNvPr>
            <p:cNvSpPr/>
            <p:nvPr/>
          </p:nvSpPr>
          <p:spPr>
            <a:xfrm>
              <a:off x="166303" y="4569747"/>
              <a:ext cx="8732970" cy="22088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X</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」で「高額収入」と書かれた投稿を見て「シグナル」に誘導され、</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氏名や住所、生年月日、免許証の写真等を送信。</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ヒラギノ丸ゴ Pro W4"/>
                </a:rPr>
                <a:t>相手から仕事の誘いがあったが、犯罪になると思い、断り続け、「シグナル」等のアプリをアンインストールしたところ、</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a:t>
              </a:r>
              <a:r>
                <a:rPr lang="en-US" altLang="ja-JP" sz="2800" b="1" dirty="0">
                  <a:solidFill>
                    <a:srgbClr val="FF0000"/>
                  </a:solidFill>
                  <a:latin typeface="Meiryo UI" panose="020B0604030504040204" pitchFamily="50" charset="-128"/>
                  <a:ea typeface="Meiryo UI" panose="020B0604030504040204" pitchFamily="50" charset="-128"/>
                  <a:cs typeface="ヒラギノ丸ゴ Pro W4"/>
                </a:rPr>
                <a:t>LINE</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」で「お前、逃がさないからな。」といったメッセージと自分の個人情報が全て送られてきた。</a:t>
              </a:r>
            </a:p>
          </p:txBody>
        </p:sp>
      </p:grpSp>
      <p:sp>
        <p:nvSpPr>
          <p:cNvPr id="2" name="スライド番号プレースホルダー 5">
            <a:extLst>
              <a:ext uri="{FF2B5EF4-FFF2-40B4-BE49-F238E27FC236}">
                <a16:creationId xmlns:a16="http://schemas.microsoft.com/office/drawing/2014/main" id="{AB1E1163-BD19-3CC2-B5A2-D8F262E7D357}"/>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26</a:t>
            </a:fld>
            <a:endParaRPr lang="ja-JP" altLang="en-US" dirty="0"/>
          </a:p>
        </p:txBody>
      </p:sp>
      <p:sp>
        <p:nvSpPr>
          <p:cNvPr id="4" name="正方形/長方形 3">
            <a:extLst>
              <a:ext uri="{FF2B5EF4-FFF2-40B4-BE49-F238E27FC236}">
                <a16:creationId xmlns:a16="http://schemas.microsoft.com/office/drawing/2014/main" id="{6FA3E073-BD93-64AB-A7CE-9804D68CF182}"/>
              </a:ext>
            </a:extLst>
          </p:cNvPr>
          <p:cNvSpPr/>
          <p:nvPr/>
        </p:nvSpPr>
        <p:spPr>
          <a:xfrm>
            <a:off x="-9415" y="-46889"/>
            <a:ext cx="1118433"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やみ</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0297D83E-9FD7-30A7-7F1F-0E4E8FB5599B}"/>
              </a:ext>
            </a:extLst>
          </p:cNvPr>
          <p:cNvSpPr/>
          <p:nvPr/>
        </p:nvSpPr>
        <p:spPr>
          <a:xfrm>
            <a:off x="2119509" y="-5158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じれい</a:t>
            </a:r>
          </a:p>
        </p:txBody>
      </p:sp>
      <p:sp>
        <p:nvSpPr>
          <p:cNvPr id="8" name="正方形/長方形 7">
            <a:extLst>
              <a:ext uri="{FF2B5EF4-FFF2-40B4-BE49-F238E27FC236}">
                <a16:creationId xmlns:a16="http://schemas.microsoft.com/office/drawing/2014/main" id="{218FA2E9-AFD5-E842-F12D-6529C7EE5EA4}"/>
              </a:ext>
            </a:extLst>
          </p:cNvPr>
          <p:cNvSpPr/>
          <p:nvPr/>
        </p:nvSpPr>
        <p:spPr>
          <a:xfrm>
            <a:off x="549801" y="775470"/>
            <a:ext cx="1118433" cy="215444"/>
          </a:xfrm>
          <a:prstGeom prst="rect">
            <a:avLst/>
          </a:prstGeom>
          <a:noFill/>
        </p:spPr>
        <p:txBody>
          <a:bodyPr wrap="square" lIns="91440" tIns="45720" rIns="91440" bIns="45720">
            <a:spAutoFit/>
          </a:bodyPr>
          <a:lstStyle/>
          <a:p>
            <a:pPr algn="ctr"/>
            <a:r>
              <a:rPr lang="ja-JP" altLang="en-US" sz="8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あいて</a:t>
            </a:r>
            <a:endPar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A0425536-968B-9827-25D6-A8D463077B9F}"/>
              </a:ext>
            </a:extLst>
          </p:cNvPr>
          <p:cNvSpPr/>
          <p:nvPr/>
        </p:nvSpPr>
        <p:spPr>
          <a:xfrm>
            <a:off x="1366185" y="751573"/>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しじ</a:t>
            </a:r>
          </a:p>
        </p:txBody>
      </p:sp>
      <p:sp>
        <p:nvSpPr>
          <p:cNvPr id="10" name="正方形/長方形 9">
            <a:extLst>
              <a:ext uri="{FF2B5EF4-FFF2-40B4-BE49-F238E27FC236}">
                <a16:creationId xmlns:a16="http://schemas.microsoft.com/office/drawing/2014/main" id="{B523E44B-9478-6ED9-8861-FD69C3213605}"/>
              </a:ext>
            </a:extLst>
          </p:cNvPr>
          <p:cNvSpPr/>
          <p:nvPr/>
        </p:nvSpPr>
        <p:spPr>
          <a:xfrm>
            <a:off x="2182569" y="749425"/>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したが</a:t>
            </a:r>
          </a:p>
        </p:txBody>
      </p:sp>
      <p:sp>
        <p:nvSpPr>
          <p:cNvPr id="21" name="正方形/長方形 20">
            <a:extLst>
              <a:ext uri="{FF2B5EF4-FFF2-40B4-BE49-F238E27FC236}">
                <a16:creationId xmlns:a16="http://schemas.microsoft.com/office/drawing/2014/main" id="{FCBF5723-04FC-7D6C-93A3-5427E5223791}"/>
              </a:ext>
            </a:extLst>
          </p:cNvPr>
          <p:cNvSpPr/>
          <p:nvPr/>
        </p:nvSpPr>
        <p:spPr>
          <a:xfrm>
            <a:off x="3774717" y="767549"/>
            <a:ext cx="1118433" cy="215444"/>
          </a:xfrm>
          <a:prstGeom prst="rect">
            <a:avLst/>
          </a:prstGeom>
          <a:noFill/>
        </p:spPr>
        <p:txBody>
          <a:bodyPr wrap="square" lIns="91440" tIns="45720" rIns="91440" bIns="45720">
            <a:spAutoFit/>
          </a:bodyPr>
          <a:lstStyle/>
          <a:p>
            <a:pPr algn="ctr"/>
            <a:r>
              <a:rPr lang="ja-JP" altLang="en-US" sz="8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とき</a:t>
            </a:r>
            <a:endPar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B60B8709-DE34-7397-CABA-1F673D38D68D}"/>
              </a:ext>
            </a:extLst>
          </p:cNvPr>
          <p:cNvSpPr/>
          <p:nvPr/>
        </p:nvSpPr>
        <p:spPr>
          <a:xfrm>
            <a:off x="4486176" y="751573"/>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じれい</a:t>
            </a:r>
          </a:p>
        </p:txBody>
      </p:sp>
      <p:sp>
        <p:nvSpPr>
          <p:cNvPr id="23" name="正方形/長方形 22">
            <a:extLst>
              <a:ext uri="{FF2B5EF4-FFF2-40B4-BE49-F238E27FC236}">
                <a16:creationId xmlns:a16="http://schemas.microsoft.com/office/drawing/2014/main" id="{F45C03E1-401B-EC4E-5B91-A137EA6442B7}"/>
              </a:ext>
            </a:extLst>
          </p:cNvPr>
          <p:cNvSpPr/>
          <p:nvPr/>
        </p:nvSpPr>
        <p:spPr>
          <a:xfrm>
            <a:off x="3033807" y="1248052"/>
            <a:ext cx="408270"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6DFA437B-70CC-DF32-6AAF-A2B33DC6C300}"/>
              </a:ext>
            </a:extLst>
          </p:cNvPr>
          <p:cNvSpPr/>
          <p:nvPr/>
        </p:nvSpPr>
        <p:spPr>
          <a:xfrm>
            <a:off x="3634123" y="1236111"/>
            <a:ext cx="408270"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a:t>
            </a:r>
          </a:p>
        </p:txBody>
      </p:sp>
      <p:sp>
        <p:nvSpPr>
          <p:cNvPr id="29" name="正方形/長方形 28">
            <a:extLst>
              <a:ext uri="{FF2B5EF4-FFF2-40B4-BE49-F238E27FC236}">
                <a16:creationId xmlns:a16="http://schemas.microsoft.com/office/drawing/2014/main" id="{302AC893-114A-6827-30A8-8890323815CF}"/>
              </a:ext>
            </a:extLst>
          </p:cNvPr>
          <p:cNvSpPr/>
          <p:nvPr/>
        </p:nvSpPr>
        <p:spPr>
          <a:xfrm>
            <a:off x="4465313" y="1236111"/>
            <a:ext cx="900018"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あいて</a:t>
            </a:r>
          </a:p>
        </p:txBody>
      </p:sp>
      <p:sp>
        <p:nvSpPr>
          <p:cNvPr id="30" name="正方形/長方形 29">
            <a:extLst>
              <a:ext uri="{FF2B5EF4-FFF2-40B4-BE49-F238E27FC236}">
                <a16:creationId xmlns:a16="http://schemas.microsoft.com/office/drawing/2014/main" id="{E79ABCCC-9628-BEA0-9647-12C70FE1D010}"/>
              </a:ext>
            </a:extLst>
          </p:cNvPr>
          <p:cNvSpPr/>
          <p:nvPr/>
        </p:nvSpPr>
        <p:spPr>
          <a:xfrm>
            <a:off x="7692518" y="1219178"/>
            <a:ext cx="657130"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ゆうどう</a:t>
            </a:r>
          </a:p>
        </p:txBody>
      </p:sp>
      <p:sp>
        <p:nvSpPr>
          <p:cNvPr id="31" name="正方形/長方形 30">
            <a:extLst>
              <a:ext uri="{FF2B5EF4-FFF2-40B4-BE49-F238E27FC236}">
                <a16:creationId xmlns:a16="http://schemas.microsoft.com/office/drawing/2014/main" id="{477B8DE1-DF05-3813-0EA8-FE3E52A7F6A9}"/>
              </a:ext>
            </a:extLst>
          </p:cNvPr>
          <p:cNvSpPr/>
          <p:nvPr/>
        </p:nvSpPr>
        <p:spPr>
          <a:xfrm>
            <a:off x="700747" y="1693282"/>
            <a:ext cx="40827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32" name="正方形/長方形 31">
            <a:extLst>
              <a:ext uri="{FF2B5EF4-FFF2-40B4-BE49-F238E27FC236}">
                <a16:creationId xmlns:a16="http://schemas.microsoft.com/office/drawing/2014/main" id="{40BF3177-061B-D556-C84D-224E77359048}"/>
              </a:ext>
            </a:extLst>
          </p:cNvPr>
          <p:cNvSpPr/>
          <p:nvPr/>
        </p:nvSpPr>
        <p:spPr>
          <a:xfrm>
            <a:off x="1366185" y="1693282"/>
            <a:ext cx="408270"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C6F61970-BB1F-6369-3A2C-13344AC06FDC}"/>
              </a:ext>
            </a:extLst>
          </p:cNvPr>
          <p:cNvSpPr/>
          <p:nvPr/>
        </p:nvSpPr>
        <p:spPr>
          <a:xfrm>
            <a:off x="1925401" y="1672259"/>
            <a:ext cx="408270"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E1425E05-4589-CFC8-9695-3BE54C87DD56}"/>
              </a:ext>
            </a:extLst>
          </p:cNvPr>
          <p:cNvSpPr/>
          <p:nvPr/>
        </p:nvSpPr>
        <p:spPr>
          <a:xfrm>
            <a:off x="2515843" y="1672259"/>
            <a:ext cx="408270"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BDC83864-AF7C-D308-6CD0-4AAE924E3A81}"/>
              </a:ext>
            </a:extLst>
          </p:cNvPr>
          <p:cNvSpPr/>
          <p:nvPr/>
        </p:nvSpPr>
        <p:spPr>
          <a:xfrm>
            <a:off x="3570582" y="1684634"/>
            <a:ext cx="40827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しじ</a:t>
            </a:r>
          </a:p>
        </p:txBody>
      </p:sp>
      <p:sp>
        <p:nvSpPr>
          <p:cNvPr id="36" name="正方形/長方形 35">
            <a:extLst>
              <a:ext uri="{FF2B5EF4-FFF2-40B4-BE49-F238E27FC236}">
                <a16:creationId xmlns:a16="http://schemas.microsoft.com/office/drawing/2014/main" id="{361696B7-05AB-938F-FB5A-9764F4492462}"/>
              </a:ext>
            </a:extLst>
          </p:cNvPr>
          <p:cNvSpPr/>
          <p:nvPr/>
        </p:nvSpPr>
        <p:spPr>
          <a:xfrm>
            <a:off x="4363157" y="1702104"/>
            <a:ext cx="40827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37" name="正方形/長方形 36">
            <a:extLst>
              <a:ext uri="{FF2B5EF4-FFF2-40B4-BE49-F238E27FC236}">
                <a16:creationId xmlns:a16="http://schemas.microsoft.com/office/drawing/2014/main" id="{B862C32B-5FDB-C82D-763D-1CEE81C29AD4}"/>
              </a:ext>
            </a:extLst>
          </p:cNvPr>
          <p:cNvSpPr/>
          <p:nvPr/>
        </p:nvSpPr>
        <p:spPr>
          <a:xfrm>
            <a:off x="6041228" y="1675597"/>
            <a:ext cx="408270"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しじ</a:t>
            </a:r>
          </a:p>
        </p:txBody>
      </p:sp>
      <p:sp>
        <p:nvSpPr>
          <p:cNvPr id="39" name="正方形/長方形 38">
            <a:extLst>
              <a:ext uri="{FF2B5EF4-FFF2-40B4-BE49-F238E27FC236}">
                <a16:creationId xmlns:a16="http://schemas.microsoft.com/office/drawing/2014/main" id="{F0A95414-7376-224C-4857-626B25201549}"/>
              </a:ext>
            </a:extLst>
          </p:cNvPr>
          <p:cNvSpPr/>
          <p:nvPr/>
        </p:nvSpPr>
        <p:spPr>
          <a:xfrm>
            <a:off x="6767402" y="1684634"/>
            <a:ext cx="657130"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したが</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4DDEF7C0-91C3-5A69-2C5C-94F174A82E35}"/>
              </a:ext>
            </a:extLst>
          </p:cNvPr>
          <p:cNvSpPr/>
          <p:nvPr/>
        </p:nvSpPr>
        <p:spPr>
          <a:xfrm>
            <a:off x="1442814" y="2173823"/>
            <a:ext cx="663281"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しじやく</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7B531DE8-07FD-33E2-05F4-AA9B6438F126}"/>
              </a:ext>
            </a:extLst>
          </p:cNvPr>
          <p:cNvSpPr/>
          <p:nvPr/>
        </p:nvSpPr>
        <p:spPr>
          <a:xfrm>
            <a:off x="3035888" y="2164636"/>
            <a:ext cx="534694"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でんわ</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0ECBBED6-BF66-3773-BC39-FF739C4A10CB}"/>
              </a:ext>
            </a:extLst>
          </p:cNvPr>
          <p:cNvSpPr/>
          <p:nvPr/>
        </p:nvSpPr>
        <p:spPr>
          <a:xfrm>
            <a:off x="3978852" y="2147759"/>
            <a:ext cx="408270"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おど</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82EC1943-BC33-F6D5-19F2-FAA79B970545}"/>
              </a:ext>
            </a:extLst>
          </p:cNvPr>
          <p:cNvSpPr/>
          <p:nvPr/>
        </p:nvSpPr>
        <p:spPr>
          <a:xfrm>
            <a:off x="5121854" y="2147759"/>
            <a:ext cx="749006"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しんぞく</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B2F4AB60-9F02-4DFD-E9D7-7170F280B426}"/>
              </a:ext>
            </a:extLst>
          </p:cNvPr>
          <p:cNvSpPr/>
          <p:nvPr/>
        </p:nvSpPr>
        <p:spPr>
          <a:xfrm>
            <a:off x="6449498" y="2164636"/>
            <a:ext cx="749006"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ちゃくしん</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99F0AB58-CC13-BCCE-2C9E-F40A4A64C5E9}"/>
              </a:ext>
            </a:extLst>
          </p:cNvPr>
          <p:cNvSpPr/>
          <p:nvPr/>
        </p:nvSpPr>
        <p:spPr>
          <a:xfrm>
            <a:off x="7766363" y="2147759"/>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こわ</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05B902A6-4FD1-0F85-03D2-5FBF3583AF79}"/>
              </a:ext>
            </a:extLst>
          </p:cNvPr>
          <p:cNvSpPr/>
          <p:nvPr/>
        </p:nvSpPr>
        <p:spPr>
          <a:xfrm>
            <a:off x="700747" y="3256049"/>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こじんじょうほう</a:t>
            </a:r>
          </a:p>
        </p:txBody>
      </p:sp>
      <p:sp>
        <p:nvSpPr>
          <p:cNvPr id="47" name="正方形/長方形 46">
            <a:extLst>
              <a:ext uri="{FF2B5EF4-FFF2-40B4-BE49-F238E27FC236}">
                <a16:creationId xmlns:a16="http://schemas.microsoft.com/office/drawing/2014/main" id="{C8400212-C00E-52B7-2FBC-C7A55CCC3C98}"/>
              </a:ext>
            </a:extLst>
          </p:cNvPr>
          <p:cNvSpPr/>
          <p:nvPr/>
        </p:nvSpPr>
        <p:spPr>
          <a:xfrm>
            <a:off x="1857584" y="3236918"/>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にぎ</a:t>
            </a:r>
          </a:p>
        </p:txBody>
      </p:sp>
      <p:sp>
        <p:nvSpPr>
          <p:cNvPr id="48" name="正方形/長方形 47">
            <a:extLst>
              <a:ext uri="{FF2B5EF4-FFF2-40B4-BE49-F238E27FC236}">
                <a16:creationId xmlns:a16="http://schemas.microsoft.com/office/drawing/2014/main" id="{54A240FC-B628-5F77-5547-FAB8EF16CABD}"/>
              </a:ext>
            </a:extLst>
          </p:cNvPr>
          <p:cNvSpPr/>
          <p:nvPr/>
        </p:nvSpPr>
        <p:spPr>
          <a:xfrm>
            <a:off x="3803940" y="3236493"/>
            <a:ext cx="1118433" cy="215444"/>
          </a:xfrm>
          <a:prstGeom prst="rect">
            <a:avLst/>
          </a:prstGeom>
          <a:noFill/>
        </p:spPr>
        <p:txBody>
          <a:bodyPr wrap="square" lIns="91440" tIns="45720" rIns="91440" bIns="45720">
            <a:spAutoFit/>
          </a:bodyPr>
          <a:lstStyle/>
          <a:p>
            <a:pPr algn="ctr"/>
            <a:r>
              <a:rPr lang="ja-JP" altLang="en-US" sz="8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とき</a:t>
            </a:r>
            <a:endPar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463F4171-A37A-8425-CC63-5FFBA2376E6D}"/>
              </a:ext>
            </a:extLst>
          </p:cNvPr>
          <p:cNvSpPr/>
          <p:nvPr/>
        </p:nvSpPr>
        <p:spPr>
          <a:xfrm>
            <a:off x="4486176" y="3247605"/>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じれい</a:t>
            </a:r>
          </a:p>
        </p:txBody>
      </p:sp>
      <p:sp>
        <p:nvSpPr>
          <p:cNvPr id="50" name="正方形/長方形 49">
            <a:extLst>
              <a:ext uri="{FF2B5EF4-FFF2-40B4-BE49-F238E27FC236}">
                <a16:creationId xmlns:a16="http://schemas.microsoft.com/office/drawing/2014/main" id="{D38578CA-B2B0-73ED-9F81-28939343F417}"/>
              </a:ext>
            </a:extLst>
          </p:cNvPr>
          <p:cNvSpPr/>
          <p:nvPr/>
        </p:nvSpPr>
        <p:spPr>
          <a:xfrm>
            <a:off x="1304435" y="3778215"/>
            <a:ext cx="1241932"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こうがくしゅうにゅう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CFF414EA-0074-0DD3-D326-DCDF1E02E3D4}"/>
              </a:ext>
            </a:extLst>
          </p:cNvPr>
          <p:cNvSpPr/>
          <p:nvPr/>
        </p:nvSpPr>
        <p:spPr>
          <a:xfrm>
            <a:off x="3033807" y="3778215"/>
            <a:ext cx="657130"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81445B34-AD7B-EBA9-E93F-0F66B0EB3CBD}"/>
              </a:ext>
            </a:extLst>
          </p:cNvPr>
          <p:cNvSpPr/>
          <p:nvPr/>
        </p:nvSpPr>
        <p:spPr>
          <a:xfrm>
            <a:off x="4506614" y="3812743"/>
            <a:ext cx="657130"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とうこう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4C84A475-AB37-E21A-C1C0-81049882A4C3}"/>
              </a:ext>
            </a:extLst>
          </p:cNvPr>
          <p:cNvSpPr/>
          <p:nvPr/>
        </p:nvSpPr>
        <p:spPr>
          <a:xfrm>
            <a:off x="5322619" y="3792243"/>
            <a:ext cx="657130"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52A9AABE-00E5-D0F9-14F8-AB82ECDEB8E9}"/>
              </a:ext>
            </a:extLst>
          </p:cNvPr>
          <p:cNvSpPr/>
          <p:nvPr/>
        </p:nvSpPr>
        <p:spPr>
          <a:xfrm>
            <a:off x="7887807" y="3790517"/>
            <a:ext cx="657130"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ゆうどう</a:t>
            </a:r>
          </a:p>
        </p:txBody>
      </p:sp>
      <p:sp>
        <p:nvSpPr>
          <p:cNvPr id="55" name="正方形/長方形 54">
            <a:extLst>
              <a:ext uri="{FF2B5EF4-FFF2-40B4-BE49-F238E27FC236}">
                <a16:creationId xmlns:a16="http://schemas.microsoft.com/office/drawing/2014/main" id="{8344709B-CF86-510A-AA5C-9CCA69E90D13}"/>
              </a:ext>
            </a:extLst>
          </p:cNvPr>
          <p:cNvSpPr/>
          <p:nvPr/>
        </p:nvSpPr>
        <p:spPr>
          <a:xfrm>
            <a:off x="1109017" y="4239057"/>
            <a:ext cx="657130"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しめい</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80CD5C02-41EC-793A-691D-62C014DC53BE}"/>
              </a:ext>
            </a:extLst>
          </p:cNvPr>
          <p:cNvSpPr/>
          <p:nvPr/>
        </p:nvSpPr>
        <p:spPr>
          <a:xfrm>
            <a:off x="2156053" y="4239057"/>
            <a:ext cx="657129"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じゅうしょ</a:t>
            </a:r>
          </a:p>
        </p:txBody>
      </p:sp>
      <p:sp>
        <p:nvSpPr>
          <p:cNvPr id="57" name="正方形/長方形 56">
            <a:extLst>
              <a:ext uri="{FF2B5EF4-FFF2-40B4-BE49-F238E27FC236}">
                <a16:creationId xmlns:a16="http://schemas.microsoft.com/office/drawing/2014/main" id="{CF051202-D0D5-8B0C-0C5F-ED89E089408C}"/>
              </a:ext>
            </a:extLst>
          </p:cNvPr>
          <p:cNvSpPr/>
          <p:nvPr/>
        </p:nvSpPr>
        <p:spPr>
          <a:xfrm>
            <a:off x="2976017" y="4260123"/>
            <a:ext cx="1473619"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せいねんがっぴ</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3B01C30C-B4A9-D787-DAFC-A103DF54121B}"/>
              </a:ext>
            </a:extLst>
          </p:cNvPr>
          <p:cNvSpPr/>
          <p:nvPr/>
        </p:nvSpPr>
        <p:spPr>
          <a:xfrm>
            <a:off x="4843384" y="4239057"/>
            <a:ext cx="82916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めんきょしょう</a:t>
            </a:r>
          </a:p>
        </p:txBody>
      </p:sp>
      <p:sp>
        <p:nvSpPr>
          <p:cNvPr id="59" name="正方形/長方形 58">
            <a:extLst>
              <a:ext uri="{FF2B5EF4-FFF2-40B4-BE49-F238E27FC236}">
                <a16:creationId xmlns:a16="http://schemas.microsoft.com/office/drawing/2014/main" id="{AD4797B8-C36D-CD65-53BD-E4494E1E6A8E}"/>
              </a:ext>
            </a:extLst>
          </p:cNvPr>
          <p:cNvSpPr/>
          <p:nvPr/>
        </p:nvSpPr>
        <p:spPr>
          <a:xfrm>
            <a:off x="6118491" y="4239057"/>
            <a:ext cx="849018"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しゃしんなど</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6278EDD7-0CFB-7FF7-04E5-DB4CA3D1AA54}"/>
              </a:ext>
            </a:extLst>
          </p:cNvPr>
          <p:cNvSpPr/>
          <p:nvPr/>
        </p:nvSpPr>
        <p:spPr>
          <a:xfrm>
            <a:off x="7285524" y="4235890"/>
            <a:ext cx="862966" cy="215444"/>
          </a:xfrm>
          <a:prstGeom prst="rect">
            <a:avLst/>
          </a:prstGeom>
          <a:noFill/>
        </p:spPr>
        <p:txBody>
          <a:bodyPr wrap="square" lIns="91440" tIns="45720" rIns="91440" bIns="45720">
            <a:spAutoFit/>
          </a:bodyPr>
          <a:lstStyle/>
          <a:p>
            <a:pPr algn="ctr"/>
            <a:r>
              <a:rPr lang="ja-JP" altLang="en-US" sz="8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そうしん</a:t>
            </a:r>
            <a:endPar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4236D8A2-B130-9DF9-EF8C-C86220D52AA2}"/>
              </a:ext>
            </a:extLst>
          </p:cNvPr>
          <p:cNvSpPr/>
          <p:nvPr/>
        </p:nvSpPr>
        <p:spPr>
          <a:xfrm>
            <a:off x="8077200" y="4236946"/>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あい</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84CF52F3-3EA6-0243-EDAB-873D5332BBBC}"/>
              </a:ext>
            </a:extLst>
          </p:cNvPr>
          <p:cNvSpPr/>
          <p:nvPr/>
        </p:nvSpPr>
        <p:spPr>
          <a:xfrm>
            <a:off x="-9415" y="4745263"/>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DE004D97-CC74-E103-39D4-5E6300B9EE51}"/>
              </a:ext>
            </a:extLst>
          </p:cNvPr>
          <p:cNvSpPr/>
          <p:nvPr/>
        </p:nvSpPr>
        <p:spPr>
          <a:xfrm>
            <a:off x="1109017" y="4745263"/>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しごと</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12382B90-EDC7-A1D5-162F-6DC76160F3AE}"/>
              </a:ext>
            </a:extLst>
          </p:cNvPr>
          <p:cNvSpPr/>
          <p:nvPr/>
        </p:nvSpPr>
        <p:spPr>
          <a:xfrm>
            <a:off x="1932931" y="4745263"/>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さそ</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726121AC-B1B9-BA5B-16E3-83AC27001835}"/>
              </a:ext>
            </a:extLst>
          </p:cNvPr>
          <p:cNvSpPr/>
          <p:nvPr/>
        </p:nvSpPr>
        <p:spPr>
          <a:xfrm>
            <a:off x="4554492" y="4729650"/>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はんざい</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249F9930-7F61-3AC2-3BE8-DEB9722F22DB}"/>
              </a:ext>
            </a:extLst>
          </p:cNvPr>
          <p:cNvSpPr/>
          <p:nvPr/>
        </p:nvSpPr>
        <p:spPr>
          <a:xfrm>
            <a:off x="6195949" y="4720823"/>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03A1AEF2-BE07-8D76-9E5B-11301936F6C0}"/>
              </a:ext>
            </a:extLst>
          </p:cNvPr>
          <p:cNvSpPr/>
          <p:nvPr/>
        </p:nvSpPr>
        <p:spPr>
          <a:xfrm>
            <a:off x="7104764" y="4713325"/>
            <a:ext cx="900018"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ことわ</a:t>
            </a:r>
          </a:p>
        </p:txBody>
      </p:sp>
      <p:sp>
        <p:nvSpPr>
          <p:cNvPr id="68" name="正方形/長方形 67">
            <a:extLst>
              <a:ext uri="{FF2B5EF4-FFF2-40B4-BE49-F238E27FC236}">
                <a16:creationId xmlns:a16="http://schemas.microsoft.com/office/drawing/2014/main" id="{894F8C4A-DE05-C66C-2138-6CD07546AD1D}"/>
              </a:ext>
            </a:extLst>
          </p:cNvPr>
          <p:cNvSpPr/>
          <p:nvPr/>
        </p:nvSpPr>
        <p:spPr>
          <a:xfrm>
            <a:off x="7738190" y="4729650"/>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つづ</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4EC87FE1-1E0F-184A-4995-A3653EB10FE8}"/>
              </a:ext>
            </a:extLst>
          </p:cNvPr>
          <p:cNvSpPr/>
          <p:nvPr/>
        </p:nvSpPr>
        <p:spPr>
          <a:xfrm>
            <a:off x="1475392" y="5182928"/>
            <a:ext cx="900018"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など</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91BD54D9-4C7A-6A75-A0FC-9012C6A2C2EA}"/>
              </a:ext>
            </a:extLst>
          </p:cNvPr>
          <p:cNvSpPr/>
          <p:nvPr/>
        </p:nvSpPr>
        <p:spPr>
          <a:xfrm>
            <a:off x="890603" y="5631669"/>
            <a:ext cx="65713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a:t>
            </a:r>
          </a:p>
        </p:txBody>
      </p:sp>
      <p:sp>
        <p:nvSpPr>
          <p:cNvPr id="72" name="正方形/長方形 71">
            <a:extLst>
              <a:ext uri="{FF2B5EF4-FFF2-40B4-BE49-F238E27FC236}">
                <a16:creationId xmlns:a16="http://schemas.microsoft.com/office/drawing/2014/main" id="{3DE249E6-935D-BB92-335E-D88022EBD779}"/>
              </a:ext>
            </a:extLst>
          </p:cNvPr>
          <p:cNvSpPr/>
          <p:nvPr/>
        </p:nvSpPr>
        <p:spPr>
          <a:xfrm>
            <a:off x="1475392" y="5631669"/>
            <a:ext cx="65713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a:t>
            </a:r>
          </a:p>
        </p:txBody>
      </p:sp>
      <p:sp>
        <p:nvSpPr>
          <p:cNvPr id="73" name="正方形/長方形 72">
            <a:extLst>
              <a:ext uri="{FF2B5EF4-FFF2-40B4-BE49-F238E27FC236}">
                <a16:creationId xmlns:a16="http://schemas.microsoft.com/office/drawing/2014/main" id="{900F71C3-D79B-91EC-04F3-BEF2DBC51135}"/>
              </a:ext>
            </a:extLst>
          </p:cNvPr>
          <p:cNvSpPr/>
          <p:nvPr/>
        </p:nvSpPr>
        <p:spPr>
          <a:xfrm>
            <a:off x="7333887" y="5638822"/>
            <a:ext cx="65713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74" name="正方形/長方形 73">
            <a:extLst>
              <a:ext uri="{FF2B5EF4-FFF2-40B4-BE49-F238E27FC236}">
                <a16:creationId xmlns:a16="http://schemas.microsoft.com/office/drawing/2014/main" id="{97C0F6B3-4109-AA2B-FC48-7676E6309CA3}"/>
              </a:ext>
            </a:extLst>
          </p:cNvPr>
          <p:cNvSpPr/>
          <p:nvPr/>
        </p:nvSpPr>
        <p:spPr>
          <a:xfrm>
            <a:off x="8188199" y="5639309"/>
            <a:ext cx="65713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75" name="正方形/長方形 74">
            <a:extLst>
              <a:ext uri="{FF2B5EF4-FFF2-40B4-BE49-F238E27FC236}">
                <a16:creationId xmlns:a16="http://schemas.microsoft.com/office/drawing/2014/main" id="{9F35ABE0-C412-A36E-1E23-FBA83D14AA5F}"/>
              </a:ext>
            </a:extLst>
          </p:cNvPr>
          <p:cNvSpPr/>
          <p:nvPr/>
        </p:nvSpPr>
        <p:spPr>
          <a:xfrm>
            <a:off x="232054" y="6105502"/>
            <a:ext cx="1213333"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じんじょうほう</a:t>
            </a:r>
          </a:p>
        </p:txBody>
      </p:sp>
      <p:sp>
        <p:nvSpPr>
          <p:cNvPr id="78" name="正方形/長方形 77">
            <a:extLst>
              <a:ext uri="{FF2B5EF4-FFF2-40B4-BE49-F238E27FC236}">
                <a16:creationId xmlns:a16="http://schemas.microsoft.com/office/drawing/2014/main" id="{EBA0E189-DD87-85B9-EDC7-848CD969EE0A}"/>
              </a:ext>
            </a:extLst>
          </p:cNvPr>
          <p:cNvSpPr/>
          <p:nvPr/>
        </p:nvSpPr>
        <p:spPr>
          <a:xfrm>
            <a:off x="1472406" y="6151001"/>
            <a:ext cx="65713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すべ</a:t>
            </a:r>
          </a:p>
        </p:txBody>
      </p:sp>
      <p:sp>
        <p:nvSpPr>
          <p:cNvPr id="80" name="正方形/長方形 79">
            <a:extLst>
              <a:ext uri="{FF2B5EF4-FFF2-40B4-BE49-F238E27FC236}">
                <a16:creationId xmlns:a16="http://schemas.microsoft.com/office/drawing/2014/main" id="{CE4983EA-6548-FEF4-771D-05C4412942D5}"/>
              </a:ext>
            </a:extLst>
          </p:cNvPr>
          <p:cNvSpPr/>
          <p:nvPr/>
        </p:nvSpPr>
        <p:spPr>
          <a:xfrm>
            <a:off x="2193782" y="6124023"/>
            <a:ext cx="581670"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おく</a:t>
            </a:r>
          </a:p>
        </p:txBody>
      </p:sp>
    </p:spTree>
    <p:extLst>
      <p:ext uri="{BB962C8B-B14F-4D97-AF65-F5344CB8AC3E}">
        <p14:creationId xmlns:p14="http://schemas.microsoft.com/office/powerpoint/2010/main" val="35708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500"/>
                                        <p:tgtEl>
                                          <p:spTgt spid="4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500"/>
                                        <p:tgtEl>
                                          <p:spTgt spid="4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500"/>
                                        <p:tgtEl>
                                          <p:spTgt spid="5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500"/>
                                        <p:tgtEl>
                                          <p:spTgt spid="5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500"/>
                                        <p:tgtEl>
                                          <p:spTgt spid="5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500"/>
                                        <p:tgtEl>
                                          <p:spTgt spid="5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500"/>
                                        <p:tgtEl>
                                          <p:spTgt spid="5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fade">
                                      <p:cBhvr>
                                        <p:cTn id="114" dur="500"/>
                                        <p:tgtEl>
                                          <p:spTgt spid="5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500"/>
                                        <p:tgtEl>
                                          <p:spTgt spid="5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fade">
                                      <p:cBhvr>
                                        <p:cTn id="120" dur="500"/>
                                        <p:tgtEl>
                                          <p:spTgt spid="5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500"/>
                                        <p:tgtEl>
                                          <p:spTgt spid="6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fade">
                                      <p:cBhvr>
                                        <p:cTn id="129" dur="500"/>
                                        <p:tgtEl>
                                          <p:spTgt spid="6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fade">
                                      <p:cBhvr>
                                        <p:cTn id="135" dur="500"/>
                                        <p:tgtEl>
                                          <p:spTgt spid="63"/>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4"/>
                                        </p:tgtEl>
                                        <p:attrNameLst>
                                          <p:attrName>style.visibility</p:attrName>
                                        </p:attrNameLst>
                                      </p:cBhvr>
                                      <p:to>
                                        <p:strVal val="visible"/>
                                      </p:to>
                                    </p:set>
                                    <p:animEffect transition="in" filter="fade">
                                      <p:cBhvr>
                                        <p:cTn id="138" dur="500"/>
                                        <p:tgtEl>
                                          <p:spTgt spid="6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5"/>
                                        </p:tgtEl>
                                        <p:attrNameLst>
                                          <p:attrName>style.visibility</p:attrName>
                                        </p:attrNameLst>
                                      </p:cBhvr>
                                      <p:to>
                                        <p:strVal val="visible"/>
                                      </p:to>
                                    </p:set>
                                    <p:animEffect transition="in" filter="fade">
                                      <p:cBhvr>
                                        <p:cTn id="141" dur="500"/>
                                        <p:tgtEl>
                                          <p:spTgt spid="6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fade">
                                      <p:cBhvr>
                                        <p:cTn id="144" dur="500"/>
                                        <p:tgtEl>
                                          <p:spTgt spid="6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7"/>
                                        </p:tgtEl>
                                        <p:attrNameLst>
                                          <p:attrName>style.visibility</p:attrName>
                                        </p:attrNameLst>
                                      </p:cBhvr>
                                      <p:to>
                                        <p:strVal val="visible"/>
                                      </p:to>
                                    </p:set>
                                    <p:animEffect transition="in" filter="fade">
                                      <p:cBhvr>
                                        <p:cTn id="147" dur="500"/>
                                        <p:tgtEl>
                                          <p:spTgt spid="6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Effect transition="in" filter="fade">
                                      <p:cBhvr>
                                        <p:cTn id="150" dur="500"/>
                                        <p:tgtEl>
                                          <p:spTgt spid="6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9"/>
                                        </p:tgtEl>
                                        <p:attrNameLst>
                                          <p:attrName>style.visibility</p:attrName>
                                        </p:attrNameLst>
                                      </p:cBhvr>
                                      <p:to>
                                        <p:strVal val="visible"/>
                                      </p:to>
                                    </p:set>
                                    <p:animEffect transition="in" filter="fade">
                                      <p:cBhvr>
                                        <p:cTn id="153" dur="500"/>
                                        <p:tgtEl>
                                          <p:spTgt spid="6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1"/>
                                        </p:tgtEl>
                                        <p:attrNameLst>
                                          <p:attrName>style.visibility</p:attrName>
                                        </p:attrNameLst>
                                      </p:cBhvr>
                                      <p:to>
                                        <p:strVal val="visible"/>
                                      </p:to>
                                    </p:set>
                                    <p:animEffect transition="in" filter="fade">
                                      <p:cBhvr>
                                        <p:cTn id="156" dur="500"/>
                                        <p:tgtEl>
                                          <p:spTgt spid="7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500"/>
                                        <p:tgtEl>
                                          <p:spTgt spid="72"/>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3"/>
                                        </p:tgtEl>
                                        <p:attrNameLst>
                                          <p:attrName>style.visibility</p:attrName>
                                        </p:attrNameLst>
                                      </p:cBhvr>
                                      <p:to>
                                        <p:strVal val="visible"/>
                                      </p:to>
                                    </p:set>
                                    <p:animEffect transition="in" filter="fade">
                                      <p:cBhvr>
                                        <p:cTn id="162" dur="500"/>
                                        <p:tgtEl>
                                          <p:spTgt spid="7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4"/>
                                        </p:tgtEl>
                                        <p:attrNameLst>
                                          <p:attrName>style.visibility</p:attrName>
                                        </p:attrNameLst>
                                      </p:cBhvr>
                                      <p:to>
                                        <p:strVal val="visible"/>
                                      </p:to>
                                    </p:set>
                                    <p:animEffect transition="in" filter="fade">
                                      <p:cBhvr>
                                        <p:cTn id="165" dur="500"/>
                                        <p:tgtEl>
                                          <p:spTgt spid="7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75"/>
                                        </p:tgtEl>
                                        <p:attrNameLst>
                                          <p:attrName>style.visibility</p:attrName>
                                        </p:attrNameLst>
                                      </p:cBhvr>
                                      <p:to>
                                        <p:strVal val="visible"/>
                                      </p:to>
                                    </p:set>
                                    <p:animEffect transition="in" filter="fade">
                                      <p:cBhvr>
                                        <p:cTn id="168" dur="500"/>
                                        <p:tgtEl>
                                          <p:spTgt spid="75"/>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8"/>
                                        </p:tgtEl>
                                        <p:attrNameLst>
                                          <p:attrName>style.visibility</p:attrName>
                                        </p:attrNameLst>
                                      </p:cBhvr>
                                      <p:to>
                                        <p:strVal val="visible"/>
                                      </p:to>
                                    </p:set>
                                    <p:animEffect transition="in" filter="fade">
                                      <p:cBhvr>
                                        <p:cTn id="171" dur="500"/>
                                        <p:tgtEl>
                                          <p:spTgt spid="78"/>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80"/>
                                        </p:tgtEl>
                                        <p:attrNameLst>
                                          <p:attrName>style.visibility</p:attrName>
                                        </p:attrNameLst>
                                      </p:cBhvr>
                                      <p:to>
                                        <p:strVal val="visible"/>
                                      </p:to>
                                    </p:set>
                                    <p:animEffect transition="in" filter="fade">
                                      <p:cBhvr>
                                        <p:cTn id="17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1" grpId="0"/>
      <p:bldP spid="22" grpId="0"/>
      <p:bldP spid="23" grpId="0"/>
      <p:bldP spid="27" grpId="0"/>
      <p:bldP spid="29" grpId="0"/>
      <p:bldP spid="30" grpId="0"/>
      <p:bldP spid="31" grpId="0"/>
      <p:bldP spid="32" grpId="0"/>
      <p:bldP spid="33" grpId="0"/>
      <p:bldP spid="34" grpId="0"/>
      <p:bldP spid="35" grpId="0"/>
      <p:bldP spid="36" grpId="0"/>
      <p:bldP spid="37"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1" grpId="0"/>
      <p:bldP spid="72" grpId="0"/>
      <p:bldP spid="73" grpId="0"/>
      <p:bldP spid="74" grpId="0"/>
      <p:bldP spid="75" grpId="0"/>
      <p:bldP spid="78" grpId="0"/>
      <p:bldP spid="8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0" y="0"/>
            <a:ext cx="9144000" cy="716948"/>
          </a:xfrm>
          <a:prstGeom prst="rect">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まとめ</a:t>
            </a:r>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３</a:t>
            </a:r>
            <a:r>
              <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トラブルに巻き込まれない）</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4" name="グループ化 23">
            <a:extLst>
              <a:ext uri="{FF2B5EF4-FFF2-40B4-BE49-F238E27FC236}">
                <a16:creationId xmlns:a16="http://schemas.microsoft.com/office/drawing/2014/main" id="{4059F28B-DB75-4811-B95E-F33850F92D36}"/>
              </a:ext>
            </a:extLst>
          </p:cNvPr>
          <p:cNvGrpSpPr/>
          <p:nvPr/>
        </p:nvGrpSpPr>
        <p:grpSpPr>
          <a:xfrm>
            <a:off x="57208" y="1828593"/>
            <a:ext cx="8702709" cy="1371740"/>
            <a:chOff x="-2187744" y="2748787"/>
            <a:chExt cx="8702709" cy="1371740"/>
          </a:xfrm>
        </p:grpSpPr>
        <p:sp>
          <p:nvSpPr>
            <p:cNvPr id="25" name="正方形/長方形 24">
              <a:extLst>
                <a:ext uri="{FF2B5EF4-FFF2-40B4-BE49-F238E27FC236}">
                  <a16:creationId xmlns:a16="http://schemas.microsoft.com/office/drawing/2014/main" id="{7EF9E337-86BF-4261-BD9E-AFA2A8BDBD21}"/>
                </a:ext>
              </a:extLst>
            </p:cNvPr>
            <p:cNvSpPr/>
            <p:nvPr/>
          </p:nvSpPr>
          <p:spPr>
            <a:xfrm>
              <a:off x="-1631452" y="3046779"/>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もし消費者トラブルに巻き込まれてしまったら、</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188</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番</a:t>
              </a:r>
              <a:r>
                <a:rPr lang="ja-JP" altLang="en-US" sz="3200" b="1" dirty="0">
                  <a:solidFill>
                    <a:srgbClr val="254061"/>
                  </a:solidFill>
                  <a:latin typeface="Meiryo UI" panose="020B0604030504040204" pitchFamily="50" charset="-128"/>
                  <a:ea typeface="Meiryo UI" panose="020B0604030504040204" pitchFamily="50" charset="-128"/>
                  <a:cs typeface="ヒラギノ丸ゴ Pro W4"/>
                </a:rPr>
                <a:t>（いやや！）に電話をかける等して周りの人に相談しましょう</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26" name="正方形/長方形 25">
              <a:extLst>
                <a:ext uri="{FF2B5EF4-FFF2-40B4-BE49-F238E27FC236}">
                  <a16:creationId xmlns:a16="http://schemas.microsoft.com/office/drawing/2014/main" id="{2B1BAD40-9CDB-4E57-9409-95B94F52D3BD}"/>
                </a:ext>
              </a:extLst>
            </p:cNvPr>
            <p:cNvSpPr/>
            <p:nvPr/>
          </p:nvSpPr>
          <p:spPr>
            <a:xfrm>
              <a:off x="-2187744" y="2748787"/>
              <a:ext cx="697627" cy="707886"/>
            </a:xfrm>
            <a:prstGeom prst="rect">
              <a:avLst/>
            </a:prstGeom>
          </p:spPr>
          <p:txBody>
            <a:bodyPr wrap="none">
              <a:spAutoFit/>
            </a:bodyPr>
            <a:lstStyle/>
            <a:p>
              <a:r>
                <a:rPr lang="ja-JP" altLang="en-US" sz="4000" dirty="0">
                  <a:solidFill>
                    <a:schemeClr val="tx2">
                      <a:lumMod val="75000"/>
                    </a:schemeClr>
                  </a:solidFill>
                </a:rPr>
                <a:t>②</a:t>
              </a:r>
            </a:p>
          </p:txBody>
        </p:sp>
      </p:grpSp>
      <p:grpSp>
        <p:nvGrpSpPr>
          <p:cNvPr id="18" name="グループ化 17">
            <a:extLst>
              <a:ext uri="{FF2B5EF4-FFF2-40B4-BE49-F238E27FC236}">
                <a16:creationId xmlns:a16="http://schemas.microsoft.com/office/drawing/2014/main" id="{4059F28B-DB75-4811-B95E-F33850F92D36}"/>
              </a:ext>
            </a:extLst>
          </p:cNvPr>
          <p:cNvGrpSpPr/>
          <p:nvPr/>
        </p:nvGrpSpPr>
        <p:grpSpPr>
          <a:xfrm>
            <a:off x="117989" y="5142303"/>
            <a:ext cx="8996515" cy="1073748"/>
            <a:chOff x="-2187744" y="2293509"/>
            <a:chExt cx="8865014" cy="1073748"/>
          </a:xfrm>
        </p:grpSpPr>
        <p:sp>
          <p:nvSpPr>
            <p:cNvPr id="23" name="正方形/長方形 22">
              <a:extLst>
                <a:ext uri="{FF2B5EF4-FFF2-40B4-BE49-F238E27FC236}">
                  <a16:creationId xmlns:a16="http://schemas.microsoft.com/office/drawing/2014/main" id="{7EF9E337-86BF-4261-BD9E-AFA2A8BDBD21}"/>
                </a:ext>
              </a:extLst>
            </p:cNvPr>
            <p:cNvSpPr/>
            <p:nvPr/>
          </p:nvSpPr>
          <p:spPr>
            <a:xfrm>
              <a:off x="-1619646" y="2293509"/>
              <a:ext cx="8296916"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契約は、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慎重によく考えて</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から行うようにしましょう。</a:t>
              </a:r>
            </a:p>
          </p:txBody>
        </p:sp>
        <p:sp>
          <p:nvSpPr>
            <p:cNvPr id="27" name="正方形/長方形 26">
              <a:extLst>
                <a:ext uri="{FF2B5EF4-FFF2-40B4-BE49-F238E27FC236}">
                  <a16:creationId xmlns:a16="http://schemas.microsoft.com/office/drawing/2014/main" id="{2B1BAD40-9CDB-4E57-9409-95B94F52D3BD}"/>
                </a:ext>
              </a:extLst>
            </p:cNvPr>
            <p:cNvSpPr/>
            <p:nvPr/>
          </p:nvSpPr>
          <p:spPr>
            <a:xfrm>
              <a:off x="-2187744" y="2508947"/>
              <a:ext cx="697627" cy="707886"/>
            </a:xfrm>
            <a:prstGeom prst="rect">
              <a:avLst/>
            </a:prstGeom>
          </p:spPr>
          <p:txBody>
            <a:bodyPr wrap="none">
              <a:spAutoFit/>
            </a:bodyPr>
            <a:lstStyle/>
            <a:p>
              <a:r>
                <a:rPr lang="ja-JP" altLang="en-US" sz="40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27</a:t>
            </a:fld>
            <a:endParaRPr lang="ja-JP" altLang="en-US" dirty="0"/>
          </a:p>
        </p:txBody>
      </p:sp>
      <p:grpSp>
        <p:nvGrpSpPr>
          <p:cNvPr id="4" name="グループ化 3">
            <a:extLst>
              <a:ext uri="{FF2B5EF4-FFF2-40B4-BE49-F238E27FC236}">
                <a16:creationId xmlns:a16="http://schemas.microsoft.com/office/drawing/2014/main" id="{A85BB259-DAB4-552E-E952-8653A037E3C9}"/>
              </a:ext>
            </a:extLst>
          </p:cNvPr>
          <p:cNvGrpSpPr/>
          <p:nvPr/>
        </p:nvGrpSpPr>
        <p:grpSpPr>
          <a:xfrm>
            <a:off x="57208" y="3669288"/>
            <a:ext cx="8714516" cy="1353040"/>
            <a:chOff x="278985" y="3661412"/>
            <a:chExt cx="8714516" cy="1353040"/>
          </a:xfrm>
        </p:grpSpPr>
        <p:sp>
          <p:nvSpPr>
            <p:cNvPr id="15" name="正方形/長方形 14">
              <a:extLst>
                <a:ext uri="{FF2B5EF4-FFF2-40B4-BE49-F238E27FC236}">
                  <a16:creationId xmlns:a16="http://schemas.microsoft.com/office/drawing/2014/main" id="{7EF9E337-86BF-4261-BD9E-AFA2A8BDBD21}"/>
                </a:ext>
              </a:extLst>
            </p:cNvPr>
            <p:cNvSpPr/>
            <p:nvPr/>
          </p:nvSpPr>
          <p:spPr>
            <a:xfrm>
              <a:off x="847084" y="3686745"/>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申込みをやめたいなと思ったときは、一定の期間内であれば、</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クーリング・オフ</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を使うことができます。</a:t>
              </a:r>
            </a:p>
          </p:txBody>
        </p:sp>
        <p:sp>
          <p:nvSpPr>
            <p:cNvPr id="16" name="正方形/長方形 15">
              <a:extLst>
                <a:ext uri="{FF2B5EF4-FFF2-40B4-BE49-F238E27FC236}">
                  <a16:creationId xmlns:a16="http://schemas.microsoft.com/office/drawing/2014/main" id="{2B1BAD40-9CDB-4E57-9409-95B94F52D3BD}"/>
                </a:ext>
              </a:extLst>
            </p:cNvPr>
            <p:cNvSpPr/>
            <p:nvPr/>
          </p:nvSpPr>
          <p:spPr>
            <a:xfrm>
              <a:off x="278985" y="3661412"/>
              <a:ext cx="697627" cy="707886"/>
            </a:xfrm>
            <a:prstGeom prst="rect">
              <a:avLst/>
            </a:prstGeom>
          </p:spPr>
          <p:txBody>
            <a:bodyPr wrap="none">
              <a:spAutoFit/>
            </a:bodyPr>
            <a:lstStyle/>
            <a:p>
              <a:r>
                <a:rPr lang="ja-JP" altLang="en-US" sz="4000" dirty="0">
                  <a:solidFill>
                    <a:schemeClr val="tx2">
                      <a:lumMod val="75000"/>
                    </a:schemeClr>
                  </a:solidFill>
                </a:rPr>
                <a:t>③</a:t>
              </a:r>
            </a:p>
          </p:txBody>
        </p:sp>
        <p:sp>
          <p:nvSpPr>
            <p:cNvPr id="3" name="正方形/長方形 2">
              <a:extLst>
                <a:ext uri="{FF2B5EF4-FFF2-40B4-BE49-F238E27FC236}">
                  <a16:creationId xmlns:a16="http://schemas.microsoft.com/office/drawing/2014/main" id="{848FC4F1-F818-1806-AB08-BF4081A8DD83}"/>
                </a:ext>
              </a:extLst>
            </p:cNvPr>
            <p:cNvSpPr/>
            <p:nvPr/>
          </p:nvSpPr>
          <p:spPr>
            <a:xfrm>
              <a:off x="847084" y="4694247"/>
              <a:ext cx="8146417" cy="320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sz="1200" b="1" dirty="0">
                  <a:solidFill>
                    <a:schemeClr val="tx2">
                      <a:lumMod val="75000"/>
                    </a:schemeClr>
                  </a:solidFill>
                  <a:latin typeface="Meiryo UI" panose="020B0604030504040204" pitchFamily="50" charset="-128"/>
                  <a:ea typeface="Meiryo UI" panose="020B0604030504040204" pitchFamily="50" charset="-128"/>
                  <a:cs typeface="ヒラギノ丸ゴ Pro W4"/>
                </a:rPr>
                <a:t>場合によってはクーリング・オフを使うことができない契約もあります。</a:t>
              </a:r>
            </a:p>
          </p:txBody>
        </p:sp>
      </p:grpSp>
      <p:grpSp>
        <p:nvGrpSpPr>
          <p:cNvPr id="6" name="グループ化 5">
            <a:extLst>
              <a:ext uri="{FF2B5EF4-FFF2-40B4-BE49-F238E27FC236}">
                <a16:creationId xmlns:a16="http://schemas.microsoft.com/office/drawing/2014/main" id="{614C202C-4919-F3D8-2B17-D8897375A6BA}"/>
              </a:ext>
            </a:extLst>
          </p:cNvPr>
          <p:cNvGrpSpPr/>
          <p:nvPr/>
        </p:nvGrpSpPr>
        <p:grpSpPr>
          <a:xfrm>
            <a:off x="60392" y="742281"/>
            <a:ext cx="8699526" cy="1073748"/>
            <a:chOff x="-2187744" y="2549270"/>
            <a:chExt cx="8699526" cy="1073748"/>
          </a:xfrm>
        </p:grpSpPr>
        <p:sp>
          <p:nvSpPr>
            <p:cNvPr id="7" name="正方形/長方形 6">
              <a:extLst>
                <a:ext uri="{FF2B5EF4-FFF2-40B4-BE49-F238E27FC236}">
                  <a16:creationId xmlns:a16="http://schemas.microsoft.com/office/drawing/2014/main" id="{F382CBB5-3DAF-4ADB-FCAE-187ED43750CB}"/>
                </a:ext>
              </a:extLst>
            </p:cNvPr>
            <p:cNvSpPr/>
            <p:nvPr/>
          </p:nvSpPr>
          <p:spPr>
            <a:xfrm>
              <a:off x="-1634635" y="2549270"/>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トラブルは、</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防ぐことが大切です。</a:t>
              </a:r>
            </a:p>
          </p:txBody>
        </p:sp>
        <p:sp>
          <p:nvSpPr>
            <p:cNvPr id="8" name="正方形/長方形 7">
              <a:extLst>
                <a:ext uri="{FF2B5EF4-FFF2-40B4-BE49-F238E27FC236}">
                  <a16:creationId xmlns:a16="http://schemas.microsoft.com/office/drawing/2014/main" id="{4FA550C9-10EE-3125-69D9-4C35EC2B1B84}"/>
                </a:ext>
              </a:extLst>
            </p:cNvPr>
            <p:cNvSpPr/>
            <p:nvPr/>
          </p:nvSpPr>
          <p:spPr>
            <a:xfrm>
              <a:off x="-2187744" y="2748787"/>
              <a:ext cx="697627" cy="707886"/>
            </a:xfrm>
            <a:prstGeom prst="rect">
              <a:avLst/>
            </a:prstGeom>
          </p:spPr>
          <p:txBody>
            <a:bodyPr wrap="none">
              <a:spAutoFit/>
            </a:bodyPr>
            <a:lstStyle/>
            <a:p>
              <a:r>
                <a:rPr lang="ja-JP" altLang="en-US" sz="4000" dirty="0">
                  <a:solidFill>
                    <a:schemeClr val="tx2">
                      <a:lumMod val="75000"/>
                    </a:schemeClr>
                  </a:solidFill>
                </a:rPr>
                <a:t>①</a:t>
              </a:r>
            </a:p>
          </p:txBody>
        </p:sp>
      </p:grpSp>
      <p:grpSp>
        <p:nvGrpSpPr>
          <p:cNvPr id="9" name="グループ化 8">
            <a:extLst>
              <a:ext uri="{FF2B5EF4-FFF2-40B4-BE49-F238E27FC236}">
                <a16:creationId xmlns:a16="http://schemas.microsoft.com/office/drawing/2014/main" id="{01DAD962-2E5D-4339-2421-D2C8AA11118E}"/>
              </a:ext>
            </a:extLst>
          </p:cNvPr>
          <p:cNvGrpSpPr/>
          <p:nvPr/>
        </p:nvGrpSpPr>
        <p:grpSpPr>
          <a:xfrm>
            <a:off x="2541782" y="846847"/>
            <a:ext cx="3893505" cy="246221"/>
            <a:chOff x="2742852" y="926826"/>
            <a:chExt cx="3893505" cy="246221"/>
          </a:xfrm>
        </p:grpSpPr>
        <p:sp>
          <p:nvSpPr>
            <p:cNvPr id="10" name="正方形/長方形 9">
              <a:extLst>
                <a:ext uri="{FF2B5EF4-FFF2-40B4-BE49-F238E27FC236}">
                  <a16:creationId xmlns:a16="http://schemas.microsoft.com/office/drawing/2014/main" id="{C565EA9B-F36B-4FE8-85C8-C23BD7B2A288}"/>
                </a:ext>
              </a:extLst>
            </p:cNvPr>
            <p:cNvSpPr/>
            <p:nvPr/>
          </p:nvSpPr>
          <p:spPr>
            <a:xfrm>
              <a:off x="2742852" y="926826"/>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みぜん</a:t>
              </a:r>
            </a:p>
          </p:txBody>
        </p:sp>
        <p:sp>
          <p:nvSpPr>
            <p:cNvPr id="11" name="正方形/長方形 10">
              <a:extLst>
                <a:ext uri="{FF2B5EF4-FFF2-40B4-BE49-F238E27FC236}">
                  <a16:creationId xmlns:a16="http://schemas.microsoft.com/office/drawing/2014/main" id="{4EA61427-D490-6312-E862-1669969B1C3A}"/>
                </a:ext>
              </a:extLst>
            </p:cNvPr>
            <p:cNvSpPr/>
            <p:nvPr/>
          </p:nvSpPr>
          <p:spPr>
            <a:xfrm>
              <a:off x="3645438" y="92682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ふせ</a:t>
              </a:r>
            </a:p>
          </p:txBody>
        </p:sp>
        <p:sp>
          <p:nvSpPr>
            <p:cNvPr id="12" name="正方形/長方形 11">
              <a:extLst>
                <a:ext uri="{FF2B5EF4-FFF2-40B4-BE49-F238E27FC236}">
                  <a16:creationId xmlns:a16="http://schemas.microsoft.com/office/drawing/2014/main" id="{BD058946-F2CD-9021-C45F-AA471A414686}"/>
                </a:ext>
              </a:extLst>
            </p:cNvPr>
            <p:cNvSpPr/>
            <p:nvPr/>
          </p:nvSpPr>
          <p:spPr>
            <a:xfrm>
              <a:off x="5517924" y="92682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grpSp>
      <p:grpSp>
        <p:nvGrpSpPr>
          <p:cNvPr id="22" name="グループ化 21">
            <a:extLst>
              <a:ext uri="{FF2B5EF4-FFF2-40B4-BE49-F238E27FC236}">
                <a16:creationId xmlns:a16="http://schemas.microsoft.com/office/drawing/2014/main" id="{962DDC4B-6D63-DB5C-8176-CA4AEA8AF986}"/>
              </a:ext>
            </a:extLst>
          </p:cNvPr>
          <p:cNvGrpSpPr/>
          <p:nvPr/>
        </p:nvGrpSpPr>
        <p:grpSpPr>
          <a:xfrm>
            <a:off x="632701" y="5293696"/>
            <a:ext cx="5810430" cy="266601"/>
            <a:chOff x="425401" y="1134854"/>
            <a:chExt cx="5810430" cy="266601"/>
          </a:xfrm>
        </p:grpSpPr>
        <p:sp>
          <p:nvSpPr>
            <p:cNvPr id="29" name="正方形/長方形 28">
              <a:extLst>
                <a:ext uri="{FF2B5EF4-FFF2-40B4-BE49-F238E27FC236}">
                  <a16:creationId xmlns:a16="http://schemas.microsoft.com/office/drawing/2014/main" id="{A9C909E0-E363-DEC1-C79B-95029B2DF15E}"/>
                </a:ext>
              </a:extLst>
            </p:cNvPr>
            <p:cNvSpPr/>
            <p:nvPr/>
          </p:nvSpPr>
          <p:spPr>
            <a:xfrm>
              <a:off x="425401" y="114021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30" name="正方形/長方形 29">
              <a:extLst>
                <a:ext uri="{FF2B5EF4-FFF2-40B4-BE49-F238E27FC236}">
                  <a16:creationId xmlns:a16="http://schemas.microsoft.com/office/drawing/2014/main" id="{AE5FD7D3-877D-F3FF-D8D5-4DCF200D198F}"/>
                </a:ext>
              </a:extLst>
            </p:cNvPr>
            <p:cNvSpPr/>
            <p:nvPr/>
          </p:nvSpPr>
          <p:spPr>
            <a:xfrm>
              <a:off x="1896761" y="1144587"/>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しんちょう</a:t>
              </a:r>
            </a:p>
          </p:txBody>
        </p:sp>
        <p:sp>
          <p:nvSpPr>
            <p:cNvPr id="31" name="正方形/長方形 30">
              <a:extLst>
                <a:ext uri="{FF2B5EF4-FFF2-40B4-BE49-F238E27FC236}">
                  <a16:creationId xmlns:a16="http://schemas.microsoft.com/office/drawing/2014/main" id="{5121CEFD-00E8-A14B-214B-65483589A202}"/>
                </a:ext>
              </a:extLst>
            </p:cNvPr>
            <p:cNvSpPr/>
            <p:nvPr/>
          </p:nvSpPr>
          <p:spPr>
            <a:xfrm>
              <a:off x="3392460" y="1155234"/>
              <a:ext cx="1118433"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32" name="正方形/長方形 31">
              <a:extLst>
                <a:ext uri="{FF2B5EF4-FFF2-40B4-BE49-F238E27FC236}">
                  <a16:creationId xmlns:a16="http://schemas.microsoft.com/office/drawing/2014/main" id="{3679F522-2F11-8F44-5135-FF7DB24021A3}"/>
                </a:ext>
              </a:extLst>
            </p:cNvPr>
            <p:cNvSpPr/>
            <p:nvPr/>
          </p:nvSpPr>
          <p:spPr>
            <a:xfrm>
              <a:off x="5117398" y="1134854"/>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おこな</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6D05E448-EACE-5285-1269-8077D913D590}"/>
              </a:ext>
            </a:extLst>
          </p:cNvPr>
          <p:cNvGrpSpPr/>
          <p:nvPr/>
        </p:nvGrpSpPr>
        <p:grpSpPr>
          <a:xfrm>
            <a:off x="372276" y="3592234"/>
            <a:ext cx="8315913" cy="1261397"/>
            <a:chOff x="372276" y="3592234"/>
            <a:chExt cx="8315913" cy="1261397"/>
          </a:xfrm>
        </p:grpSpPr>
        <p:grpSp>
          <p:nvGrpSpPr>
            <p:cNvPr id="33" name="グループ化 32">
              <a:extLst>
                <a:ext uri="{FF2B5EF4-FFF2-40B4-BE49-F238E27FC236}">
                  <a16:creationId xmlns:a16="http://schemas.microsoft.com/office/drawing/2014/main" id="{8D9349B2-1A51-7042-C027-AC8BB3B90F05}"/>
                </a:ext>
              </a:extLst>
            </p:cNvPr>
            <p:cNvGrpSpPr/>
            <p:nvPr/>
          </p:nvGrpSpPr>
          <p:grpSpPr>
            <a:xfrm>
              <a:off x="372276" y="3592234"/>
              <a:ext cx="8315913" cy="774476"/>
              <a:chOff x="565503" y="4960130"/>
              <a:chExt cx="8315913" cy="774476"/>
            </a:xfrm>
          </p:grpSpPr>
          <p:sp>
            <p:nvSpPr>
              <p:cNvPr id="34" name="正方形/長方形 33">
                <a:extLst>
                  <a:ext uri="{FF2B5EF4-FFF2-40B4-BE49-F238E27FC236}">
                    <a16:creationId xmlns:a16="http://schemas.microsoft.com/office/drawing/2014/main" id="{46BC88E9-D7B2-ADE4-5F22-6D20BE68B269}"/>
                  </a:ext>
                </a:extLst>
              </p:cNvPr>
              <p:cNvSpPr/>
              <p:nvPr/>
            </p:nvSpPr>
            <p:spPr>
              <a:xfrm>
                <a:off x="757669" y="49601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a:t>
                </a:r>
              </a:p>
            </p:txBody>
          </p:sp>
          <p:sp>
            <p:nvSpPr>
              <p:cNvPr id="35" name="正方形/長方形 34">
                <a:extLst>
                  <a:ext uri="{FF2B5EF4-FFF2-40B4-BE49-F238E27FC236}">
                    <a16:creationId xmlns:a16="http://schemas.microsoft.com/office/drawing/2014/main" id="{DCE6A7F3-C1E1-86AD-0005-A53293A80018}"/>
                  </a:ext>
                </a:extLst>
              </p:cNvPr>
              <p:cNvSpPr/>
              <p:nvPr/>
            </p:nvSpPr>
            <p:spPr>
              <a:xfrm>
                <a:off x="6537623" y="49601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いってい</a:t>
                </a:r>
              </a:p>
            </p:txBody>
          </p:sp>
          <p:sp>
            <p:nvSpPr>
              <p:cNvPr id="36" name="正方形/長方形 35">
                <a:extLst>
                  <a:ext uri="{FF2B5EF4-FFF2-40B4-BE49-F238E27FC236}">
                    <a16:creationId xmlns:a16="http://schemas.microsoft.com/office/drawing/2014/main" id="{50A68144-7EE6-6AA7-90B0-B914A4B17D02}"/>
                  </a:ext>
                </a:extLst>
              </p:cNvPr>
              <p:cNvSpPr/>
              <p:nvPr/>
            </p:nvSpPr>
            <p:spPr>
              <a:xfrm>
                <a:off x="7762983" y="497788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37" name="正方形/長方形 36">
                <a:extLst>
                  <a:ext uri="{FF2B5EF4-FFF2-40B4-BE49-F238E27FC236}">
                    <a16:creationId xmlns:a16="http://schemas.microsoft.com/office/drawing/2014/main" id="{C231BFC3-E406-73A9-6F68-204E56AC8964}"/>
                  </a:ext>
                </a:extLst>
              </p:cNvPr>
              <p:cNvSpPr/>
              <p:nvPr/>
            </p:nvSpPr>
            <p:spPr>
              <a:xfrm>
                <a:off x="565503" y="54883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a:t>
                </a:r>
              </a:p>
            </p:txBody>
          </p:sp>
          <p:sp>
            <p:nvSpPr>
              <p:cNvPr id="38" name="正方形/長方形 37">
                <a:extLst>
                  <a:ext uri="{FF2B5EF4-FFF2-40B4-BE49-F238E27FC236}">
                    <a16:creationId xmlns:a16="http://schemas.microsoft.com/office/drawing/2014/main" id="{639C1C2F-94BC-8DA9-11D9-2DE2AF6669F4}"/>
                  </a:ext>
                </a:extLst>
              </p:cNvPr>
              <p:cNvSpPr/>
              <p:nvPr/>
            </p:nvSpPr>
            <p:spPr>
              <a:xfrm>
                <a:off x="5457964" y="548477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39" name="正方形/長方形 38">
                <a:extLst>
                  <a:ext uri="{FF2B5EF4-FFF2-40B4-BE49-F238E27FC236}">
                    <a16:creationId xmlns:a16="http://schemas.microsoft.com/office/drawing/2014/main" id="{BA8EECA5-5CB1-F525-D910-DCAA1E9730A5}"/>
                  </a:ext>
                </a:extLst>
              </p:cNvPr>
              <p:cNvSpPr/>
              <p:nvPr/>
            </p:nvSpPr>
            <p:spPr>
              <a:xfrm>
                <a:off x="4077030" y="496013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p>
            </p:txBody>
          </p:sp>
        </p:grpSp>
        <p:grpSp>
          <p:nvGrpSpPr>
            <p:cNvPr id="40" name="グループ化 39">
              <a:extLst>
                <a:ext uri="{FF2B5EF4-FFF2-40B4-BE49-F238E27FC236}">
                  <a16:creationId xmlns:a16="http://schemas.microsoft.com/office/drawing/2014/main" id="{F26DD1E4-CF3C-F2C3-C1E1-895F6D422C81}"/>
                </a:ext>
              </a:extLst>
            </p:cNvPr>
            <p:cNvGrpSpPr/>
            <p:nvPr/>
          </p:nvGrpSpPr>
          <p:grpSpPr>
            <a:xfrm>
              <a:off x="467811" y="4623163"/>
              <a:ext cx="4220402" cy="230468"/>
              <a:chOff x="260511" y="1140210"/>
              <a:chExt cx="4220402" cy="230468"/>
            </a:xfrm>
          </p:grpSpPr>
          <p:sp>
            <p:nvSpPr>
              <p:cNvPr id="41" name="正方形/長方形 40">
                <a:extLst>
                  <a:ext uri="{FF2B5EF4-FFF2-40B4-BE49-F238E27FC236}">
                    <a16:creationId xmlns:a16="http://schemas.microsoft.com/office/drawing/2014/main" id="{B2AE2FC2-6448-2B3F-1E9B-3E4B9BF5BD62}"/>
                  </a:ext>
                </a:extLst>
              </p:cNvPr>
              <p:cNvSpPr/>
              <p:nvPr/>
            </p:nvSpPr>
            <p:spPr>
              <a:xfrm>
                <a:off x="260511" y="1140210"/>
                <a:ext cx="1118433"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43" name="正方形/長方形 42">
                <a:extLst>
                  <a:ext uri="{FF2B5EF4-FFF2-40B4-BE49-F238E27FC236}">
                    <a16:creationId xmlns:a16="http://schemas.microsoft.com/office/drawing/2014/main" id="{AC54368C-2A7D-0564-AECF-B3C00EA35ECA}"/>
                  </a:ext>
                </a:extLst>
              </p:cNvPr>
              <p:cNvSpPr/>
              <p:nvPr/>
            </p:nvSpPr>
            <p:spPr>
              <a:xfrm>
                <a:off x="3362480" y="1155234"/>
                <a:ext cx="1118433"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5" name="正方形/長方形 44">
                <a:extLst>
                  <a:ext uri="{FF2B5EF4-FFF2-40B4-BE49-F238E27FC236}">
                    <a16:creationId xmlns:a16="http://schemas.microsoft.com/office/drawing/2014/main" id="{09DEC770-B225-9B83-FC0F-9E1AA70AB781}"/>
                  </a:ext>
                </a:extLst>
              </p:cNvPr>
              <p:cNvSpPr/>
              <p:nvPr/>
            </p:nvSpPr>
            <p:spPr>
              <a:xfrm>
                <a:off x="2153758" y="1155234"/>
                <a:ext cx="1118433"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grpSp>
        <p:nvGrpSpPr>
          <p:cNvPr id="46" name="グループ化 45">
            <a:extLst>
              <a:ext uri="{FF2B5EF4-FFF2-40B4-BE49-F238E27FC236}">
                <a16:creationId xmlns:a16="http://schemas.microsoft.com/office/drawing/2014/main" id="{09B7E762-646E-1D50-846F-7465E18702EA}"/>
              </a:ext>
            </a:extLst>
          </p:cNvPr>
          <p:cNvGrpSpPr/>
          <p:nvPr/>
        </p:nvGrpSpPr>
        <p:grpSpPr>
          <a:xfrm>
            <a:off x="3748277" y="-13112"/>
            <a:ext cx="1368775" cy="258784"/>
            <a:chOff x="2862772" y="26391"/>
            <a:chExt cx="1368775" cy="258784"/>
          </a:xfrm>
        </p:grpSpPr>
        <p:sp>
          <p:nvSpPr>
            <p:cNvPr id="47" name="正方形/長方形 46">
              <a:extLst>
                <a:ext uri="{FF2B5EF4-FFF2-40B4-BE49-F238E27FC236}">
                  <a16:creationId xmlns:a16="http://schemas.microsoft.com/office/drawing/2014/main" id="{0A4CD6AA-1A87-9E37-0563-344B42172491}"/>
                </a:ext>
              </a:extLst>
            </p:cNvPr>
            <p:cNvSpPr/>
            <p:nvPr/>
          </p:nvSpPr>
          <p:spPr>
            <a:xfrm>
              <a:off x="2862772" y="26391"/>
              <a:ext cx="760324"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48" name="正方形/長方形 47">
              <a:extLst>
                <a:ext uri="{FF2B5EF4-FFF2-40B4-BE49-F238E27FC236}">
                  <a16:creationId xmlns:a16="http://schemas.microsoft.com/office/drawing/2014/main" id="{34F068DB-FB24-1440-3CD5-3BAFA654B361}"/>
                </a:ext>
              </a:extLst>
            </p:cNvPr>
            <p:cNvSpPr/>
            <p:nvPr/>
          </p:nvSpPr>
          <p:spPr>
            <a:xfrm>
              <a:off x="3503694" y="38954"/>
              <a:ext cx="72785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grpSp>
      <p:grpSp>
        <p:nvGrpSpPr>
          <p:cNvPr id="50" name="グループ化 49">
            <a:extLst>
              <a:ext uri="{FF2B5EF4-FFF2-40B4-BE49-F238E27FC236}">
                <a16:creationId xmlns:a16="http://schemas.microsoft.com/office/drawing/2014/main" id="{F9A914E3-8FD0-C9BB-EA39-BB66E23390AF}"/>
              </a:ext>
            </a:extLst>
          </p:cNvPr>
          <p:cNvGrpSpPr/>
          <p:nvPr/>
        </p:nvGrpSpPr>
        <p:grpSpPr>
          <a:xfrm>
            <a:off x="812156" y="1777267"/>
            <a:ext cx="7494067" cy="1250508"/>
            <a:chOff x="182565" y="26390"/>
            <a:chExt cx="7494067" cy="1250508"/>
          </a:xfrm>
        </p:grpSpPr>
        <p:sp>
          <p:nvSpPr>
            <p:cNvPr id="51" name="正方形/長方形 50">
              <a:extLst>
                <a:ext uri="{FF2B5EF4-FFF2-40B4-BE49-F238E27FC236}">
                  <a16:creationId xmlns:a16="http://schemas.microsoft.com/office/drawing/2014/main" id="{D04C6C78-1177-47F2-B379-7C1D02C56C76}"/>
                </a:ext>
              </a:extLst>
            </p:cNvPr>
            <p:cNvSpPr/>
            <p:nvPr/>
          </p:nvSpPr>
          <p:spPr>
            <a:xfrm>
              <a:off x="3442077" y="26391"/>
              <a:ext cx="760324"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a:t>
              </a:r>
            </a:p>
          </p:txBody>
        </p:sp>
        <p:sp>
          <p:nvSpPr>
            <p:cNvPr id="52" name="正方形/長方形 51">
              <a:extLst>
                <a:ext uri="{FF2B5EF4-FFF2-40B4-BE49-F238E27FC236}">
                  <a16:creationId xmlns:a16="http://schemas.microsoft.com/office/drawing/2014/main" id="{C17EE85F-5654-EFE4-7C1E-76D57F117950}"/>
                </a:ext>
              </a:extLst>
            </p:cNvPr>
            <p:cNvSpPr/>
            <p:nvPr/>
          </p:nvSpPr>
          <p:spPr>
            <a:xfrm>
              <a:off x="4107299" y="26390"/>
              <a:ext cx="760324"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53" name="正方形/長方形 52">
              <a:extLst>
                <a:ext uri="{FF2B5EF4-FFF2-40B4-BE49-F238E27FC236}">
                  <a16:creationId xmlns:a16="http://schemas.microsoft.com/office/drawing/2014/main" id="{A8A02A26-5B77-F5A2-7217-74CC73E6FED5}"/>
                </a:ext>
              </a:extLst>
            </p:cNvPr>
            <p:cNvSpPr/>
            <p:nvPr/>
          </p:nvSpPr>
          <p:spPr>
            <a:xfrm>
              <a:off x="902090" y="26391"/>
              <a:ext cx="941699"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しょうひしゃ</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0F4456DE-A15C-096B-4C10-41931494B1C6}"/>
                </a:ext>
              </a:extLst>
            </p:cNvPr>
            <p:cNvSpPr/>
            <p:nvPr/>
          </p:nvSpPr>
          <p:spPr>
            <a:xfrm>
              <a:off x="3921757" y="557269"/>
              <a:ext cx="76032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でんわ</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0059CEA8-7159-C64B-2EB6-CF767E82F3BF}"/>
                </a:ext>
              </a:extLst>
            </p:cNvPr>
            <p:cNvSpPr/>
            <p:nvPr/>
          </p:nvSpPr>
          <p:spPr>
            <a:xfrm>
              <a:off x="5893859" y="547720"/>
              <a:ext cx="760324"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a:t>
              </a:r>
            </a:p>
          </p:txBody>
        </p:sp>
        <p:sp>
          <p:nvSpPr>
            <p:cNvPr id="56" name="正方形/長方形 55">
              <a:extLst>
                <a:ext uri="{FF2B5EF4-FFF2-40B4-BE49-F238E27FC236}">
                  <a16:creationId xmlns:a16="http://schemas.microsoft.com/office/drawing/2014/main" id="{E570DE4D-934E-73B9-B2A0-5EE2568BB727}"/>
                </a:ext>
              </a:extLst>
            </p:cNvPr>
            <p:cNvSpPr/>
            <p:nvPr/>
          </p:nvSpPr>
          <p:spPr>
            <a:xfrm>
              <a:off x="6916308" y="547720"/>
              <a:ext cx="76032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まわ</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9D2DBB98-E5A1-BCF5-1B30-2AE576220B9F}"/>
                </a:ext>
              </a:extLst>
            </p:cNvPr>
            <p:cNvSpPr/>
            <p:nvPr/>
          </p:nvSpPr>
          <p:spPr>
            <a:xfrm>
              <a:off x="714146" y="557269"/>
              <a:ext cx="760324"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ばん</a:t>
              </a:r>
            </a:p>
          </p:txBody>
        </p:sp>
        <p:sp>
          <p:nvSpPr>
            <p:cNvPr id="58" name="正方形/長方形 57">
              <a:extLst>
                <a:ext uri="{FF2B5EF4-FFF2-40B4-BE49-F238E27FC236}">
                  <a16:creationId xmlns:a16="http://schemas.microsoft.com/office/drawing/2014/main" id="{BE36DBD6-030A-61B4-6C9A-72555C7F5F98}"/>
                </a:ext>
              </a:extLst>
            </p:cNvPr>
            <p:cNvSpPr/>
            <p:nvPr/>
          </p:nvSpPr>
          <p:spPr>
            <a:xfrm>
              <a:off x="1193557" y="1030677"/>
              <a:ext cx="76032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043E8694-D410-35FC-48BD-B3CA265ABBF8}"/>
                </a:ext>
              </a:extLst>
            </p:cNvPr>
            <p:cNvSpPr/>
            <p:nvPr/>
          </p:nvSpPr>
          <p:spPr>
            <a:xfrm>
              <a:off x="182565" y="1030677"/>
              <a:ext cx="941699"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grpSp>
    </p:spTree>
    <p:extLst>
      <p:ext uri="{BB962C8B-B14F-4D97-AF65-F5344CB8AC3E}">
        <p14:creationId xmlns:p14="http://schemas.microsoft.com/office/powerpoint/2010/main" val="11214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119545" y="2547951"/>
            <a:ext cx="4904911"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リスクに備える</a:t>
            </a: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28</a:t>
            </a:fld>
            <a:endParaRPr lang="ja-JP" altLang="en-US" dirty="0"/>
          </a:p>
        </p:txBody>
      </p:sp>
      <p:sp>
        <p:nvSpPr>
          <p:cNvPr id="3" name="正方形/長方形 2">
            <a:extLst>
              <a:ext uri="{FF2B5EF4-FFF2-40B4-BE49-F238E27FC236}">
                <a16:creationId xmlns:a16="http://schemas.microsoft.com/office/drawing/2014/main" id="{A6859D57-555E-9549-26F5-6BEAC2714E42}"/>
              </a:ext>
            </a:extLst>
          </p:cNvPr>
          <p:cNvSpPr/>
          <p:nvPr/>
        </p:nvSpPr>
        <p:spPr>
          <a:xfrm>
            <a:off x="4880659" y="2301574"/>
            <a:ext cx="1133044" cy="369332"/>
          </a:xfrm>
          <a:prstGeom prst="rect">
            <a:avLst/>
          </a:prstGeom>
          <a:noFill/>
        </p:spPr>
        <p:txBody>
          <a:bodyPr wrap="square" lIns="91440" tIns="45720" rIns="91440" bIns="45720">
            <a:spAutoFit/>
          </a:bodyPr>
          <a:lstStyle/>
          <a:p>
            <a:pPr algn="ctr"/>
            <a:r>
              <a:rPr lang="ja-JP" altLang="en-US"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spTree>
    <p:extLst>
      <p:ext uri="{BB962C8B-B14F-4D97-AF65-F5344CB8AC3E}">
        <p14:creationId xmlns:p14="http://schemas.microsoft.com/office/powerpoint/2010/main" val="3928507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678059"/>
            <a:ext cx="2493818" cy="2306022"/>
            <a:chOff x="5018363" y="4266919"/>
            <a:chExt cx="2493818" cy="2306022"/>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4692673" y="4032459"/>
            <a:ext cx="2734676" cy="2476477"/>
            <a:chOff x="1458541" y="4113397"/>
            <a:chExt cx="2734676" cy="2476477"/>
          </a:xfrm>
        </p:grpSpPr>
        <p:pic>
          <p:nvPicPr>
            <p:cNvPr id="2" name="図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1942276"/>
            <a:ext cx="2493818" cy="2008988"/>
            <a:chOff x="547664" y="1942276"/>
            <a:chExt cx="2493818" cy="2008988"/>
          </a:xfrm>
        </p:grpSpPr>
        <p:pic>
          <p:nvPicPr>
            <p:cNvPr id="5" name="図 4"/>
            <p:cNvPicPr>
              <a:picLocks noChangeAspect="1"/>
            </p:cNvPicPr>
            <p:nvPr/>
          </p:nvPicPr>
          <p:blipFill>
            <a:blip r:embed="rId5"/>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185158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6"/>
            <a:srcRect/>
            <a:stretch/>
          </p:blipFill>
          <p:spPr>
            <a:xfrm>
              <a:off x="6648015" y="1851580"/>
              <a:ext cx="1558669" cy="1548429"/>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29</a:t>
            </a:fld>
            <a:endParaRPr kumimoji="1" lang="ja-JP" altLang="en-US"/>
          </a:p>
        </p:txBody>
      </p:sp>
      <p:pic>
        <p:nvPicPr>
          <p:cNvPr id="29" name="図 28">
            <a:extLst>
              <a:ext uri="{FF2B5EF4-FFF2-40B4-BE49-F238E27FC236}">
                <a16:creationId xmlns:a16="http://schemas.microsoft.com/office/drawing/2014/main" id="{4ADC517C-9BE5-6B92-A350-CBD2E58AE972}"/>
              </a:ext>
            </a:extLst>
          </p:cNvPr>
          <p:cNvPicPr>
            <a:picLocks noChangeAspect="1"/>
          </p:cNvPicPr>
          <p:nvPr/>
        </p:nvPicPr>
        <p:blipFill>
          <a:blip r:embed="rId7"/>
          <a:stretch>
            <a:fillRect/>
          </a:stretch>
        </p:blipFill>
        <p:spPr>
          <a:xfrm>
            <a:off x="1942355" y="4251781"/>
            <a:ext cx="1826584" cy="1857427"/>
          </a:xfrm>
          <a:prstGeom prst="rect">
            <a:avLst/>
          </a:prstGeom>
        </p:spPr>
      </p:pic>
      <p:grpSp>
        <p:nvGrpSpPr>
          <p:cNvPr id="31" name="グループ化 30">
            <a:extLst>
              <a:ext uri="{FF2B5EF4-FFF2-40B4-BE49-F238E27FC236}">
                <a16:creationId xmlns:a16="http://schemas.microsoft.com/office/drawing/2014/main" id="{363565C1-9C32-7A81-BC22-8415B314F4AC}"/>
              </a:ext>
            </a:extLst>
          </p:cNvPr>
          <p:cNvGrpSpPr/>
          <p:nvPr/>
        </p:nvGrpSpPr>
        <p:grpSpPr>
          <a:xfrm>
            <a:off x="1608688" y="6067434"/>
            <a:ext cx="2493818" cy="487293"/>
            <a:chOff x="3324736" y="3463575"/>
            <a:chExt cx="2493818" cy="487293"/>
          </a:xfrm>
        </p:grpSpPr>
        <p:sp>
          <p:nvSpPr>
            <p:cNvPr id="39" name="角丸四角形 11">
              <a:extLst>
                <a:ext uri="{FF2B5EF4-FFF2-40B4-BE49-F238E27FC236}">
                  <a16:creationId xmlns:a16="http://schemas.microsoft.com/office/drawing/2014/main" id="{A4AFF86F-7CDA-0B2E-75CE-0B77E0BF4C29}"/>
                </a:ext>
              </a:extLst>
            </p:cNvPr>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12">
              <a:extLst>
                <a:ext uri="{FF2B5EF4-FFF2-40B4-BE49-F238E27FC236}">
                  <a16:creationId xmlns:a16="http://schemas.microsoft.com/office/drawing/2014/main" id="{D58849F6-D63E-ED69-31DF-B24CBB9FE12B}"/>
                </a:ext>
              </a:extLst>
            </p:cNvPr>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6E4ADE82-C029-76E7-8A63-7A088B760EDB}"/>
                </a:ext>
              </a:extLst>
            </p:cNvPr>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介護</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2" name="正方形/長方形 11">
            <a:extLst>
              <a:ext uri="{FF2B5EF4-FFF2-40B4-BE49-F238E27FC236}">
                <a16:creationId xmlns:a16="http://schemas.microsoft.com/office/drawing/2014/main" id="{15A799BA-0F64-7452-CB30-D3143C8EAA93}"/>
              </a:ext>
            </a:extLst>
          </p:cNvPr>
          <p:cNvSpPr/>
          <p:nvPr/>
        </p:nvSpPr>
        <p:spPr>
          <a:xfrm>
            <a:off x="192631" y="117942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p>
        </p:txBody>
      </p:sp>
      <p:sp>
        <p:nvSpPr>
          <p:cNvPr id="13" name="正方形/長方形 12">
            <a:extLst>
              <a:ext uri="{FF2B5EF4-FFF2-40B4-BE49-F238E27FC236}">
                <a16:creationId xmlns:a16="http://schemas.microsoft.com/office/drawing/2014/main" id="{E0C508AF-A4F2-ADA1-45B5-DC3F46060693}"/>
              </a:ext>
            </a:extLst>
          </p:cNvPr>
          <p:cNvSpPr/>
          <p:nvPr/>
        </p:nvSpPr>
        <p:spPr>
          <a:xfrm>
            <a:off x="4314925" y="117942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p>
        </p:txBody>
      </p:sp>
      <p:sp>
        <p:nvSpPr>
          <p:cNvPr id="14" name="正方形/長方形 13">
            <a:extLst>
              <a:ext uri="{FF2B5EF4-FFF2-40B4-BE49-F238E27FC236}">
                <a16:creationId xmlns:a16="http://schemas.microsoft.com/office/drawing/2014/main" id="{3A2C536E-42D9-9FBE-1269-1EC98A4F7073}"/>
              </a:ext>
            </a:extLst>
          </p:cNvPr>
          <p:cNvSpPr/>
          <p:nvPr/>
        </p:nvSpPr>
        <p:spPr>
          <a:xfrm>
            <a:off x="6049207" y="1179425"/>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1C961751-5258-9E0B-ED0B-0BC67EA3BCF2}"/>
              </a:ext>
            </a:extLst>
          </p:cNvPr>
          <p:cNvSpPr/>
          <p:nvPr/>
        </p:nvSpPr>
        <p:spPr>
          <a:xfrm>
            <a:off x="1147332" y="3933979"/>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こうつうじこ</a:t>
            </a:r>
          </a:p>
        </p:txBody>
      </p:sp>
      <p:grpSp>
        <p:nvGrpSpPr>
          <p:cNvPr id="26" name="グループ化 25">
            <a:extLst>
              <a:ext uri="{FF2B5EF4-FFF2-40B4-BE49-F238E27FC236}">
                <a16:creationId xmlns:a16="http://schemas.microsoft.com/office/drawing/2014/main" id="{322C5E70-B0F8-FA38-78ED-9A7481BB8A72}"/>
              </a:ext>
            </a:extLst>
          </p:cNvPr>
          <p:cNvGrpSpPr/>
          <p:nvPr/>
        </p:nvGrpSpPr>
        <p:grpSpPr>
          <a:xfrm>
            <a:off x="6325151" y="3933211"/>
            <a:ext cx="2317061" cy="249621"/>
            <a:chOff x="6325151" y="3873251"/>
            <a:chExt cx="2317061" cy="249621"/>
          </a:xfrm>
        </p:grpSpPr>
        <p:sp>
          <p:nvSpPr>
            <p:cNvPr id="33" name="正方形/長方形 32">
              <a:extLst>
                <a:ext uri="{FF2B5EF4-FFF2-40B4-BE49-F238E27FC236}">
                  <a16:creationId xmlns:a16="http://schemas.microsoft.com/office/drawing/2014/main" id="{26C82D5A-66E4-C950-1B39-4B4A33D9ADAB}"/>
                </a:ext>
              </a:extLst>
            </p:cNvPr>
            <p:cNvSpPr/>
            <p:nvPr/>
          </p:nvSpPr>
          <p:spPr>
            <a:xfrm>
              <a:off x="6325151" y="3873251"/>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じてんしゃ</a:t>
              </a:r>
            </a:p>
          </p:txBody>
        </p:sp>
        <p:sp>
          <p:nvSpPr>
            <p:cNvPr id="42" name="正方形/長方形 41">
              <a:extLst>
                <a:ext uri="{FF2B5EF4-FFF2-40B4-BE49-F238E27FC236}">
                  <a16:creationId xmlns:a16="http://schemas.microsoft.com/office/drawing/2014/main" id="{E6B15502-F45D-DD2B-A991-61E8FCDF5104}"/>
                </a:ext>
              </a:extLst>
            </p:cNvPr>
            <p:cNvSpPr/>
            <p:nvPr/>
          </p:nvSpPr>
          <p:spPr>
            <a:xfrm>
              <a:off x="7509168" y="3876651"/>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とうなん</a:t>
              </a:r>
            </a:p>
          </p:txBody>
        </p:sp>
      </p:grpSp>
      <p:grpSp>
        <p:nvGrpSpPr>
          <p:cNvPr id="43" name="グループ化 42">
            <a:extLst>
              <a:ext uri="{FF2B5EF4-FFF2-40B4-BE49-F238E27FC236}">
                <a16:creationId xmlns:a16="http://schemas.microsoft.com/office/drawing/2014/main" id="{51C11DC3-F110-287C-6FD2-2901CB1CCDA8}"/>
              </a:ext>
            </a:extLst>
          </p:cNvPr>
          <p:cNvGrpSpPr/>
          <p:nvPr/>
        </p:nvGrpSpPr>
        <p:grpSpPr>
          <a:xfrm>
            <a:off x="3574907" y="3952530"/>
            <a:ext cx="2172584" cy="250750"/>
            <a:chOff x="3574907" y="3892570"/>
            <a:chExt cx="2172584" cy="250750"/>
          </a:xfrm>
        </p:grpSpPr>
        <p:sp>
          <p:nvSpPr>
            <p:cNvPr id="44" name="正方形/長方形 43">
              <a:extLst>
                <a:ext uri="{FF2B5EF4-FFF2-40B4-BE49-F238E27FC236}">
                  <a16:creationId xmlns:a16="http://schemas.microsoft.com/office/drawing/2014/main" id="{54B65783-C129-3E32-7F2A-B2B261E4ADB2}"/>
                </a:ext>
              </a:extLst>
            </p:cNvPr>
            <p:cNvSpPr/>
            <p:nvPr/>
          </p:nvSpPr>
          <p:spPr>
            <a:xfrm>
              <a:off x="3574907" y="3897099"/>
              <a:ext cx="113304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びょうき</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DBB7A8CB-52A6-2205-40AA-3C5D34F126AC}"/>
                </a:ext>
              </a:extLst>
            </p:cNvPr>
            <p:cNvSpPr/>
            <p:nvPr/>
          </p:nvSpPr>
          <p:spPr>
            <a:xfrm>
              <a:off x="4614447" y="3892570"/>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にゅういん</a:t>
              </a:r>
            </a:p>
          </p:txBody>
        </p:sp>
      </p:grpSp>
      <p:sp>
        <p:nvSpPr>
          <p:cNvPr id="46" name="正方形/長方形 45">
            <a:extLst>
              <a:ext uri="{FF2B5EF4-FFF2-40B4-BE49-F238E27FC236}">
                <a16:creationId xmlns:a16="http://schemas.microsoft.com/office/drawing/2014/main" id="{9F006E2C-F915-5AC8-724E-2B40CDF2C3AF}"/>
              </a:ext>
            </a:extLst>
          </p:cNvPr>
          <p:cNvSpPr/>
          <p:nvPr/>
        </p:nvSpPr>
        <p:spPr>
          <a:xfrm>
            <a:off x="6151089" y="6469510"/>
            <a:ext cx="113304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はそん</a:t>
            </a:r>
          </a:p>
        </p:txBody>
      </p:sp>
      <p:sp>
        <p:nvSpPr>
          <p:cNvPr id="47" name="正方形/長方形 46">
            <a:extLst>
              <a:ext uri="{FF2B5EF4-FFF2-40B4-BE49-F238E27FC236}">
                <a16:creationId xmlns:a16="http://schemas.microsoft.com/office/drawing/2014/main" id="{099407F1-DEBF-0237-9EDA-A162D62EFCD0}"/>
              </a:ext>
            </a:extLst>
          </p:cNvPr>
          <p:cNvSpPr/>
          <p:nvPr/>
        </p:nvSpPr>
        <p:spPr>
          <a:xfrm>
            <a:off x="2271077" y="6542018"/>
            <a:ext cx="1133044"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EEEC1C9F-36C0-A4F9-CE56-2C622F2B939A}"/>
              </a:ext>
            </a:extLst>
          </p:cNvPr>
          <p:cNvSpPr/>
          <p:nvPr/>
        </p:nvSpPr>
        <p:spPr>
          <a:xfrm>
            <a:off x="1827875" y="1680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2" grpId="0"/>
      <p:bldP spid="13" grpId="0"/>
      <p:bldP spid="14" grpId="0"/>
      <p:bldP spid="24"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DB6E56E4-FA58-4445-A2DE-6774267104EB}"/>
              </a:ext>
            </a:extLst>
          </p:cNvPr>
          <p:cNvSpPr txBox="1"/>
          <p:nvPr/>
        </p:nvSpPr>
        <p:spPr>
          <a:xfrm>
            <a:off x="92570" y="3800248"/>
            <a:ext cx="8678438" cy="707886"/>
          </a:xfrm>
          <a:prstGeom prst="rect">
            <a:avLst/>
          </a:prstGeom>
          <a:noFill/>
        </p:spPr>
        <p:txBody>
          <a:bodyPr wrap="square" rtlCol="0">
            <a:spAutoFit/>
          </a:bodyPr>
          <a:lstStyle/>
          <a:p>
            <a:r>
              <a:rPr lang="ja-JP" altLang="en-US"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　成年になると</a:t>
            </a:r>
            <a:r>
              <a:rPr lang="en-US" altLang="ja-JP" sz="4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成年になると何が変わるの？</a:t>
            </a:r>
          </a:p>
        </p:txBody>
      </p:sp>
      <p:sp>
        <p:nvSpPr>
          <p:cNvPr id="3" name="角丸四角形 2"/>
          <p:cNvSpPr/>
          <p:nvPr/>
        </p:nvSpPr>
        <p:spPr>
          <a:xfrm>
            <a:off x="284765" y="4508134"/>
            <a:ext cx="8541948" cy="2266950"/>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①親の同意を得なくても自分の意思で様々</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な契約ができる。</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②住む場所や進路等を自分の意思で決め</a:t>
            </a:r>
          </a:p>
          <a:p>
            <a:r>
              <a:rPr lang="ja-JP" altLang="en-US" sz="3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3600" dirty="0">
              <a:solidFill>
                <a:schemeClr val="tx1"/>
              </a:solidFill>
            </a:endParaRPr>
          </a:p>
        </p:txBody>
      </p:sp>
      <p:sp>
        <p:nvSpPr>
          <p:cNvPr id="12" name="下矢印 11"/>
          <p:cNvSpPr/>
          <p:nvPr/>
        </p:nvSpPr>
        <p:spPr>
          <a:xfrm>
            <a:off x="3770923" y="3528216"/>
            <a:ext cx="1382102" cy="466319"/>
          </a:xfrm>
          <a:prstGeom prst="downArrow">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1C6C4B11-ED7E-4F07-8513-DBC1101A01CA}"/>
              </a:ext>
            </a:extLst>
          </p:cNvPr>
          <p:cNvGrpSpPr/>
          <p:nvPr/>
        </p:nvGrpSpPr>
        <p:grpSpPr>
          <a:xfrm>
            <a:off x="92571" y="855854"/>
            <a:ext cx="8781768" cy="2473929"/>
            <a:chOff x="92571" y="855854"/>
            <a:chExt cx="8781768" cy="2473929"/>
          </a:xfrm>
        </p:grpSpPr>
        <p:sp>
          <p:nvSpPr>
            <p:cNvPr id="13" name="角丸四角形 12"/>
            <p:cNvSpPr/>
            <p:nvPr/>
          </p:nvSpPr>
          <p:spPr>
            <a:xfrm>
              <a:off x="92571" y="855854"/>
              <a:ext cx="8781768" cy="2473929"/>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457200">
                <a:defRPr/>
              </a:pPr>
              <a:r>
                <a:rPr lang="ja-JP" altLang="en-US" sz="6600" b="1" dirty="0">
                  <a:solidFill>
                    <a:schemeClr val="tx2"/>
                  </a:solidFill>
                  <a:latin typeface="Meiryo UI" panose="020B0604030504040204" pitchFamily="50" charset="-128"/>
                  <a:ea typeface="Meiryo UI" panose="020B0604030504040204" pitchFamily="50" charset="-128"/>
                  <a:cs typeface="ヒラギノ角ゴ ProN W6"/>
                </a:rPr>
                <a:t>成年年齢は</a:t>
              </a:r>
              <a:r>
                <a:rPr lang="en-US" altLang="ja-JP" sz="6600" b="1" u="sng" dirty="0">
                  <a:solidFill>
                    <a:srgbClr val="FF0000"/>
                  </a:solidFill>
                  <a:latin typeface="Meiryo UI" panose="020B0604030504040204" pitchFamily="50" charset="-128"/>
                  <a:ea typeface="Meiryo UI" panose="020B0604030504040204" pitchFamily="50" charset="-128"/>
                  <a:cs typeface="ヒラギノ角ゴ ProN W6"/>
                </a:rPr>
                <a:t>18</a:t>
              </a:r>
              <a:r>
                <a:rPr lang="ja-JP" altLang="en-US" sz="6600" b="1" u="sng" dirty="0">
                  <a:solidFill>
                    <a:srgbClr val="FF0000"/>
                  </a:solidFill>
                  <a:latin typeface="Meiryo UI" panose="020B0604030504040204" pitchFamily="50" charset="-128"/>
                  <a:ea typeface="Meiryo UI" panose="020B0604030504040204" pitchFamily="50" charset="-128"/>
                  <a:cs typeface="ヒラギノ角ゴ ProN W6"/>
                </a:rPr>
                <a:t>歳</a:t>
              </a:r>
              <a:endParaRPr lang="ja-JP" altLang="en-US" sz="6600" b="1" dirty="0">
                <a:solidFill>
                  <a:schemeClr val="tx2"/>
                </a:solidFill>
                <a:latin typeface="Meiryo UI" panose="020B0604030504040204" pitchFamily="50" charset="-128"/>
                <a:ea typeface="Meiryo UI" panose="020B0604030504040204" pitchFamily="50" charset="-128"/>
                <a:cs typeface="ヒラギノ角ゴ ProN W6"/>
              </a:endParaRPr>
            </a:p>
            <a:p>
              <a:pPr lvl="0" defTabSz="457200">
                <a:defRPr/>
              </a:pPr>
              <a:endParaRPr lang="en-US" altLang="ja-JP" sz="1400" b="1" dirty="0">
                <a:solidFill>
                  <a:schemeClr val="tx2"/>
                </a:solidFill>
                <a:latin typeface="Meiryo UI" panose="020B0604030504040204" pitchFamily="50" charset="-128"/>
                <a:ea typeface="Meiryo UI" panose="020B0604030504040204" pitchFamily="50" charset="-128"/>
                <a:cs typeface="ヒラギノ角ゴ ProN W6"/>
              </a:endParaRPr>
            </a:p>
            <a:p>
              <a:pPr lvl="0" defTabSz="457200">
                <a:defRPr/>
              </a:pPr>
              <a:r>
                <a:rPr lang="en-US" altLang="ja-JP" sz="2800" b="1" dirty="0">
                  <a:solidFill>
                    <a:schemeClr val="tx2"/>
                  </a:solidFill>
                  <a:latin typeface="Meiryo UI" panose="020B0604030504040204" pitchFamily="50" charset="-128"/>
                  <a:ea typeface="Meiryo UI" panose="020B0604030504040204" pitchFamily="50" charset="-128"/>
                  <a:cs typeface="ヒラギノ角ゴ ProN W6"/>
                </a:rPr>
                <a:t>※2022</a:t>
              </a:r>
              <a:r>
                <a:rPr lang="ja-JP" altLang="en-US" sz="2800" b="1" dirty="0">
                  <a:solidFill>
                    <a:schemeClr val="tx2"/>
                  </a:solidFill>
                  <a:latin typeface="Meiryo UI" panose="020B0604030504040204" pitchFamily="50" charset="-128"/>
                  <a:ea typeface="Meiryo UI" panose="020B0604030504040204" pitchFamily="50" charset="-128"/>
                  <a:cs typeface="ヒラギノ角ゴ ProN W6"/>
                </a:rPr>
                <a:t>年</a:t>
              </a:r>
              <a:r>
                <a:rPr lang="en-US" altLang="ja-JP" sz="2800" b="1" dirty="0">
                  <a:solidFill>
                    <a:schemeClr val="tx2"/>
                  </a:solidFill>
                  <a:latin typeface="Meiryo UI" panose="020B0604030504040204" pitchFamily="50" charset="-128"/>
                  <a:ea typeface="Meiryo UI" panose="020B0604030504040204" pitchFamily="50" charset="-128"/>
                  <a:cs typeface="ヒラギノ角ゴ ProN W6"/>
                </a:rPr>
                <a:t>4</a:t>
              </a:r>
              <a:r>
                <a:rPr lang="ja-JP" altLang="en-US" sz="2800" b="1" dirty="0">
                  <a:solidFill>
                    <a:schemeClr val="tx2"/>
                  </a:solidFill>
                  <a:latin typeface="Meiryo UI" panose="020B0604030504040204" pitchFamily="50" charset="-128"/>
                  <a:ea typeface="Meiryo UI" panose="020B0604030504040204" pitchFamily="50" charset="-128"/>
                  <a:cs typeface="ヒラギノ角ゴ ProN W6"/>
                </a:rPr>
                <a:t>月に</a:t>
              </a:r>
              <a:r>
                <a:rPr lang="en-US" altLang="ja-JP" sz="2800" b="1" dirty="0">
                  <a:solidFill>
                    <a:schemeClr val="tx2"/>
                  </a:solidFill>
                  <a:latin typeface="Meiryo UI" panose="020B0604030504040204" pitchFamily="50" charset="-128"/>
                  <a:ea typeface="Meiryo UI" panose="020B0604030504040204" pitchFamily="50" charset="-128"/>
                  <a:cs typeface="ヒラギノ角ゴ ProN W6"/>
                </a:rPr>
                <a:t>20</a:t>
              </a:r>
              <a:r>
                <a:rPr lang="ja-JP" altLang="en-US" sz="2800" b="1" dirty="0">
                  <a:solidFill>
                    <a:schemeClr val="tx2"/>
                  </a:solidFill>
                  <a:latin typeface="Meiryo UI" panose="020B0604030504040204" pitchFamily="50" charset="-128"/>
                  <a:ea typeface="Meiryo UI" panose="020B0604030504040204" pitchFamily="50" charset="-128"/>
                  <a:cs typeface="ヒラギノ角ゴ ProN W6"/>
                </a:rPr>
                <a:t>歳→</a:t>
              </a:r>
              <a:r>
                <a:rPr lang="en-US" altLang="ja-JP" sz="2800" b="1" dirty="0">
                  <a:solidFill>
                    <a:schemeClr val="tx2"/>
                  </a:solidFill>
                  <a:latin typeface="Meiryo UI" panose="020B0604030504040204" pitchFamily="50" charset="-128"/>
                  <a:ea typeface="Meiryo UI" panose="020B0604030504040204" pitchFamily="50" charset="-128"/>
                  <a:cs typeface="ヒラギノ角ゴ ProN W6"/>
                </a:rPr>
                <a:t>18</a:t>
              </a:r>
              <a:r>
                <a:rPr lang="ja-JP" altLang="en-US" sz="2800" b="1" dirty="0">
                  <a:solidFill>
                    <a:schemeClr val="tx2"/>
                  </a:solidFill>
                  <a:latin typeface="Meiryo UI" panose="020B0604030504040204" pitchFamily="50" charset="-128"/>
                  <a:ea typeface="Meiryo UI" panose="020B0604030504040204" pitchFamily="50" charset="-128"/>
                  <a:cs typeface="ヒラギノ角ゴ ProN W6"/>
                </a:rPr>
                <a:t>歳になりました。</a:t>
              </a:r>
              <a:endParaRPr lang="ja-JP" altLang="en-US" sz="6000" b="1" dirty="0">
                <a:solidFill>
                  <a:schemeClr val="tx2"/>
                </a:solidFill>
                <a:latin typeface="Meiryo UI" panose="020B0604030504040204" pitchFamily="50" charset="-128"/>
                <a:ea typeface="Meiryo UI" panose="020B0604030504040204" pitchFamily="50" charset="-128"/>
                <a:cs typeface="ヒラギノ角ゴ ProN W6"/>
              </a:endParaRPr>
            </a:p>
          </p:txBody>
        </p:sp>
        <p:pic>
          <p:nvPicPr>
            <p:cNvPr id="34" name="図 3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6795620" y="1436047"/>
              <a:ext cx="932549" cy="1321887"/>
            </a:xfrm>
            <a:prstGeom prst="rect">
              <a:avLst/>
            </a:prstGeom>
            <a:ln>
              <a:noFill/>
            </a:ln>
            <a:effectLst/>
          </p:spPr>
        </p:pic>
        <p:pic>
          <p:nvPicPr>
            <p:cNvPr id="35" name="図 3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7850907" y="1453803"/>
              <a:ext cx="975806" cy="1321887"/>
            </a:xfrm>
            <a:prstGeom prst="rect">
              <a:avLst/>
            </a:prstGeom>
          </p:spPr>
        </p:pic>
      </p:gr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3</a:t>
            </a:fld>
            <a:endParaRPr lang="ja-JP" altLang="en-US" dirty="0"/>
          </a:p>
        </p:txBody>
      </p:sp>
      <p:sp>
        <p:nvSpPr>
          <p:cNvPr id="5" name="正方形/長方形 4">
            <a:extLst>
              <a:ext uri="{FF2B5EF4-FFF2-40B4-BE49-F238E27FC236}">
                <a16:creationId xmlns:a16="http://schemas.microsoft.com/office/drawing/2014/main" id="{1BB35CE3-AAB6-CC91-3C4B-26B7BAA6943C}"/>
              </a:ext>
            </a:extLst>
          </p:cNvPr>
          <p:cNvSpPr/>
          <p:nvPr/>
        </p:nvSpPr>
        <p:spPr>
          <a:xfrm>
            <a:off x="0" y="-1677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6" name="正方形/長方形 5">
            <a:extLst>
              <a:ext uri="{FF2B5EF4-FFF2-40B4-BE49-F238E27FC236}">
                <a16:creationId xmlns:a16="http://schemas.microsoft.com/office/drawing/2014/main" id="{195486DB-4CBE-703E-7C3A-6A8563912DBA}"/>
              </a:ext>
            </a:extLst>
          </p:cNvPr>
          <p:cNvSpPr/>
          <p:nvPr/>
        </p:nvSpPr>
        <p:spPr>
          <a:xfrm>
            <a:off x="1954635" y="-839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p>
        </p:txBody>
      </p:sp>
      <p:sp>
        <p:nvSpPr>
          <p:cNvPr id="7" name="正方形/長方形 6">
            <a:extLst>
              <a:ext uri="{FF2B5EF4-FFF2-40B4-BE49-F238E27FC236}">
                <a16:creationId xmlns:a16="http://schemas.microsoft.com/office/drawing/2014/main" id="{8450F8D3-CC6A-7F5B-4562-62ED8FF9B78B}"/>
              </a:ext>
            </a:extLst>
          </p:cNvPr>
          <p:cNvSpPr/>
          <p:nvPr/>
        </p:nvSpPr>
        <p:spPr>
          <a:xfrm>
            <a:off x="2741496" y="-839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8" name="正方形/長方形 7">
            <a:extLst>
              <a:ext uri="{FF2B5EF4-FFF2-40B4-BE49-F238E27FC236}">
                <a16:creationId xmlns:a16="http://schemas.microsoft.com/office/drawing/2014/main" id="{F9F5A71A-AE58-ED92-013B-6639A77BB80C}"/>
              </a:ext>
            </a:extLst>
          </p:cNvPr>
          <p:cNvSpPr/>
          <p:nvPr/>
        </p:nvSpPr>
        <p:spPr>
          <a:xfrm>
            <a:off x="583233" y="109432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9" name="正方形/長方形 8">
            <a:extLst>
              <a:ext uri="{FF2B5EF4-FFF2-40B4-BE49-F238E27FC236}">
                <a16:creationId xmlns:a16="http://schemas.microsoft.com/office/drawing/2014/main" id="{2122033E-D722-D5C2-9375-901C756ADFE7}"/>
              </a:ext>
            </a:extLst>
          </p:cNvPr>
          <p:cNvSpPr/>
          <p:nvPr/>
        </p:nvSpPr>
        <p:spPr>
          <a:xfrm>
            <a:off x="1960760" y="111947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a:t>
            </a:r>
          </a:p>
        </p:txBody>
      </p:sp>
      <p:sp>
        <p:nvSpPr>
          <p:cNvPr id="10" name="正方形/長方形 9">
            <a:extLst>
              <a:ext uri="{FF2B5EF4-FFF2-40B4-BE49-F238E27FC236}">
                <a16:creationId xmlns:a16="http://schemas.microsoft.com/office/drawing/2014/main" id="{E3F4FDBE-4DCF-3333-BFD3-7FD05B585A61}"/>
              </a:ext>
            </a:extLst>
          </p:cNvPr>
          <p:cNvSpPr/>
          <p:nvPr/>
        </p:nvSpPr>
        <p:spPr>
          <a:xfrm>
            <a:off x="5206476" y="1094322"/>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11" name="正方形/長方形 10">
            <a:extLst>
              <a:ext uri="{FF2B5EF4-FFF2-40B4-BE49-F238E27FC236}">
                <a16:creationId xmlns:a16="http://schemas.microsoft.com/office/drawing/2014/main" id="{C4B64518-875F-B725-CE5A-3302AAFB3D1B}"/>
              </a:ext>
            </a:extLst>
          </p:cNvPr>
          <p:cNvSpPr/>
          <p:nvPr/>
        </p:nvSpPr>
        <p:spPr>
          <a:xfrm>
            <a:off x="2864471" y="2341484"/>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AD4D6800-964D-61B1-F496-B876E63238A2}"/>
              </a:ext>
            </a:extLst>
          </p:cNvPr>
          <p:cNvSpPr/>
          <p:nvPr/>
        </p:nvSpPr>
        <p:spPr>
          <a:xfrm>
            <a:off x="4002708" y="233894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16" name="正方形/長方形 15">
            <a:extLst>
              <a:ext uri="{FF2B5EF4-FFF2-40B4-BE49-F238E27FC236}">
                <a16:creationId xmlns:a16="http://schemas.microsoft.com/office/drawing/2014/main" id="{6528308F-234D-3556-2C74-5D352AEE08FC}"/>
              </a:ext>
            </a:extLst>
          </p:cNvPr>
          <p:cNvSpPr/>
          <p:nvPr/>
        </p:nvSpPr>
        <p:spPr>
          <a:xfrm>
            <a:off x="284765" y="363826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17" name="正方形/長方形 16">
            <a:extLst>
              <a:ext uri="{FF2B5EF4-FFF2-40B4-BE49-F238E27FC236}">
                <a16:creationId xmlns:a16="http://schemas.microsoft.com/office/drawing/2014/main" id="{888A6348-9C6F-5BDE-3070-4233CD4F0D5A}"/>
              </a:ext>
            </a:extLst>
          </p:cNvPr>
          <p:cNvSpPr/>
          <p:nvPr/>
        </p:nvSpPr>
        <p:spPr>
          <a:xfrm>
            <a:off x="887123" y="4433108"/>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おや</a:t>
            </a:r>
          </a:p>
        </p:txBody>
      </p:sp>
      <p:sp>
        <p:nvSpPr>
          <p:cNvPr id="18" name="正方形/長方形 17">
            <a:extLst>
              <a:ext uri="{FF2B5EF4-FFF2-40B4-BE49-F238E27FC236}">
                <a16:creationId xmlns:a16="http://schemas.microsoft.com/office/drawing/2014/main" id="{4BECACF7-C2CD-DF90-A7AF-44887252719F}"/>
              </a:ext>
            </a:extLst>
          </p:cNvPr>
          <p:cNvSpPr/>
          <p:nvPr/>
        </p:nvSpPr>
        <p:spPr>
          <a:xfrm>
            <a:off x="1930629" y="4460970"/>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19" name="正方形/長方形 18">
            <a:extLst>
              <a:ext uri="{FF2B5EF4-FFF2-40B4-BE49-F238E27FC236}">
                <a16:creationId xmlns:a16="http://schemas.microsoft.com/office/drawing/2014/main" id="{368701FC-D31F-3CC2-D484-55D2B8E4129B}"/>
              </a:ext>
            </a:extLst>
          </p:cNvPr>
          <p:cNvSpPr/>
          <p:nvPr/>
        </p:nvSpPr>
        <p:spPr>
          <a:xfrm>
            <a:off x="2974135" y="4433108"/>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p>
        </p:txBody>
      </p:sp>
      <p:sp>
        <p:nvSpPr>
          <p:cNvPr id="20" name="正方形/長方形 19">
            <a:extLst>
              <a:ext uri="{FF2B5EF4-FFF2-40B4-BE49-F238E27FC236}">
                <a16:creationId xmlns:a16="http://schemas.microsoft.com/office/drawing/2014/main" id="{3DC1A991-8569-654D-A966-E1FC225729EF}"/>
              </a:ext>
            </a:extLst>
          </p:cNvPr>
          <p:cNvSpPr/>
          <p:nvPr/>
        </p:nvSpPr>
        <p:spPr>
          <a:xfrm>
            <a:off x="4940851" y="4453135"/>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1" name="正方形/長方形 20">
            <a:extLst>
              <a:ext uri="{FF2B5EF4-FFF2-40B4-BE49-F238E27FC236}">
                <a16:creationId xmlns:a16="http://schemas.microsoft.com/office/drawing/2014/main" id="{3BE9838C-D1CA-72A6-5215-7B7741D8B275}"/>
              </a:ext>
            </a:extLst>
          </p:cNvPr>
          <p:cNvSpPr/>
          <p:nvPr/>
        </p:nvSpPr>
        <p:spPr>
          <a:xfrm>
            <a:off x="6255275" y="4455856"/>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22" name="正方形/長方形 21">
            <a:extLst>
              <a:ext uri="{FF2B5EF4-FFF2-40B4-BE49-F238E27FC236}">
                <a16:creationId xmlns:a16="http://schemas.microsoft.com/office/drawing/2014/main" id="{776A9E19-E44D-609A-CAC1-84FBC954B17B}"/>
              </a:ext>
            </a:extLst>
          </p:cNvPr>
          <p:cNvSpPr/>
          <p:nvPr/>
        </p:nvSpPr>
        <p:spPr>
          <a:xfrm>
            <a:off x="7489565" y="4453135"/>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さまざま</a:t>
            </a:r>
          </a:p>
        </p:txBody>
      </p:sp>
      <p:sp>
        <p:nvSpPr>
          <p:cNvPr id="23" name="正方形/長方形 22">
            <a:extLst>
              <a:ext uri="{FF2B5EF4-FFF2-40B4-BE49-F238E27FC236}">
                <a16:creationId xmlns:a16="http://schemas.microsoft.com/office/drawing/2014/main" id="{8A900318-621D-42C6-2A2D-659D7E1CFCE1}"/>
              </a:ext>
            </a:extLst>
          </p:cNvPr>
          <p:cNvSpPr/>
          <p:nvPr/>
        </p:nvSpPr>
        <p:spPr>
          <a:xfrm>
            <a:off x="1458778" y="4959275"/>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4" name="正方形/長方形 23">
            <a:extLst>
              <a:ext uri="{FF2B5EF4-FFF2-40B4-BE49-F238E27FC236}">
                <a16:creationId xmlns:a16="http://schemas.microsoft.com/office/drawing/2014/main" id="{EBD5FFF2-3E50-9FA3-15AA-F71E562B2445}"/>
              </a:ext>
            </a:extLst>
          </p:cNvPr>
          <p:cNvSpPr/>
          <p:nvPr/>
        </p:nvSpPr>
        <p:spPr>
          <a:xfrm>
            <a:off x="4918839" y="550235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25" name="正方形/長方形 24">
            <a:extLst>
              <a:ext uri="{FF2B5EF4-FFF2-40B4-BE49-F238E27FC236}">
                <a16:creationId xmlns:a16="http://schemas.microsoft.com/office/drawing/2014/main" id="{A796A0FA-3907-9B22-075F-2DA9135A7840}"/>
              </a:ext>
            </a:extLst>
          </p:cNvPr>
          <p:cNvSpPr/>
          <p:nvPr/>
        </p:nvSpPr>
        <p:spPr>
          <a:xfrm>
            <a:off x="857179" y="549125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a:t>
            </a:r>
          </a:p>
        </p:txBody>
      </p:sp>
      <p:sp>
        <p:nvSpPr>
          <p:cNvPr id="26" name="正方形/長方形 25">
            <a:extLst>
              <a:ext uri="{FF2B5EF4-FFF2-40B4-BE49-F238E27FC236}">
                <a16:creationId xmlns:a16="http://schemas.microsoft.com/office/drawing/2014/main" id="{00013274-F70E-8AFF-244D-C3B25F1408D5}"/>
              </a:ext>
            </a:extLst>
          </p:cNvPr>
          <p:cNvSpPr/>
          <p:nvPr/>
        </p:nvSpPr>
        <p:spPr>
          <a:xfrm>
            <a:off x="1937512" y="551356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ばしょ</a:t>
            </a:r>
          </a:p>
        </p:txBody>
      </p:sp>
      <p:sp>
        <p:nvSpPr>
          <p:cNvPr id="28" name="正方形/長方形 27">
            <a:extLst>
              <a:ext uri="{FF2B5EF4-FFF2-40B4-BE49-F238E27FC236}">
                <a16:creationId xmlns:a16="http://schemas.microsoft.com/office/drawing/2014/main" id="{6E9A1C48-DD97-D12A-630B-1ED4122CC0A1}"/>
              </a:ext>
            </a:extLst>
          </p:cNvPr>
          <p:cNvSpPr/>
          <p:nvPr/>
        </p:nvSpPr>
        <p:spPr>
          <a:xfrm>
            <a:off x="3226416" y="551356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しんろ</a:t>
            </a:r>
          </a:p>
        </p:txBody>
      </p:sp>
      <p:sp>
        <p:nvSpPr>
          <p:cNvPr id="29" name="正方形/長方形 28">
            <a:extLst>
              <a:ext uri="{FF2B5EF4-FFF2-40B4-BE49-F238E27FC236}">
                <a16:creationId xmlns:a16="http://schemas.microsoft.com/office/drawing/2014/main" id="{69BFDC82-B73C-64AA-AABE-C48576D2451D}"/>
              </a:ext>
            </a:extLst>
          </p:cNvPr>
          <p:cNvSpPr/>
          <p:nvPr/>
        </p:nvSpPr>
        <p:spPr>
          <a:xfrm>
            <a:off x="3868333" y="5491308"/>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など</a:t>
            </a:r>
          </a:p>
        </p:txBody>
      </p:sp>
      <p:sp>
        <p:nvSpPr>
          <p:cNvPr id="30" name="正方形/長方形 29">
            <a:extLst>
              <a:ext uri="{FF2B5EF4-FFF2-40B4-BE49-F238E27FC236}">
                <a16:creationId xmlns:a16="http://schemas.microsoft.com/office/drawing/2014/main" id="{38C327E0-91F9-9EC1-2103-E900AFDD9215}"/>
              </a:ext>
            </a:extLst>
          </p:cNvPr>
          <p:cNvSpPr/>
          <p:nvPr/>
        </p:nvSpPr>
        <p:spPr>
          <a:xfrm>
            <a:off x="6221822" y="550235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31" name="正方形/長方形 30">
            <a:extLst>
              <a:ext uri="{FF2B5EF4-FFF2-40B4-BE49-F238E27FC236}">
                <a16:creationId xmlns:a16="http://schemas.microsoft.com/office/drawing/2014/main" id="{EDA02ACF-BAC1-DCB0-9319-99E37D9629B8}"/>
              </a:ext>
            </a:extLst>
          </p:cNvPr>
          <p:cNvSpPr/>
          <p:nvPr/>
        </p:nvSpPr>
        <p:spPr>
          <a:xfrm>
            <a:off x="7274898" y="5502357"/>
            <a:ext cx="65745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Tree>
    <p:extLst>
      <p:ext uri="{BB962C8B-B14F-4D97-AF65-F5344CB8AC3E}">
        <p14:creationId xmlns:p14="http://schemas.microsoft.com/office/powerpoint/2010/main" val="730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animBg="1"/>
      <p:bldP spid="12" grpId="0" animBg="1"/>
      <p:bldP spid="8" grpId="0"/>
      <p:bldP spid="9" grpId="0"/>
      <p:bldP spid="10" grpId="0"/>
      <p:bldP spid="11" grpId="0"/>
      <p:bldP spid="14" grpId="0"/>
      <p:bldP spid="16" grpId="0"/>
      <p:bldP spid="17" grpId="0"/>
      <p:bldP spid="18" grpId="0"/>
      <p:bldP spid="19" grpId="0"/>
      <p:bldP spid="20" grpId="0"/>
      <p:bldP spid="21" grpId="0"/>
      <p:bldP spid="22" grpId="0"/>
      <p:bldP spid="23" grpId="0"/>
      <p:bldP spid="24" grpId="0"/>
      <p:bldP spid="25" grpId="0"/>
      <p:bldP spid="26" grpId="0"/>
      <p:bldP spid="28" grpId="0"/>
      <p:bldP spid="29" grpId="0"/>
      <p:bldP spid="3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5331526" y="3462098"/>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cxnSp>
        <p:nvCxnSpPr>
          <p:cNvPr id="12" name="直線矢印コネクタ 11"/>
          <p:cNvCxnSpPr/>
          <p:nvPr/>
        </p:nvCxnSpPr>
        <p:spPr>
          <a:xfrm>
            <a:off x="4603405" y="3949395"/>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図形グループ 1"/>
          <p:cNvGrpSpPr/>
          <p:nvPr/>
        </p:nvGrpSpPr>
        <p:grpSpPr>
          <a:xfrm>
            <a:off x="341743" y="3537693"/>
            <a:ext cx="4261662" cy="914401"/>
            <a:chOff x="573070" y="3344345"/>
            <a:chExt cx="3866895" cy="91440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456535"/>
              <a:ext cx="2258214" cy="690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pic>
        <p:nvPicPr>
          <p:cNvPr id="4" name="図 3"/>
          <p:cNvPicPr>
            <a:picLocks noChangeAspect="1"/>
          </p:cNvPicPr>
          <p:nvPr/>
        </p:nvPicPr>
        <p:blipFill>
          <a:blip r:embed="rId3"/>
          <a:srcRect/>
          <a:stretch/>
        </p:blipFill>
        <p:spPr>
          <a:xfrm>
            <a:off x="1936386" y="4438524"/>
            <a:ext cx="5306014" cy="2223717"/>
          </a:xfrm>
          <a:prstGeom prst="rect">
            <a:avLst/>
          </a:prstGeom>
        </p:spPr>
      </p:pic>
      <p:grpSp>
        <p:nvGrpSpPr>
          <p:cNvPr id="19" name="グループ化 18"/>
          <p:cNvGrpSpPr/>
          <p:nvPr/>
        </p:nvGrpSpPr>
        <p:grpSpPr>
          <a:xfrm>
            <a:off x="182880" y="855572"/>
            <a:ext cx="8778240" cy="2474629"/>
            <a:chOff x="514973" y="868131"/>
            <a:chExt cx="7960722" cy="2474629"/>
          </a:xfrm>
        </p:grpSpPr>
        <p:sp>
          <p:nvSpPr>
            <p:cNvPr id="11" name="正方形/長方形 10"/>
            <p:cNvSpPr/>
            <p:nvPr/>
          </p:nvSpPr>
          <p:spPr>
            <a:xfrm>
              <a:off x="657899" y="927936"/>
              <a:ext cx="7817796" cy="24148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360"/>
                </a:lnSpc>
              </a:pPr>
              <a:r>
                <a:rPr lang="ja-JP" altLang="en-US" sz="3000" dirty="0">
                  <a:solidFill>
                    <a:srgbClr val="17375E"/>
                  </a:solidFill>
                  <a:latin typeface="Meiryo UI" panose="020B0604030504040204" pitchFamily="50" charset="-128"/>
                  <a:ea typeface="Meiryo UI" panose="020B0604030504040204" pitchFamily="50" charset="-128"/>
                  <a:cs typeface="ヒラギノ丸ゴ Pro W4"/>
                </a:rPr>
                <a:t>男子高校生が昼間、交通ルールを守らずに自転車で車道を斜めに横断していたところ、対向車線を自転車で走っていた男性会社員と衝突してしまい、男性会社員に重大な障害（言語機能の喪失等）を負わせてしまった。</a:t>
              </a:r>
            </a:p>
            <a:p>
              <a:pPr algn="r">
                <a:lnSpc>
                  <a:spcPct val="120000"/>
                </a:lnSpc>
              </a:pPr>
              <a:endParaRPr lang="en-US" altLang="ja-JP" sz="5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2008</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年</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6</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月</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5</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rgbClr val="17375E"/>
                  </a:solidFill>
                  <a:latin typeface="Meiryo UI" panose="020B0604030504040204" pitchFamily="50" charset="-128"/>
                  <a:ea typeface="Meiryo UI" panose="020B0604030504040204" pitchFamily="50" charset="-128"/>
                  <a:cs typeface="ヒラギノ丸ゴ Pro W4"/>
                </a:rPr>
                <a:t>2024</a:t>
              </a:r>
              <a:r>
                <a:rPr lang="ja-JP" altLang="en-US" sz="1200" dirty="0">
                  <a:solidFill>
                    <a:srgbClr val="17375E"/>
                  </a:solidFill>
                  <a:latin typeface="Meiryo UI" panose="020B0604030504040204" pitchFamily="50" charset="-128"/>
                  <a:ea typeface="Meiryo UI" panose="020B0604030504040204" pitchFamily="50" charset="-128"/>
                  <a:cs typeface="ヒラギノ丸ゴ Pro W4"/>
                </a:rPr>
                <a:t>」をもとに作成</a:t>
              </a:r>
              <a:endParaRPr lang="en-US" altLang="ja-JP" sz="1200"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30</a:t>
            </a:fld>
            <a:endParaRPr kumimoji="1" lang="ja-JP" altLang="en-US"/>
          </a:p>
        </p:txBody>
      </p:sp>
      <p:sp>
        <p:nvSpPr>
          <p:cNvPr id="9" name="正方形/長方形 8">
            <a:extLst>
              <a:ext uri="{FF2B5EF4-FFF2-40B4-BE49-F238E27FC236}">
                <a16:creationId xmlns:a16="http://schemas.microsoft.com/office/drawing/2014/main" id="{1E233127-573D-1400-2222-C4BF9357F7B5}"/>
              </a:ext>
            </a:extLst>
          </p:cNvPr>
          <p:cNvSpPr/>
          <p:nvPr/>
        </p:nvSpPr>
        <p:spPr>
          <a:xfrm>
            <a:off x="1862494" y="-55489"/>
            <a:ext cx="87118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ちょくめん</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4619DCE2-39F2-EEB4-626B-A2DB6685339A}"/>
              </a:ext>
            </a:extLst>
          </p:cNvPr>
          <p:cNvSpPr/>
          <p:nvPr/>
        </p:nvSpPr>
        <p:spPr>
          <a:xfrm>
            <a:off x="3424593" y="-57578"/>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こうこうせい</a:t>
            </a:r>
            <a:endParaRPr kumimoji="1" lang="ja-JP" altLang="en-US" sz="1400" dirty="0">
              <a:solidFill>
                <a:schemeClr val="bg1"/>
              </a:solidFill>
            </a:endParaRPr>
          </a:p>
        </p:txBody>
      </p:sp>
      <p:sp>
        <p:nvSpPr>
          <p:cNvPr id="14" name="正方形/長方形 13">
            <a:extLst>
              <a:ext uri="{FF2B5EF4-FFF2-40B4-BE49-F238E27FC236}">
                <a16:creationId xmlns:a16="http://schemas.microsoft.com/office/drawing/2014/main" id="{D1FCDE8F-85A6-2897-C139-B8A388F1D778}"/>
              </a:ext>
            </a:extLst>
          </p:cNvPr>
          <p:cNvSpPr/>
          <p:nvPr/>
        </p:nvSpPr>
        <p:spPr>
          <a:xfrm>
            <a:off x="4977168" y="-61127"/>
            <a:ext cx="103310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bg1"/>
                </a:solidFill>
                <a:latin typeface="BIZ UDPゴシック" panose="020B0400000000000000" pitchFamily="50" charset="-128"/>
                <a:ea typeface="BIZ UDPゴシック" panose="020B0400000000000000" pitchFamily="50" charset="-128"/>
              </a:rPr>
              <a:t>じれい</a:t>
            </a:r>
            <a:endParaRPr kumimoji="1" lang="ja-JP" altLang="en-US" sz="1400" dirty="0">
              <a:solidFill>
                <a:schemeClr val="bg1"/>
              </a:solidFill>
            </a:endParaRPr>
          </a:p>
        </p:txBody>
      </p:sp>
      <p:sp>
        <p:nvSpPr>
          <p:cNvPr id="16" name="正方形/長方形 15">
            <a:extLst>
              <a:ext uri="{FF2B5EF4-FFF2-40B4-BE49-F238E27FC236}">
                <a16:creationId xmlns:a16="http://schemas.microsoft.com/office/drawing/2014/main" id="{98AEC8E1-7EB5-BC49-5187-9E28DE5A0B70}"/>
              </a:ext>
            </a:extLst>
          </p:cNvPr>
          <p:cNvSpPr/>
          <p:nvPr/>
        </p:nvSpPr>
        <p:spPr>
          <a:xfrm>
            <a:off x="433744" y="770481"/>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だんしこうこうせい　</a:t>
            </a:r>
            <a:endParaRPr kumimoji="1" lang="ja-JP" altLang="en-US" sz="1000" dirty="0">
              <a:solidFill>
                <a:schemeClr val="tx1"/>
              </a:solidFill>
            </a:endParaRPr>
          </a:p>
        </p:txBody>
      </p:sp>
      <p:sp>
        <p:nvSpPr>
          <p:cNvPr id="17" name="正方形/長方形 16">
            <a:extLst>
              <a:ext uri="{FF2B5EF4-FFF2-40B4-BE49-F238E27FC236}">
                <a16:creationId xmlns:a16="http://schemas.microsoft.com/office/drawing/2014/main" id="{40A434FA-793E-3506-39A3-72CCA724453A}"/>
              </a:ext>
            </a:extLst>
          </p:cNvPr>
          <p:cNvSpPr/>
          <p:nvPr/>
        </p:nvSpPr>
        <p:spPr>
          <a:xfrm>
            <a:off x="2475510" y="765529"/>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ひるま</a:t>
            </a:r>
            <a:endParaRPr kumimoji="1" lang="ja-JP" altLang="en-US" sz="1000" dirty="0">
              <a:solidFill>
                <a:schemeClr val="tx1"/>
              </a:solidFill>
            </a:endParaRPr>
          </a:p>
        </p:txBody>
      </p:sp>
      <p:sp>
        <p:nvSpPr>
          <p:cNvPr id="18" name="正方形/長方形 17">
            <a:extLst>
              <a:ext uri="{FF2B5EF4-FFF2-40B4-BE49-F238E27FC236}">
                <a16:creationId xmlns:a16="http://schemas.microsoft.com/office/drawing/2014/main" id="{2CFF443B-4DBB-9EAC-209D-3E52B85888A4}"/>
              </a:ext>
            </a:extLst>
          </p:cNvPr>
          <p:cNvSpPr/>
          <p:nvPr/>
        </p:nvSpPr>
        <p:spPr>
          <a:xfrm>
            <a:off x="3486163" y="747708"/>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こうつう　</a:t>
            </a:r>
            <a:endParaRPr kumimoji="1" lang="ja-JP" altLang="en-US" sz="1000" dirty="0">
              <a:solidFill>
                <a:schemeClr val="tx1"/>
              </a:solidFill>
            </a:endParaRPr>
          </a:p>
        </p:txBody>
      </p:sp>
      <p:sp>
        <p:nvSpPr>
          <p:cNvPr id="20" name="正方形/長方形 19">
            <a:extLst>
              <a:ext uri="{FF2B5EF4-FFF2-40B4-BE49-F238E27FC236}">
                <a16:creationId xmlns:a16="http://schemas.microsoft.com/office/drawing/2014/main" id="{ADC8675F-A32B-77CF-3E96-5C1AC1BC4393}"/>
              </a:ext>
            </a:extLst>
          </p:cNvPr>
          <p:cNvSpPr/>
          <p:nvPr/>
        </p:nvSpPr>
        <p:spPr>
          <a:xfrm>
            <a:off x="5278114" y="765528"/>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まも</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75A0A844-E1DA-95F9-CA0F-048C1364017F}"/>
              </a:ext>
            </a:extLst>
          </p:cNvPr>
          <p:cNvSpPr/>
          <p:nvPr/>
        </p:nvSpPr>
        <p:spPr>
          <a:xfrm>
            <a:off x="6927709" y="780387"/>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じてんしゃ</a:t>
            </a:r>
            <a:endParaRPr kumimoji="1" lang="ja-JP" altLang="en-US" sz="1000" dirty="0">
              <a:solidFill>
                <a:schemeClr val="tx1"/>
              </a:solidFill>
            </a:endParaRPr>
          </a:p>
        </p:txBody>
      </p:sp>
      <p:sp>
        <p:nvSpPr>
          <p:cNvPr id="23" name="正方形/長方形 22">
            <a:extLst>
              <a:ext uri="{FF2B5EF4-FFF2-40B4-BE49-F238E27FC236}">
                <a16:creationId xmlns:a16="http://schemas.microsoft.com/office/drawing/2014/main" id="{42871C28-7750-FDB3-B74E-38BF9C6F3231}"/>
              </a:ext>
            </a:extLst>
          </p:cNvPr>
          <p:cNvSpPr/>
          <p:nvPr/>
        </p:nvSpPr>
        <p:spPr>
          <a:xfrm>
            <a:off x="7986080" y="750990"/>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しゃ</a:t>
            </a:r>
            <a:endParaRPr kumimoji="1" lang="ja-JP" altLang="en-US" sz="1000" dirty="0">
              <a:solidFill>
                <a:schemeClr val="tx1"/>
              </a:solidFill>
            </a:endParaRPr>
          </a:p>
        </p:txBody>
      </p:sp>
      <p:sp>
        <p:nvSpPr>
          <p:cNvPr id="24" name="正方形/長方形 23">
            <a:extLst>
              <a:ext uri="{FF2B5EF4-FFF2-40B4-BE49-F238E27FC236}">
                <a16:creationId xmlns:a16="http://schemas.microsoft.com/office/drawing/2014/main" id="{90557C0A-63CF-180D-7FA2-90A81CA72C79}"/>
              </a:ext>
            </a:extLst>
          </p:cNvPr>
          <p:cNvSpPr/>
          <p:nvPr/>
        </p:nvSpPr>
        <p:spPr>
          <a:xfrm>
            <a:off x="72083" y="1184833"/>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どう</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C08C53CB-5D98-5A7D-FE87-8FFD64A951FB}"/>
              </a:ext>
            </a:extLst>
          </p:cNvPr>
          <p:cNvSpPr/>
          <p:nvPr/>
        </p:nvSpPr>
        <p:spPr>
          <a:xfrm>
            <a:off x="725798" y="1192051"/>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なな</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38FC1EA5-3D9D-B547-06E4-9DE575C8ABBB}"/>
              </a:ext>
            </a:extLst>
          </p:cNvPr>
          <p:cNvSpPr/>
          <p:nvPr/>
        </p:nvSpPr>
        <p:spPr>
          <a:xfrm>
            <a:off x="1969239" y="1192051"/>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おうだん</a:t>
            </a: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676BC43C-E296-C877-45B9-AEDFFC8769FB}"/>
              </a:ext>
            </a:extLst>
          </p:cNvPr>
          <p:cNvSpPr/>
          <p:nvPr/>
        </p:nvSpPr>
        <p:spPr>
          <a:xfrm>
            <a:off x="5202588" y="1192051"/>
            <a:ext cx="1432868" cy="36953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たいこうしゃせん</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A700D52C-B276-8D44-C77D-413BFB9D172D}"/>
              </a:ext>
            </a:extLst>
          </p:cNvPr>
          <p:cNvSpPr/>
          <p:nvPr/>
        </p:nvSpPr>
        <p:spPr>
          <a:xfrm>
            <a:off x="6922221" y="1205332"/>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じてんしゃ</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A2703916-CD76-714C-8ED4-BA5B1F5861F6}"/>
              </a:ext>
            </a:extLst>
          </p:cNvPr>
          <p:cNvSpPr/>
          <p:nvPr/>
        </p:nvSpPr>
        <p:spPr>
          <a:xfrm>
            <a:off x="197418" y="1658398"/>
            <a:ext cx="835166" cy="26087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rPr>
              <a:t>はし</a:t>
            </a:r>
          </a:p>
        </p:txBody>
      </p:sp>
      <p:sp>
        <p:nvSpPr>
          <p:cNvPr id="30" name="正方形/長方形 29">
            <a:extLst>
              <a:ext uri="{FF2B5EF4-FFF2-40B4-BE49-F238E27FC236}">
                <a16:creationId xmlns:a16="http://schemas.microsoft.com/office/drawing/2014/main" id="{D81A77B3-9A5F-0105-8C49-618DBD9206BB}"/>
              </a:ext>
            </a:extLst>
          </p:cNvPr>
          <p:cNvSpPr/>
          <p:nvPr/>
        </p:nvSpPr>
        <p:spPr>
          <a:xfrm>
            <a:off x="2013567" y="1627528"/>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000" dirty="0">
              <a:solidFill>
                <a:schemeClr val="tx1"/>
              </a:solidFill>
            </a:endParaRPr>
          </a:p>
        </p:txBody>
      </p:sp>
      <p:sp>
        <p:nvSpPr>
          <p:cNvPr id="31" name="正方形/長方形 30">
            <a:extLst>
              <a:ext uri="{FF2B5EF4-FFF2-40B4-BE49-F238E27FC236}">
                <a16:creationId xmlns:a16="http://schemas.microsoft.com/office/drawing/2014/main" id="{A0ECB579-1D40-1D04-B906-B7E63C709FAC}"/>
              </a:ext>
            </a:extLst>
          </p:cNvPr>
          <p:cNvSpPr/>
          <p:nvPr/>
        </p:nvSpPr>
        <p:spPr>
          <a:xfrm>
            <a:off x="3879645" y="1627528"/>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しょうとつ</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4391D708-40BB-C6E4-5BE4-6E2611B5C153}"/>
              </a:ext>
            </a:extLst>
          </p:cNvPr>
          <p:cNvSpPr/>
          <p:nvPr/>
        </p:nvSpPr>
        <p:spPr>
          <a:xfrm>
            <a:off x="6653503" y="1625694"/>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だんせいかいしゃいん　</a:t>
            </a:r>
            <a:endParaRPr kumimoji="1" lang="ja-JP" altLang="en-US" sz="1000" dirty="0">
              <a:solidFill>
                <a:schemeClr val="tx1"/>
              </a:solidFill>
            </a:endParaRPr>
          </a:p>
        </p:txBody>
      </p:sp>
      <p:sp>
        <p:nvSpPr>
          <p:cNvPr id="33" name="正方形/長方形 32">
            <a:extLst>
              <a:ext uri="{FF2B5EF4-FFF2-40B4-BE49-F238E27FC236}">
                <a16:creationId xmlns:a16="http://schemas.microsoft.com/office/drawing/2014/main" id="{A7855FB5-EB95-1013-31FD-E711F09B7C14}"/>
              </a:ext>
            </a:extLst>
          </p:cNvPr>
          <p:cNvSpPr/>
          <p:nvPr/>
        </p:nvSpPr>
        <p:spPr>
          <a:xfrm>
            <a:off x="2531423" y="2063005"/>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げんごきのう</a:t>
            </a:r>
            <a:endParaRPr kumimoji="1" lang="ja-JP" altLang="en-US" sz="1000" dirty="0">
              <a:solidFill>
                <a:schemeClr val="tx1"/>
              </a:solidFill>
            </a:endParaRPr>
          </a:p>
        </p:txBody>
      </p:sp>
      <p:sp>
        <p:nvSpPr>
          <p:cNvPr id="34" name="正方形/長方形 33">
            <a:extLst>
              <a:ext uri="{FF2B5EF4-FFF2-40B4-BE49-F238E27FC236}">
                <a16:creationId xmlns:a16="http://schemas.microsoft.com/office/drawing/2014/main" id="{C5CE482D-8A7E-E1E8-1B4D-ED9E4A935827}"/>
              </a:ext>
            </a:extLst>
          </p:cNvPr>
          <p:cNvSpPr/>
          <p:nvPr/>
        </p:nvSpPr>
        <p:spPr>
          <a:xfrm>
            <a:off x="4151669" y="2062124"/>
            <a:ext cx="1820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そうしつなど</a:t>
            </a:r>
            <a:endParaRPr kumimoji="1" lang="ja-JP" altLang="en-US" sz="1000" dirty="0">
              <a:solidFill>
                <a:schemeClr val="tx1"/>
              </a:solidFill>
            </a:endParaRPr>
          </a:p>
        </p:txBody>
      </p:sp>
      <p:sp>
        <p:nvSpPr>
          <p:cNvPr id="35" name="正方形/長方形 34">
            <a:extLst>
              <a:ext uri="{FF2B5EF4-FFF2-40B4-BE49-F238E27FC236}">
                <a16:creationId xmlns:a16="http://schemas.microsoft.com/office/drawing/2014/main" id="{4C50B910-939C-FD4E-2AAD-D20C15727C37}"/>
              </a:ext>
            </a:extLst>
          </p:cNvPr>
          <p:cNvSpPr/>
          <p:nvPr/>
        </p:nvSpPr>
        <p:spPr>
          <a:xfrm>
            <a:off x="1340804" y="2061937"/>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しょうがい</a:t>
            </a:r>
            <a:endParaRPr kumimoji="1" lang="ja-JP" altLang="en-US" sz="1000" dirty="0">
              <a:solidFill>
                <a:schemeClr val="tx1"/>
              </a:solidFill>
            </a:endParaRPr>
          </a:p>
        </p:txBody>
      </p:sp>
      <p:sp>
        <p:nvSpPr>
          <p:cNvPr id="36" name="正方形/長方形 35">
            <a:extLst>
              <a:ext uri="{FF2B5EF4-FFF2-40B4-BE49-F238E27FC236}">
                <a16:creationId xmlns:a16="http://schemas.microsoft.com/office/drawing/2014/main" id="{26BD9C7C-8F82-4E60-C867-9D0B8F0F98F3}"/>
              </a:ext>
            </a:extLst>
          </p:cNvPr>
          <p:cNvSpPr/>
          <p:nvPr/>
        </p:nvSpPr>
        <p:spPr>
          <a:xfrm>
            <a:off x="262491" y="2061936"/>
            <a:ext cx="11494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b="1" dirty="0">
                <a:solidFill>
                  <a:schemeClr val="tx1"/>
                </a:solidFill>
                <a:latin typeface="BIZ UDPゴシック" panose="020B0400000000000000" pitchFamily="50" charset="-128"/>
                <a:ea typeface="BIZ UDPゴシック" panose="020B0400000000000000" pitchFamily="50" charset="-128"/>
              </a:rPr>
              <a:t>じゅうだい　</a:t>
            </a:r>
            <a:endParaRPr kumimoji="1" lang="ja-JP" altLang="en-US" sz="1000" b="1" dirty="0">
              <a:solidFill>
                <a:schemeClr val="tx1"/>
              </a:solidFill>
            </a:endParaRPr>
          </a:p>
        </p:txBody>
      </p:sp>
      <p:sp>
        <p:nvSpPr>
          <p:cNvPr id="37" name="正方形/長方形 36">
            <a:extLst>
              <a:ext uri="{FF2B5EF4-FFF2-40B4-BE49-F238E27FC236}">
                <a16:creationId xmlns:a16="http://schemas.microsoft.com/office/drawing/2014/main" id="{94660237-76E1-0FB8-7E48-E0F212F23D79}"/>
              </a:ext>
            </a:extLst>
          </p:cNvPr>
          <p:cNvSpPr/>
          <p:nvPr/>
        </p:nvSpPr>
        <p:spPr>
          <a:xfrm>
            <a:off x="5924563" y="2074528"/>
            <a:ext cx="10858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a:t>
            </a:r>
            <a:r>
              <a:rPr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637696E5-597B-4ACC-E533-A1C98D472658}"/>
              </a:ext>
            </a:extLst>
          </p:cNvPr>
          <p:cNvSpPr/>
          <p:nvPr/>
        </p:nvSpPr>
        <p:spPr>
          <a:xfrm>
            <a:off x="590144" y="3451742"/>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ばいしょうがく</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E8F9E76F-3CB4-9B89-D3B7-3E2655575AB2}"/>
              </a:ext>
            </a:extLst>
          </p:cNvPr>
          <p:cNvSpPr/>
          <p:nvPr/>
        </p:nvSpPr>
        <p:spPr>
          <a:xfrm>
            <a:off x="2221504" y="3323290"/>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ひがいしゃ　　　　　そんがい　　　たい</a:t>
            </a:r>
            <a:endParaRPr kumimoji="1" lang="ja-JP" altLang="en-US" sz="1000" dirty="0">
              <a:solidFill>
                <a:schemeClr val="tx1"/>
              </a:solidFill>
            </a:endParaRPr>
          </a:p>
        </p:txBody>
      </p:sp>
      <p:sp>
        <p:nvSpPr>
          <p:cNvPr id="40" name="正方形/長方形 39">
            <a:extLst>
              <a:ext uri="{FF2B5EF4-FFF2-40B4-BE49-F238E27FC236}">
                <a16:creationId xmlns:a16="http://schemas.microsoft.com/office/drawing/2014/main" id="{B8EBAB0F-B77C-A4E9-7C4F-404F97C64B28}"/>
              </a:ext>
            </a:extLst>
          </p:cNvPr>
          <p:cNvSpPr/>
          <p:nvPr/>
        </p:nvSpPr>
        <p:spPr>
          <a:xfrm>
            <a:off x="2225735" y="3654408"/>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かがいしゃ　　　　　しはら</a:t>
            </a:r>
            <a:endParaRPr kumimoji="1" lang="ja-JP" altLang="en-US" sz="1000" dirty="0">
              <a:solidFill>
                <a:schemeClr val="tx1"/>
              </a:solidFill>
            </a:endParaRPr>
          </a:p>
        </p:txBody>
      </p:sp>
      <p:sp>
        <p:nvSpPr>
          <p:cNvPr id="41" name="正方形/長方形 40">
            <a:extLst>
              <a:ext uri="{FF2B5EF4-FFF2-40B4-BE49-F238E27FC236}">
                <a16:creationId xmlns:a16="http://schemas.microsoft.com/office/drawing/2014/main" id="{AD577DA2-754D-944A-164C-32D1C96B07C3}"/>
              </a:ext>
            </a:extLst>
          </p:cNvPr>
          <p:cNvSpPr/>
          <p:nvPr/>
        </p:nvSpPr>
        <p:spPr>
          <a:xfrm>
            <a:off x="2214949" y="3950166"/>
            <a:ext cx="227246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　　　　　　　　　　　　　　きんがく</a:t>
            </a:r>
            <a:endParaRPr kumimoji="1" lang="ja-JP" altLang="en-US" sz="1000" dirty="0">
              <a:solidFill>
                <a:schemeClr val="tx1"/>
              </a:solidFill>
            </a:endParaRPr>
          </a:p>
        </p:txBody>
      </p:sp>
    </p:spTree>
    <p:extLst>
      <p:ext uri="{BB962C8B-B14F-4D97-AF65-F5344CB8AC3E}">
        <p14:creationId xmlns:p14="http://schemas.microsoft.com/office/powerpoint/2010/main" val="14037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P spid="39" grpId="0"/>
      <p:bldP spid="40" grpId="0"/>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3" name="直線コネクタ 12"/>
          <p:cNvCxnSpPr/>
          <p:nvPr/>
        </p:nvCxnSpPr>
        <p:spPr>
          <a:xfrm>
            <a:off x="4305935" y="2180476"/>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288588" y="4691408"/>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494555" y="5853202"/>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494555" y="4300077"/>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4512311" y="4281705"/>
            <a:ext cx="0" cy="157149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70925" y="1033918"/>
            <a:ext cx="4224726" cy="2677656"/>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社会保障制度</a:t>
            </a:r>
            <a:endParaRPr kumimoji="1"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社会保険等</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a:t>
            </a:r>
            <a:endPar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a:t>
            </a:r>
          </a:p>
          <a:p>
            <a:pPr algn="ct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33859" y="3906064"/>
            <a:ext cx="4224730" cy="1138773"/>
          </a:xfrm>
          <a:prstGeom prst="rect">
            <a:avLst/>
          </a:prstGeom>
          <a:solidFill>
            <a:schemeClr val="bg1">
              <a:lumMod val="95000"/>
            </a:schemeClr>
          </a:solidFill>
          <a:ln w="57150">
            <a:solidFill>
              <a:schemeClr val="accent4">
                <a:lumMod val="75000"/>
              </a:schemeClr>
            </a:solidFill>
            <a:miter lim="800000"/>
          </a:ln>
        </p:spPr>
        <p:txBody>
          <a:bodyPr wrap="square" rtlCol="0" anchor="ctr">
            <a:spAutoFit/>
          </a:bodyPr>
          <a:lstStyle/>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　　　　　　預貯金</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307562" y="956948"/>
            <a:ext cx="895647" cy="5261195"/>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58363" y="1677103"/>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1711515"/>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349191" y="4281705"/>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812945" y="1834819"/>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①公的保障</a:t>
            </a:r>
          </a:p>
        </p:txBody>
      </p:sp>
      <p:sp>
        <p:nvSpPr>
          <p:cNvPr id="35" name="テキスト ボックス 34"/>
          <p:cNvSpPr txBox="1"/>
          <p:nvPr/>
        </p:nvSpPr>
        <p:spPr>
          <a:xfrm>
            <a:off x="1749307" y="4411997"/>
            <a:ext cx="2492990" cy="646331"/>
          </a:xfrm>
          <a:prstGeom prst="rect">
            <a:avLst/>
          </a:prstGeom>
          <a:noFill/>
        </p:spPr>
        <p:txBody>
          <a:bodyPr wrap="none" rtlCol="0">
            <a:spAutoFit/>
          </a:bodyPr>
          <a:lstStyle/>
          <a:p>
            <a:r>
              <a:rPr lang="ja-JP" altLang="en-US" sz="3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②私的保障</a:t>
            </a:r>
          </a:p>
        </p:txBody>
      </p:sp>
      <p:sp>
        <p:nvSpPr>
          <p:cNvPr id="38" name="円/楕円 37"/>
          <p:cNvSpPr/>
          <p:nvPr/>
        </p:nvSpPr>
        <p:spPr bwMode="ltGray">
          <a:xfrm>
            <a:off x="3320967" y="5089079"/>
            <a:ext cx="981818" cy="968188"/>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44" name="テキスト ボックス 3"/>
          <p:cNvSpPr txBox="1">
            <a:spLocks noChangeArrowheads="1"/>
          </p:cNvSpPr>
          <p:nvPr/>
        </p:nvSpPr>
        <p:spPr bwMode="auto">
          <a:xfrm>
            <a:off x="4923839" y="2527102"/>
            <a:ext cx="1796397" cy="45416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sp>
        <p:nvSpPr>
          <p:cNvPr id="42" name="角丸四角形 41"/>
          <p:cNvSpPr>
            <a:spLocks/>
          </p:cNvSpPr>
          <p:nvPr/>
        </p:nvSpPr>
        <p:spPr>
          <a:xfrm>
            <a:off x="4920544" y="2595051"/>
            <a:ext cx="1962744" cy="933554"/>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9" name="図 4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1804" y="2780093"/>
            <a:ext cx="923312" cy="748498"/>
          </a:xfrm>
          <a:prstGeom prst="rect">
            <a:avLst/>
          </a:prstGeom>
          <a:ln>
            <a:noFill/>
          </a:ln>
        </p:spPr>
      </p:pic>
      <p:sp>
        <p:nvSpPr>
          <p:cNvPr id="40" name="テキスト ボックス 3"/>
          <p:cNvSpPr txBox="1">
            <a:spLocks noChangeArrowheads="1"/>
          </p:cNvSpPr>
          <p:nvPr/>
        </p:nvSpPr>
        <p:spPr bwMode="auto">
          <a:xfrm>
            <a:off x="4826939" y="205115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主な社会保険</a:t>
            </a: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a:extLst>
              <a:ext uri="{FF2B5EF4-FFF2-40B4-BE49-F238E27FC236}">
                <a16:creationId xmlns:a16="http://schemas.microsoft.com/office/drawing/2014/main" id="{B5C171C1-DD3F-4B4B-8777-69A1B83643E1}"/>
              </a:ext>
            </a:extLst>
          </p:cNvPr>
          <p:cNvGrpSpPr/>
          <p:nvPr/>
        </p:nvGrpSpPr>
        <p:grpSpPr>
          <a:xfrm>
            <a:off x="4733859" y="5159229"/>
            <a:ext cx="4234258" cy="1384995"/>
            <a:chOff x="4745149" y="4082005"/>
            <a:chExt cx="4234258" cy="1838141"/>
          </a:xfrm>
        </p:grpSpPr>
        <p:sp>
          <p:nvSpPr>
            <p:cNvPr id="21" name="テキスト ボックス 20"/>
            <p:cNvSpPr txBox="1"/>
            <p:nvPr/>
          </p:nvSpPr>
          <p:spPr bwMode="ltGray">
            <a:xfrm>
              <a:off x="4745149" y="4082005"/>
              <a:ext cx="4234258" cy="1838141"/>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rPr>
                <a:t>民間保険</a:t>
              </a:r>
              <a:endParaRPr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en-US" altLang="ja-JP"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a:p>
              <a:pPr algn="ctr"/>
              <a:endParaRPr kumimoji="1" lang="ja-JP" altLang="en-US" sz="2800" b="1" dirty="0">
                <a:solidFill>
                  <a:schemeClr val="tx1">
                    <a:lumMod val="65000"/>
                    <a:lumOff val="35000"/>
                  </a:schemeClr>
                </a:solidFill>
                <a:latin typeface="Meiryo UI" panose="020B0604030504040204" pitchFamily="50" charset="-128"/>
                <a:ea typeface="Meiryo UI" panose="020B0604030504040204" pitchFamily="50" charset="-128"/>
                <a:cs typeface="ヒラギノ丸ゴ Pro W4"/>
              </a:endParaRPr>
            </a:p>
          </p:txBody>
        </p:sp>
        <p:pic>
          <p:nvPicPr>
            <p:cNvPr id="43" name="図 42"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7873" y="4803066"/>
              <a:ext cx="1168671" cy="996086"/>
            </a:xfrm>
            <a:prstGeom prst="rect">
              <a:avLst/>
            </a:prstGeom>
          </p:spPr>
        </p:pic>
      </p:grpSp>
      <p:sp>
        <p:nvSpPr>
          <p:cNvPr id="48" name="角丸四角形吹き出し 47"/>
          <p:cNvSpPr/>
          <p:nvPr/>
        </p:nvSpPr>
        <p:spPr>
          <a:xfrm>
            <a:off x="1357482" y="5497340"/>
            <a:ext cx="1803415" cy="510276"/>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grpSp>
        <p:nvGrpSpPr>
          <p:cNvPr id="2" name="グループ化 1">
            <a:extLst>
              <a:ext uri="{FF2B5EF4-FFF2-40B4-BE49-F238E27FC236}">
                <a16:creationId xmlns:a16="http://schemas.microsoft.com/office/drawing/2014/main" id="{434C5215-C5F0-40A1-A3E2-AA3ADE42605E}"/>
              </a:ext>
            </a:extLst>
          </p:cNvPr>
          <p:cNvGrpSpPr/>
          <p:nvPr/>
        </p:nvGrpSpPr>
        <p:grpSpPr>
          <a:xfrm>
            <a:off x="2383321" y="923323"/>
            <a:ext cx="2099560" cy="2737203"/>
            <a:chOff x="2383321" y="923323"/>
            <a:chExt cx="2099560" cy="2737203"/>
          </a:xfrm>
        </p:grpSpPr>
        <p:sp>
          <p:nvSpPr>
            <p:cNvPr id="36" name="円/楕円 35"/>
            <p:cNvSpPr/>
            <p:nvPr/>
          </p:nvSpPr>
          <p:spPr bwMode="ltGray">
            <a:xfrm>
              <a:off x="3343719" y="2472526"/>
              <a:ext cx="981818"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4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50" name="角丸四角形吹き出し 49"/>
            <p:cNvSpPr/>
            <p:nvPr/>
          </p:nvSpPr>
          <p:spPr>
            <a:xfrm>
              <a:off x="2383321" y="923323"/>
              <a:ext cx="2099560" cy="508411"/>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1" name="テキスト ボックス 3"/>
          <p:cNvSpPr txBox="1">
            <a:spLocks noChangeArrowheads="1"/>
          </p:cNvSpPr>
          <p:nvPr/>
        </p:nvSpPr>
        <p:spPr bwMode="auto">
          <a:xfrm>
            <a:off x="7043374" y="2395863"/>
            <a:ext cx="1590869" cy="675366"/>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37" name="角丸四角形 36"/>
          <p:cNvSpPr>
            <a:spLocks/>
          </p:cNvSpPr>
          <p:nvPr/>
        </p:nvSpPr>
        <p:spPr>
          <a:xfrm>
            <a:off x="6948608" y="2565945"/>
            <a:ext cx="1962532" cy="962659"/>
          </a:xfrm>
          <a:prstGeom prst="roundRect">
            <a:avLst/>
          </a:prstGeom>
          <a:noFill/>
          <a:ln w="381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pic>
        <p:nvPicPr>
          <p:cNvPr id="51" name="図 50">
            <a:extLst>
              <a:ext uri="{FF2B5EF4-FFF2-40B4-BE49-F238E27FC236}">
                <a16:creationId xmlns:a16="http://schemas.microsoft.com/office/drawing/2014/main" id="{4E0D7E55-2E3F-4913-8027-BF60ECB5B6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8807" y="2857614"/>
            <a:ext cx="415118" cy="634070"/>
          </a:xfrm>
          <a:prstGeom prst="rect">
            <a:avLst/>
          </a:prstGeom>
        </p:spPr>
      </p:pic>
      <p:sp>
        <p:nvSpPr>
          <p:cNvPr id="11" name="四角形: 角を丸くする 10">
            <a:extLst>
              <a:ext uri="{FF2B5EF4-FFF2-40B4-BE49-F238E27FC236}">
                <a16:creationId xmlns:a16="http://schemas.microsoft.com/office/drawing/2014/main" id="{0D87FEFA-355A-474F-8CB0-7E1DE55FE7E3}"/>
              </a:ext>
            </a:extLst>
          </p:cNvPr>
          <p:cNvSpPr/>
          <p:nvPr/>
        </p:nvSpPr>
        <p:spPr>
          <a:xfrm>
            <a:off x="4652421" y="2086954"/>
            <a:ext cx="4456083" cy="1766029"/>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pPr defTabSz="457200">
              <a:defRPr/>
            </a:pPr>
            <a:fld id="{7B76553B-32E2-D644-9CD0-56FDA882EB90}" type="slidenum">
              <a:rPr lang="ja-JP" altLang="en-US" smtClean="0"/>
              <a:pPr defTabSz="457200">
                <a:defRPr/>
              </a:pPr>
              <a:t>31</a:t>
            </a:fld>
            <a:endParaRPr lang="ja-JP" altLang="en-US" dirty="0"/>
          </a:p>
        </p:txBody>
      </p:sp>
      <p:pic>
        <p:nvPicPr>
          <p:cNvPr id="39" name="図 38">
            <a:extLst>
              <a:ext uri="{FF2B5EF4-FFF2-40B4-BE49-F238E27FC236}">
                <a16:creationId xmlns:a16="http://schemas.microsoft.com/office/drawing/2014/main" id="{BFD6ACC4-295B-4BDF-8C17-061FD5D9DB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0492" y="3940504"/>
            <a:ext cx="823360" cy="1084037"/>
          </a:xfrm>
          <a:prstGeom prst="rect">
            <a:avLst/>
          </a:prstGeom>
        </p:spPr>
      </p:pic>
      <p:pic>
        <p:nvPicPr>
          <p:cNvPr id="52" name="図 51">
            <a:extLst>
              <a:ext uri="{FF2B5EF4-FFF2-40B4-BE49-F238E27FC236}">
                <a16:creationId xmlns:a16="http://schemas.microsoft.com/office/drawing/2014/main" id="{786F7A7A-4FC6-45CA-B9E2-685FBA0583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61152" y="5328743"/>
            <a:ext cx="822041" cy="1083600"/>
          </a:xfrm>
          <a:prstGeom prst="rect">
            <a:avLst/>
          </a:prstGeom>
        </p:spPr>
      </p:pic>
      <p:pic>
        <p:nvPicPr>
          <p:cNvPr id="1026" name="Picture 2" descr="保険証のかわいいフリーイラスト素材">
            <a:extLst>
              <a:ext uri="{FF2B5EF4-FFF2-40B4-BE49-F238E27FC236}">
                <a16:creationId xmlns:a16="http://schemas.microsoft.com/office/drawing/2014/main" id="{7D46D89B-CC82-4924-AD8A-75865DE192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2499" y="2909065"/>
            <a:ext cx="733812" cy="565035"/>
          </a:xfrm>
          <a:prstGeom prst="rect">
            <a:avLst/>
          </a:prstGeom>
          <a:noFill/>
          <a:extLst>
            <a:ext uri="{909E8E84-426E-40DD-AFC4-6F175D3DCCD1}">
              <a14:hiddenFill xmlns:a14="http://schemas.microsoft.com/office/drawing/2010/main">
                <a:solidFill>
                  <a:srgbClr val="FFFFFF"/>
                </a:solidFill>
              </a14:hiddenFill>
            </a:ext>
          </a:extLst>
        </p:spPr>
      </p:pic>
      <p:sp>
        <p:nvSpPr>
          <p:cNvPr id="46" name="四角形: 角を丸くする 45">
            <a:extLst>
              <a:ext uri="{FF2B5EF4-FFF2-40B4-BE49-F238E27FC236}">
                <a16:creationId xmlns:a16="http://schemas.microsoft.com/office/drawing/2014/main" id="{F85E4806-4882-46E5-865B-85B8B03AB19F}"/>
              </a:ext>
            </a:extLst>
          </p:cNvPr>
          <p:cNvSpPr/>
          <p:nvPr/>
        </p:nvSpPr>
        <p:spPr>
          <a:xfrm>
            <a:off x="4652421" y="5017266"/>
            <a:ext cx="4456083" cy="1706553"/>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59" name="グループ化 58">
            <a:extLst>
              <a:ext uri="{FF2B5EF4-FFF2-40B4-BE49-F238E27FC236}">
                <a16:creationId xmlns:a16="http://schemas.microsoft.com/office/drawing/2014/main" id="{BBBB1376-A316-6FB7-2F5C-A441CD664AC1}"/>
              </a:ext>
            </a:extLst>
          </p:cNvPr>
          <p:cNvGrpSpPr/>
          <p:nvPr/>
        </p:nvGrpSpPr>
        <p:grpSpPr>
          <a:xfrm>
            <a:off x="340680" y="-15761"/>
            <a:ext cx="7813418" cy="3040868"/>
            <a:chOff x="340680" y="-15761"/>
            <a:chExt cx="7813418" cy="3040868"/>
          </a:xfrm>
        </p:grpSpPr>
        <p:sp>
          <p:nvSpPr>
            <p:cNvPr id="8" name="正方形/長方形 7">
              <a:extLst>
                <a:ext uri="{FF2B5EF4-FFF2-40B4-BE49-F238E27FC236}">
                  <a16:creationId xmlns:a16="http://schemas.microsoft.com/office/drawing/2014/main" id="{6864F13A-BA8C-4291-3CD0-43B986BF9A70}"/>
                </a:ext>
              </a:extLst>
            </p:cNvPr>
            <p:cNvSpPr/>
            <p:nvPr/>
          </p:nvSpPr>
          <p:spPr>
            <a:xfrm>
              <a:off x="340680" y="-2167"/>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B3AAEAC1-994E-39AE-6CAA-C16E4D59ECC5}"/>
                </a:ext>
              </a:extLst>
            </p:cNvPr>
            <p:cNvSpPr/>
            <p:nvPr/>
          </p:nvSpPr>
          <p:spPr>
            <a:xfrm>
              <a:off x="1369167" y="-8746"/>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AC9D1D0C-5278-8820-0EB5-AB717B57779B}"/>
                </a:ext>
              </a:extLst>
            </p:cNvPr>
            <p:cNvSpPr/>
            <p:nvPr/>
          </p:nvSpPr>
          <p:spPr>
            <a:xfrm>
              <a:off x="2092535" y="-15761"/>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まも</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AA370A80-178E-B903-951C-B06E8DEF7271}"/>
                </a:ext>
              </a:extLst>
            </p:cNvPr>
            <p:cNvSpPr/>
            <p:nvPr/>
          </p:nvSpPr>
          <p:spPr>
            <a:xfrm>
              <a:off x="2653507" y="1743226"/>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こうてきほしょう</a:t>
              </a:r>
            </a:p>
          </p:txBody>
        </p:sp>
        <p:sp>
          <p:nvSpPr>
            <p:cNvPr id="25" name="正方形/長方形 24">
              <a:extLst>
                <a:ext uri="{FF2B5EF4-FFF2-40B4-BE49-F238E27FC236}">
                  <a16:creationId xmlns:a16="http://schemas.microsoft.com/office/drawing/2014/main" id="{D9DF727D-557D-E603-490B-6D0920FC0605}"/>
                </a:ext>
              </a:extLst>
            </p:cNvPr>
            <p:cNvSpPr/>
            <p:nvPr/>
          </p:nvSpPr>
          <p:spPr>
            <a:xfrm>
              <a:off x="5335393" y="1009474"/>
              <a:ext cx="2818705"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しゃかいほしょうせいど</a:t>
              </a:r>
            </a:p>
          </p:txBody>
        </p:sp>
        <p:sp>
          <p:nvSpPr>
            <p:cNvPr id="26" name="正方形/長方形 25">
              <a:extLst>
                <a:ext uri="{FF2B5EF4-FFF2-40B4-BE49-F238E27FC236}">
                  <a16:creationId xmlns:a16="http://schemas.microsoft.com/office/drawing/2014/main" id="{C56E283D-C682-6240-1B39-5AD66416943F}"/>
                </a:ext>
              </a:extLst>
            </p:cNvPr>
            <p:cNvSpPr/>
            <p:nvPr/>
          </p:nvSpPr>
          <p:spPr>
            <a:xfrm>
              <a:off x="5316533" y="1488120"/>
              <a:ext cx="2818705"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しゃかいほけんなど</a:t>
              </a:r>
            </a:p>
          </p:txBody>
        </p:sp>
        <p:sp>
          <p:nvSpPr>
            <p:cNvPr id="27" name="正方形/長方形 26">
              <a:extLst>
                <a:ext uri="{FF2B5EF4-FFF2-40B4-BE49-F238E27FC236}">
                  <a16:creationId xmlns:a16="http://schemas.microsoft.com/office/drawing/2014/main" id="{2979E5C2-E576-0B18-5681-D3B32F037060}"/>
                </a:ext>
              </a:extLst>
            </p:cNvPr>
            <p:cNvSpPr/>
            <p:nvPr/>
          </p:nvSpPr>
          <p:spPr>
            <a:xfrm>
              <a:off x="4640418" y="2086954"/>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おも</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CD7C61EA-D461-8702-30AF-512F9DA90DAE}"/>
                </a:ext>
              </a:extLst>
            </p:cNvPr>
            <p:cNvSpPr/>
            <p:nvPr/>
          </p:nvSpPr>
          <p:spPr>
            <a:xfrm>
              <a:off x="5571678" y="2086954"/>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しゃかいほけん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DE44C079-B9F3-9AF1-CF33-2FD9C0B08F0F}"/>
                </a:ext>
              </a:extLst>
            </p:cNvPr>
            <p:cNvSpPr/>
            <p:nvPr/>
          </p:nvSpPr>
          <p:spPr>
            <a:xfrm>
              <a:off x="4993010" y="2809663"/>
              <a:ext cx="125919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こうてきいりょうほけん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7B7236C7-83B4-6846-500B-7C64A48FF8D9}"/>
                </a:ext>
              </a:extLst>
            </p:cNvPr>
            <p:cNvSpPr/>
            <p:nvPr/>
          </p:nvSpPr>
          <p:spPr>
            <a:xfrm>
              <a:off x="6888014" y="2792455"/>
              <a:ext cx="1259197"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こうてきねんきんほけん</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60" name="グループ化 59">
            <a:extLst>
              <a:ext uri="{FF2B5EF4-FFF2-40B4-BE49-F238E27FC236}">
                <a16:creationId xmlns:a16="http://schemas.microsoft.com/office/drawing/2014/main" id="{0BB3BFBA-04C7-41D9-D988-5733F4E1DEDE}"/>
              </a:ext>
            </a:extLst>
          </p:cNvPr>
          <p:cNvGrpSpPr/>
          <p:nvPr/>
        </p:nvGrpSpPr>
        <p:grpSpPr>
          <a:xfrm>
            <a:off x="2429280" y="864008"/>
            <a:ext cx="1813017" cy="1934999"/>
            <a:chOff x="2429280" y="864008"/>
            <a:chExt cx="1813017" cy="1934999"/>
          </a:xfrm>
        </p:grpSpPr>
        <p:sp>
          <p:nvSpPr>
            <p:cNvPr id="14" name="正方形/長方形 13">
              <a:extLst>
                <a:ext uri="{FF2B5EF4-FFF2-40B4-BE49-F238E27FC236}">
                  <a16:creationId xmlns:a16="http://schemas.microsoft.com/office/drawing/2014/main" id="{2E8C3B62-17CF-A619-7875-B8DCF6D7DED0}"/>
                </a:ext>
              </a:extLst>
            </p:cNvPr>
            <p:cNvSpPr/>
            <p:nvPr/>
          </p:nvSpPr>
          <p:spPr>
            <a:xfrm>
              <a:off x="2429280" y="864008"/>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a:t>
              </a:r>
            </a:p>
          </p:txBody>
        </p:sp>
        <p:sp>
          <p:nvSpPr>
            <p:cNvPr id="20" name="正方形/長方形 19">
              <a:extLst>
                <a:ext uri="{FF2B5EF4-FFF2-40B4-BE49-F238E27FC236}">
                  <a16:creationId xmlns:a16="http://schemas.microsoft.com/office/drawing/2014/main" id="{76EE5DF0-CDB6-AF35-57E4-433112694F70}"/>
                </a:ext>
              </a:extLst>
            </p:cNvPr>
            <p:cNvSpPr/>
            <p:nvPr/>
          </p:nvSpPr>
          <p:spPr>
            <a:xfrm>
              <a:off x="3109253" y="864008"/>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きょうせい</a:t>
              </a:r>
            </a:p>
          </p:txBody>
        </p:sp>
        <p:sp>
          <p:nvSpPr>
            <p:cNvPr id="31" name="正方形/長方形 30">
              <a:extLst>
                <a:ext uri="{FF2B5EF4-FFF2-40B4-BE49-F238E27FC236}">
                  <a16:creationId xmlns:a16="http://schemas.microsoft.com/office/drawing/2014/main" id="{BFFD5D74-987D-D855-89C5-9F1B004A1D0F}"/>
                </a:ext>
              </a:extLst>
            </p:cNvPr>
            <p:cNvSpPr/>
            <p:nvPr/>
          </p:nvSpPr>
          <p:spPr>
            <a:xfrm>
              <a:off x="3529629" y="2552786"/>
              <a:ext cx="609998"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くに</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53" name="グループ化 52">
            <a:extLst>
              <a:ext uri="{FF2B5EF4-FFF2-40B4-BE49-F238E27FC236}">
                <a16:creationId xmlns:a16="http://schemas.microsoft.com/office/drawing/2014/main" id="{ACC1F6DF-3975-301E-980F-291CC1D3135C}"/>
              </a:ext>
            </a:extLst>
          </p:cNvPr>
          <p:cNvGrpSpPr/>
          <p:nvPr/>
        </p:nvGrpSpPr>
        <p:grpSpPr>
          <a:xfrm>
            <a:off x="1361075" y="5296174"/>
            <a:ext cx="2787650" cy="912693"/>
            <a:chOff x="1361075" y="5296174"/>
            <a:chExt cx="2787650" cy="912693"/>
          </a:xfrm>
        </p:grpSpPr>
        <p:sp>
          <p:nvSpPr>
            <p:cNvPr id="56" name="正方形/長方形 55">
              <a:extLst>
                <a:ext uri="{FF2B5EF4-FFF2-40B4-BE49-F238E27FC236}">
                  <a16:creationId xmlns:a16="http://schemas.microsoft.com/office/drawing/2014/main" id="{293B87FC-C71A-3958-2D0C-447299D6D342}"/>
                </a:ext>
              </a:extLst>
            </p:cNvPr>
            <p:cNvSpPr/>
            <p:nvPr/>
          </p:nvSpPr>
          <p:spPr>
            <a:xfrm>
              <a:off x="1361075" y="5962646"/>
              <a:ext cx="89564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ほんにん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C622F0BD-29FE-1816-E602-F4A2F6CA3FCA}"/>
                </a:ext>
              </a:extLst>
            </p:cNvPr>
            <p:cNvSpPr/>
            <p:nvPr/>
          </p:nvSpPr>
          <p:spPr>
            <a:xfrm>
              <a:off x="2250502" y="5962646"/>
              <a:ext cx="89564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77978A00-4BB7-4288-8240-642687ACE203}"/>
                </a:ext>
              </a:extLst>
            </p:cNvPr>
            <p:cNvSpPr/>
            <p:nvPr/>
          </p:nvSpPr>
          <p:spPr>
            <a:xfrm>
              <a:off x="3992069" y="5296174"/>
              <a:ext cx="156656" cy="553998"/>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61" name="グループ化 60">
            <a:extLst>
              <a:ext uri="{FF2B5EF4-FFF2-40B4-BE49-F238E27FC236}">
                <a16:creationId xmlns:a16="http://schemas.microsoft.com/office/drawing/2014/main" id="{BC1F328D-E715-97C8-46E5-6F2142FA94D9}"/>
              </a:ext>
            </a:extLst>
          </p:cNvPr>
          <p:cNvGrpSpPr/>
          <p:nvPr/>
        </p:nvGrpSpPr>
        <p:grpSpPr>
          <a:xfrm>
            <a:off x="2635818" y="4071893"/>
            <a:ext cx="4765820" cy="1690132"/>
            <a:chOff x="2635818" y="4071893"/>
            <a:chExt cx="4765820" cy="1690132"/>
          </a:xfrm>
        </p:grpSpPr>
        <p:sp>
          <p:nvSpPr>
            <p:cNvPr id="47" name="正方形/長方形 46">
              <a:extLst>
                <a:ext uri="{FF2B5EF4-FFF2-40B4-BE49-F238E27FC236}">
                  <a16:creationId xmlns:a16="http://schemas.microsoft.com/office/drawing/2014/main" id="{051DA257-7293-B76B-C1B3-2E5B16BB1FD6}"/>
                </a:ext>
              </a:extLst>
            </p:cNvPr>
            <p:cNvSpPr/>
            <p:nvPr/>
          </p:nvSpPr>
          <p:spPr>
            <a:xfrm>
              <a:off x="2635818" y="4264052"/>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a:t>
              </a: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てきほしょう</a:t>
              </a:r>
            </a:p>
          </p:txBody>
        </p:sp>
        <p:sp>
          <p:nvSpPr>
            <p:cNvPr id="54" name="正方形/長方形 53">
              <a:extLst>
                <a:ext uri="{FF2B5EF4-FFF2-40B4-BE49-F238E27FC236}">
                  <a16:creationId xmlns:a16="http://schemas.microsoft.com/office/drawing/2014/main" id="{009EF0DE-6D2A-7F85-C885-D79ADD70994F}"/>
                </a:ext>
              </a:extLst>
            </p:cNvPr>
            <p:cNvSpPr/>
            <p:nvPr/>
          </p:nvSpPr>
          <p:spPr>
            <a:xfrm>
              <a:off x="6198160" y="4071893"/>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よちょきん</a:t>
              </a:r>
            </a:p>
          </p:txBody>
        </p:sp>
        <p:sp>
          <p:nvSpPr>
            <p:cNvPr id="55" name="正方形/長方形 54">
              <a:extLst>
                <a:ext uri="{FF2B5EF4-FFF2-40B4-BE49-F238E27FC236}">
                  <a16:creationId xmlns:a16="http://schemas.microsoft.com/office/drawing/2014/main" id="{1921B3ED-5677-5FC9-189D-8CA54A9E4054}"/>
                </a:ext>
              </a:extLst>
            </p:cNvPr>
            <p:cNvSpPr/>
            <p:nvPr/>
          </p:nvSpPr>
          <p:spPr>
            <a:xfrm>
              <a:off x="6268594" y="5515804"/>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みんかんほけん</a:t>
              </a:r>
            </a:p>
          </p:txBody>
        </p:sp>
      </p:grpSp>
    </p:spTree>
    <p:extLst>
      <p:ext uri="{BB962C8B-B14F-4D97-AF65-F5344CB8AC3E}">
        <p14:creationId xmlns:p14="http://schemas.microsoft.com/office/powerpoint/2010/main" val="20486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11" grpId="0" animBg="1"/>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「民間保険」で備える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879476359"/>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solidFill>
                            <a:schemeClr val="tx1"/>
                          </a:solidFill>
                          <a:latin typeface="Meiryo UI" panose="020B0604030504040204" pitchFamily="50" charset="-128"/>
                          <a:ea typeface="Meiryo UI" panose="020B0604030504040204" pitchFamily="50" charset="-128"/>
                          <a:cs typeface="ヒラギノ角ゴ Pro W6"/>
                        </a:rPr>
                        <a:t>ケガ</a:t>
                      </a:r>
                      <a:endParaRPr kumimoji="1" lang="en-US" altLang="ja-JP" sz="2800" b="1" i="0" dirty="0">
                        <a:solidFill>
                          <a:schemeClr val="tx1"/>
                        </a:solidFill>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solidFill>
                <a:srgbClr val="FF0000"/>
              </a:solidFill>
            </a:endParaRPr>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8" name="スライド番号プレースホルダー 7"/>
          <p:cNvSpPr>
            <a:spLocks noGrp="1"/>
          </p:cNvSpPr>
          <p:nvPr>
            <p:ph type="sldNum" sz="quarter" idx="12"/>
          </p:nvPr>
        </p:nvSpPr>
        <p:spPr/>
        <p:txBody>
          <a:bodyPr/>
          <a:lstStyle/>
          <a:p>
            <a:pPr defTabSz="457200">
              <a:defRPr/>
            </a:pPr>
            <a:fld id="{7B76553B-32E2-D644-9CD0-56FDA882EB90}" type="slidenum">
              <a:rPr lang="ja-JP" altLang="en-US" smtClean="0"/>
              <a:pPr defTabSz="457200">
                <a:defRPr/>
              </a:pPr>
              <a:t>32</a:t>
            </a:fld>
            <a:endParaRPr lang="ja-JP" altLang="en-US" dirty="0"/>
          </a:p>
        </p:txBody>
      </p:sp>
      <p:sp>
        <p:nvSpPr>
          <p:cNvPr id="20" name="正方形/長方形 19">
            <a:extLst>
              <a:ext uri="{FF2B5EF4-FFF2-40B4-BE49-F238E27FC236}">
                <a16:creationId xmlns:a16="http://schemas.microsoft.com/office/drawing/2014/main" id="{8BD93028-A2A5-41D2-27EF-77BA9528CC2D}"/>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grpSp>
        <p:nvGrpSpPr>
          <p:cNvPr id="23" name="グループ化 22">
            <a:extLst>
              <a:ext uri="{FF2B5EF4-FFF2-40B4-BE49-F238E27FC236}">
                <a16:creationId xmlns:a16="http://schemas.microsoft.com/office/drawing/2014/main" id="{93E7F6CC-084C-23B6-B563-78BC148319E9}"/>
              </a:ext>
            </a:extLst>
          </p:cNvPr>
          <p:cNvGrpSpPr/>
          <p:nvPr/>
        </p:nvGrpSpPr>
        <p:grpSpPr>
          <a:xfrm>
            <a:off x="687495" y="-62981"/>
            <a:ext cx="7249204" cy="5473919"/>
            <a:chOff x="687495" y="-62981"/>
            <a:chExt cx="7249204" cy="5473919"/>
          </a:xfrm>
        </p:grpSpPr>
        <p:sp>
          <p:nvSpPr>
            <p:cNvPr id="14" name="正方形/長方形 13">
              <a:extLst>
                <a:ext uri="{FF2B5EF4-FFF2-40B4-BE49-F238E27FC236}">
                  <a16:creationId xmlns:a16="http://schemas.microsoft.com/office/drawing/2014/main" id="{38CE2A31-70CD-3157-07D1-E1755E2C18FA}"/>
                </a:ext>
              </a:extLst>
            </p:cNvPr>
            <p:cNvSpPr/>
            <p:nvPr/>
          </p:nvSpPr>
          <p:spPr>
            <a:xfrm>
              <a:off x="687495" y="-62981"/>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みんかん</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7" name="正方形/長方形 16">
              <a:extLst>
                <a:ext uri="{FF2B5EF4-FFF2-40B4-BE49-F238E27FC236}">
                  <a16:creationId xmlns:a16="http://schemas.microsoft.com/office/drawing/2014/main" id="{B2B2C453-D056-80F8-4B99-0FCC24A03530}"/>
                </a:ext>
              </a:extLst>
            </p:cNvPr>
            <p:cNvSpPr/>
            <p:nvPr/>
          </p:nvSpPr>
          <p:spPr>
            <a:xfrm>
              <a:off x="2377051" y="-62981"/>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bg1"/>
                </a:solidFill>
              </a:endParaRPr>
            </a:p>
          </p:txBody>
        </p:sp>
        <p:sp>
          <p:nvSpPr>
            <p:cNvPr id="18" name="正方形/長方形 17">
              <a:extLst>
                <a:ext uri="{FF2B5EF4-FFF2-40B4-BE49-F238E27FC236}">
                  <a16:creationId xmlns:a16="http://schemas.microsoft.com/office/drawing/2014/main" id="{15A2534E-6857-9A75-D786-CF0CF812AA75}"/>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19" name="正方形/長方形 18">
              <a:extLst>
                <a:ext uri="{FF2B5EF4-FFF2-40B4-BE49-F238E27FC236}">
                  <a16:creationId xmlns:a16="http://schemas.microsoft.com/office/drawing/2014/main" id="{A43AFA0C-1E28-2537-64DA-3E25E84E735D}"/>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1" name="正方形/長方形 20">
              <a:extLst>
                <a:ext uri="{FF2B5EF4-FFF2-40B4-BE49-F238E27FC236}">
                  <a16:creationId xmlns:a16="http://schemas.microsoft.com/office/drawing/2014/main" id="{7E54BB17-0DB9-8C6A-F2B3-0CBC5F13DB5B}"/>
                </a:ext>
              </a:extLst>
            </p:cNvPr>
            <p:cNvSpPr/>
            <p:nvPr/>
          </p:nvSpPr>
          <p:spPr>
            <a:xfrm>
              <a:off x="3608499" y="247249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2" name="正方形/長方形 21">
              <a:extLst>
                <a:ext uri="{FF2B5EF4-FFF2-40B4-BE49-F238E27FC236}">
                  <a16:creationId xmlns:a16="http://schemas.microsoft.com/office/drawing/2014/main" id="{251948DD-8E10-CE5A-2959-BA34D4D6ACE4}"/>
                </a:ext>
              </a:extLst>
            </p:cNvPr>
            <p:cNvSpPr/>
            <p:nvPr/>
          </p:nvSpPr>
          <p:spPr>
            <a:xfrm>
              <a:off x="3182496" y="290344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4" name="正方形/長方形 23">
              <a:extLst>
                <a:ext uri="{FF2B5EF4-FFF2-40B4-BE49-F238E27FC236}">
                  <a16:creationId xmlns:a16="http://schemas.microsoft.com/office/drawing/2014/main" id="{69E53AC3-8E7D-2D55-BEBD-F6F529EAE03A}"/>
                </a:ext>
              </a:extLst>
            </p:cNvPr>
            <p:cNvSpPr/>
            <p:nvPr/>
          </p:nvSpPr>
          <p:spPr>
            <a:xfrm>
              <a:off x="5667376" y="247491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5" name="正方形/長方形 24">
              <a:extLst>
                <a:ext uri="{FF2B5EF4-FFF2-40B4-BE49-F238E27FC236}">
                  <a16:creationId xmlns:a16="http://schemas.microsoft.com/office/drawing/2014/main" id="{20F33571-0A38-238E-7E5C-9D06EEEDD412}"/>
                </a:ext>
              </a:extLst>
            </p:cNvPr>
            <p:cNvSpPr/>
            <p:nvPr/>
          </p:nvSpPr>
          <p:spPr>
            <a:xfrm>
              <a:off x="7163299" y="247138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30472F35-01A8-B40B-44E0-ABD66DFE1360}"/>
                </a:ext>
              </a:extLst>
            </p:cNvPr>
            <p:cNvSpPr/>
            <p:nvPr/>
          </p:nvSpPr>
          <p:spPr>
            <a:xfrm>
              <a:off x="6540116" y="290745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DEC741B4-62A6-081B-0E25-C3593FF8D686}"/>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F3E46889-DD5E-7118-9EB3-857B260329A8}"/>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4AE7261F-4412-5E5B-B523-D22AEB7AA7DB}"/>
                </a:ext>
              </a:extLst>
            </p:cNvPr>
            <p:cNvSpPr/>
            <p:nvPr/>
          </p:nvSpPr>
          <p:spPr>
            <a:xfrm>
              <a:off x="2284917" y="462302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03122DE0-4088-A7FA-B659-555CA2933549}"/>
                </a:ext>
              </a:extLst>
            </p:cNvPr>
            <p:cNvSpPr/>
            <p:nvPr/>
          </p:nvSpPr>
          <p:spPr>
            <a:xfrm>
              <a:off x="2279192" y="504917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26BE9DE2-6BB4-4F51-D4A5-EF9004EEFB17}"/>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53E77782-8CD9-5D3A-C1EB-4031D0DF82F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D8C8EB4A-6345-97B0-9E6B-C093AFC57683}"/>
                </a:ext>
              </a:extLst>
            </p:cNvPr>
            <p:cNvSpPr/>
            <p:nvPr/>
          </p:nvSpPr>
          <p:spPr>
            <a:xfrm>
              <a:off x="5808901" y="461056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2D99F663-803E-E4D6-3593-9DD74B9CCE11}"/>
                </a:ext>
              </a:extLst>
            </p:cNvPr>
            <p:cNvSpPr/>
            <p:nvPr/>
          </p:nvSpPr>
          <p:spPr>
            <a:xfrm>
              <a:off x="6795179" y="46194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grpSp>
    </p:spTree>
    <p:extLst>
      <p:ext uri="{BB962C8B-B14F-4D97-AF65-F5344CB8AC3E}">
        <p14:creationId xmlns:p14="http://schemas.microsoft.com/office/powerpoint/2010/main" val="26422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240363292"/>
              </p:ext>
            </p:extLst>
          </p:nvPr>
        </p:nvGraphicFramePr>
        <p:xfrm>
          <a:off x="4637925" y="786702"/>
          <a:ext cx="4406063" cy="5625040"/>
        </p:xfrm>
        <a:graphic>
          <a:graphicData uri="http://schemas.openxmlformats.org/drawingml/2006/table">
            <a:tbl>
              <a:tblPr firstRow="1" bandRow="1">
                <a:tableStyleId>{2D5ABB26-0587-4C30-8999-92F81FD0307C}</a:tableStyleId>
              </a:tblPr>
              <a:tblGrid>
                <a:gridCol w="4406063">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33</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さまざまな目的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15682"/>
            <a:chOff x="5442694" y="4837989"/>
            <a:chExt cx="2724949" cy="1615682"/>
          </a:xfrm>
        </p:grpSpPr>
        <p:sp>
          <p:nvSpPr>
            <p:cNvPr id="18" name="テキスト ボックス 17"/>
            <p:cNvSpPr txBox="1"/>
            <p:nvPr/>
          </p:nvSpPr>
          <p:spPr>
            <a:xfrm>
              <a:off x="5459850" y="4966917"/>
              <a:ext cx="2707793" cy="1486754"/>
            </a:xfrm>
            <a:prstGeom prst="rect">
              <a:avLst/>
            </a:prstGeom>
            <a:noFill/>
          </p:spPr>
          <p:txBody>
            <a:bodyPr wrap="none" rtlCol="0">
              <a:spAutoFit/>
            </a:bodyPr>
            <a:lstStyle/>
            <a:p>
              <a:pPr algn="ctr">
                <a:lnSpc>
                  <a:spcPct val="120000"/>
                </a:lnSpc>
              </a:pPr>
              <a:r>
                <a:rPr lang="ja-JP" altLang="en-US" sz="4000" b="1" dirty="0">
                  <a:latin typeface="Meiryo UI" panose="020B0604030504040204" pitchFamily="50" charset="-128"/>
                  <a:ea typeface="Meiryo UI" panose="020B0604030504040204" pitchFamily="50" charset="-128"/>
                  <a:cs typeface="ヒラギノ角ゴ Pro W6"/>
                </a:rPr>
                <a:t>特定の損失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とくてい</a:t>
              </a:r>
              <a:endParaRPr kumimoji="1" lang="ja-JP" altLang="en-US" sz="1400" dirty="0">
                <a:solidFill>
                  <a:schemeClr val="tx1"/>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1" name="正方形/長方形 50">
            <a:extLst>
              <a:ext uri="{FF2B5EF4-FFF2-40B4-BE49-F238E27FC236}">
                <a16:creationId xmlns:a16="http://schemas.microsoft.com/office/drawing/2014/main" id="{AF235A15-0CB5-C500-C5EC-9C2FD6991FE5}"/>
              </a:ext>
            </a:extLst>
          </p:cNvPr>
          <p:cNvSpPr/>
          <p:nvPr/>
        </p:nvSpPr>
        <p:spPr>
          <a:xfrm>
            <a:off x="3493452" y="-46427"/>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52" name="正方形/長方形 51">
            <a:extLst>
              <a:ext uri="{FF2B5EF4-FFF2-40B4-BE49-F238E27FC236}">
                <a16:creationId xmlns:a16="http://schemas.microsoft.com/office/drawing/2014/main" id="{C7B11D95-4169-F272-CA3B-4C00B1DB6201}"/>
              </a:ext>
            </a:extLst>
          </p:cNvPr>
          <p:cNvSpPr/>
          <p:nvPr/>
        </p:nvSpPr>
        <p:spPr>
          <a:xfrm>
            <a:off x="7292800"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2881305960"/>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bwMode="white">
          <a:xfrm>
            <a:off x="268224" y="-12662"/>
            <a:ext cx="644931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「生命保険」には契約が必要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2" name="角丸四角形 31"/>
          <p:cNvSpPr/>
          <p:nvPr/>
        </p:nvSpPr>
        <p:spPr>
          <a:xfrm>
            <a:off x="195549" y="5168467"/>
            <a:ext cx="8617767" cy="1563532"/>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337546" y="5258705"/>
            <a:ext cx="8200279" cy="1492268"/>
          </a:xfrm>
          <a:prstGeom prst="rect">
            <a:avLst/>
          </a:prstGeom>
          <a:noFill/>
        </p:spPr>
        <p:txBody>
          <a:bodyPr wrap="square" rtlCol="0">
            <a:spAutoFit/>
          </a:bodyPr>
          <a:lstStyle/>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保険料って何？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保障を得る代わりに、契約者が生命保険会社に払い込むお金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保険金・給付金って何？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死亡や入院などにより、受取人が生命保険会社から受け取るお金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9779" y="4843721"/>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nvGrpSpPr>
          <p:cNvPr id="3" name="グループ化 2"/>
          <p:cNvGrpSpPr/>
          <p:nvPr/>
        </p:nvGrpSpPr>
        <p:grpSpPr>
          <a:xfrm>
            <a:off x="361254" y="1002580"/>
            <a:ext cx="8508954" cy="3569243"/>
            <a:chOff x="412624" y="725182"/>
            <a:chExt cx="8508954" cy="3569243"/>
          </a:xfrm>
        </p:grpSpPr>
        <p:sp>
          <p:nvSpPr>
            <p:cNvPr id="23" name="右矢印 22"/>
            <p:cNvSpPr/>
            <p:nvPr/>
          </p:nvSpPr>
          <p:spPr>
            <a:xfrm rot="8295431">
              <a:off x="6889702" y="2502230"/>
              <a:ext cx="558199" cy="350881"/>
            </a:xfrm>
            <a:prstGeom prst="rightArrow">
              <a:avLst>
                <a:gd name="adj1" fmla="val 50000"/>
                <a:gd name="adj2" fmla="val 48411"/>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3499457" y="3453613"/>
              <a:ext cx="558199" cy="38439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4" name="グループ化 43">
              <a:extLst>
                <a:ext uri="{FF2B5EF4-FFF2-40B4-BE49-F238E27FC236}">
                  <a16:creationId xmlns:a16="http://schemas.microsoft.com/office/drawing/2014/main" id="{B3FAC42C-B755-49F0-9DF2-36F17B819562}"/>
                </a:ext>
              </a:extLst>
            </p:cNvPr>
            <p:cNvGrpSpPr/>
            <p:nvPr/>
          </p:nvGrpSpPr>
          <p:grpSpPr>
            <a:xfrm>
              <a:off x="1483167" y="2835476"/>
              <a:ext cx="2532908" cy="1388478"/>
              <a:chOff x="1483167" y="2835476"/>
              <a:chExt cx="2532908" cy="1388478"/>
            </a:xfrm>
          </p:grpSpPr>
          <p:sp>
            <p:nvSpPr>
              <p:cNvPr id="27" name="テキスト ボックス 26"/>
              <p:cNvSpPr txBox="1"/>
              <p:nvPr/>
            </p:nvSpPr>
            <p:spPr>
              <a:xfrm>
                <a:off x="1483167" y="2835476"/>
                <a:ext cx="253290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⑥保険金・給付金の受取り</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a:stretch>
                <a:fillRect/>
              </a:stretch>
            </p:blipFill>
            <p:spPr>
              <a:xfrm>
                <a:off x="2494345" y="3199669"/>
                <a:ext cx="808225" cy="1024285"/>
              </a:xfrm>
              <a:prstGeom prst="rect">
                <a:avLst/>
              </a:prstGeom>
            </p:spPr>
          </p:pic>
        </p:grpSp>
        <p:grpSp>
          <p:nvGrpSpPr>
            <p:cNvPr id="43" name="グループ化 42">
              <a:extLst>
                <a:ext uri="{FF2B5EF4-FFF2-40B4-BE49-F238E27FC236}">
                  <a16:creationId xmlns:a16="http://schemas.microsoft.com/office/drawing/2014/main" id="{9B0A2C9D-4AB6-4EB1-AB89-F25042ADDE57}"/>
                </a:ext>
              </a:extLst>
            </p:cNvPr>
            <p:cNvGrpSpPr/>
            <p:nvPr/>
          </p:nvGrpSpPr>
          <p:grpSpPr>
            <a:xfrm>
              <a:off x="4338047" y="2732797"/>
              <a:ext cx="2668724" cy="1561628"/>
              <a:chOff x="4338047" y="2732797"/>
              <a:chExt cx="2668724" cy="1561628"/>
            </a:xfrm>
          </p:grpSpPr>
          <p:sp>
            <p:nvSpPr>
              <p:cNvPr id="24" name="テキスト ボックス 23"/>
              <p:cNvSpPr txBox="1"/>
              <p:nvPr/>
            </p:nvSpPr>
            <p:spPr>
              <a:xfrm>
                <a:off x="4792696" y="2732797"/>
                <a:ext cx="1910657"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⑤リスクの発生</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8047" y="3331255"/>
                <a:ext cx="969849" cy="963170"/>
              </a:xfrm>
              <a:prstGeom prst="rect">
                <a:avLst/>
              </a:prstGeom>
            </p:spPr>
          </p:pic>
          <p:pic>
            <p:nvPicPr>
              <p:cNvPr id="28" name="図 27">
                <a:extLst>
                  <a:ext uri="{FF2B5EF4-FFF2-40B4-BE49-F238E27FC236}">
                    <a16:creationId xmlns:a16="http://schemas.microsoft.com/office/drawing/2014/main" id="{64FA26A2-32B7-44A6-860C-86AEF571F5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22959" y="3451256"/>
                <a:ext cx="883812" cy="820457"/>
              </a:xfrm>
              <a:prstGeom prst="rect">
                <a:avLst/>
              </a:prstGeom>
            </p:spPr>
          </p:pic>
        </p:grpSp>
        <p:sp>
          <p:nvSpPr>
            <p:cNvPr id="5" name="右矢印 4"/>
            <p:cNvSpPr/>
            <p:nvPr/>
          </p:nvSpPr>
          <p:spPr>
            <a:xfrm>
              <a:off x="1734187" y="1597177"/>
              <a:ext cx="558199" cy="418126"/>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6713AE0-8FCF-4B9B-BC05-B9E99EE8D14C}"/>
                </a:ext>
              </a:extLst>
            </p:cNvPr>
            <p:cNvGrpSpPr/>
            <p:nvPr/>
          </p:nvGrpSpPr>
          <p:grpSpPr>
            <a:xfrm>
              <a:off x="412624" y="725463"/>
              <a:ext cx="1616451" cy="1804503"/>
              <a:chOff x="412624" y="725463"/>
              <a:chExt cx="1616451" cy="1804503"/>
            </a:xfrm>
          </p:grpSpPr>
          <p:sp>
            <p:nvSpPr>
              <p:cNvPr id="2" name="テキスト ボックス 1"/>
              <p:cNvSpPr txBox="1"/>
              <p:nvPr/>
            </p:nvSpPr>
            <p:spPr>
              <a:xfrm>
                <a:off x="412624" y="725463"/>
                <a:ext cx="1616451" cy="338554"/>
              </a:xfrm>
              <a:prstGeom prst="rect">
                <a:avLst/>
              </a:prstGeom>
              <a:noFill/>
            </p:spPr>
            <p:txBody>
              <a:bodyPr wrap="square" rtlCol="0">
                <a:spAutoFit/>
              </a:bodyPr>
              <a:lstStyle/>
              <a:p>
                <a:r>
                  <a:rPr kumimoji="1" lang="ja-JP" altLang="en-US" sz="1600" b="1" dirty="0">
                    <a:solidFill>
                      <a:schemeClr val="tx2"/>
                    </a:solidFill>
                    <a:latin typeface="Meiryo UI" panose="020B0604030504040204" pitchFamily="50" charset="-128"/>
                    <a:ea typeface="Meiryo UI" panose="020B0604030504040204" pitchFamily="50" charset="-128"/>
                  </a:rPr>
                  <a:t>①</a:t>
                </a:r>
                <a:r>
                  <a:rPr lang="ja-JP" altLang="en-US" sz="1600" b="1" dirty="0">
                    <a:solidFill>
                      <a:schemeClr val="tx2"/>
                    </a:solidFill>
                    <a:latin typeface="Meiryo UI" panose="020B0604030504040204" pitchFamily="50" charset="-128"/>
                    <a:ea typeface="Meiryo UI" panose="020B0604030504040204" pitchFamily="50" charset="-128"/>
                  </a:rPr>
                  <a:t>申込書の提出</a:t>
                </a:r>
                <a:endParaRPr kumimoji="1" lang="ja-JP" altLang="en-US" sz="1600" b="1" dirty="0">
                  <a:solidFill>
                    <a:schemeClr val="tx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24" y="1400633"/>
                <a:ext cx="1028268" cy="1129333"/>
              </a:xfrm>
              <a:prstGeom prst="rect">
                <a:avLst/>
              </a:prstGeom>
            </p:spPr>
          </p:pic>
        </p:grpSp>
        <p:grpSp>
          <p:nvGrpSpPr>
            <p:cNvPr id="30" name="グループ化 29">
              <a:extLst>
                <a:ext uri="{FF2B5EF4-FFF2-40B4-BE49-F238E27FC236}">
                  <a16:creationId xmlns:a16="http://schemas.microsoft.com/office/drawing/2014/main" id="{AD6932C4-D0DD-4403-8639-1D4CAE9E320F}"/>
                </a:ext>
              </a:extLst>
            </p:cNvPr>
            <p:cNvGrpSpPr/>
            <p:nvPr/>
          </p:nvGrpSpPr>
          <p:grpSpPr>
            <a:xfrm>
              <a:off x="2399624" y="725853"/>
              <a:ext cx="1616451" cy="1733192"/>
              <a:chOff x="2399624" y="725853"/>
              <a:chExt cx="1616451" cy="1733192"/>
            </a:xfrm>
          </p:grpSpPr>
          <p:sp>
            <p:nvSpPr>
              <p:cNvPr id="9" name="テキスト ボックス 8"/>
              <p:cNvSpPr txBox="1"/>
              <p:nvPr/>
            </p:nvSpPr>
            <p:spPr>
              <a:xfrm>
                <a:off x="2399624" y="725853"/>
                <a:ext cx="1616451"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②告知（診査）</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097" y="1327276"/>
                <a:ext cx="704310" cy="1131769"/>
              </a:xfrm>
              <a:prstGeom prst="rect">
                <a:avLst/>
              </a:prstGeom>
            </p:spPr>
          </p:pic>
        </p:grpSp>
        <p:grpSp>
          <p:nvGrpSpPr>
            <p:cNvPr id="40" name="グループ化 39">
              <a:extLst>
                <a:ext uri="{FF2B5EF4-FFF2-40B4-BE49-F238E27FC236}">
                  <a16:creationId xmlns:a16="http://schemas.microsoft.com/office/drawing/2014/main" id="{24260CC8-13AE-4165-90CF-812A50856D5C}"/>
                </a:ext>
              </a:extLst>
            </p:cNvPr>
            <p:cNvGrpSpPr/>
            <p:nvPr/>
          </p:nvGrpSpPr>
          <p:grpSpPr>
            <a:xfrm>
              <a:off x="4364745" y="725182"/>
              <a:ext cx="2184479" cy="1551219"/>
              <a:chOff x="4364744" y="725182"/>
              <a:chExt cx="1957578" cy="1551219"/>
            </a:xfrm>
          </p:grpSpPr>
          <p:sp>
            <p:nvSpPr>
              <p:cNvPr id="15" name="テキスト ボックス 14"/>
              <p:cNvSpPr txBox="1"/>
              <p:nvPr/>
            </p:nvSpPr>
            <p:spPr>
              <a:xfrm>
                <a:off x="4364744" y="725182"/>
                <a:ext cx="1957578" cy="584775"/>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③初回保険料</a:t>
                </a:r>
                <a:endParaRPr lang="en-US" altLang="ja-JP" sz="1600" b="1" dirty="0">
                  <a:solidFill>
                    <a:schemeClr val="tx2"/>
                  </a:solidFill>
                  <a:latin typeface="Meiryo UI" panose="020B0604030504040204" pitchFamily="50" charset="-128"/>
                  <a:ea typeface="Meiryo UI" panose="020B0604030504040204" pitchFamily="50" charset="-128"/>
                </a:endParaRPr>
              </a:p>
              <a:p>
                <a:r>
                  <a:rPr lang="ja-JP" altLang="en-US" sz="1600" b="1" dirty="0">
                    <a:solidFill>
                      <a:schemeClr val="tx2"/>
                    </a:solidFill>
                    <a:latin typeface="Meiryo UI" panose="020B0604030504040204" pitchFamily="50" charset="-128"/>
                    <a:ea typeface="Meiryo UI" panose="020B0604030504040204" pitchFamily="50" charset="-128"/>
                  </a:rPr>
                  <a:t>の払い込み</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7013" y="1305168"/>
                <a:ext cx="1158005" cy="971233"/>
              </a:xfrm>
              <a:prstGeom prst="rect">
                <a:avLst/>
              </a:prstGeom>
            </p:spPr>
          </p:pic>
        </p:grpSp>
        <p:grpSp>
          <p:nvGrpSpPr>
            <p:cNvPr id="42" name="グループ化 41">
              <a:extLst>
                <a:ext uri="{FF2B5EF4-FFF2-40B4-BE49-F238E27FC236}">
                  <a16:creationId xmlns:a16="http://schemas.microsoft.com/office/drawing/2014/main" id="{61FD44A8-80D8-4BAB-B808-9D2B9154A969}"/>
                </a:ext>
              </a:extLst>
            </p:cNvPr>
            <p:cNvGrpSpPr/>
            <p:nvPr/>
          </p:nvGrpSpPr>
          <p:grpSpPr>
            <a:xfrm>
              <a:off x="6817447" y="732639"/>
              <a:ext cx="2104131" cy="1727469"/>
              <a:chOff x="6817447" y="732639"/>
              <a:chExt cx="2104131" cy="1727469"/>
            </a:xfrm>
          </p:grpSpPr>
          <p:sp>
            <p:nvSpPr>
              <p:cNvPr id="19" name="テキスト ボックス 18"/>
              <p:cNvSpPr txBox="1"/>
              <p:nvPr/>
            </p:nvSpPr>
            <p:spPr>
              <a:xfrm>
                <a:off x="6817447" y="732639"/>
                <a:ext cx="2104131" cy="584775"/>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④書類（保険証券）　　</a:t>
                </a:r>
              </a:p>
              <a:p>
                <a:r>
                  <a:rPr lang="ja-JP" altLang="en-US" sz="1600" b="1" dirty="0">
                    <a:solidFill>
                      <a:schemeClr val="tx2"/>
                    </a:solidFill>
                    <a:latin typeface="Meiryo UI" panose="020B0604030504040204" pitchFamily="50" charset="-128"/>
                    <a:ea typeface="Meiryo UI" panose="020B0604030504040204" pitchFamily="50" charset="-128"/>
                  </a:rPr>
                  <a:t>　が届く</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9467" y="1342933"/>
                <a:ext cx="686615" cy="1117175"/>
              </a:xfrm>
              <a:prstGeom prst="rect">
                <a:avLst/>
              </a:prstGeom>
            </p:spPr>
          </p:pic>
        </p:grpSp>
        <p:sp>
          <p:nvSpPr>
            <p:cNvPr id="35" name="右矢印 34"/>
            <p:cNvSpPr/>
            <p:nvPr/>
          </p:nvSpPr>
          <p:spPr>
            <a:xfrm>
              <a:off x="3667494" y="1597177"/>
              <a:ext cx="558199" cy="41985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123346" y="1597175"/>
              <a:ext cx="558199" cy="41985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四角形: 角を丸くする 13">
            <a:extLst>
              <a:ext uri="{FF2B5EF4-FFF2-40B4-BE49-F238E27FC236}">
                <a16:creationId xmlns:a16="http://schemas.microsoft.com/office/drawing/2014/main" id="{9528B5EE-E509-4C9D-8E08-71B757D68FD7}"/>
              </a:ext>
            </a:extLst>
          </p:cNvPr>
          <p:cNvSpPr/>
          <p:nvPr/>
        </p:nvSpPr>
        <p:spPr>
          <a:xfrm>
            <a:off x="4304007" y="959097"/>
            <a:ext cx="2006644" cy="1769628"/>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F78F71C-0DEE-44A1-933F-5BAF50A64DD3}"/>
              </a:ext>
            </a:extLst>
          </p:cNvPr>
          <p:cNvSpPr/>
          <p:nvPr/>
        </p:nvSpPr>
        <p:spPr>
          <a:xfrm>
            <a:off x="1488383" y="2954644"/>
            <a:ext cx="2360175" cy="164189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64673DB8-62BF-1FA0-BEEA-105197C4F41D}"/>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lang="ja-JP" altLang="en-US" smtClean="0">
                <a:solidFill>
                  <a:prstClr val="black">
                    <a:tint val="75000"/>
                  </a:prstClr>
                </a:solidFill>
                <a:latin typeface="Calibri"/>
                <a:ea typeface="ＭＳ Ｐゴシック" panose="020B0600070205080204" pitchFamily="50" charset="-128"/>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13" name="図 12" descr="ロゴ&#10;&#10;中程度の精度で自動的に生成された説明">
            <a:extLst>
              <a:ext uri="{FF2B5EF4-FFF2-40B4-BE49-F238E27FC236}">
                <a16:creationId xmlns:a16="http://schemas.microsoft.com/office/drawing/2014/main" id="{BC7A53CC-093C-44FB-2828-C6EE1442ED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46284" y="3363623"/>
            <a:ext cx="980359" cy="616570"/>
          </a:xfrm>
          <a:prstGeom prst="rect">
            <a:avLst/>
          </a:prstGeom>
        </p:spPr>
      </p:pic>
      <p:sp>
        <p:nvSpPr>
          <p:cNvPr id="10" name="正方形/長方形 9">
            <a:extLst>
              <a:ext uri="{FF2B5EF4-FFF2-40B4-BE49-F238E27FC236}">
                <a16:creationId xmlns:a16="http://schemas.microsoft.com/office/drawing/2014/main" id="{CC2E3C29-01F3-3DCD-B50F-BAD5A7A5E48D}"/>
              </a:ext>
            </a:extLst>
          </p:cNvPr>
          <p:cNvSpPr/>
          <p:nvPr/>
        </p:nvSpPr>
        <p:spPr>
          <a:xfrm>
            <a:off x="747170" y="-23711"/>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18" name="正方形/長方形 17">
            <a:extLst>
              <a:ext uri="{FF2B5EF4-FFF2-40B4-BE49-F238E27FC236}">
                <a16:creationId xmlns:a16="http://schemas.microsoft.com/office/drawing/2014/main" id="{F6E14C42-0507-66D6-D3E7-17A76423BFC0}"/>
              </a:ext>
            </a:extLst>
          </p:cNvPr>
          <p:cNvSpPr/>
          <p:nvPr/>
        </p:nvSpPr>
        <p:spPr>
          <a:xfrm>
            <a:off x="2915882" y="-23711"/>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0" name="正方形/長方形 19">
            <a:extLst>
              <a:ext uri="{FF2B5EF4-FFF2-40B4-BE49-F238E27FC236}">
                <a16:creationId xmlns:a16="http://schemas.microsoft.com/office/drawing/2014/main" id="{59B4301E-D49F-A4E4-A546-1B279D637718}"/>
              </a:ext>
            </a:extLst>
          </p:cNvPr>
          <p:cNvSpPr/>
          <p:nvPr/>
        </p:nvSpPr>
        <p:spPr>
          <a:xfrm>
            <a:off x="4107954" y="-35363"/>
            <a:ext cx="1133044"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21" name="正方形/長方形 20">
            <a:extLst>
              <a:ext uri="{FF2B5EF4-FFF2-40B4-BE49-F238E27FC236}">
                <a16:creationId xmlns:a16="http://schemas.microsoft.com/office/drawing/2014/main" id="{A060A8A2-DA97-71B2-4F8B-1B5ACD55432C}"/>
              </a:ext>
            </a:extLst>
          </p:cNvPr>
          <p:cNvSpPr/>
          <p:nvPr/>
        </p:nvSpPr>
        <p:spPr>
          <a:xfrm>
            <a:off x="395988" y="84656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もうしこみしょ</a:t>
            </a:r>
          </a:p>
        </p:txBody>
      </p:sp>
      <p:sp>
        <p:nvSpPr>
          <p:cNvPr id="22" name="正方形/長方形 21">
            <a:extLst>
              <a:ext uri="{FF2B5EF4-FFF2-40B4-BE49-F238E27FC236}">
                <a16:creationId xmlns:a16="http://schemas.microsoft.com/office/drawing/2014/main" id="{0B4C67C3-9AF0-36CC-E348-0C02E3444713}"/>
              </a:ext>
            </a:extLst>
          </p:cNvPr>
          <p:cNvSpPr/>
          <p:nvPr/>
        </p:nvSpPr>
        <p:spPr>
          <a:xfrm>
            <a:off x="1068998" y="84656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ていしゅつ</a:t>
            </a:r>
          </a:p>
        </p:txBody>
      </p:sp>
      <p:sp>
        <p:nvSpPr>
          <p:cNvPr id="31" name="正方形/長方形 30">
            <a:extLst>
              <a:ext uri="{FF2B5EF4-FFF2-40B4-BE49-F238E27FC236}">
                <a16:creationId xmlns:a16="http://schemas.microsoft.com/office/drawing/2014/main" id="{D3550FD5-02C4-7554-FADB-4D9BB2EB4A09}"/>
              </a:ext>
            </a:extLst>
          </p:cNvPr>
          <p:cNvSpPr/>
          <p:nvPr/>
        </p:nvSpPr>
        <p:spPr>
          <a:xfrm>
            <a:off x="2308530" y="856411"/>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こくち</a:t>
            </a:r>
          </a:p>
        </p:txBody>
      </p:sp>
      <p:sp>
        <p:nvSpPr>
          <p:cNvPr id="37" name="正方形/長方形 36">
            <a:extLst>
              <a:ext uri="{FF2B5EF4-FFF2-40B4-BE49-F238E27FC236}">
                <a16:creationId xmlns:a16="http://schemas.microsoft.com/office/drawing/2014/main" id="{32E9CC88-0750-4E4D-FE92-C02829E8D621}"/>
              </a:ext>
            </a:extLst>
          </p:cNvPr>
          <p:cNvSpPr/>
          <p:nvPr/>
        </p:nvSpPr>
        <p:spPr>
          <a:xfrm>
            <a:off x="2854955" y="856411"/>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しんさ</a:t>
            </a:r>
          </a:p>
        </p:txBody>
      </p:sp>
      <p:sp>
        <p:nvSpPr>
          <p:cNvPr id="39" name="正方形/長方形 38">
            <a:extLst>
              <a:ext uri="{FF2B5EF4-FFF2-40B4-BE49-F238E27FC236}">
                <a16:creationId xmlns:a16="http://schemas.microsoft.com/office/drawing/2014/main" id="{5ECEC851-FD18-5CBA-FB79-6947F872E82C}"/>
              </a:ext>
            </a:extLst>
          </p:cNvPr>
          <p:cNvSpPr/>
          <p:nvPr/>
        </p:nvSpPr>
        <p:spPr>
          <a:xfrm>
            <a:off x="6688272" y="88014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しょるい</a:t>
            </a:r>
          </a:p>
        </p:txBody>
      </p:sp>
      <p:sp>
        <p:nvSpPr>
          <p:cNvPr id="41" name="正方形/長方形 40">
            <a:extLst>
              <a:ext uri="{FF2B5EF4-FFF2-40B4-BE49-F238E27FC236}">
                <a16:creationId xmlns:a16="http://schemas.microsoft.com/office/drawing/2014/main" id="{A7845AF1-C6B6-AA7F-C11C-8DB199A85C64}"/>
              </a:ext>
            </a:extLst>
          </p:cNvPr>
          <p:cNvSpPr/>
          <p:nvPr/>
        </p:nvSpPr>
        <p:spPr>
          <a:xfrm>
            <a:off x="7498190" y="88014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ほけんしょうけん</a:t>
            </a:r>
          </a:p>
        </p:txBody>
      </p:sp>
      <p:sp>
        <p:nvSpPr>
          <p:cNvPr id="45" name="正方形/長方形 44">
            <a:extLst>
              <a:ext uri="{FF2B5EF4-FFF2-40B4-BE49-F238E27FC236}">
                <a16:creationId xmlns:a16="http://schemas.microsoft.com/office/drawing/2014/main" id="{D0D2BBA8-22D7-1D02-61E9-6936AE3D3AAD}"/>
              </a:ext>
            </a:extLst>
          </p:cNvPr>
          <p:cNvSpPr/>
          <p:nvPr/>
        </p:nvSpPr>
        <p:spPr>
          <a:xfrm>
            <a:off x="6717540" y="1491962"/>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とど</a:t>
            </a:r>
          </a:p>
        </p:txBody>
      </p:sp>
      <p:sp>
        <p:nvSpPr>
          <p:cNvPr id="46" name="正方形/長方形 45">
            <a:extLst>
              <a:ext uri="{FF2B5EF4-FFF2-40B4-BE49-F238E27FC236}">
                <a16:creationId xmlns:a16="http://schemas.microsoft.com/office/drawing/2014/main" id="{CA0C8E80-3CCE-184E-84DD-D2F5C347281C}"/>
              </a:ext>
            </a:extLst>
          </p:cNvPr>
          <p:cNvSpPr/>
          <p:nvPr/>
        </p:nvSpPr>
        <p:spPr>
          <a:xfrm>
            <a:off x="5330928" y="290267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はっせい</a:t>
            </a:r>
          </a:p>
        </p:txBody>
      </p:sp>
      <p:grpSp>
        <p:nvGrpSpPr>
          <p:cNvPr id="47" name="グループ化 46">
            <a:extLst>
              <a:ext uri="{FF2B5EF4-FFF2-40B4-BE49-F238E27FC236}">
                <a16:creationId xmlns:a16="http://schemas.microsoft.com/office/drawing/2014/main" id="{5EA4277D-CA0B-3827-B722-42EA43C4ED75}"/>
              </a:ext>
            </a:extLst>
          </p:cNvPr>
          <p:cNvGrpSpPr/>
          <p:nvPr/>
        </p:nvGrpSpPr>
        <p:grpSpPr>
          <a:xfrm>
            <a:off x="1503300" y="2995626"/>
            <a:ext cx="2519479" cy="222881"/>
            <a:chOff x="1503300" y="2995626"/>
            <a:chExt cx="2519479" cy="222881"/>
          </a:xfrm>
        </p:grpSpPr>
        <p:sp>
          <p:nvSpPr>
            <p:cNvPr id="48" name="正方形/長方形 47">
              <a:extLst>
                <a:ext uri="{FF2B5EF4-FFF2-40B4-BE49-F238E27FC236}">
                  <a16:creationId xmlns:a16="http://schemas.microsoft.com/office/drawing/2014/main" id="{BF761900-8D10-CC8A-D171-DA560FA6FC79}"/>
                </a:ext>
              </a:extLst>
            </p:cNvPr>
            <p:cNvSpPr/>
            <p:nvPr/>
          </p:nvSpPr>
          <p:spPr>
            <a:xfrm>
              <a:off x="1503300" y="2995626"/>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a:t>
              </a:r>
            </a:p>
          </p:txBody>
        </p:sp>
        <p:sp>
          <p:nvSpPr>
            <p:cNvPr id="49" name="正方形/長方形 48">
              <a:extLst>
                <a:ext uri="{FF2B5EF4-FFF2-40B4-BE49-F238E27FC236}">
                  <a16:creationId xmlns:a16="http://schemas.microsoft.com/office/drawing/2014/main" id="{C36D0CA2-9FC3-9CCB-B3DB-813AB3478949}"/>
                </a:ext>
              </a:extLst>
            </p:cNvPr>
            <p:cNvSpPr/>
            <p:nvPr/>
          </p:nvSpPr>
          <p:spPr>
            <a:xfrm>
              <a:off x="2227856" y="3003063"/>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p>
          </p:txBody>
        </p:sp>
        <p:sp>
          <p:nvSpPr>
            <p:cNvPr id="50" name="正方形/長方形 49">
              <a:extLst>
                <a:ext uri="{FF2B5EF4-FFF2-40B4-BE49-F238E27FC236}">
                  <a16:creationId xmlns:a16="http://schemas.microsoft.com/office/drawing/2014/main" id="{98A01A4E-D0D7-971F-74A8-FB3B39D1849C}"/>
                </a:ext>
              </a:extLst>
            </p:cNvPr>
            <p:cNvSpPr/>
            <p:nvPr/>
          </p:nvSpPr>
          <p:spPr>
            <a:xfrm>
              <a:off x="2889735" y="3003063"/>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うけと</a:t>
              </a:r>
            </a:p>
          </p:txBody>
        </p:sp>
      </p:grpSp>
      <p:grpSp>
        <p:nvGrpSpPr>
          <p:cNvPr id="51" name="グループ化 50">
            <a:extLst>
              <a:ext uri="{FF2B5EF4-FFF2-40B4-BE49-F238E27FC236}">
                <a16:creationId xmlns:a16="http://schemas.microsoft.com/office/drawing/2014/main" id="{B24150B4-BAF2-646A-45E3-44662E207A33}"/>
              </a:ext>
            </a:extLst>
          </p:cNvPr>
          <p:cNvGrpSpPr/>
          <p:nvPr/>
        </p:nvGrpSpPr>
        <p:grpSpPr>
          <a:xfrm>
            <a:off x="4280713" y="887000"/>
            <a:ext cx="1415941" cy="494473"/>
            <a:chOff x="4280713" y="887000"/>
            <a:chExt cx="1415941" cy="494473"/>
          </a:xfrm>
        </p:grpSpPr>
        <p:sp>
          <p:nvSpPr>
            <p:cNvPr id="52" name="正方形/長方形 51">
              <a:extLst>
                <a:ext uri="{FF2B5EF4-FFF2-40B4-BE49-F238E27FC236}">
                  <a16:creationId xmlns:a16="http://schemas.microsoft.com/office/drawing/2014/main" id="{591BA803-A15B-224A-B6B9-F4D1C8B82FD3}"/>
                </a:ext>
              </a:extLst>
            </p:cNvPr>
            <p:cNvSpPr/>
            <p:nvPr/>
          </p:nvSpPr>
          <p:spPr>
            <a:xfrm>
              <a:off x="4563610" y="887000"/>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しょかいほけんりょう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E949F85B-3490-6BDF-8F89-6009D3112E06}"/>
                </a:ext>
              </a:extLst>
            </p:cNvPr>
            <p:cNvSpPr/>
            <p:nvPr/>
          </p:nvSpPr>
          <p:spPr>
            <a:xfrm>
              <a:off x="4280713" y="1166029"/>
              <a:ext cx="1133044" cy="215444"/>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はら　　　　こ</a:t>
              </a:r>
            </a:p>
          </p:txBody>
        </p:sp>
      </p:grpSp>
      <p:grpSp>
        <p:nvGrpSpPr>
          <p:cNvPr id="54" name="グループ化 53">
            <a:extLst>
              <a:ext uri="{FF2B5EF4-FFF2-40B4-BE49-F238E27FC236}">
                <a16:creationId xmlns:a16="http://schemas.microsoft.com/office/drawing/2014/main" id="{2ABA17F5-519D-C0A9-2365-FC05976D8501}"/>
              </a:ext>
            </a:extLst>
          </p:cNvPr>
          <p:cNvGrpSpPr/>
          <p:nvPr/>
        </p:nvGrpSpPr>
        <p:grpSpPr>
          <a:xfrm>
            <a:off x="308866" y="5206164"/>
            <a:ext cx="7779579" cy="1259262"/>
            <a:chOff x="308866" y="5191174"/>
            <a:chExt cx="7779579" cy="1259262"/>
          </a:xfrm>
        </p:grpSpPr>
        <p:sp>
          <p:nvSpPr>
            <p:cNvPr id="55" name="正方形/長方形 54">
              <a:extLst>
                <a:ext uri="{FF2B5EF4-FFF2-40B4-BE49-F238E27FC236}">
                  <a16:creationId xmlns:a16="http://schemas.microsoft.com/office/drawing/2014/main" id="{FFACE4F1-22DB-1052-EC2A-6E4A57FB2AF9}"/>
                </a:ext>
              </a:extLst>
            </p:cNvPr>
            <p:cNvSpPr/>
            <p:nvPr/>
          </p:nvSpPr>
          <p:spPr>
            <a:xfrm>
              <a:off x="370256" y="5900442"/>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CB5820B7-B61E-5C06-2A44-CBE2274367C6}"/>
                </a:ext>
              </a:extLst>
            </p:cNvPr>
            <p:cNvSpPr/>
            <p:nvPr/>
          </p:nvSpPr>
          <p:spPr>
            <a:xfrm>
              <a:off x="1313692" y="5206164"/>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E256A01F-6655-5439-2F22-4FCC387CD5A9}"/>
                </a:ext>
              </a:extLst>
            </p:cNvPr>
            <p:cNvSpPr/>
            <p:nvPr/>
          </p:nvSpPr>
          <p:spPr>
            <a:xfrm>
              <a:off x="936778" y="556124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B708F840-D3B5-BA8A-BDA1-0E0CB0262C58}"/>
                </a:ext>
              </a:extLst>
            </p:cNvPr>
            <p:cNvSpPr/>
            <p:nvPr/>
          </p:nvSpPr>
          <p:spPr>
            <a:xfrm>
              <a:off x="1411183" y="556124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1465E745-5178-8716-2594-9D85DE52FCEE}"/>
                </a:ext>
              </a:extLst>
            </p:cNvPr>
            <p:cNvSpPr/>
            <p:nvPr/>
          </p:nvSpPr>
          <p:spPr>
            <a:xfrm>
              <a:off x="2715514" y="5523374"/>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けいやくしゃ</a:t>
              </a:r>
            </a:p>
          </p:txBody>
        </p:sp>
        <p:sp>
          <p:nvSpPr>
            <p:cNvPr id="60" name="正方形/長方形 59">
              <a:extLst>
                <a:ext uri="{FF2B5EF4-FFF2-40B4-BE49-F238E27FC236}">
                  <a16:creationId xmlns:a16="http://schemas.microsoft.com/office/drawing/2014/main" id="{21C1F828-11E6-85A1-1565-5DABB1FB188E}"/>
                </a:ext>
              </a:extLst>
            </p:cNvPr>
            <p:cNvSpPr/>
            <p:nvPr/>
          </p:nvSpPr>
          <p:spPr>
            <a:xfrm>
              <a:off x="4141236" y="551043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せいめいほけんがいしゃ</a:t>
              </a:r>
            </a:p>
          </p:txBody>
        </p:sp>
        <p:sp>
          <p:nvSpPr>
            <p:cNvPr id="61" name="正方形/長方形 60">
              <a:extLst>
                <a:ext uri="{FF2B5EF4-FFF2-40B4-BE49-F238E27FC236}">
                  <a16:creationId xmlns:a16="http://schemas.microsoft.com/office/drawing/2014/main" id="{029D4152-6FC1-1CF1-D8C8-AC99FB8F0AE2}"/>
                </a:ext>
              </a:extLst>
            </p:cNvPr>
            <p:cNvSpPr/>
            <p:nvPr/>
          </p:nvSpPr>
          <p:spPr>
            <a:xfrm>
              <a:off x="5330928" y="5537635"/>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はら</a:t>
              </a:r>
            </a:p>
          </p:txBody>
        </p:sp>
        <p:sp>
          <p:nvSpPr>
            <p:cNvPr id="62" name="正方形/長方形 61">
              <a:extLst>
                <a:ext uri="{FF2B5EF4-FFF2-40B4-BE49-F238E27FC236}">
                  <a16:creationId xmlns:a16="http://schemas.microsoft.com/office/drawing/2014/main" id="{DDC4F76C-03C9-DF67-74BF-EF74F343D784}"/>
                </a:ext>
              </a:extLst>
            </p:cNvPr>
            <p:cNvSpPr/>
            <p:nvPr/>
          </p:nvSpPr>
          <p:spPr>
            <a:xfrm>
              <a:off x="6566841" y="5521111"/>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63" name="正方形/長方形 62">
              <a:extLst>
                <a:ext uri="{FF2B5EF4-FFF2-40B4-BE49-F238E27FC236}">
                  <a16:creationId xmlns:a16="http://schemas.microsoft.com/office/drawing/2014/main" id="{C54B1983-2880-3EB7-329F-D8DA45EDB619}"/>
                </a:ext>
              </a:extLst>
            </p:cNvPr>
            <p:cNvSpPr/>
            <p:nvPr/>
          </p:nvSpPr>
          <p:spPr>
            <a:xfrm>
              <a:off x="1270042" y="589614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C9B3CBAF-8F1E-9295-D219-4B04FA37C25D}"/>
                </a:ext>
              </a:extLst>
            </p:cNvPr>
            <p:cNvSpPr/>
            <p:nvPr/>
          </p:nvSpPr>
          <p:spPr>
            <a:xfrm>
              <a:off x="2288433" y="5902801"/>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なに</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A74E7787-24E9-14A0-344F-BCA423A54574}"/>
                </a:ext>
              </a:extLst>
            </p:cNvPr>
            <p:cNvSpPr/>
            <p:nvPr/>
          </p:nvSpPr>
          <p:spPr>
            <a:xfrm>
              <a:off x="308866" y="625792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しぼう</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42A7DB78-FAB7-DF26-C8F6-5AD3788185EE}"/>
                </a:ext>
              </a:extLst>
            </p:cNvPr>
            <p:cNvSpPr/>
            <p:nvPr/>
          </p:nvSpPr>
          <p:spPr>
            <a:xfrm>
              <a:off x="1065618" y="624938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にゅういん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C9E0487B-C3DB-E08E-4693-66F8CEFBD65F}"/>
                </a:ext>
              </a:extLst>
            </p:cNvPr>
            <p:cNvSpPr/>
            <p:nvPr/>
          </p:nvSpPr>
          <p:spPr>
            <a:xfrm>
              <a:off x="2910817" y="6249388"/>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うけとりにん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6DEB9E93-2FBA-4AA6-B915-22CA692D736F}"/>
                </a:ext>
              </a:extLst>
            </p:cNvPr>
            <p:cNvSpPr/>
            <p:nvPr/>
          </p:nvSpPr>
          <p:spPr>
            <a:xfrm>
              <a:off x="4290085" y="6265770"/>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せいめいほけんがいしゃ</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B7D585A2-16CE-6EEC-4A0D-F2AD80E48CA7}"/>
                </a:ext>
              </a:extLst>
            </p:cNvPr>
            <p:cNvSpPr/>
            <p:nvPr/>
          </p:nvSpPr>
          <p:spPr>
            <a:xfrm>
              <a:off x="6033190" y="6255957"/>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　　　　　　　　　と</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C887FA04-410B-3A5B-DA1A-2BF64E5E532E}"/>
                </a:ext>
              </a:extLst>
            </p:cNvPr>
            <p:cNvSpPr/>
            <p:nvPr/>
          </p:nvSpPr>
          <p:spPr>
            <a:xfrm>
              <a:off x="6955401" y="6249751"/>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71" name="正方形/長方形 70">
              <a:extLst>
                <a:ext uri="{FF2B5EF4-FFF2-40B4-BE49-F238E27FC236}">
                  <a16:creationId xmlns:a16="http://schemas.microsoft.com/office/drawing/2014/main" id="{1EBCA8CB-5060-8B8B-A5FB-C849CD1903B3}"/>
                </a:ext>
              </a:extLst>
            </p:cNvPr>
            <p:cNvSpPr/>
            <p:nvPr/>
          </p:nvSpPr>
          <p:spPr>
            <a:xfrm>
              <a:off x="5851344" y="5537635"/>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4C85D547-2FB2-DC20-6F3E-C45E536DF299}"/>
                </a:ext>
              </a:extLst>
            </p:cNvPr>
            <p:cNvSpPr/>
            <p:nvPr/>
          </p:nvSpPr>
          <p:spPr>
            <a:xfrm>
              <a:off x="400236" y="5191174"/>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ほけんりょう</a:t>
              </a:r>
            </a:p>
          </p:txBody>
        </p:sp>
        <p:sp>
          <p:nvSpPr>
            <p:cNvPr id="73" name="正方形/長方形 72">
              <a:extLst>
                <a:ext uri="{FF2B5EF4-FFF2-40B4-BE49-F238E27FC236}">
                  <a16:creationId xmlns:a16="http://schemas.microsoft.com/office/drawing/2014/main" id="{B2E14D06-3616-FE89-4736-C0860161010D}"/>
                </a:ext>
              </a:extLst>
            </p:cNvPr>
            <p:cNvSpPr/>
            <p:nvPr/>
          </p:nvSpPr>
          <p:spPr>
            <a:xfrm>
              <a:off x="355266" y="5551047"/>
              <a:ext cx="1133044" cy="184666"/>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grpSp>
    </p:spTree>
    <p:extLst>
      <p:ext uri="{BB962C8B-B14F-4D97-AF65-F5344CB8AC3E}">
        <p14:creationId xmlns:p14="http://schemas.microsoft.com/office/powerpoint/2010/main" val="138441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45221" y="-114589"/>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35</a:t>
            </a:fld>
            <a:endParaRPr lang="ja-JP" altLang="en-US" dirty="0"/>
          </a:p>
        </p:txBody>
      </p:sp>
      <p:pic>
        <p:nvPicPr>
          <p:cNvPr id="6" name="図 5">
            <a:extLst>
              <a:ext uri="{FF2B5EF4-FFF2-40B4-BE49-F238E27FC236}">
                <a16:creationId xmlns:a16="http://schemas.microsoft.com/office/drawing/2014/main" id="{9D462A68-7A17-C574-DCBC-B228AAEA17FC}"/>
              </a:ext>
            </a:extLst>
          </p:cNvPr>
          <p:cNvPicPr>
            <a:picLocks noChangeAspect="1"/>
          </p:cNvPicPr>
          <p:nvPr/>
        </p:nvPicPr>
        <p:blipFill>
          <a:blip r:embed="rId3"/>
          <a:stretch>
            <a:fillRect/>
          </a:stretch>
        </p:blipFill>
        <p:spPr>
          <a:xfrm>
            <a:off x="346910" y="786702"/>
            <a:ext cx="8450179" cy="5242623"/>
          </a:xfrm>
          <a:prstGeom prst="rect">
            <a:avLst/>
          </a:prstGeom>
        </p:spPr>
      </p:pic>
      <p:sp>
        <p:nvSpPr>
          <p:cNvPr id="2" name="正方形/長方形 1">
            <a:extLst>
              <a:ext uri="{FF2B5EF4-FFF2-40B4-BE49-F238E27FC236}">
                <a16:creationId xmlns:a16="http://schemas.microsoft.com/office/drawing/2014/main" id="{161FFE5F-F806-4E57-1202-C3F8F655E194}"/>
              </a:ext>
            </a:extLst>
          </p:cNvPr>
          <p:cNvSpPr/>
          <p:nvPr/>
        </p:nvSpPr>
        <p:spPr>
          <a:xfrm>
            <a:off x="615425" y="-1771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7" name="正方形/長方形 6">
            <a:extLst>
              <a:ext uri="{FF2B5EF4-FFF2-40B4-BE49-F238E27FC236}">
                <a16:creationId xmlns:a16="http://schemas.microsoft.com/office/drawing/2014/main" id="{9BC98CC8-BB93-43B9-E8A3-0588866213F2}"/>
              </a:ext>
            </a:extLst>
          </p:cNvPr>
          <p:cNvSpPr/>
          <p:nvPr/>
        </p:nvSpPr>
        <p:spPr>
          <a:xfrm>
            <a:off x="2111513" y="-17717"/>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しゅるい</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25B95FA4-A590-871E-0376-F0C81A0F8648}"/>
              </a:ext>
            </a:extLst>
          </p:cNvPr>
          <p:cNvSpPr/>
          <p:nvPr/>
        </p:nvSpPr>
        <p:spPr>
          <a:xfrm>
            <a:off x="2127534" y="79236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もくてき</a:t>
            </a:r>
          </a:p>
        </p:txBody>
      </p:sp>
      <p:sp>
        <p:nvSpPr>
          <p:cNvPr id="9" name="正方形/長方形 8">
            <a:extLst>
              <a:ext uri="{FF2B5EF4-FFF2-40B4-BE49-F238E27FC236}">
                <a16:creationId xmlns:a16="http://schemas.microsoft.com/office/drawing/2014/main" id="{0EC974E1-1E45-F09B-C59A-511647E508FD}"/>
              </a:ext>
            </a:extLst>
          </p:cNvPr>
          <p:cNvSpPr/>
          <p:nvPr/>
        </p:nvSpPr>
        <p:spPr>
          <a:xfrm>
            <a:off x="2607105" y="794069"/>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82732221-E91F-CCC1-803B-2E6096DFEB33}"/>
              </a:ext>
            </a:extLst>
          </p:cNvPr>
          <p:cNvSpPr/>
          <p:nvPr/>
        </p:nvSpPr>
        <p:spPr>
          <a:xfrm>
            <a:off x="3086950" y="79577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ないよう</a:t>
            </a:r>
          </a:p>
        </p:txBody>
      </p:sp>
      <p:sp>
        <p:nvSpPr>
          <p:cNvPr id="11" name="正方形/長方形 10">
            <a:extLst>
              <a:ext uri="{FF2B5EF4-FFF2-40B4-BE49-F238E27FC236}">
                <a16:creationId xmlns:a16="http://schemas.microsoft.com/office/drawing/2014/main" id="{C687F2B0-BD26-8A78-CE49-08EFC50A9E08}"/>
              </a:ext>
            </a:extLst>
          </p:cNvPr>
          <p:cNvSpPr/>
          <p:nvPr/>
        </p:nvSpPr>
        <p:spPr>
          <a:xfrm>
            <a:off x="7017710" y="79236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しゅるい</a:t>
            </a:r>
          </a:p>
        </p:txBody>
      </p:sp>
      <p:sp>
        <p:nvSpPr>
          <p:cNvPr id="12" name="正方形/長方形 11">
            <a:extLst>
              <a:ext uri="{FF2B5EF4-FFF2-40B4-BE49-F238E27FC236}">
                <a16:creationId xmlns:a16="http://schemas.microsoft.com/office/drawing/2014/main" id="{15B72CC1-FD19-434E-0E94-969C2C018949}"/>
              </a:ext>
            </a:extLst>
          </p:cNvPr>
          <p:cNvSpPr/>
          <p:nvPr/>
        </p:nvSpPr>
        <p:spPr>
          <a:xfrm>
            <a:off x="1134434" y="1441766"/>
            <a:ext cx="1377527"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しぼう</a:t>
            </a:r>
          </a:p>
        </p:txBody>
      </p:sp>
      <p:sp>
        <p:nvSpPr>
          <p:cNvPr id="13" name="正方形/長方形 12">
            <a:extLst>
              <a:ext uri="{FF2B5EF4-FFF2-40B4-BE49-F238E27FC236}">
                <a16:creationId xmlns:a16="http://schemas.microsoft.com/office/drawing/2014/main" id="{5C0EBA0E-4529-670A-171A-7B3028742E14}"/>
              </a:ext>
            </a:extLst>
          </p:cNvPr>
          <p:cNvSpPr/>
          <p:nvPr/>
        </p:nvSpPr>
        <p:spPr>
          <a:xfrm>
            <a:off x="2742567" y="1392044"/>
            <a:ext cx="1377527"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しぼう</a:t>
            </a:r>
          </a:p>
        </p:txBody>
      </p:sp>
      <p:sp>
        <p:nvSpPr>
          <p:cNvPr id="14" name="正方形/長方形 13">
            <a:extLst>
              <a:ext uri="{FF2B5EF4-FFF2-40B4-BE49-F238E27FC236}">
                <a16:creationId xmlns:a16="http://schemas.microsoft.com/office/drawing/2014/main" id="{F9D1DE89-278C-3EE0-9E5A-D8DF8F774B26}"/>
              </a:ext>
            </a:extLst>
          </p:cNvPr>
          <p:cNvSpPr/>
          <p:nvPr/>
        </p:nvSpPr>
        <p:spPr>
          <a:xfrm>
            <a:off x="3675696" y="139204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いぞく</a:t>
            </a:r>
          </a:p>
        </p:txBody>
      </p:sp>
      <p:sp>
        <p:nvSpPr>
          <p:cNvPr id="15" name="正方形/長方形 14">
            <a:extLst>
              <a:ext uri="{FF2B5EF4-FFF2-40B4-BE49-F238E27FC236}">
                <a16:creationId xmlns:a16="http://schemas.microsoft.com/office/drawing/2014/main" id="{E33844F5-A996-8DB0-9692-52159647F22E}"/>
              </a:ext>
            </a:extLst>
          </p:cNvPr>
          <p:cNvSpPr/>
          <p:nvPr/>
        </p:nvSpPr>
        <p:spPr>
          <a:xfrm>
            <a:off x="4228997" y="139204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せいかつなど</a:t>
            </a:r>
          </a:p>
        </p:txBody>
      </p:sp>
      <p:sp>
        <p:nvSpPr>
          <p:cNvPr id="16" name="正方形/長方形 15">
            <a:extLst>
              <a:ext uri="{FF2B5EF4-FFF2-40B4-BE49-F238E27FC236}">
                <a16:creationId xmlns:a16="http://schemas.microsoft.com/office/drawing/2014/main" id="{07C49271-5917-F60C-9F0F-43AD2340FE61}"/>
              </a:ext>
            </a:extLst>
          </p:cNvPr>
          <p:cNvSpPr/>
          <p:nvPr/>
        </p:nvSpPr>
        <p:spPr>
          <a:xfrm>
            <a:off x="2851470" y="174116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7" name="正方形/長方形 16">
            <a:extLst>
              <a:ext uri="{FF2B5EF4-FFF2-40B4-BE49-F238E27FC236}">
                <a16:creationId xmlns:a16="http://schemas.microsoft.com/office/drawing/2014/main" id="{4B2FCA2E-B83F-5581-7A3C-CD50F248600A}"/>
              </a:ext>
            </a:extLst>
          </p:cNvPr>
          <p:cNvSpPr/>
          <p:nvPr/>
        </p:nvSpPr>
        <p:spPr>
          <a:xfrm>
            <a:off x="3278007" y="174116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ほけんきん</a:t>
            </a:r>
          </a:p>
        </p:txBody>
      </p:sp>
      <p:sp>
        <p:nvSpPr>
          <p:cNvPr id="18" name="正方形/長方形 17">
            <a:extLst>
              <a:ext uri="{FF2B5EF4-FFF2-40B4-BE49-F238E27FC236}">
                <a16:creationId xmlns:a16="http://schemas.microsoft.com/office/drawing/2014/main" id="{A3B258AD-B5B1-D835-D36A-DB744770015A}"/>
              </a:ext>
            </a:extLst>
          </p:cNvPr>
          <p:cNvSpPr/>
          <p:nvPr/>
        </p:nvSpPr>
        <p:spPr>
          <a:xfrm>
            <a:off x="3797016" y="1733263"/>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19" name="正方形/長方形 18">
            <a:extLst>
              <a:ext uri="{FF2B5EF4-FFF2-40B4-BE49-F238E27FC236}">
                <a16:creationId xmlns:a16="http://schemas.microsoft.com/office/drawing/2014/main" id="{21C4DBB3-2D19-F040-F0B9-B6E1F6FA9BE9}"/>
              </a:ext>
            </a:extLst>
          </p:cNvPr>
          <p:cNvSpPr/>
          <p:nvPr/>
        </p:nvSpPr>
        <p:spPr>
          <a:xfrm>
            <a:off x="6630782" y="140280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ていき　ほけん</a:t>
            </a:r>
          </a:p>
        </p:txBody>
      </p:sp>
      <p:sp>
        <p:nvSpPr>
          <p:cNvPr id="20" name="正方形/長方形 19">
            <a:extLst>
              <a:ext uri="{FF2B5EF4-FFF2-40B4-BE49-F238E27FC236}">
                <a16:creationId xmlns:a16="http://schemas.microsoft.com/office/drawing/2014/main" id="{2FFB22DC-B01D-096C-D136-45FA90D39623}"/>
              </a:ext>
            </a:extLst>
          </p:cNvPr>
          <p:cNvSpPr/>
          <p:nvPr/>
        </p:nvSpPr>
        <p:spPr>
          <a:xfrm>
            <a:off x="6630781" y="175516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しゅうしん　ほけん</a:t>
            </a:r>
          </a:p>
        </p:txBody>
      </p:sp>
      <p:sp>
        <p:nvSpPr>
          <p:cNvPr id="21" name="正方形/長方形 20">
            <a:extLst>
              <a:ext uri="{FF2B5EF4-FFF2-40B4-BE49-F238E27FC236}">
                <a16:creationId xmlns:a16="http://schemas.microsoft.com/office/drawing/2014/main" id="{F127A39B-9FC7-60B9-AA8A-74ADB1A9B179}"/>
              </a:ext>
            </a:extLst>
          </p:cNvPr>
          <p:cNvSpPr/>
          <p:nvPr/>
        </p:nvSpPr>
        <p:spPr>
          <a:xfrm>
            <a:off x="7450139" y="141586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ようろう　ほけん</a:t>
            </a:r>
          </a:p>
        </p:txBody>
      </p:sp>
      <p:sp>
        <p:nvSpPr>
          <p:cNvPr id="22" name="正方形/長方形 21">
            <a:extLst>
              <a:ext uri="{FF2B5EF4-FFF2-40B4-BE49-F238E27FC236}">
                <a16:creationId xmlns:a16="http://schemas.microsoft.com/office/drawing/2014/main" id="{C5A591ED-D956-DCBB-7B51-AB44C040BF2E}"/>
              </a:ext>
            </a:extLst>
          </p:cNvPr>
          <p:cNvSpPr/>
          <p:nvPr/>
        </p:nvSpPr>
        <p:spPr>
          <a:xfrm>
            <a:off x="2035574" y="160285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23" name="正方形/長方形 22">
            <a:extLst>
              <a:ext uri="{FF2B5EF4-FFF2-40B4-BE49-F238E27FC236}">
                <a16:creationId xmlns:a16="http://schemas.microsoft.com/office/drawing/2014/main" id="{5E16A000-9F2A-B179-3A3B-11E3DA57D600}"/>
              </a:ext>
            </a:extLst>
          </p:cNvPr>
          <p:cNvSpPr/>
          <p:nvPr/>
        </p:nvSpPr>
        <p:spPr>
          <a:xfrm>
            <a:off x="4120094" y="1733263"/>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0454DB8E-398A-EEC8-066D-22D25C95AB09}"/>
              </a:ext>
            </a:extLst>
          </p:cNvPr>
          <p:cNvSpPr/>
          <p:nvPr/>
        </p:nvSpPr>
        <p:spPr>
          <a:xfrm>
            <a:off x="1159942" y="249962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びょうき</a:t>
            </a:r>
          </a:p>
        </p:txBody>
      </p:sp>
      <p:sp>
        <p:nvSpPr>
          <p:cNvPr id="25" name="正方形/長方形 24">
            <a:extLst>
              <a:ext uri="{FF2B5EF4-FFF2-40B4-BE49-F238E27FC236}">
                <a16:creationId xmlns:a16="http://schemas.microsoft.com/office/drawing/2014/main" id="{0BA4E6F3-98B3-15D4-311E-8D77C76E9F96}"/>
              </a:ext>
            </a:extLst>
          </p:cNvPr>
          <p:cNvSpPr/>
          <p:nvPr/>
        </p:nvSpPr>
        <p:spPr>
          <a:xfrm>
            <a:off x="1159942" y="296344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26" name="正方形/長方形 25">
            <a:extLst>
              <a:ext uri="{FF2B5EF4-FFF2-40B4-BE49-F238E27FC236}">
                <a16:creationId xmlns:a16="http://schemas.microsoft.com/office/drawing/2014/main" id="{9442B4FA-62A6-8D61-5D7C-A994A7971FF8}"/>
              </a:ext>
            </a:extLst>
          </p:cNvPr>
          <p:cNvSpPr/>
          <p:nvPr/>
        </p:nvSpPr>
        <p:spPr>
          <a:xfrm>
            <a:off x="2779566" y="2519714"/>
            <a:ext cx="1377527"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びょうき</a:t>
            </a:r>
          </a:p>
        </p:txBody>
      </p:sp>
      <p:sp>
        <p:nvSpPr>
          <p:cNvPr id="27" name="正方形/長方形 26">
            <a:extLst>
              <a:ext uri="{FF2B5EF4-FFF2-40B4-BE49-F238E27FC236}">
                <a16:creationId xmlns:a16="http://schemas.microsoft.com/office/drawing/2014/main" id="{11E01AF2-B4D7-A322-0398-AFDD3DFDB334}"/>
              </a:ext>
            </a:extLst>
          </p:cNvPr>
          <p:cNvSpPr/>
          <p:nvPr/>
        </p:nvSpPr>
        <p:spPr>
          <a:xfrm>
            <a:off x="4064390" y="251782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にゅういん</a:t>
            </a:r>
          </a:p>
        </p:txBody>
      </p:sp>
      <p:sp>
        <p:nvSpPr>
          <p:cNvPr id="28" name="正方形/長方形 27">
            <a:extLst>
              <a:ext uri="{FF2B5EF4-FFF2-40B4-BE49-F238E27FC236}">
                <a16:creationId xmlns:a16="http://schemas.microsoft.com/office/drawing/2014/main" id="{3079C82C-3ED0-4DD7-18AB-5C083B6E8343}"/>
              </a:ext>
            </a:extLst>
          </p:cNvPr>
          <p:cNvSpPr/>
          <p:nvPr/>
        </p:nvSpPr>
        <p:spPr>
          <a:xfrm>
            <a:off x="4543961" y="251501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しゅじゅつ</a:t>
            </a:r>
          </a:p>
        </p:txBody>
      </p:sp>
      <p:sp>
        <p:nvSpPr>
          <p:cNvPr id="29" name="正方形/長方形 28">
            <a:extLst>
              <a:ext uri="{FF2B5EF4-FFF2-40B4-BE49-F238E27FC236}">
                <a16:creationId xmlns:a16="http://schemas.microsoft.com/office/drawing/2014/main" id="{44782E6F-EAF9-8107-8A8A-9793733D006C}"/>
              </a:ext>
            </a:extLst>
          </p:cNvPr>
          <p:cNvSpPr/>
          <p:nvPr/>
        </p:nvSpPr>
        <p:spPr>
          <a:xfrm>
            <a:off x="3295868" y="287722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p>
        </p:txBody>
      </p:sp>
      <p:sp>
        <p:nvSpPr>
          <p:cNvPr id="30" name="正方形/長方形 29">
            <a:extLst>
              <a:ext uri="{FF2B5EF4-FFF2-40B4-BE49-F238E27FC236}">
                <a16:creationId xmlns:a16="http://schemas.microsoft.com/office/drawing/2014/main" id="{FC09415D-13FB-1561-11F2-AEC077B158CB}"/>
              </a:ext>
            </a:extLst>
          </p:cNvPr>
          <p:cNvSpPr/>
          <p:nvPr/>
        </p:nvSpPr>
        <p:spPr>
          <a:xfrm>
            <a:off x="4120093" y="2883786"/>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31" name="正方形/長方形 30">
            <a:extLst>
              <a:ext uri="{FF2B5EF4-FFF2-40B4-BE49-F238E27FC236}">
                <a16:creationId xmlns:a16="http://schemas.microsoft.com/office/drawing/2014/main" id="{5C36B53F-F782-EE81-42C4-2B4648DBC6BA}"/>
              </a:ext>
            </a:extLst>
          </p:cNvPr>
          <p:cNvSpPr/>
          <p:nvPr/>
        </p:nvSpPr>
        <p:spPr>
          <a:xfrm>
            <a:off x="6997119" y="269364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いりょう　ほけん</a:t>
            </a:r>
          </a:p>
        </p:txBody>
      </p:sp>
      <p:sp>
        <p:nvSpPr>
          <p:cNvPr id="32" name="正方形/長方形 31">
            <a:extLst>
              <a:ext uri="{FF2B5EF4-FFF2-40B4-BE49-F238E27FC236}">
                <a16:creationId xmlns:a16="http://schemas.microsoft.com/office/drawing/2014/main" id="{4432AA72-706E-D9EE-2F46-915EABE0723A}"/>
              </a:ext>
            </a:extLst>
          </p:cNvPr>
          <p:cNvSpPr/>
          <p:nvPr/>
        </p:nvSpPr>
        <p:spPr>
          <a:xfrm>
            <a:off x="3797016" y="2882628"/>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3AB905FC-12FD-9E60-A804-365A3EE5255C}"/>
              </a:ext>
            </a:extLst>
          </p:cNvPr>
          <p:cNvSpPr/>
          <p:nvPr/>
        </p:nvSpPr>
        <p:spPr>
          <a:xfrm>
            <a:off x="2864511" y="2877221"/>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21B7EC49-F10B-B754-55BF-6A25D6D78254}"/>
              </a:ext>
            </a:extLst>
          </p:cNvPr>
          <p:cNvSpPr/>
          <p:nvPr/>
        </p:nvSpPr>
        <p:spPr>
          <a:xfrm>
            <a:off x="1134434" y="381751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ろうご</a:t>
            </a:r>
          </a:p>
        </p:txBody>
      </p:sp>
      <p:sp>
        <p:nvSpPr>
          <p:cNvPr id="35" name="正方形/長方形 34">
            <a:extLst>
              <a:ext uri="{FF2B5EF4-FFF2-40B4-BE49-F238E27FC236}">
                <a16:creationId xmlns:a16="http://schemas.microsoft.com/office/drawing/2014/main" id="{EA3F68AB-1B62-19A2-F122-CC4F973AF951}"/>
              </a:ext>
            </a:extLst>
          </p:cNvPr>
          <p:cNvSpPr/>
          <p:nvPr/>
        </p:nvSpPr>
        <p:spPr>
          <a:xfrm>
            <a:off x="2077982" y="3892949"/>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36" name="正方形/長方形 35">
            <a:extLst>
              <a:ext uri="{FF2B5EF4-FFF2-40B4-BE49-F238E27FC236}">
                <a16:creationId xmlns:a16="http://schemas.microsoft.com/office/drawing/2014/main" id="{B593CF92-71E3-03A1-8D78-240D71CE0DBC}"/>
              </a:ext>
            </a:extLst>
          </p:cNvPr>
          <p:cNvSpPr/>
          <p:nvPr/>
        </p:nvSpPr>
        <p:spPr>
          <a:xfrm>
            <a:off x="3625263" y="367702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37" name="正方形/長方形 36">
            <a:extLst>
              <a:ext uri="{FF2B5EF4-FFF2-40B4-BE49-F238E27FC236}">
                <a16:creationId xmlns:a16="http://schemas.microsoft.com/office/drawing/2014/main" id="{E9FBE8FA-C38B-E529-2852-3113E8D42966}"/>
              </a:ext>
            </a:extLst>
          </p:cNvPr>
          <p:cNvSpPr/>
          <p:nvPr/>
        </p:nvSpPr>
        <p:spPr>
          <a:xfrm>
            <a:off x="4320653" y="368869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ねんれい</a:t>
            </a:r>
          </a:p>
        </p:txBody>
      </p:sp>
      <p:sp>
        <p:nvSpPr>
          <p:cNvPr id="38" name="正方形/長方形 37">
            <a:extLst>
              <a:ext uri="{FF2B5EF4-FFF2-40B4-BE49-F238E27FC236}">
                <a16:creationId xmlns:a16="http://schemas.microsoft.com/office/drawing/2014/main" id="{6A3BA06C-43D1-A211-F285-7E2851864F74}"/>
              </a:ext>
            </a:extLst>
          </p:cNvPr>
          <p:cNvSpPr/>
          <p:nvPr/>
        </p:nvSpPr>
        <p:spPr>
          <a:xfrm>
            <a:off x="3578834" y="403148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39" name="正方形/長方形 38">
            <a:extLst>
              <a:ext uri="{FF2B5EF4-FFF2-40B4-BE49-F238E27FC236}">
                <a16:creationId xmlns:a16="http://schemas.microsoft.com/office/drawing/2014/main" id="{F9BADC0F-324E-2E3A-4309-21ABC1CD9CFC}"/>
              </a:ext>
            </a:extLst>
          </p:cNvPr>
          <p:cNvSpPr/>
          <p:nvPr/>
        </p:nvSpPr>
        <p:spPr>
          <a:xfrm>
            <a:off x="3977149" y="4030271"/>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40" name="正方形/長方形 39">
            <a:extLst>
              <a:ext uri="{FF2B5EF4-FFF2-40B4-BE49-F238E27FC236}">
                <a16:creationId xmlns:a16="http://schemas.microsoft.com/office/drawing/2014/main" id="{2F3AB748-4CBE-4AD6-0FD6-6B614E68388B}"/>
              </a:ext>
            </a:extLst>
          </p:cNvPr>
          <p:cNvSpPr/>
          <p:nvPr/>
        </p:nvSpPr>
        <p:spPr>
          <a:xfrm>
            <a:off x="4304244" y="402444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ねんきん</a:t>
            </a:r>
          </a:p>
        </p:txBody>
      </p:sp>
      <p:sp>
        <p:nvSpPr>
          <p:cNvPr id="41" name="正方形/長方形 40">
            <a:extLst>
              <a:ext uri="{FF2B5EF4-FFF2-40B4-BE49-F238E27FC236}">
                <a16:creationId xmlns:a16="http://schemas.microsoft.com/office/drawing/2014/main" id="{864EAAB5-FE30-084D-2F51-C5C53D5B12EF}"/>
              </a:ext>
            </a:extLst>
          </p:cNvPr>
          <p:cNvSpPr/>
          <p:nvPr/>
        </p:nvSpPr>
        <p:spPr>
          <a:xfrm>
            <a:off x="4786744" y="403447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42" name="正方形/長方形 41">
            <a:extLst>
              <a:ext uri="{FF2B5EF4-FFF2-40B4-BE49-F238E27FC236}">
                <a16:creationId xmlns:a16="http://schemas.microsoft.com/office/drawing/2014/main" id="{A6D6B7D7-14ED-2686-68B2-598E09445E24}"/>
              </a:ext>
            </a:extLst>
          </p:cNvPr>
          <p:cNvSpPr/>
          <p:nvPr/>
        </p:nvSpPr>
        <p:spPr>
          <a:xfrm>
            <a:off x="6750046" y="3814827"/>
            <a:ext cx="1854026"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こじん</a:t>
            </a: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ねんきん</a:t>
            </a: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a:t>
            </a:r>
          </a:p>
        </p:txBody>
      </p:sp>
      <p:sp>
        <p:nvSpPr>
          <p:cNvPr id="43" name="正方形/長方形 42">
            <a:extLst>
              <a:ext uri="{FF2B5EF4-FFF2-40B4-BE49-F238E27FC236}">
                <a16:creationId xmlns:a16="http://schemas.microsoft.com/office/drawing/2014/main" id="{3DE86851-4877-AA71-2873-E29B3246A1DA}"/>
              </a:ext>
            </a:extLst>
          </p:cNvPr>
          <p:cNvSpPr/>
          <p:nvPr/>
        </p:nvSpPr>
        <p:spPr>
          <a:xfrm>
            <a:off x="5088331" y="4019820"/>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3F2EC2F2-F0E7-EC39-B23A-302937422E03}"/>
              </a:ext>
            </a:extLst>
          </p:cNvPr>
          <p:cNvSpPr/>
          <p:nvPr/>
        </p:nvSpPr>
        <p:spPr>
          <a:xfrm>
            <a:off x="2690913" y="406224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a:t>
            </a:r>
          </a:p>
        </p:txBody>
      </p:sp>
      <p:sp>
        <p:nvSpPr>
          <p:cNvPr id="45" name="正方形/長方形 44">
            <a:extLst>
              <a:ext uri="{FF2B5EF4-FFF2-40B4-BE49-F238E27FC236}">
                <a16:creationId xmlns:a16="http://schemas.microsoft.com/office/drawing/2014/main" id="{01790A52-512E-B28B-9EA7-4B0BA118C766}"/>
              </a:ext>
            </a:extLst>
          </p:cNvPr>
          <p:cNvSpPr/>
          <p:nvPr/>
        </p:nvSpPr>
        <p:spPr>
          <a:xfrm>
            <a:off x="1102149" y="4944442"/>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a:t>
            </a:r>
          </a:p>
        </p:txBody>
      </p:sp>
      <p:sp>
        <p:nvSpPr>
          <p:cNvPr id="46" name="正方形/長方形 45">
            <a:extLst>
              <a:ext uri="{FF2B5EF4-FFF2-40B4-BE49-F238E27FC236}">
                <a16:creationId xmlns:a16="http://schemas.microsoft.com/office/drawing/2014/main" id="{6A83BAD5-A745-6752-EF8A-33C294004441}"/>
              </a:ext>
            </a:extLst>
          </p:cNvPr>
          <p:cNvSpPr/>
          <p:nvPr/>
        </p:nvSpPr>
        <p:spPr>
          <a:xfrm>
            <a:off x="2054085" y="5052164"/>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ほしょう</a:t>
            </a:r>
          </a:p>
        </p:txBody>
      </p:sp>
      <p:sp>
        <p:nvSpPr>
          <p:cNvPr id="47" name="正方形/長方形 46">
            <a:extLst>
              <a:ext uri="{FF2B5EF4-FFF2-40B4-BE49-F238E27FC236}">
                <a16:creationId xmlns:a16="http://schemas.microsoft.com/office/drawing/2014/main" id="{9142C639-D36D-260E-839B-B17CF6D6DE4B}"/>
              </a:ext>
            </a:extLst>
          </p:cNvPr>
          <p:cNvSpPr/>
          <p:nvPr/>
        </p:nvSpPr>
        <p:spPr>
          <a:xfrm>
            <a:off x="3046627" y="4821340"/>
            <a:ext cx="1377527" cy="215444"/>
          </a:xfrm>
          <a:prstGeom prst="rect">
            <a:avLst/>
          </a:prstGeom>
          <a:noFill/>
        </p:spPr>
        <p:txBody>
          <a:bodyPr wrap="square" lIns="91440" tIns="45720" rIns="91440" bIns="45720">
            <a:spAutoFit/>
          </a:bodyPr>
          <a:lstStyle/>
          <a:p>
            <a:pPr algn="ctr"/>
            <a:r>
              <a:rPr lang="ja-JP" altLang="en-US" sz="8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　</a:t>
            </a: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じょうたい</a:t>
            </a:r>
          </a:p>
        </p:txBody>
      </p:sp>
      <p:sp>
        <p:nvSpPr>
          <p:cNvPr id="48" name="正方形/長方形 47">
            <a:extLst>
              <a:ext uri="{FF2B5EF4-FFF2-40B4-BE49-F238E27FC236}">
                <a16:creationId xmlns:a16="http://schemas.microsoft.com/office/drawing/2014/main" id="{3F4B8E28-96AA-B8AE-4D8B-8C6363E2A416}"/>
              </a:ext>
            </a:extLst>
          </p:cNvPr>
          <p:cNvSpPr/>
          <p:nvPr/>
        </p:nvSpPr>
        <p:spPr>
          <a:xfrm>
            <a:off x="2832747" y="521593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49" name="正方形/長方形 48">
            <a:extLst>
              <a:ext uri="{FF2B5EF4-FFF2-40B4-BE49-F238E27FC236}">
                <a16:creationId xmlns:a16="http://schemas.microsoft.com/office/drawing/2014/main" id="{7568E412-9212-99E3-A91A-A33A6DDA2C66}"/>
              </a:ext>
            </a:extLst>
          </p:cNvPr>
          <p:cNvSpPr/>
          <p:nvPr/>
        </p:nvSpPr>
        <p:spPr>
          <a:xfrm>
            <a:off x="3240688" y="521593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きゅうふきん</a:t>
            </a:r>
          </a:p>
        </p:txBody>
      </p:sp>
      <p:sp>
        <p:nvSpPr>
          <p:cNvPr id="50" name="正方形/長方形 49">
            <a:extLst>
              <a:ext uri="{FF2B5EF4-FFF2-40B4-BE49-F238E27FC236}">
                <a16:creationId xmlns:a16="http://schemas.microsoft.com/office/drawing/2014/main" id="{F5680EFE-C626-2912-8B83-2E82955AFE3C}"/>
              </a:ext>
            </a:extLst>
          </p:cNvPr>
          <p:cNvSpPr/>
          <p:nvPr/>
        </p:nvSpPr>
        <p:spPr>
          <a:xfrm>
            <a:off x="4120093" y="5197517"/>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51" name="正方形/長方形 50">
            <a:extLst>
              <a:ext uri="{FF2B5EF4-FFF2-40B4-BE49-F238E27FC236}">
                <a16:creationId xmlns:a16="http://schemas.microsoft.com/office/drawing/2014/main" id="{2BB1B3C2-A795-FDB3-7534-F2B2ACDCD68D}"/>
              </a:ext>
            </a:extLst>
          </p:cNvPr>
          <p:cNvSpPr/>
          <p:nvPr/>
        </p:nvSpPr>
        <p:spPr>
          <a:xfrm>
            <a:off x="7031977" y="5006168"/>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かいご　　ほけん</a:t>
            </a:r>
          </a:p>
        </p:txBody>
      </p:sp>
      <p:sp>
        <p:nvSpPr>
          <p:cNvPr id="52" name="正方形/長方形 51">
            <a:extLst>
              <a:ext uri="{FF2B5EF4-FFF2-40B4-BE49-F238E27FC236}">
                <a16:creationId xmlns:a16="http://schemas.microsoft.com/office/drawing/2014/main" id="{C85903DB-8A0F-5B4B-F51E-50716BF137D8}"/>
              </a:ext>
            </a:extLst>
          </p:cNvPr>
          <p:cNvSpPr/>
          <p:nvPr/>
        </p:nvSpPr>
        <p:spPr>
          <a:xfrm>
            <a:off x="3805814" y="5206724"/>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8065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DFFED7A-5AFA-4483-A355-20CC76E6D920}"/>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18" y="1638259"/>
            <a:ext cx="6260097" cy="1077218"/>
          </a:xfrm>
          <a:prstGeom prst="rect">
            <a:avLst/>
          </a:prstGeom>
          <a:noFill/>
        </p:spPr>
        <p:txBody>
          <a:bodyPr wrap="square" rtlCol="0">
            <a:spAutoFit/>
          </a:bodyPr>
          <a:lstStyle/>
          <a:p>
            <a:pPr algn="ctr"/>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申込みの取り消しができる期間は、</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8</a:t>
            </a:r>
            <a:r>
              <a:rPr kumimoji="1" lang="ja-JP" altLang="en-US" sz="3200" b="1" dirty="0">
                <a:solidFill>
                  <a:srgbClr val="FF0000"/>
                </a:solidFill>
                <a:latin typeface="Meiryo UI" panose="020B0604030504040204" pitchFamily="50" charset="-128"/>
                <a:ea typeface="Meiryo UI" panose="020B0604030504040204" pitchFamily="50" charset="-128"/>
              </a:rPr>
              <a:t>日以内</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1882" y="4447501"/>
            <a:ext cx="8988450" cy="220991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クーリング・オフを活用すると、</a:t>
            </a:r>
            <a:r>
              <a:rPr lang="ja-JP" altLang="en-US" sz="2400" b="1" dirty="0">
                <a:solidFill>
                  <a:srgbClr val="FF0000"/>
                </a:solidFill>
                <a:latin typeface="Meiryo UI" panose="020B0604030504040204" pitchFamily="50" charset="-128"/>
                <a:ea typeface="Meiryo UI" panose="020B0604030504040204" pitchFamily="50" charset="-128"/>
              </a:rPr>
              <a:t>保険料はそのまま返金</a:t>
            </a:r>
            <a:r>
              <a:rPr lang="ja-JP" altLang="en-US" sz="2400" b="1" dirty="0">
                <a:solidFill>
                  <a:schemeClr val="tx2">
                    <a:lumMod val="75000"/>
                  </a:schemeClr>
                </a:solidFill>
                <a:latin typeface="Meiryo UI" panose="020B0604030504040204" pitchFamily="50" charset="-128"/>
                <a:ea typeface="Meiryo UI" panose="020B0604030504040204" pitchFamily="50" charset="-128"/>
              </a:rPr>
              <a:t>されます。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生命保険会社や商品によっては</a:t>
            </a:r>
            <a:r>
              <a:rPr lang="en-US" altLang="ja-JP" sz="2400" b="1" dirty="0">
                <a:solidFill>
                  <a:schemeClr val="tx2">
                    <a:lumMod val="75000"/>
                  </a:schemeClr>
                </a:solidFill>
                <a:latin typeface="Meiryo UI" panose="020B0604030504040204" pitchFamily="50" charset="-128"/>
                <a:ea typeface="Meiryo UI" panose="020B0604030504040204" pitchFamily="50" charset="-128"/>
              </a:rPr>
              <a:t>9</a:t>
            </a:r>
            <a:r>
              <a:rPr lang="ja-JP" altLang="en-US" sz="2400" b="1" dirty="0">
                <a:solidFill>
                  <a:schemeClr val="tx2">
                    <a:lumMod val="75000"/>
                  </a:schemeClr>
                </a:solidFill>
                <a:latin typeface="Meiryo UI" panose="020B0604030504040204" pitchFamily="50" charset="-128"/>
                <a:ea typeface="Meiryo UI" panose="020B0604030504040204" pitchFamily="50" charset="-128"/>
              </a:rPr>
              <a:t>日以上の期間を設けている場合もあります。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契約にあたって医師による診査を受けた場合など、クーリング・オフができない場合もあります。</a:t>
            </a:r>
          </a:p>
        </p:txBody>
      </p:sp>
      <p:grpSp>
        <p:nvGrpSpPr>
          <p:cNvPr id="3" name="グループ化 2">
            <a:extLst>
              <a:ext uri="{FF2B5EF4-FFF2-40B4-BE49-F238E27FC236}">
                <a16:creationId xmlns:a16="http://schemas.microsoft.com/office/drawing/2014/main" id="{24A7C38F-458C-47DA-89FC-0E4D51DC6F84}"/>
              </a:ext>
            </a:extLst>
          </p:cNvPr>
          <p:cNvGrpSpPr/>
          <p:nvPr/>
        </p:nvGrpSpPr>
        <p:grpSpPr>
          <a:xfrm>
            <a:off x="254763" y="1209111"/>
            <a:ext cx="8889237" cy="3106421"/>
            <a:chOff x="185674" y="1350793"/>
            <a:chExt cx="8889237" cy="3106421"/>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011" y="1350793"/>
              <a:ext cx="2242900" cy="2209916"/>
            </a:xfrm>
            <a:prstGeom prst="rect">
              <a:avLst/>
            </a:prstGeom>
          </p:spPr>
        </p:pic>
        <p:sp>
          <p:nvSpPr>
            <p:cNvPr id="2" name="テキスト ボックス 1"/>
            <p:cNvSpPr txBox="1"/>
            <p:nvPr/>
          </p:nvSpPr>
          <p:spPr>
            <a:xfrm>
              <a:off x="185674" y="2764443"/>
              <a:ext cx="6601785" cy="1692771"/>
            </a:xfrm>
            <a:prstGeom prst="rect">
              <a:avLst/>
            </a:prstGeom>
            <a:noFill/>
          </p:spPr>
          <p:txBody>
            <a:bodyPr wrap="square" rtlCol="0">
              <a:spAutoFit/>
            </a:bodyPr>
            <a:lstStyle/>
            <a:p>
              <a:r>
                <a:rPr lang="ja-JP" altLang="en-US" sz="2600" dirty="0">
                  <a:solidFill>
                    <a:srgbClr val="17375E"/>
                  </a:solidFill>
                  <a:latin typeface="Meiryo UI" panose="020B0604030504040204" pitchFamily="50" charset="-128"/>
                  <a:ea typeface="Meiryo UI" panose="020B0604030504040204" pitchFamily="50" charset="-128"/>
                </a:rPr>
                <a:t>　一般的に、「クーリング・オフに関する書面を受け取った日」か「申込日」のいずれか遅い日から、その日を含めて</a:t>
              </a:r>
              <a:r>
                <a:rPr lang="en-US" altLang="ja-JP" sz="2600" dirty="0">
                  <a:solidFill>
                    <a:srgbClr val="17375E"/>
                  </a:solidFill>
                  <a:latin typeface="Meiryo UI" panose="020B0604030504040204" pitchFamily="50" charset="-128"/>
                  <a:ea typeface="Meiryo UI" panose="020B0604030504040204" pitchFamily="50" charset="-128"/>
                </a:rPr>
                <a:t>8</a:t>
              </a:r>
              <a:r>
                <a:rPr lang="ja-JP" altLang="en-US" sz="2600" dirty="0">
                  <a:solidFill>
                    <a:srgbClr val="17375E"/>
                  </a:solidFill>
                  <a:latin typeface="Meiryo UI" panose="020B0604030504040204" pitchFamily="50" charset="-128"/>
                  <a:ea typeface="Meiryo UI" panose="020B0604030504040204" pitchFamily="50" charset="-128"/>
                </a:rPr>
                <a:t>日以内ならば申し込みを撤回できます。</a:t>
              </a:r>
              <a:endParaRPr kumimoji="1" lang="ja-JP" altLang="en-US" sz="2600" dirty="0">
                <a:solidFill>
                  <a:srgbClr val="17375E"/>
                </a:solidFill>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143765" y="70617"/>
            <a:ext cx="7281160" cy="584775"/>
          </a:xfrm>
          <a:prstGeom prst="rect">
            <a:avLst/>
          </a:prstGeom>
          <a:noFill/>
        </p:spPr>
        <p:txBody>
          <a:bodyPr wrap="non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「生命保険」</a:t>
            </a:r>
            <a:r>
              <a:rPr lang="ja-JP" altLang="en-US" sz="3200" b="1" dirty="0">
                <a:solidFill>
                  <a:schemeClr val="bg1"/>
                </a:solidFill>
                <a:latin typeface="Meiryo UI" panose="020B0604030504040204" pitchFamily="50" charset="-128"/>
                <a:ea typeface="Meiryo UI" panose="020B0604030504040204" pitchFamily="50" charset="-128"/>
              </a:rPr>
              <a:t>にもク－リング・オフが使えます</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97" y="808874"/>
            <a:ext cx="8988450" cy="646331"/>
          </a:xfrm>
          <a:prstGeom prst="rect">
            <a:avLst/>
          </a:prstGeom>
          <a:noFill/>
        </p:spPr>
        <p:txBody>
          <a:bodyPr wrap="square" rtlCol="0">
            <a:spAutoFit/>
          </a:bodyPr>
          <a:lstStyle/>
          <a:p>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生命保険</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の</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契約の場合</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endParaRPr kumimoji="1" lang="ja-JP" altLang="en-US" sz="3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スライド番号プレースホルダー 2">
            <a:extLst>
              <a:ext uri="{FF2B5EF4-FFF2-40B4-BE49-F238E27FC236}">
                <a16:creationId xmlns:a16="http://schemas.microsoft.com/office/drawing/2014/main" id="{0503AB1C-D975-4611-9D64-C71EA4659A6A}"/>
              </a:ext>
            </a:extLst>
          </p:cNvPr>
          <p:cNvSpPr txBox="1">
            <a:spLocks/>
          </p:cNvSpPr>
          <p:nvPr/>
        </p:nvSpPr>
        <p:spPr>
          <a:xfrm>
            <a:off x="7010400" y="6492492"/>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defTabSz="457200">
              <a:defRPr/>
            </a:pPr>
            <a:fld id="{7B76553B-32E2-D644-9CD0-56FDA882EB90}" type="slidenum">
              <a:rPr lang="ja-JP" altLang="en-US" smtClean="0"/>
              <a:pPr algn="r" defTabSz="457200">
                <a:defRPr/>
              </a:pPr>
              <a:t>36</a:t>
            </a:fld>
            <a:endParaRPr lang="ja-JP" altLang="en-US" dirty="0"/>
          </a:p>
        </p:txBody>
      </p:sp>
      <p:grpSp>
        <p:nvGrpSpPr>
          <p:cNvPr id="10" name="グループ化 9">
            <a:extLst>
              <a:ext uri="{FF2B5EF4-FFF2-40B4-BE49-F238E27FC236}">
                <a16:creationId xmlns:a16="http://schemas.microsoft.com/office/drawing/2014/main" id="{894FAC9D-39BF-5139-46AB-DBA14FCD7F19}"/>
              </a:ext>
            </a:extLst>
          </p:cNvPr>
          <p:cNvGrpSpPr/>
          <p:nvPr/>
        </p:nvGrpSpPr>
        <p:grpSpPr>
          <a:xfrm>
            <a:off x="535162" y="1544441"/>
            <a:ext cx="5303575" cy="755537"/>
            <a:chOff x="535162" y="1544441"/>
            <a:chExt cx="5303575" cy="755537"/>
          </a:xfrm>
        </p:grpSpPr>
        <p:sp>
          <p:nvSpPr>
            <p:cNvPr id="49" name="正方形/長方形 48">
              <a:extLst>
                <a:ext uri="{FF2B5EF4-FFF2-40B4-BE49-F238E27FC236}">
                  <a16:creationId xmlns:a16="http://schemas.microsoft.com/office/drawing/2014/main" id="{797CF225-48D4-9640-2823-1332F8A9D61E}"/>
                </a:ext>
              </a:extLst>
            </p:cNvPr>
            <p:cNvSpPr/>
            <p:nvPr/>
          </p:nvSpPr>
          <p:spPr>
            <a:xfrm>
              <a:off x="535162" y="154713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a:t>
              </a:r>
            </a:p>
          </p:txBody>
        </p:sp>
        <p:sp>
          <p:nvSpPr>
            <p:cNvPr id="50" name="正方形/長方形 49">
              <a:extLst>
                <a:ext uri="{FF2B5EF4-FFF2-40B4-BE49-F238E27FC236}">
                  <a16:creationId xmlns:a16="http://schemas.microsoft.com/office/drawing/2014/main" id="{AF6E0DE4-1056-86A0-3519-21303DC4B6AF}"/>
                </a:ext>
              </a:extLst>
            </p:cNvPr>
            <p:cNvSpPr/>
            <p:nvPr/>
          </p:nvSpPr>
          <p:spPr>
            <a:xfrm>
              <a:off x="2268278" y="1546333"/>
              <a:ext cx="51686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51" name="正方形/長方形 50">
              <a:extLst>
                <a:ext uri="{FF2B5EF4-FFF2-40B4-BE49-F238E27FC236}">
                  <a16:creationId xmlns:a16="http://schemas.microsoft.com/office/drawing/2014/main" id="{6B736F65-FE12-B623-2BB3-6C61A7E3094B}"/>
                </a:ext>
              </a:extLst>
            </p:cNvPr>
            <p:cNvSpPr/>
            <p:nvPr/>
          </p:nvSpPr>
          <p:spPr>
            <a:xfrm>
              <a:off x="2964564" y="1544441"/>
              <a:ext cx="51686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sp>
          <p:nvSpPr>
            <p:cNvPr id="52" name="正方形/長方形 51">
              <a:extLst>
                <a:ext uri="{FF2B5EF4-FFF2-40B4-BE49-F238E27FC236}">
                  <a16:creationId xmlns:a16="http://schemas.microsoft.com/office/drawing/2014/main" id="{ED2FCE6D-5330-074F-D385-1DA6D221208D}"/>
                </a:ext>
              </a:extLst>
            </p:cNvPr>
            <p:cNvSpPr/>
            <p:nvPr/>
          </p:nvSpPr>
          <p:spPr>
            <a:xfrm>
              <a:off x="5221202" y="1544441"/>
              <a:ext cx="6175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53" name="正方形/長方形 52">
              <a:extLst>
                <a:ext uri="{FF2B5EF4-FFF2-40B4-BE49-F238E27FC236}">
                  <a16:creationId xmlns:a16="http://schemas.microsoft.com/office/drawing/2014/main" id="{17E31603-584E-2FF8-CDF8-51042B317CEA}"/>
                </a:ext>
              </a:extLst>
            </p:cNvPr>
            <p:cNvSpPr/>
            <p:nvPr/>
          </p:nvSpPr>
          <p:spPr>
            <a:xfrm>
              <a:off x="3313316" y="2053757"/>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いない</a:t>
              </a:r>
            </a:p>
          </p:txBody>
        </p:sp>
      </p:grpSp>
      <p:grpSp>
        <p:nvGrpSpPr>
          <p:cNvPr id="55" name="グループ化 54">
            <a:extLst>
              <a:ext uri="{FF2B5EF4-FFF2-40B4-BE49-F238E27FC236}">
                <a16:creationId xmlns:a16="http://schemas.microsoft.com/office/drawing/2014/main" id="{AA86679E-4F76-4E9F-0E43-F396D7072AE2}"/>
              </a:ext>
            </a:extLst>
          </p:cNvPr>
          <p:cNvGrpSpPr/>
          <p:nvPr/>
        </p:nvGrpSpPr>
        <p:grpSpPr>
          <a:xfrm>
            <a:off x="427503" y="-30450"/>
            <a:ext cx="6293511" cy="994124"/>
            <a:chOff x="427503" y="-30450"/>
            <a:chExt cx="6293511" cy="994124"/>
          </a:xfrm>
        </p:grpSpPr>
        <p:sp>
          <p:nvSpPr>
            <p:cNvPr id="6" name="正方形/長方形 5">
              <a:extLst>
                <a:ext uri="{FF2B5EF4-FFF2-40B4-BE49-F238E27FC236}">
                  <a16:creationId xmlns:a16="http://schemas.microsoft.com/office/drawing/2014/main" id="{62B781D1-CB02-7397-9C22-31A9744AA50A}"/>
                </a:ext>
              </a:extLst>
            </p:cNvPr>
            <p:cNvSpPr/>
            <p:nvPr/>
          </p:nvSpPr>
          <p:spPr>
            <a:xfrm>
              <a:off x="535162" y="-1382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7" name="正方形/長方形 6">
              <a:extLst>
                <a:ext uri="{FF2B5EF4-FFF2-40B4-BE49-F238E27FC236}">
                  <a16:creationId xmlns:a16="http://schemas.microsoft.com/office/drawing/2014/main" id="{258BDC84-7A31-FF5B-8F86-1AA5B5A98071}"/>
                </a:ext>
              </a:extLst>
            </p:cNvPr>
            <p:cNvSpPr/>
            <p:nvPr/>
          </p:nvSpPr>
          <p:spPr>
            <a:xfrm>
              <a:off x="5343487" y="-3045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11" name="正方形/長方形 10">
              <a:extLst>
                <a:ext uri="{FF2B5EF4-FFF2-40B4-BE49-F238E27FC236}">
                  <a16:creationId xmlns:a16="http://schemas.microsoft.com/office/drawing/2014/main" id="{A65839AE-FAA7-39A8-A259-B398FF81841D}"/>
                </a:ext>
              </a:extLst>
            </p:cNvPr>
            <p:cNvSpPr/>
            <p:nvPr/>
          </p:nvSpPr>
          <p:spPr>
            <a:xfrm>
              <a:off x="427503" y="70076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a:t>
              </a:r>
            </a:p>
          </p:txBody>
        </p:sp>
        <p:sp>
          <p:nvSpPr>
            <p:cNvPr id="15" name="正方形/長方形 14">
              <a:extLst>
                <a:ext uri="{FF2B5EF4-FFF2-40B4-BE49-F238E27FC236}">
                  <a16:creationId xmlns:a16="http://schemas.microsoft.com/office/drawing/2014/main" id="{C426F5E9-5EC4-8B8B-3891-C97CFE64B757}"/>
                </a:ext>
              </a:extLst>
            </p:cNvPr>
            <p:cNvSpPr/>
            <p:nvPr/>
          </p:nvSpPr>
          <p:spPr>
            <a:xfrm>
              <a:off x="3625918" y="7174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17" name="正方形/長方形 16">
              <a:extLst>
                <a:ext uri="{FF2B5EF4-FFF2-40B4-BE49-F238E27FC236}">
                  <a16:creationId xmlns:a16="http://schemas.microsoft.com/office/drawing/2014/main" id="{AFE9CD9C-E841-06A3-AB5F-7E64E89C5B43}"/>
                </a:ext>
              </a:extLst>
            </p:cNvPr>
            <p:cNvSpPr/>
            <p:nvPr/>
          </p:nvSpPr>
          <p:spPr>
            <a:xfrm>
              <a:off x="2257032" y="71138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grpSp>
      <p:grpSp>
        <p:nvGrpSpPr>
          <p:cNvPr id="18" name="グループ化 17">
            <a:extLst>
              <a:ext uri="{FF2B5EF4-FFF2-40B4-BE49-F238E27FC236}">
                <a16:creationId xmlns:a16="http://schemas.microsoft.com/office/drawing/2014/main" id="{8C8D4CD3-771B-D913-9182-4A4FBA87E7D0}"/>
              </a:ext>
            </a:extLst>
          </p:cNvPr>
          <p:cNvGrpSpPr/>
          <p:nvPr/>
        </p:nvGrpSpPr>
        <p:grpSpPr>
          <a:xfrm>
            <a:off x="302507" y="2485956"/>
            <a:ext cx="6645510" cy="1108848"/>
            <a:chOff x="302507" y="2485956"/>
            <a:chExt cx="6645510" cy="1108848"/>
          </a:xfrm>
        </p:grpSpPr>
        <p:sp>
          <p:nvSpPr>
            <p:cNvPr id="34" name="正方形/長方形 33">
              <a:extLst>
                <a:ext uri="{FF2B5EF4-FFF2-40B4-BE49-F238E27FC236}">
                  <a16:creationId xmlns:a16="http://schemas.microsoft.com/office/drawing/2014/main" id="{6F0BB4AD-912A-B86F-BFB5-EA3D52D1B610}"/>
                </a:ext>
              </a:extLst>
            </p:cNvPr>
            <p:cNvSpPr/>
            <p:nvPr/>
          </p:nvSpPr>
          <p:spPr>
            <a:xfrm>
              <a:off x="427503" y="248595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いっぱんてき</a:t>
              </a:r>
            </a:p>
          </p:txBody>
        </p:sp>
        <p:sp>
          <p:nvSpPr>
            <p:cNvPr id="35" name="正方形/長方形 34">
              <a:extLst>
                <a:ext uri="{FF2B5EF4-FFF2-40B4-BE49-F238E27FC236}">
                  <a16:creationId xmlns:a16="http://schemas.microsoft.com/office/drawing/2014/main" id="{5F276276-A7D1-7ABF-D60E-6699636A2CBB}"/>
                </a:ext>
              </a:extLst>
            </p:cNvPr>
            <p:cNvSpPr/>
            <p:nvPr/>
          </p:nvSpPr>
          <p:spPr>
            <a:xfrm>
              <a:off x="3784345" y="253524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a:t>
              </a:r>
            </a:p>
          </p:txBody>
        </p:sp>
        <p:sp>
          <p:nvSpPr>
            <p:cNvPr id="36" name="正方形/長方形 35">
              <a:extLst>
                <a:ext uri="{FF2B5EF4-FFF2-40B4-BE49-F238E27FC236}">
                  <a16:creationId xmlns:a16="http://schemas.microsoft.com/office/drawing/2014/main" id="{85C94FFB-1E0D-D793-8AA3-9E85342C21D7}"/>
                </a:ext>
              </a:extLst>
            </p:cNvPr>
            <p:cNvSpPr/>
            <p:nvPr/>
          </p:nvSpPr>
          <p:spPr>
            <a:xfrm>
              <a:off x="4782517" y="251223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しょめん</a:t>
              </a:r>
            </a:p>
          </p:txBody>
        </p:sp>
        <p:sp>
          <p:nvSpPr>
            <p:cNvPr id="37" name="正方形/長方形 36">
              <a:extLst>
                <a:ext uri="{FF2B5EF4-FFF2-40B4-BE49-F238E27FC236}">
                  <a16:creationId xmlns:a16="http://schemas.microsoft.com/office/drawing/2014/main" id="{59A8A2FC-7C5B-DBA1-E814-AA772987F7A2}"/>
                </a:ext>
              </a:extLst>
            </p:cNvPr>
            <p:cNvSpPr/>
            <p:nvPr/>
          </p:nvSpPr>
          <p:spPr>
            <a:xfrm>
              <a:off x="5570490" y="25060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38" name="正方形/長方形 37">
              <a:extLst>
                <a:ext uri="{FF2B5EF4-FFF2-40B4-BE49-F238E27FC236}">
                  <a16:creationId xmlns:a16="http://schemas.microsoft.com/office/drawing/2014/main" id="{C48380F3-8FD2-9DCE-1A0C-3A016C45E024}"/>
                </a:ext>
              </a:extLst>
            </p:cNvPr>
            <p:cNvSpPr/>
            <p:nvPr/>
          </p:nvSpPr>
          <p:spPr>
            <a:xfrm>
              <a:off x="302507" y="2931849"/>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39" name="正方形/長方形 38">
              <a:extLst>
                <a:ext uri="{FF2B5EF4-FFF2-40B4-BE49-F238E27FC236}">
                  <a16:creationId xmlns:a16="http://schemas.microsoft.com/office/drawing/2014/main" id="{AEBE9D2B-E393-5305-3962-BB45C6FDAD68}"/>
                </a:ext>
              </a:extLst>
            </p:cNvPr>
            <p:cNvSpPr/>
            <p:nvPr/>
          </p:nvSpPr>
          <p:spPr>
            <a:xfrm>
              <a:off x="1095855" y="2931849"/>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40" name="正方形/長方形 39">
              <a:extLst>
                <a:ext uri="{FF2B5EF4-FFF2-40B4-BE49-F238E27FC236}">
                  <a16:creationId xmlns:a16="http://schemas.microsoft.com/office/drawing/2014/main" id="{3AFC3091-8F1D-6EAA-4D5E-3033577ADA4B}"/>
                </a:ext>
              </a:extLst>
            </p:cNvPr>
            <p:cNvSpPr/>
            <p:nvPr/>
          </p:nvSpPr>
          <p:spPr>
            <a:xfrm>
              <a:off x="1880530" y="293184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もうしこみび</a:t>
              </a:r>
            </a:p>
          </p:txBody>
        </p:sp>
        <p:sp>
          <p:nvSpPr>
            <p:cNvPr id="41" name="正方形/長方形 40">
              <a:extLst>
                <a:ext uri="{FF2B5EF4-FFF2-40B4-BE49-F238E27FC236}">
                  <a16:creationId xmlns:a16="http://schemas.microsoft.com/office/drawing/2014/main" id="{46EF3F89-0476-0DC7-A5B3-B1BE6EB94DD9}"/>
                </a:ext>
              </a:extLst>
            </p:cNvPr>
            <p:cNvSpPr/>
            <p:nvPr/>
          </p:nvSpPr>
          <p:spPr>
            <a:xfrm>
              <a:off x="4438135" y="2934156"/>
              <a:ext cx="68876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おそ</a:t>
              </a:r>
            </a:p>
          </p:txBody>
        </p:sp>
        <p:sp>
          <p:nvSpPr>
            <p:cNvPr id="42" name="正方形/長方形 41">
              <a:extLst>
                <a:ext uri="{FF2B5EF4-FFF2-40B4-BE49-F238E27FC236}">
                  <a16:creationId xmlns:a16="http://schemas.microsoft.com/office/drawing/2014/main" id="{221CF1D7-2410-D828-33C8-EC5136C516DC}"/>
                </a:ext>
              </a:extLst>
            </p:cNvPr>
            <p:cNvSpPr/>
            <p:nvPr/>
          </p:nvSpPr>
          <p:spPr>
            <a:xfrm>
              <a:off x="5126899" y="2934156"/>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43" name="正方形/長方形 42">
              <a:extLst>
                <a:ext uri="{FF2B5EF4-FFF2-40B4-BE49-F238E27FC236}">
                  <a16:creationId xmlns:a16="http://schemas.microsoft.com/office/drawing/2014/main" id="{FD373909-FF24-45CA-0BDF-95B4BE9F100B}"/>
                </a:ext>
              </a:extLst>
            </p:cNvPr>
            <p:cNvSpPr/>
            <p:nvPr/>
          </p:nvSpPr>
          <p:spPr>
            <a:xfrm>
              <a:off x="561987" y="3346035"/>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p>
          </p:txBody>
        </p:sp>
        <p:sp>
          <p:nvSpPr>
            <p:cNvPr id="44" name="正方形/長方形 43">
              <a:extLst>
                <a:ext uri="{FF2B5EF4-FFF2-40B4-BE49-F238E27FC236}">
                  <a16:creationId xmlns:a16="http://schemas.microsoft.com/office/drawing/2014/main" id="{5EEA6B5C-611D-B49E-E79C-69D438F43F33}"/>
                </a:ext>
              </a:extLst>
            </p:cNvPr>
            <p:cNvSpPr/>
            <p:nvPr/>
          </p:nvSpPr>
          <p:spPr>
            <a:xfrm>
              <a:off x="1131882" y="3340532"/>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ふく</a:t>
              </a:r>
            </a:p>
          </p:txBody>
        </p:sp>
        <p:sp>
          <p:nvSpPr>
            <p:cNvPr id="45" name="正方形/長方形 44">
              <a:extLst>
                <a:ext uri="{FF2B5EF4-FFF2-40B4-BE49-F238E27FC236}">
                  <a16:creationId xmlns:a16="http://schemas.microsoft.com/office/drawing/2014/main" id="{3AEFACDE-7F79-2DCC-8588-C62C20BBAA93}"/>
                </a:ext>
              </a:extLst>
            </p:cNvPr>
            <p:cNvSpPr/>
            <p:nvPr/>
          </p:nvSpPr>
          <p:spPr>
            <a:xfrm>
              <a:off x="2519506" y="3340531"/>
              <a:ext cx="75353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いない</a:t>
              </a:r>
            </a:p>
          </p:txBody>
        </p:sp>
        <p:sp>
          <p:nvSpPr>
            <p:cNvPr id="46" name="正方形/長方形 45">
              <a:extLst>
                <a:ext uri="{FF2B5EF4-FFF2-40B4-BE49-F238E27FC236}">
                  <a16:creationId xmlns:a16="http://schemas.microsoft.com/office/drawing/2014/main" id="{920A2612-90A3-FB4C-64B7-7FB1652EA07F}"/>
                </a:ext>
              </a:extLst>
            </p:cNvPr>
            <p:cNvSpPr/>
            <p:nvPr/>
          </p:nvSpPr>
          <p:spPr>
            <a:xfrm>
              <a:off x="3981655" y="3340531"/>
              <a:ext cx="465310"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a:t>
              </a:r>
            </a:p>
          </p:txBody>
        </p:sp>
        <p:sp>
          <p:nvSpPr>
            <p:cNvPr id="47" name="正方形/長方形 46">
              <a:extLst>
                <a:ext uri="{FF2B5EF4-FFF2-40B4-BE49-F238E27FC236}">
                  <a16:creationId xmlns:a16="http://schemas.microsoft.com/office/drawing/2014/main" id="{E63A4C43-2875-45A0-79D3-02269C895B1B}"/>
                </a:ext>
              </a:extLst>
            </p:cNvPr>
            <p:cNvSpPr/>
            <p:nvPr/>
          </p:nvSpPr>
          <p:spPr>
            <a:xfrm>
              <a:off x="4414806" y="3337097"/>
              <a:ext cx="68876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48" name="正方形/長方形 47">
              <a:extLst>
                <a:ext uri="{FF2B5EF4-FFF2-40B4-BE49-F238E27FC236}">
                  <a16:creationId xmlns:a16="http://schemas.microsoft.com/office/drawing/2014/main" id="{30B701A4-E6C9-BE57-8406-9DE10386E676}"/>
                </a:ext>
              </a:extLst>
            </p:cNvPr>
            <p:cNvSpPr/>
            <p:nvPr/>
          </p:nvSpPr>
          <p:spPr>
            <a:xfrm>
              <a:off x="5143251" y="334858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てっかい</a:t>
              </a:r>
            </a:p>
          </p:txBody>
        </p:sp>
      </p:grpSp>
      <p:grpSp>
        <p:nvGrpSpPr>
          <p:cNvPr id="19" name="グループ化 18">
            <a:extLst>
              <a:ext uri="{FF2B5EF4-FFF2-40B4-BE49-F238E27FC236}">
                <a16:creationId xmlns:a16="http://schemas.microsoft.com/office/drawing/2014/main" id="{8093A0AC-4AAA-32C1-2D52-59993738AA6C}"/>
              </a:ext>
            </a:extLst>
          </p:cNvPr>
          <p:cNvGrpSpPr/>
          <p:nvPr/>
        </p:nvGrpSpPr>
        <p:grpSpPr>
          <a:xfrm>
            <a:off x="254763" y="4468227"/>
            <a:ext cx="8847403" cy="1757546"/>
            <a:chOff x="254763" y="4468227"/>
            <a:chExt cx="8847403" cy="1757546"/>
          </a:xfrm>
        </p:grpSpPr>
        <p:sp>
          <p:nvSpPr>
            <p:cNvPr id="20" name="正方形/長方形 19">
              <a:extLst>
                <a:ext uri="{FF2B5EF4-FFF2-40B4-BE49-F238E27FC236}">
                  <a16:creationId xmlns:a16="http://schemas.microsoft.com/office/drawing/2014/main" id="{71CA1355-7790-57A0-F74F-18EA63C310A7}"/>
                </a:ext>
              </a:extLst>
            </p:cNvPr>
            <p:cNvSpPr/>
            <p:nvPr/>
          </p:nvSpPr>
          <p:spPr>
            <a:xfrm>
              <a:off x="2288939" y="447799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かつよう</a:t>
              </a:r>
            </a:p>
          </p:txBody>
        </p:sp>
        <p:sp>
          <p:nvSpPr>
            <p:cNvPr id="21" name="正方形/長方形 20">
              <a:extLst>
                <a:ext uri="{FF2B5EF4-FFF2-40B4-BE49-F238E27FC236}">
                  <a16:creationId xmlns:a16="http://schemas.microsoft.com/office/drawing/2014/main" id="{C637D0B8-C4F2-01A1-B6A2-36914B8A0BFF}"/>
                </a:ext>
              </a:extLst>
            </p:cNvPr>
            <p:cNvSpPr/>
            <p:nvPr/>
          </p:nvSpPr>
          <p:spPr>
            <a:xfrm>
              <a:off x="4059529" y="4468227"/>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ほけんりょう</a:t>
              </a:r>
            </a:p>
          </p:txBody>
        </p:sp>
        <p:sp>
          <p:nvSpPr>
            <p:cNvPr id="22" name="正方形/長方形 21">
              <a:extLst>
                <a:ext uri="{FF2B5EF4-FFF2-40B4-BE49-F238E27FC236}">
                  <a16:creationId xmlns:a16="http://schemas.microsoft.com/office/drawing/2014/main" id="{F516303A-A820-9AD6-D1BC-0BC38BF0BAB6}"/>
                </a:ext>
              </a:extLst>
            </p:cNvPr>
            <p:cNvSpPr/>
            <p:nvPr/>
          </p:nvSpPr>
          <p:spPr>
            <a:xfrm>
              <a:off x="6032250" y="447799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へんきん</a:t>
              </a:r>
            </a:p>
          </p:txBody>
        </p:sp>
        <p:sp>
          <p:nvSpPr>
            <p:cNvPr id="23" name="正方形/長方形 22">
              <a:extLst>
                <a:ext uri="{FF2B5EF4-FFF2-40B4-BE49-F238E27FC236}">
                  <a16:creationId xmlns:a16="http://schemas.microsoft.com/office/drawing/2014/main" id="{7E6CC7A8-92F9-7C30-2D59-8CAF350E9D49}"/>
                </a:ext>
              </a:extLst>
            </p:cNvPr>
            <p:cNvSpPr/>
            <p:nvPr/>
          </p:nvSpPr>
          <p:spPr>
            <a:xfrm>
              <a:off x="767817" y="4873380"/>
              <a:ext cx="1751689"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せいめいほけんかいしゃ</a:t>
              </a:r>
            </a:p>
          </p:txBody>
        </p:sp>
        <p:sp>
          <p:nvSpPr>
            <p:cNvPr id="24" name="正方形/長方形 23">
              <a:extLst>
                <a:ext uri="{FF2B5EF4-FFF2-40B4-BE49-F238E27FC236}">
                  <a16:creationId xmlns:a16="http://schemas.microsoft.com/office/drawing/2014/main" id="{2FD4F829-AD08-8C5B-7413-A63E55669163}"/>
                </a:ext>
              </a:extLst>
            </p:cNvPr>
            <p:cNvSpPr/>
            <p:nvPr/>
          </p:nvSpPr>
          <p:spPr>
            <a:xfrm>
              <a:off x="2298725" y="487338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25" name="正方形/長方形 24">
              <a:extLst>
                <a:ext uri="{FF2B5EF4-FFF2-40B4-BE49-F238E27FC236}">
                  <a16:creationId xmlns:a16="http://schemas.microsoft.com/office/drawing/2014/main" id="{108F63DD-F3C6-4851-C79F-BB6DD13AB609}"/>
                </a:ext>
              </a:extLst>
            </p:cNvPr>
            <p:cNvSpPr/>
            <p:nvPr/>
          </p:nvSpPr>
          <p:spPr>
            <a:xfrm>
              <a:off x="4690843" y="487338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いじょう</a:t>
              </a:r>
            </a:p>
          </p:txBody>
        </p:sp>
        <p:sp>
          <p:nvSpPr>
            <p:cNvPr id="26" name="正方形/長方形 25">
              <a:extLst>
                <a:ext uri="{FF2B5EF4-FFF2-40B4-BE49-F238E27FC236}">
                  <a16:creationId xmlns:a16="http://schemas.microsoft.com/office/drawing/2014/main" id="{E11646EE-03FE-06A6-AED2-B7BC4E34DDCC}"/>
                </a:ext>
              </a:extLst>
            </p:cNvPr>
            <p:cNvSpPr/>
            <p:nvPr/>
          </p:nvSpPr>
          <p:spPr>
            <a:xfrm>
              <a:off x="5563497" y="486936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きかん</a:t>
              </a:r>
            </a:p>
          </p:txBody>
        </p:sp>
        <p:sp>
          <p:nvSpPr>
            <p:cNvPr id="27" name="正方形/長方形 26">
              <a:extLst>
                <a:ext uri="{FF2B5EF4-FFF2-40B4-BE49-F238E27FC236}">
                  <a16:creationId xmlns:a16="http://schemas.microsoft.com/office/drawing/2014/main" id="{1BBC0C4C-652E-884E-EFBF-283CB1195F88}"/>
                </a:ext>
              </a:extLst>
            </p:cNvPr>
            <p:cNvSpPr/>
            <p:nvPr/>
          </p:nvSpPr>
          <p:spPr>
            <a:xfrm>
              <a:off x="7724639" y="486936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28" name="正方形/長方形 27">
              <a:extLst>
                <a:ext uri="{FF2B5EF4-FFF2-40B4-BE49-F238E27FC236}">
                  <a16:creationId xmlns:a16="http://schemas.microsoft.com/office/drawing/2014/main" id="{A18CDB17-4864-5280-BC43-FA735B93BE69}"/>
                </a:ext>
              </a:extLst>
            </p:cNvPr>
            <p:cNvSpPr/>
            <p:nvPr/>
          </p:nvSpPr>
          <p:spPr>
            <a:xfrm>
              <a:off x="254763" y="560136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9" name="正方形/長方形 28">
              <a:extLst>
                <a:ext uri="{FF2B5EF4-FFF2-40B4-BE49-F238E27FC236}">
                  <a16:creationId xmlns:a16="http://schemas.microsoft.com/office/drawing/2014/main" id="{9D1246EC-520E-4957-C81B-265AFE635AA7}"/>
                </a:ext>
              </a:extLst>
            </p:cNvPr>
            <p:cNvSpPr/>
            <p:nvPr/>
          </p:nvSpPr>
          <p:spPr>
            <a:xfrm>
              <a:off x="2383205" y="5584662"/>
              <a:ext cx="803882"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a:t>
              </a:r>
            </a:p>
          </p:txBody>
        </p:sp>
        <p:sp>
          <p:nvSpPr>
            <p:cNvPr id="30" name="正方形/長方形 29">
              <a:extLst>
                <a:ext uri="{FF2B5EF4-FFF2-40B4-BE49-F238E27FC236}">
                  <a16:creationId xmlns:a16="http://schemas.microsoft.com/office/drawing/2014/main" id="{D8FBAD07-49EB-39F8-6E13-53665FAC8F50}"/>
                </a:ext>
              </a:extLst>
            </p:cNvPr>
            <p:cNvSpPr/>
            <p:nvPr/>
          </p:nvSpPr>
          <p:spPr>
            <a:xfrm>
              <a:off x="3474440" y="558466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しんさ</a:t>
              </a:r>
            </a:p>
          </p:txBody>
        </p:sp>
        <p:sp>
          <p:nvSpPr>
            <p:cNvPr id="31" name="正方形/長方形 30">
              <a:extLst>
                <a:ext uri="{FF2B5EF4-FFF2-40B4-BE49-F238E27FC236}">
                  <a16:creationId xmlns:a16="http://schemas.microsoft.com/office/drawing/2014/main" id="{55B4E597-9B40-1242-2861-8DD3DD0BA541}"/>
                </a:ext>
              </a:extLst>
            </p:cNvPr>
            <p:cNvSpPr/>
            <p:nvPr/>
          </p:nvSpPr>
          <p:spPr>
            <a:xfrm>
              <a:off x="4519279" y="5572730"/>
              <a:ext cx="620041"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a:t>
              </a:r>
            </a:p>
          </p:txBody>
        </p:sp>
        <p:sp>
          <p:nvSpPr>
            <p:cNvPr id="32" name="正方形/長方形 31">
              <a:extLst>
                <a:ext uri="{FF2B5EF4-FFF2-40B4-BE49-F238E27FC236}">
                  <a16:creationId xmlns:a16="http://schemas.microsoft.com/office/drawing/2014/main" id="{02E5F649-5C31-71A2-DABD-0163B32ED029}"/>
                </a:ext>
              </a:extLst>
            </p:cNvPr>
            <p:cNvSpPr/>
            <p:nvPr/>
          </p:nvSpPr>
          <p:spPr>
            <a:xfrm>
              <a:off x="5132707" y="558249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33" name="正方形/長方形 32">
              <a:extLst>
                <a:ext uri="{FF2B5EF4-FFF2-40B4-BE49-F238E27FC236}">
                  <a16:creationId xmlns:a16="http://schemas.microsoft.com/office/drawing/2014/main" id="{A89D0BE1-370E-7D39-D30C-48C498E6DBDF}"/>
                </a:ext>
              </a:extLst>
            </p:cNvPr>
            <p:cNvSpPr/>
            <p:nvPr/>
          </p:nvSpPr>
          <p:spPr>
            <a:xfrm>
              <a:off x="1587037" y="597955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54" name="正方形/長方形 53">
              <a:extLst>
                <a:ext uri="{FF2B5EF4-FFF2-40B4-BE49-F238E27FC236}">
                  <a16:creationId xmlns:a16="http://schemas.microsoft.com/office/drawing/2014/main" id="{B0A1156B-935A-EAB5-68BA-B8295740908D}"/>
                </a:ext>
              </a:extLst>
            </p:cNvPr>
            <p:cNvSpPr/>
            <p:nvPr/>
          </p:nvSpPr>
          <p:spPr>
            <a:xfrm>
              <a:off x="6263444" y="4869363"/>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99077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3" y="26391"/>
            <a:ext cx="6898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rPr>
              <a:t>まとめ</a:t>
            </a:r>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（４</a:t>
            </a:r>
            <a:r>
              <a:rPr lang="en-US" altLang="ja-JP" sz="3200" b="1" dirty="0">
                <a:solidFill>
                  <a:schemeClr val="bg1"/>
                </a:solidFill>
                <a:latin typeface="Meiryo UI" panose="020B0604030504040204" pitchFamily="50" charset="-128"/>
                <a:ea typeface="Meiryo UI" panose="020B0604030504040204" pitchFamily="50" charset="-128"/>
                <a:cs typeface="ヒラギノ角ゴ Std W8"/>
              </a:rPr>
              <a:t>.</a:t>
            </a:r>
            <a:r>
              <a:rPr lang="ja-JP" altLang="en-US" sz="3200" b="1" dirty="0">
                <a:solidFill>
                  <a:schemeClr val="bg1"/>
                </a:solidFill>
                <a:latin typeface="Meiryo UI" panose="020B0604030504040204" pitchFamily="50" charset="-128"/>
                <a:ea typeface="Meiryo UI" panose="020B0604030504040204" pitchFamily="50" charset="-128"/>
                <a:cs typeface="ヒラギノ角ゴ Std W8"/>
              </a:rPr>
              <a:t>リスクに備える）</a:t>
            </a: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28" name="グループ化 27">
            <a:extLst>
              <a:ext uri="{FF2B5EF4-FFF2-40B4-BE49-F238E27FC236}">
                <a16:creationId xmlns:a16="http://schemas.microsoft.com/office/drawing/2014/main" id="{4FF8C6B9-8119-4DEF-9857-3B0BB57BC0FF}"/>
              </a:ext>
            </a:extLst>
          </p:cNvPr>
          <p:cNvGrpSpPr/>
          <p:nvPr/>
        </p:nvGrpSpPr>
        <p:grpSpPr>
          <a:xfrm>
            <a:off x="162663" y="1197881"/>
            <a:ext cx="8667403" cy="1073748"/>
            <a:chOff x="157367" y="2075173"/>
            <a:chExt cx="8667403" cy="1073748"/>
          </a:xfrm>
        </p:grpSpPr>
        <p:sp>
          <p:nvSpPr>
            <p:cNvPr id="29" name="正方形/長方形 28">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など、さまざまな契約を利用することで、リスクに備えることができます。</a:t>
              </a:r>
            </a:p>
          </p:txBody>
        </p:sp>
        <p:sp>
          <p:nvSpPr>
            <p:cNvPr id="31" name="正方形/長方形 30">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34" name="グループ化 33">
            <a:extLst>
              <a:ext uri="{FF2B5EF4-FFF2-40B4-BE49-F238E27FC236}">
                <a16:creationId xmlns:a16="http://schemas.microsoft.com/office/drawing/2014/main" id="{F60BEB60-B390-4C1C-8CA6-8B6B1F55E5D7}"/>
              </a:ext>
            </a:extLst>
          </p:cNvPr>
          <p:cNvGrpSpPr/>
          <p:nvPr/>
        </p:nvGrpSpPr>
        <p:grpSpPr>
          <a:xfrm>
            <a:off x="163474" y="2802646"/>
            <a:ext cx="8876450" cy="1118641"/>
            <a:chOff x="208654" y="1676532"/>
            <a:chExt cx="8876450" cy="1118641"/>
          </a:xfrm>
        </p:grpSpPr>
        <p:sp>
          <p:nvSpPr>
            <p:cNvPr id="35" name="正方形/長方形 34">
              <a:extLst>
                <a:ext uri="{FF2B5EF4-FFF2-40B4-BE49-F238E27FC236}">
                  <a16:creationId xmlns:a16="http://schemas.microsoft.com/office/drawing/2014/main" id="{6E567AAB-BD0C-40F3-AAE7-EE53B557AF35}"/>
                </a:ext>
              </a:extLst>
            </p:cNvPr>
            <p:cNvSpPr/>
            <p:nvPr/>
          </p:nvSpPr>
          <p:spPr>
            <a:xfrm>
              <a:off x="678353" y="2075173"/>
              <a:ext cx="8406751" cy="72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情報収集</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 W4"/>
                </a:rPr>
                <a:t>を行い、自分にとって必要な保険商品を慎重に選ぶことが大切です。契約する時は複数の会社・商品を比較してみましょう。</a:t>
              </a:r>
            </a:p>
          </p:txBody>
        </p:sp>
        <p:sp>
          <p:nvSpPr>
            <p:cNvPr id="36" name="正方形/長方形 35">
              <a:extLst>
                <a:ext uri="{FF2B5EF4-FFF2-40B4-BE49-F238E27FC236}">
                  <a16:creationId xmlns:a16="http://schemas.microsoft.com/office/drawing/2014/main" id="{5CF61F46-A52F-42CE-959A-96FA16D61CC7}"/>
                </a:ext>
              </a:extLst>
            </p:cNvPr>
            <p:cNvSpPr/>
            <p:nvPr/>
          </p:nvSpPr>
          <p:spPr>
            <a:xfrm>
              <a:off x="208654" y="1676532"/>
              <a:ext cx="595035" cy="584775"/>
            </a:xfrm>
            <a:prstGeom prst="rect">
              <a:avLst/>
            </a:prstGeom>
          </p:spPr>
          <p:txBody>
            <a:bodyPr wrap="none">
              <a:spAutoFit/>
            </a:bodyPr>
            <a:lstStyle/>
            <a:p>
              <a:r>
                <a:rPr lang="ja-JP" altLang="en-US" sz="3200" dirty="0">
                  <a:solidFill>
                    <a:schemeClr val="tx2">
                      <a:lumMod val="75000"/>
                    </a:schemeClr>
                  </a:solidFill>
                </a:rPr>
                <a:t>②</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37</a:t>
            </a:fld>
            <a:endParaRPr lang="ja-JP" altLang="en-US" dirty="0"/>
          </a:p>
        </p:txBody>
      </p:sp>
      <p:sp>
        <p:nvSpPr>
          <p:cNvPr id="102" name="正方形/長方形 101">
            <a:extLst>
              <a:ext uri="{FF2B5EF4-FFF2-40B4-BE49-F238E27FC236}">
                <a16:creationId xmlns:a16="http://schemas.microsoft.com/office/drawing/2014/main" id="{E241AC5E-9964-E1CB-112A-4F4A6F7227A4}"/>
              </a:ext>
            </a:extLst>
          </p:cNvPr>
          <p:cNvSpPr/>
          <p:nvPr/>
        </p:nvSpPr>
        <p:spPr>
          <a:xfrm>
            <a:off x="3000953" y="-2404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grpSp>
        <p:nvGrpSpPr>
          <p:cNvPr id="3" name="グループ化 2">
            <a:extLst>
              <a:ext uri="{FF2B5EF4-FFF2-40B4-BE49-F238E27FC236}">
                <a16:creationId xmlns:a16="http://schemas.microsoft.com/office/drawing/2014/main" id="{A3DB5084-0B91-7A99-53C0-3ADFA4E1641A}"/>
              </a:ext>
            </a:extLst>
          </p:cNvPr>
          <p:cNvGrpSpPr/>
          <p:nvPr/>
        </p:nvGrpSpPr>
        <p:grpSpPr>
          <a:xfrm>
            <a:off x="801877" y="1074769"/>
            <a:ext cx="6464723" cy="783096"/>
            <a:chOff x="801877" y="1074769"/>
            <a:chExt cx="6464723" cy="783096"/>
          </a:xfrm>
        </p:grpSpPr>
        <p:sp>
          <p:nvSpPr>
            <p:cNvPr id="103" name="正方形/長方形 102">
              <a:extLst>
                <a:ext uri="{FF2B5EF4-FFF2-40B4-BE49-F238E27FC236}">
                  <a16:creationId xmlns:a16="http://schemas.microsoft.com/office/drawing/2014/main" id="{6FFD351B-1A58-5514-068D-C01D92B156AE}"/>
                </a:ext>
              </a:extLst>
            </p:cNvPr>
            <p:cNvSpPr/>
            <p:nvPr/>
          </p:nvSpPr>
          <p:spPr>
            <a:xfrm>
              <a:off x="801877" y="1074770"/>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みんかんほけん</a:t>
              </a:r>
            </a:p>
          </p:txBody>
        </p:sp>
        <p:sp>
          <p:nvSpPr>
            <p:cNvPr id="104" name="正方形/長方形 103">
              <a:extLst>
                <a:ext uri="{FF2B5EF4-FFF2-40B4-BE49-F238E27FC236}">
                  <a16:creationId xmlns:a16="http://schemas.microsoft.com/office/drawing/2014/main" id="{3A48F4B9-954B-4647-4B75-CE237DA83050}"/>
                </a:ext>
              </a:extLst>
            </p:cNvPr>
            <p:cNvSpPr/>
            <p:nvPr/>
          </p:nvSpPr>
          <p:spPr>
            <a:xfrm>
              <a:off x="4679324" y="1093291"/>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05" name="正方形/長方形 104">
              <a:extLst>
                <a:ext uri="{FF2B5EF4-FFF2-40B4-BE49-F238E27FC236}">
                  <a16:creationId xmlns:a16="http://schemas.microsoft.com/office/drawing/2014/main" id="{CF30D0B8-1D21-0D04-5572-630B060C3B84}"/>
                </a:ext>
              </a:extLst>
            </p:cNvPr>
            <p:cNvSpPr/>
            <p:nvPr/>
          </p:nvSpPr>
          <p:spPr>
            <a:xfrm>
              <a:off x="5889073" y="1074769"/>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106" name="正方形/長方形 105">
              <a:extLst>
                <a:ext uri="{FF2B5EF4-FFF2-40B4-BE49-F238E27FC236}">
                  <a16:creationId xmlns:a16="http://schemas.microsoft.com/office/drawing/2014/main" id="{6488849F-0A64-FAC8-4F67-7343B81B6748}"/>
                </a:ext>
              </a:extLst>
            </p:cNvPr>
            <p:cNvSpPr/>
            <p:nvPr/>
          </p:nvSpPr>
          <p:spPr>
            <a:xfrm>
              <a:off x="1600564" y="161164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grpSp>
      <p:grpSp>
        <p:nvGrpSpPr>
          <p:cNvPr id="6" name="グループ化 5">
            <a:extLst>
              <a:ext uri="{FF2B5EF4-FFF2-40B4-BE49-F238E27FC236}">
                <a16:creationId xmlns:a16="http://schemas.microsoft.com/office/drawing/2014/main" id="{9659F69F-4840-7A37-6AA3-561A5D42EE6E}"/>
              </a:ext>
            </a:extLst>
          </p:cNvPr>
          <p:cNvGrpSpPr/>
          <p:nvPr/>
        </p:nvGrpSpPr>
        <p:grpSpPr>
          <a:xfrm>
            <a:off x="440802" y="2659495"/>
            <a:ext cx="8311332" cy="1267618"/>
            <a:chOff x="440802" y="2659495"/>
            <a:chExt cx="8311332" cy="1267618"/>
          </a:xfrm>
        </p:grpSpPr>
        <p:sp>
          <p:nvSpPr>
            <p:cNvPr id="107" name="正方形/長方形 106">
              <a:extLst>
                <a:ext uri="{FF2B5EF4-FFF2-40B4-BE49-F238E27FC236}">
                  <a16:creationId xmlns:a16="http://schemas.microsoft.com/office/drawing/2014/main" id="{87DE84B8-BA36-AF7F-084C-B17601F30D9C}"/>
                </a:ext>
              </a:extLst>
            </p:cNvPr>
            <p:cNvSpPr/>
            <p:nvPr/>
          </p:nvSpPr>
          <p:spPr>
            <a:xfrm>
              <a:off x="801877" y="2662127"/>
              <a:ext cx="1614152"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じょうほうしゅうしゅう</a:t>
              </a:r>
            </a:p>
          </p:txBody>
        </p:sp>
        <p:sp>
          <p:nvSpPr>
            <p:cNvPr id="108" name="正方形/長方形 107">
              <a:extLst>
                <a:ext uri="{FF2B5EF4-FFF2-40B4-BE49-F238E27FC236}">
                  <a16:creationId xmlns:a16="http://schemas.microsoft.com/office/drawing/2014/main" id="{6777A779-E511-93CF-731E-D64BF11CBC98}"/>
                </a:ext>
              </a:extLst>
            </p:cNvPr>
            <p:cNvSpPr/>
            <p:nvPr/>
          </p:nvSpPr>
          <p:spPr>
            <a:xfrm>
              <a:off x="3448899" y="2670270"/>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109" name="正方形/長方形 108">
              <a:extLst>
                <a:ext uri="{FF2B5EF4-FFF2-40B4-BE49-F238E27FC236}">
                  <a16:creationId xmlns:a16="http://schemas.microsoft.com/office/drawing/2014/main" id="{14ACFE5F-4EA4-DD15-F737-4020465EBCB5}"/>
                </a:ext>
              </a:extLst>
            </p:cNvPr>
            <p:cNvSpPr/>
            <p:nvPr/>
          </p:nvSpPr>
          <p:spPr>
            <a:xfrm>
              <a:off x="5487424" y="2659495"/>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
          <p:nvSpPr>
            <p:cNvPr id="110" name="正方形/長方形 109">
              <a:extLst>
                <a:ext uri="{FF2B5EF4-FFF2-40B4-BE49-F238E27FC236}">
                  <a16:creationId xmlns:a16="http://schemas.microsoft.com/office/drawing/2014/main" id="{E7A816CE-2A82-593C-6795-FF4A1C8DE538}"/>
                </a:ext>
              </a:extLst>
            </p:cNvPr>
            <p:cNvSpPr/>
            <p:nvPr/>
          </p:nvSpPr>
          <p:spPr>
            <a:xfrm>
              <a:off x="7010400" y="2670269"/>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ほけんしょうひん</a:t>
              </a:r>
            </a:p>
          </p:txBody>
        </p:sp>
        <p:sp>
          <p:nvSpPr>
            <p:cNvPr id="111" name="正方形/長方形 110">
              <a:extLst>
                <a:ext uri="{FF2B5EF4-FFF2-40B4-BE49-F238E27FC236}">
                  <a16:creationId xmlns:a16="http://schemas.microsoft.com/office/drawing/2014/main" id="{EE860B23-232A-C81E-4437-C96564DE3304}"/>
                </a:ext>
              </a:extLst>
            </p:cNvPr>
            <p:cNvSpPr/>
            <p:nvPr/>
          </p:nvSpPr>
          <p:spPr>
            <a:xfrm>
              <a:off x="440802" y="3193143"/>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しんちょう</a:t>
              </a:r>
            </a:p>
          </p:txBody>
        </p:sp>
        <p:sp>
          <p:nvSpPr>
            <p:cNvPr id="112" name="正方形/長方形 111">
              <a:extLst>
                <a:ext uri="{FF2B5EF4-FFF2-40B4-BE49-F238E27FC236}">
                  <a16:creationId xmlns:a16="http://schemas.microsoft.com/office/drawing/2014/main" id="{27B8A9A6-2BC7-4C91-63D3-BDB71F8C5EBB}"/>
                </a:ext>
              </a:extLst>
            </p:cNvPr>
            <p:cNvSpPr/>
            <p:nvPr/>
          </p:nvSpPr>
          <p:spPr>
            <a:xfrm>
              <a:off x="1406893" y="3193143"/>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えら</a:t>
              </a:r>
            </a:p>
          </p:txBody>
        </p:sp>
        <p:sp>
          <p:nvSpPr>
            <p:cNvPr id="113" name="正方形/長方形 112">
              <a:extLst>
                <a:ext uri="{FF2B5EF4-FFF2-40B4-BE49-F238E27FC236}">
                  <a16:creationId xmlns:a16="http://schemas.microsoft.com/office/drawing/2014/main" id="{FA0A17BF-4A2A-20F6-2DCB-4E44BC15680E}"/>
                </a:ext>
              </a:extLst>
            </p:cNvPr>
            <p:cNvSpPr/>
            <p:nvPr/>
          </p:nvSpPr>
          <p:spPr>
            <a:xfrm>
              <a:off x="3301797" y="320985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114" name="正方形/長方形 113">
              <a:extLst>
                <a:ext uri="{FF2B5EF4-FFF2-40B4-BE49-F238E27FC236}">
                  <a16:creationId xmlns:a16="http://schemas.microsoft.com/office/drawing/2014/main" id="{B972B70D-4747-2EA4-D49E-9E398081554D}"/>
                </a:ext>
              </a:extLst>
            </p:cNvPr>
            <p:cNvSpPr/>
            <p:nvPr/>
          </p:nvSpPr>
          <p:spPr>
            <a:xfrm>
              <a:off x="5088652" y="320985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15" name="正方形/長方形 114">
              <a:extLst>
                <a:ext uri="{FF2B5EF4-FFF2-40B4-BE49-F238E27FC236}">
                  <a16:creationId xmlns:a16="http://schemas.microsoft.com/office/drawing/2014/main" id="{D74EA7FE-B821-0C87-2132-62FF63B0AE01}"/>
                </a:ext>
              </a:extLst>
            </p:cNvPr>
            <p:cNvSpPr/>
            <p:nvPr/>
          </p:nvSpPr>
          <p:spPr>
            <a:xfrm>
              <a:off x="6382985" y="3209854"/>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とき</a:t>
              </a:r>
            </a:p>
          </p:txBody>
        </p:sp>
        <p:sp>
          <p:nvSpPr>
            <p:cNvPr id="116" name="正方形/長方形 115">
              <a:extLst>
                <a:ext uri="{FF2B5EF4-FFF2-40B4-BE49-F238E27FC236}">
                  <a16:creationId xmlns:a16="http://schemas.microsoft.com/office/drawing/2014/main" id="{56D07B1A-472F-BA8E-6070-08E7174C467D}"/>
                </a:ext>
              </a:extLst>
            </p:cNvPr>
            <p:cNvSpPr/>
            <p:nvPr/>
          </p:nvSpPr>
          <p:spPr>
            <a:xfrm>
              <a:off x="7374607" y="3190209"/>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ふくすう</a:t>
              </a:r>
            </a:p>
          </p:txBody>
        </p:sp>
        <p:sp>
          <p:nvSpPr>
            <p:cNvPr id="117" name="正方形/長方形 116">
              <a:extLst>
                <a:ext uri="{FF2B5EF4-FFF2-40B4-BE49-F238E27FC236}">
                  <a16:creationId xmlns:a16="http://schemas.microsoft.com/office/drawing/2014/main" id="{1C199164-DA73-1A8E-03DC-22CE05239351}"/>
                </a:ext>
              </a:extLst>
            </p:cNvPr>
            <p:cNvSpPr/>
            <p:nvPr/>
          </p:nvSpPr>
          <p:spPr>
            <a:xfrm>
              <a:off x="467223" y="368089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118" name="正方形/長方形 117">
              <a:extLst>
                <a:ext uri="{FF2B5EF4-FFF2-40B4-BE49-F238E27FC236}">
                  <a16:creationId xmlns:a16="http://schemas.microsoft.com/office/drawing/2014/main" id="{F5042517-5419-92B0-7AF1-38CC18752EEA}"/>
                </a:ext>
              </a:extLst>
            </p:cNvPr>
            <p:cNvSpPr/>
            <p:nvPr/>
          </p:nvSpPr>
          <p:spPr>
            <a:xfrm>
              <a:off x="1490640" y="368089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119" name="正方形/長方形 118">
              <a:extLst>
                <a:ext uri="{FF2B5EF4-FFF2-40B4-BE49-F238E27FC236}">
                  <a16:creationId xmlns:a16="http://schemas.microsoft.com/office/drawing/2014/main" id="{AA47D958-AF9D-C305-39E2-755F6E82898D}"/>
                </a:ext>
              </a:extLst>
            </p:cNvPr>
            <p:cNvSpPr/>
            <p:nvPr/>
          </p:nvSpPr>
          <p:spPr>
            <a:xfrm>
              <a:off x="2702217" y="368089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ひかく</a:t>
              </a:r>
            </a:p>
          </p:txBody>
        </p:sp>
      </p:grpSp>
    </p:spTree>
    <p:extLst>
      <p:ext uri="{BB962C8B-B14F-4D97-AF65-F5344CB8AC3E}">
        <p14:creationId xmlns:p14="http://schemas.microsoft.com/office/powerpoint/2010/main" val="37145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149529" y="2501784"/>
            <a:ext cx="2844943" cy="923330"/>
          </a:xfrm>
          <a:prstGeom prst="rect">
            <a:avLst/>
          </a:prstGeom>
          <a:noFill/>
        </p:spPr>
        <p:txBody>
          <a:bodyPr wrap="square" rtlCol="0">
            <a:spAutoFit/>
          </a:bodyPr>
          <a:lstStyle/>
          <a:p>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5.</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まとめ　</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38</a:t>
            </a:fld>
            <a:endParaRPr lang="ja-JP" altLang="en-US" dirty="0"/>
          </a:p>
        </p:txBody>
      </p:sp>
    </p:spTree>
    <p:extLst>
      <p:ext uri="{BB962C8B-B14F-4D97-AF65-F5344CB8AC3E}">
        <p14:creationId xmlns:p14="http://schemas.microsoft.com/office/powerpoint/2010/main" val="3127510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00B0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224792" y="506058"/>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pic>
        <p:nvPicPr>
          <p:cNvPr id="25" name="図 24"/>
          <p:cNvPicPr>
            <a:picLocks noChangeAspect="1"/>
          </p:cNvPicPr>
          <p:nvPr/>
        </p:nvPicPr>
        <p:blipFill rotWithShape="1">
          <a:blip r:embed="rId3" cstate="print">
            <a:extLst>
              <a:ext uri="{28A0092B-C50C-407E-A947-70E740481C1C}">
                <a14:useLocalDpi xmlns:a14="http://schemas.microsoft.com/office/drawing/2010/main" val="0"/>
              </a:ext>
            </a:extLst>
          </a:blip>
          <a:srcRect b="24252"/>
          <a:stretch/>
        </p:blipFill>
        <p:spPr>
          <a:xfrm>
            <a:off x="7009634" y="5587570"/>
            <a:ext cx="619796" cy="878560"/>
          </a:xfrm>
          <a:prstGeom prst="rect">
            <a:avLst/>
          </a:prstGeom>
          <a:ln>
            <a:noFill/>
          </a:ln>
          <a:effectLst/>
        </p:spPr>
      </p:pic>
      <p:pic>
        <p:nvPicPr>
          <p:cNvPr id="30" name="図 29"/>
          <p:cNvPicPr>
            <a:picLocks noChangeAspect="1"/>
          </p:cNvPicPr>
          <p:nvPr/>
        </p:nvPicPr>
        <p:blipFill rotWithShape="1">
          <a:blip r:embed="rId4" cstate="print">
            <a:extLst>
              <a:ext uri="{28A0092B-C50C-407E-A947-70E740481C1C}">
                <a14:useLocalDpi xmlns:a14="http://schemas.microsoft.com/office/drawing/2010/main" val="0"/>
              </a:ext>
            </a:extLst>
          </a:blip>
          <a:srcRect b="23542"/>
          <a:stretch/>
        </p:blipFill>
        <p:spPr>
          <a:xfrm flipH="1">
            <a:off x="7852956" y="5587570"/>
            <a:ext cx="648360" cy="878308"/>
          </a:xfrm>
          <a:prstGeom prst="rect">
            <a:avLst/>
          </a:prstGeom>
        </p:spPr>
      </p:pic>
      <p:grpSp>
        <p:nvGrpSpPr>
          <p:cNvPr id="11" name="グループ化 10">
            <a:extLst>
              <a:ext uri="{FF2B5EF4-FFF2-40B4-BE49-F238E27FC236}">
                <a16:creationId xmlns:a16="http://schemas.microsoft.com/office/drawing/2014/main" id="{4FF8C6B9-8119-4DEF-9857-3B0BB57BC0FF}"/>
              </a:ext>
            </a:extLst>
          </p:cNvPr>
          <p:cNvGrpSpPr/>
          <p:nvPr/>
        </p:nvGrpSpPr>
        <p:grpSpPr>
          <a:xfrm>
            <a:off x="162663" y="897545"/>
            <a:ext cx="8667403" cy="1073748"/>
            <a:chOff x="157367" y="2075173"/>
            <a:chExt cx="8667403" cy="1073748"/>
          </a:xfrm>
        </p:grpSpPr>
        <p:sp>
          <p:nvSpPr>
            <p:cNvPr id="12" name="正方形/長方形 11">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0000"/>
                  </a:solidFill>
                  <a:latin typeface="Meiryo UI" panose="020B0604030504040204" pitchFamily="50" charset="-128"/>
                  <a:ea typeface="Meiryo UI" panose="020B0604030504040204" pitchFamily="50" charset="-128"/>
                </a:rPr>
                <a:t>18</a:t>
              </a:r>
              <a:r>
                <a:rPr lang="ja-JP" altLang="en-US" sz="3200" b="1" dirty="0">
                  <a:solidFill>
                    <a:srgbClr val="FF0000"/>
                  </a:solidFill>
                  <a:latin typeface="Meiryo UI" panose="020B0604030504040204" pitchFamily="50" charset="-128"/>
                  <a:ea typeface="Meiryo UI" panose="020B0604030504040204" pitchFamily="50" charset="-128"/>
                </a:rPr>
                <a:t>歳</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から、自分ひとりで契約できるかわりに、未成年を理由に契約は取り消せません。</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①</a:t>
              </a:r>
            </a:p>
          </p:txBody>
        </p:sp>
      </p:grpSp>
      <p:grpSp>
        <p:nvGrpSpPr>
          <p:cNvPr id="14" name="グループ化 13">
            <a:extLst>
              <a:ext uri="{FF2B5EF4-FFF2-40B4-BE49-F238E27FC236}">
                <a16:creationId xmlns:a16="http://schemas.microsoft.com/office/drawing/2014/main" id="{4FF8C6B9-8119-4DEF-9857-3B0BB57BC0FF}"/>
              </a:ext>
            </a:extLst>
          </p:cNvPr>
          <p:cNvGrpSpPr/>
          <p:nvPr/>
        </p:nvGrpSpPr>
        <p:grpSpPr>
          <a:xfrm>
            <a:off x="162663" y="3339272"/>
            <a:ext cx="8667403" cy="1073748"/>
            <a:chOff x="157367" y="2075173"/>
            <a:chExt cx="8667403" cy="1073748"/>
          </a:xfrm>
        </p:grpSpPr>
        <p:sp>
          <p:nvSpPr>
            <p:cNvPr id="15" name="正方形/長方形 14">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トラブルなどで困ったときはひとりで悩まずに、</a:t>
              </a:r>
              <a:r>
                <a:rPr lang="ja-JP" altLang="en-US" sz="3200" b="1" dirty="0">
                  <a:solidFill>
                    <a:srgbClr val="FF0000"/>
                  </a:solidFill>
                  <a:latin typeface="Meiryo UI" panose="020B0604030504040204" pitchFamily="50" charset="-128"/>
                  <a:ea typeface="Meiryo UI" panose="020B0604030504040204" pitchFamily="50" charset="-128"/>
                </a:rPr>
                <a:t>周りの人や専門家などに相談</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しましょう。</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③</a:t>
              </a:r>
            </a:p>
          </p:txBody>
        </p:sp>
      </p:grpSp>
      <p:grpSp>
        <p:nvGrpSpPr>
          <p:cNvPr id="18" name="グループ化 17">
            <a:extLst>
              <a:ext uri="{FF2B5EF4-FFF2-40B4-BE49-F238E27FC236}">
                <a16:creationId xmlns:a16="http://schemas.microsoft.com/office/drawing/2014/main" id="{4FF8C6B9-8119-4DEF-9857-3B0BB57BC0FF}"/>
              </a:ext>
            </a:extLst>
          </p:cNvPr>
          <p:cNvGrpSpPr/>
          <p:nvPr/>
        </p:nvGrpSpPr>
        <p:grpSpPr>
          <a:xfrm>
            <a:off x="162663" y="4711120"/>
            <a:ext cx="8667403" cy="1073748"/>
            <a:chOff x="157367" y="2075173"/>
            <a:chExt cx="8667403" cy="1073748"/>
          </a:xfrm>
        </p:grpSpPr>
        <p:sp>
          <p:nvSpPr>
            <p:cNvPr id="20" name="正方形/長方形 19">
              <a:extLst>
                <a:ext uri="{FF2B5EF4-FFF2-40B4-BE49-F238E27FC236}">
                  <a16:creationId xmlns:a16="http://schemas.microsoft.com/office/drawing/2014/main" id="{70DF83D8-035B-477A-AD70-8CE504AA3B12}"/>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0000"/>
                  </a:solidFill>
                  <a:latin typeface="Meiryo UI" panose="020B0604030504040204" pitchFamily="50" charset="-128"/>
                  <a:ea typeface="Meiryo UI" panose="020B0604030504040204" pitchFamily="50" charset="-128"/>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など、さまざまな契約を利用することで、リスクに備えることができます。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7E496C3B-4500-4F6F-ABA6-47344CE9B73E}"/>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④</a:t>
              </a:r>
            </a:p>
          </p:txBody>
        </p:sp>
      </p:grpSp>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39</a:t>
            </a:fld>
            <a:endParaRPr lang="ja-JP" altLang="en-US" dirty="0"/>
          </a:p>
        </p:txBody>
      </p:sp>
      <p:grpSp>
        <p:nvGrpSpPr>
          <p:cNvPr id="4" name="グループ化 3">
            <a:extLst>
              <a:ext uri="{FF2B5EF4-FFF2-40B4-BE49-F238E27FC236}">
                <a16:creationId xmlns:a16="http://schemas.microsoft.com/office/drawing/2014/main" id="{8EED7959-A32D-3D36-36E0-0D3D2CE99F7D}"/>
              </a:ext>
            </a:extLst>
          </p:cNvPr>
          <p:cNvGrpSpPr/>
          <p:nvPr/>
        </p:nvGrpSpPr>
        <p:grpSpPr>
          <a:xfrm>
            <a:off x="162663" y="2094774"/>
            <a:ext cx="8667403" cy="1073748"/>
            <a:chOff x="157367" y="2075173"/>
            <a:chExt cx="8667403" cy="1073748"/>
          </a:xfrm>
        </p:grpSpPr>
        <p:sp>
          <p:nvSpPr>
            <p:cNvPr id="5" name="正方形/長方形 4">
              <a:extLst>
                <a:ext uri="{FF2B5EF4-FFF2-40B4-BE49-F238E27FC236}">
                  <a16:creationId xmlns:a16="http://schemas.microsoft.com/office/drawing/2014/main" id="{C79D5554-FFB5-9732-BECF-2026B6BBB051}"/>
                </a:ext>
              </a:extLst>
            </p:cNvPr>
            <p:cNvSpPr/>
            <p:nvPr/>
          </p:nvSpPr>
          <p:spPr>
            <a:xfrm>
              <a:off x="678353" y="2075173"/>
              <a:ext cx="8146417" cy="107374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rPr>
                <a:t>家計を自分で考える上で</a:t>
              </a:r>
              <a:r>
                <a:rPr lang="ja-JP" altLang="en-US" sz="3200" b="1" dirty="0">
                  <a:solidFill>
                    <a:srgbClr val="FF0000"/>
                  </a:solidFill>
                  <a:latin typeface="Meiryo UI" panose="020B0604030504040204" pitchFamily="50" charset="-128"/>
                  <a:ea typeface="Meiryo UI" panose="020B0604030504040204" pitchFamily="50" charset="-128"/>
                </a:rPr>
                <a:t>収入と支出のバランス</a:t>
              </a:r>
              <a:r>
                <a:rPr lang="ja-JP" altLang="en-US" sz="3200" b="1" dirty="0">
                  <a:solidFill>
                    <a:schemeClr val="tx2">
                      <a:lumMod val="75000"/>
                    </a:schemeClr>
                  </a:solidFill>
                  <a:latin typeface="Meiryo UI" panose="020B0604030504040204" pitchFamily="50" charset="-128"/>
                  <a:ea typeface="Meiryo UI" panose="020B0604030504040204" pitchFamily="50" charset="-128"/>
                </a:rPr>
                <a:t>は大切になってきます。</a:t>
              </a:r>
              <a:endParaRPr lang="en-US" altLang="ja-JP"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D0D1094-D57E-3250-6FC6-30230F74851D}"/>
                </a:ext>
              </a:extLst>
            </p:cNvPr>
            <p:cNvSpPr/>
            <p:nvPr/>
          </p:nvSpPr>
          <p:spPr>
            <a:xfrm>
              <a:off x="157367" y="2076031"/>
              <a:ext cx="595035" cy="584775"/>
            </a:xfrm>
            <a:prstGeom prst="rect">
              <a:avLst/>
            </a:prstGeom>
          </p:spPr>
          <p:txBody>
            <a:bodyPr wrap="none">
              <a:spAutoFit/>
            </a:bodyPr>
            <a:lstStyle/>
            <a:p>
              <a:r>
                <a:rPr lang="ja-JP" altLang="en-US" sz="3200" dirty="0">
                  <a:solidFill>
                    <a:schemeClr val="tx2">
                      <a:lumMod val="75000"/>
                    </a:schemeClr>
                  </a:solidFill>
                </a:rPr>
                <a:t>②</a:t>
              </a:r>
            </a:p>
          </p:txBody>
        </p:sp>
      </p:grpSp>
      <p:sp>
        <p:nvSpPr>
          <p:cNvPr id="3" name="正方形/長方形 2">
            <a:extLst>
              <a:ext uri="{FF2B5EF4-FFF2-40B4-BE49-F238E27FC236}">
                <a16:creationId xmlns:a16="http://schemas.microsoft.com/office/drawing/2014/main" id="{DAA80EC8-E772-BF95-509E-4EC525BADF7D}"/>
              </a:ext>
            </a:extLst>
          </p:cNvPr>
          <p:cNvSpPr/>
          <p:nvPr/>
        </p:nvSpPr>
        <p:spPr>
          <a:xfrm>
            <a:off x="2336535" y="77759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7" name="正方形/長方形 6">
            <a:extLst>
              <a:ext uri="{FF2B5EF4-FFF2-40B4-BE49-F238E27FC236}">
                <a16:creationId xmlns:a16="http://schemas.microsoft.com/office/drawing/2014/main" id="{26B9A70A-00A5-F381-F5B1-3FCF15E88BA4}"/>
              </a:ext>
            </a:extLst>
          </p:cNvPr>
          <p:cNvSpPr/>
          <p:nvPr/>
        </p:nvSpPr>
        <p:spPr>
          <a:xfrm>
            <a:off x="4448278" y="80015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8" name="正方形/長方形 7">
            <a:extLst>
              <a:ext uri="{FF2B5EF4-FFF2-40B4-BE49-F238E27FC236}">
                <a16:creationId xmlns:a16="http://schemas.microsoft.com/office/drawing/2014/main" id="{58BADA40-87E7-7D3E-1F5D-5B62AA124A60}"/>
              </a:ext>
            </a:extLst>
          </p:cNvPr>
          <p:cNvSpPr/>
          <p:nvPr/>
        </p:nvSpPr>
        <p:spPr>
          <a:xfrm>
            <a:off x="7636627" y="80015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a:t>
            </a:r>
          </a:p>
        </p:txBody>
      </p:sp>
      <p:sp>
        <p:nvSpPr>
          <p:cNvPr id="9" name="正方形/長方形 8">
            <a:extLst>
              <a:ext uri="{FF2B5EF4-FFF2-40B4-BE49-F238E27FC236}">
                <a16:creationId xmlns:a16="http://schemas.microsoft.com/office/drawing/2014/main" id="{6FB2723E-70A9-C542-69FD-F54CF191CACA}"/>
              </a:ext>
            </a:extLst>
          </p:cNvPr>
          <p:cNvSpPr/>
          <p:nvPr/>
        </p:nvSpPr>
        <p:spPr>
          <a:xfrm>
            <a:off x="536697" y="131878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23" name="正方形/長方形 22">
            <a:extLst>
              <a:ext uri="{FF2B5EF4-FFF2-40B4-BE49-F238E27FC236}">
                <a16:creationId xmlns:a16="http://schemas.microsoft.com/office/drawing/2014/main" id="{D630FF7D-8805-103E-ADC4-563F46DE8B8C}"/>
              </a:ext>
            </a:extLst>
          </p:cNvPr>
          <p:cNvSpPr/>
          <p:nvPr/>
        </p:nvSpPr>
        <p:spPr>
          <a:xfrm>
            <a:off x="1684317" y="133914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りゆう</a:t>
            </a:r>
          </a:p>
        </p:txBody>
      </p:sp>
      <p:sp>
        <p:nvSpPr>
          <p:cNvPr id="24" name="正方形/長方形 23">
            <a:extLst>
              <a:ext uri="{FF2B5EF4-FFF2-40B4-BE49-F238E27FC236}">
                <a16:creationId xmlns:a16="http://schemas.microsoft.com/office/drawing/2014/main" id="{A7A9C317-AD68-7157-0B3F-0E845DE6D57E}"/>
              </a:ext>
            </a:extLst>
          </p:cNvPr>
          <p:cNvSpPr/>
          <p:nvPr/>
        </p:nvSpPr>
        <p:spPr>
          <a:xfrm>
            <a:off x="2801848" y="132595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6" name="正方形/長方形 25">
            <a:extLst>
              <a:ext uri="{FF2B5EF4-FFF2-40B4-BE49-F238E27FC236}">
                <a16:creationId xmlns:a16="http://schemas.microsoft.com/office/drawing/2014/main" id="{77D8EDC1-1B80-A8C2-79C2-046915E2CE71}"/>
              </a:ext>
            </a:extLst>
          </p:cNvPr>
          <p:cNvSpPr/>
          <p:nvPr/>
        </p:nvSpPr>
        <p:spPr>
          <a:xfrm>
            <a:off x="4145849" y="1318426"/>
            <a:ext cx="60485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27" name="正方形/長方形 26">
            <a:extLst>
              <a:ext uri="{FF2B5EF4-FFF2-40B4-BE49-F238E27FC236}">
                <a16:creationId xmlns:a16="http://schemas.microsoft.com/office/drawing/2014/main" id="{4638B436-5EFD-0911-12B5-BDA257555B2E}"/>
              </a:ext>
            </a:extLst>
          </p:cNvPr>
          <p:cNvSpPr/>
          <p:nvPr/>
        </p:nvSpPr>
        <p:spPr>
          <a:xfrm>
            <a:off x="4834612" y="1339143"/>
            <a:ext cx="60485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p>
        </p:txBody>
      </p:sp>
      <p:sp>
        <p:nvSpPr>
          <p:cNvPr id="28" name="正方形/長方形 27">
            <a:extLst>
              <a:ext uri="{FF2B5EF4-FFF2-40B4-BE49-F238E27FC236}">
                <a16:creationId xmlns:a16="http://schemas.microsoft.com/office/drawing/2014/main" id="{74366153-6AA3-48D7-81CF-1B5F0522D2AD}"/>
              </a:ext>
            </a:extLst>
          </p:cNvPr>
          <p:cNvSpPr/>
          <p:nvPr/>
        </p:nvSpPr>
        <p:spPr>
          <a:xfrm>
            <a:off x="846058" y="77759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29" name="正方形/長方形 28">
            <a:extLst>
              <a:ext uri="{FF2B5EF4-FFF2-40B4-BE49-F238E27FC236}">
                <a16:creationId xmlns:a16="http://schemas.microsoft.com/office/drawing/2014/main" id="{BEF1E01F-1C8F-53E3-38BA-F340CEBD1556}"/>
              </a:ext>
            </a:extLst>
          </p:cNvPr>
          <p:cNvSpPr/>
          <p:nvPr/>
        </p:nvSpPr>
        <p:spPr>
          <a:xfrm>
            <a:off x="2618647" y="324359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こま</a:t>
            </a:r>
          </a:p>
        </p:txBody>
      </p:sp>
      <p:sp>
        <p:nvSpPr>
          <p:cNvPr id="31" name="正方形/長方形 30">
            <a:extLst>
              <a:ext uri="{FF2B5EF4-FFF2-40B4-BE49-F238E27FC236}">
                <a16:creationId xmlns:a16="http://schemas.microsoft.com/office/drawing/2014/main" id="{CC0D4048-7B0D-E471-9FA4-591E31F2B9C4}"/>
              </a:ext>
            </a:extLst>
          </p:cNvPr>
          <p:cNvSpPr/>
          <p:nvPr/>
        </p:nvSpPr>
        <p:spPr>
          <a:xfrm>
            <a:off x="5911756" y="323300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なや</a:t>
            </a:r>
          </a:p>
        </p:txBody>
      </p:sp>
      <p:sp>
        <p:nvSpPr>
          <p:cNvPr id="33" name="正方形/長方形 32">
            <a:extLst>
              <a:ext uri="{FF2B5EF4-FFF2-40B4-BE49-F238E27FC236}">
                <a16:creationId xmlns:a16="http://schemas.microsoft.com/office/drawing/2014/main" id="{4A46E5EF-7FB3-397E-76AF-888E8D31E994}"/>
              </a:ext>
            </a:extLst>
          </p:cNvPr>
          <p:cNvSpPr/>
          <p:nvPr/>
        </p:nvSpPr>
        <p:spPr>
          <a:xfrm>
            <a:off x="7603810" y="324359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まわ</a:t>
            </a:r>
          </a:p>
        </p:txBody>
      </p:sp>
      <p:sp>
        <p:nvSpPr>
          <p:cNvPr id="34" name="正方形/長方形 33">
            <a:extLst>
              <a:ext uri="{FF2B5EF4-FFF2-40B4-BE49-F238E27FC236}">
                <a16:creationId xmlns:a16="http://schemas.microsoft.com/office/drawing/2014/main" id="{9BD1A175-3BAC-5660-D14F-5BAA041B5FA1}"/>
              </a:ext>
            </a:extLst>
          </p:cNvPr>
          <p:cNvSpPr/>
          <p:nvPr/>
        </p:nvSpPr>
        <p:spPr>
          <a:xfrm>
            <a:off x="950311" y="375303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ひと</a:t>
            </a:r>
          </a:p>
        </p:txBody>
      </p:sp>
      <p:sp>
        <p:nvSpPr>
          <p:cNvPr id="35" name="正方形/長方形 34">
            <a:extLst>
              <a:ext uri="{FF2B5EF4-FFF2-40B4-BE49-F238E27FC236}">
                <a16:creationId xmlns:a16="http://schemas.microsoft.com/office/drawing/2014/main" id="{D9A110E2-7058-7C17-6281-8438A663979D}"/>
              </a:ext>
            </a:extLst>
          </p:cNvPr>
          <p:cNvSpPr/>
          <p:nvPr/>
        </p:nvSpPr>
        <p:spPr>
          <a:xfrm>
            <a:off x="1914224" y="375303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せんもんか</a:t>
            </a:r>
          </a:p>
        </p:txBody>
      </p:sp>
      <p:sp>
        <p:nvSpPr>
          <p:cNvPr id="36" name="正方形/長方形 35">
            <a:extLst>
              <a:ext uri="{FF2B5EF4-FFF2-40B4-BE49-F238E27FC236}">
                <a16:creationId xmlns:a16="http://schemas.microsoft.com/office/drawing/2014/main" id="{929E0BDB-8CD0-0D02-23B5-2E1F46F5F00E}"/>
              </a:ext>
            </a:extLst>
          </p:cNvPr>
          <p:cNvSpPr/>
          <p:nvPr/>
        </p:nvSpPr>
        <p:spPr>
          <a:xfrm>
            <a:off x="4061943" y="3753035"/>
            <a:ext cx="1377527" cy="246221"/>
          </a:xfrm>
          <a:prstGeom prst="rect">
            <a:avLst/>
          </a:prstGeom>
          <a:noFill/>
        </p:spPr>
        <p:txBody>
          <a:bodyPr wrap="square" lIns="91440" tIns="45720" rIns="91440" bIns="45720">
            <a:spAutoFit/>
          </a:bodyPr>
          <a:lstStyle/>
          <a:p>
            <a:pPr algn="ctr"/>
            <a:r>
              <a:rPr lang="ja-JP" altLang="en-US" sz="10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そうだん</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6F656EF3-07F2-46B6-0FCD-2651F0766D33}"/>
              </a:ext>
            </a:extLst>
          </p:cNvPr>
          <p:cNvSpPr/>
          <p:nvPr/>
        </p:nvSpPr>
        <p:spPr>
          <a:xfrm>
            <a:off x="897132" y="4585681"/>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みんかんほけん</a:t>
            </a:r>
          </a:p>
        </p:txBody>
      </p:sp>
      <p:sp>
        <p:nvSpPr>
          <p:cNvPr id="39" name="正方形/長方形 38">
            <a:extLst>
              <a:ext uri="{FF2B5EF4-FFF2-40B4-BE49-F238E27FC236}">
                <a16:creationId xmlns:a16="http://schemas.microsoft.com/office/drawing/2014/main" id="{21613848-6E1A-8688-F629-87DBCD86ED2A}"/>
              </a:ext>
            </a:extLst>
          </p:cNvPr>
          <p:cNvSpPr/>
          <p:nvPr/>
        </p:nvSpPr>
        <p:spPr>
          <a:xfrm>
            <a:off x="4730368" y="460441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40" name="正方形/長方形 39">
            <a:extLst>
              <a:ext uri="{FF2B5EF4-FFF2-40B4-BE49-F238E27FC236}">
                <a16:creationId xmlns:a16="http://schemas.microsoft.com/office/drawing/2014/main" id="{7C5AF08D-F7BC-2FE5-4EE8-A2E27C6F9CF3}"/>
              </a:ext>
            </a:extLst>
          </p:cNvPr>
          <p:cNvSpPr/>
          <p:nvPr/>
        </p:nvSpPr>
        <p:spPr>
          <a:xfrm>
            <a:off x="5878509" y="4604416"/>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41" name="正方形/長方形 40">
            <a:extLst>
              <a:ext uri="{FF2B5EF4-FFF2-40B4-BE49-F238E27FC236}">
                <a16:creationId xmlns:a16="http://schemas.microsoft.com/office/drawing/2014/main" id="{630E30CE-610A-5BBA-7C25-34ECAB010806}"/>
              </a:ext>
            </a:extLst>
          </p:cNvPr>
          <p:cNvSpPr/>
          <p:nvPr/>
        </p:nvSpPr>
        <p:spPr>
          <a:xfrm>
            <a:off x="1597709" y="5113930"/>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そな</a:t>
            </a:r>
          </a:p>
        </p:txBody>
      </p:sp>
      <p:sp>
        <p:nvSpPr>
          <p:cNvPr id="42" name="正方形/長方形 41">
            <a:extLst>
              <a:ext uri="{FF2B5EF4-FFF2-40B4-BE49-F238E27FC236}">
                <a16:creationId xmlns:a16="http://schemas.microsoft.com/office/drawing/2014/main" id="{6B99F824-3D5D-4078-8B8C-152F306E4215}"/>
              </a:ext>
            </a:extLst>
          </p:cNvPr>
          <p:cNvSpPr/>
          <p:nvPr/>
        </p:nvSpPr>
        <p:spPr>
          <a:xfrm>
            <a:off x="519485" y="201411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かけい</a:t>
            </a:r>
          </a:p>
        </p:txBody>
      </p:sp>
      <p:sp>
        <p:nvSpPr>
          <p:cNvPr id="43" name="正方形/長方形 42">
            <a:extLst>
              <a:ext uri="{FF2B5EF4-FFF2-40B4-BE49-F238E27FC236}">
                <a16:creationId xmlns:a16="http://schemas.microsoft.com/office/drawing/2014/main" id="{EA1074CA-6EB6-6EFC-C11D-DD8AEF2783E1}"/>
              </a:ext>
            </a:extLst>
          </p:cNvPr>
          <p:cNvSpPr/>
          <p:nvPr/>
        </p:nvSpPr>
        <p:spPr>
          <a:xfrm>
            <a:off x="1585895" y="201411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44" name="正方形/長方形 43">
            <a:extLst>
              <a:ext uri="{FF2B5EF4-FFF2-40B4-BE49-F238E27FC236}">
                <a16:creationId xmlns:a16="http://schemas.microsoft.com/office/drawing/2014/main" id="{301D9040-7442-757B-2CDC-38CA55A3E784}"/>
              </a:ext>
            </a:extLst>
          </p:cNvPr>
          <p:cNvSpPr/>
          <p:nvPr/>
        </p:nvSpPr>
        <p:spPr>
          <a:xfrm>
            <a:off x="2602987" y="2011109"/>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99DE1F68-E91E-3093-ED4F-14202937C565}"/>
              </a:ext>
            </a:extLst>
          </p:cNvPr>
          <p:cNvSpPr/>
          <p:nvPr/>
        </p:nvSpPr>
        <p:spPr>
          <a:xfrm>
            <a:off x="3669397" y="201928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うえ</a:t>
            </a:r>
          </a:p>
        </p:txBody>
      </p:sp>
      <p:sp>
        <p:nvSpPr>
          <p:cNvPr id="50" name="正方形/長方形 49">
            <a:extLst>
              <a:ext uri="{FF2B5EF4-FFF2-40B4-BE49-F238E27FC236}">
                <a16:creationId xmlns:a16="http://schemas.microsoft.com/office/drawing/2014/main" id="{CC98884C-201F-9C0E-ED1F-4E6E6E19FEEE}"/>
              </a:ext>
            </a:extLst>
          </p:cNvPr>
          <p:cNvSpPr/>
          <p:nvPr/>
        </p:nvSpPr>
        <p:spPr>
          <a:xfrm>
            <a:off x="4711412" y="1990526"/>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しゅうにゅう</a:t>
            </a:r>
          </a:p>
        </p:txBody>
      </p:sp>
      <p:sp>
        <p:nvSpPr>
          <p:cNvPr id="51" name="正方形/長方形 50">
            <a:extLst>
              <a:ext uri="{FF2B5EF4-FFF2-40B4-BE49-F238E27FC236}">
                <a16:creationId xmlns:a16="http://schemas.microsoft.com/office/drawing/2014/main" id="{4BD79C13-3314-BA32-A642-AEA52B3AD661}"/>
              </a:ext>
            </a:extLst>
          </p:cNvPr>
          <p:cNvSpPr/>
          <p:nvPr/>
        </p:nvSpPr>
        <p:spPr>
          <a:xfrm>
            <a:off x="5804173" y="1974970"/>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ししゅつ</a:t>
            </a:r>
          </a:p>
        </p:txBody>
      </p:sp>
      <p:sp>
        <p:nvSpPr>
          <p:cNvPr id="52" name="正方形/長方形 51">
            <a:extLst>
              <a:ext uri="{FF2B5EF4-FFF2-40B4-BE49-F238E27FC236}">
                <a16:creationId xmlns:a16="http://schemas.microsoft.com/office/drawing/2014/main" id="{A97FF178-BAE6-4A07-41FD-29253D2FBEBF}"/>
              </a:ext>
            </a:extLst>
          </p:cNvPr>
          <p:cNvSpPr/>
          <p:nvPr/>
        </p:nvSpPr>
        <p:spPr>
          <a:xfrm>
            <a:off x="908945" y="250885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Tree>
    <p:extLst>
      <p:ext uri="{BB962C8B-B14F-4D97-AF65-F5344CB8AC3E}">
        <p14:creationId xmlns:p14="http://schemas.microsoft.com/office/powerpoint/2010/main" val="29997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23" grpId="0"/>
      <p:bldP spid="24" grpId="0"/>
      <p:bldP spid="26" grpId="0"/>
      <p:bldP spid="27" grpId="0"/>
      <p:bldP spid="28" grpId="0"/>
      <p:bldP spid="29" grpId="0"/>
      <p:bldP spid="31" grpId="0"/>
      <p:bldP spid="33" grpId="0"/>
      <p:bldP spid="34" grpId="0"/>
      <p:bldP spid="35" grpId="0"/>
      <p:bldP spid="36" grpId="0"/>
      <p:bldP spid="38" grpId="0"/>
      <p:bldP spid="39" grpId="0"/>
      <p:bldP spid="40" grpId="0"/>
      <p:bldP spid="41" grpId="0"/>
      <p:bldP spid="42" grpId="0"/>
      <p:bldP spid="43" grpId="0"/>
      <p:bldP spid="44" grpId="0"/>
      <p:bldP spid="45" grpId="0"/>
      <p:bldP spid="50" grpId="0"/>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bwMode="white">
          <a:xfrm>
            <a:off x="221294" y="25611"/>
            <a:ext cx="84680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18</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歳でできること・できないこと</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4</a:t>
            </a:fld>
            <a:endParaRPr lang="ja-JP" altLang="en-US" dirty="0"/>
          </a:p>
        </p:txBody>
      </p:sp>
      <p:graphicFrame>
        <p:nvGraphicFramePr>
          <p:cNvPr id="5" name="表 5">
            <a:extLst>
              <a:ext uri="{FF2B5EF4-FFF2-40B4-BE49-F238E27FC236}">
                <a16:creationId xmlns:a16="http://schemas.microsoft.com/office/drawing/2014/main" id="{6EC60F88-C56F-4895-ADA3-52E0D8115DDC}"/>
              </a:ext>
            </a:extLst>
          </p:cNvPr>
          <p:cNvGraphicFramePr>
            <a:graphicFrameLocks noGrp="1"/>
          </p:cNvGraphicFramePr>
          <p:nvPr>
            <p:extLst>
              <p:ext uri="{D42A27DB-BD31-4B8C-83A1-F6EECF244321}">
                <p14:modId xmlns:p14="http://schemas.microsoft.com/office/powerpoint/2010/main" val="3139378104"/>
              </p:ext>
            </p:extLst>
          </p:nvPr>
        </p:nvGraphicFramePr>
        <p:xfrm>
          <a:off x="123825" y="1078833"/>
          <a:ext cx="8896350" cy="5053743"/>
        </p:xfrm>
        <a:graphic>
          <a:graphicData uri="http://schemas.openxmlformats.org/drawingml/2006/table">
            <a:tbl>
              <a:tblPr firstRow="1" bandRow="1">
                <a:tableStyleId>{21E4AEA4-8DFA-4A89-87EB-49C32662AFE0}</a:tableStyleId>
              </a:tblPr>
              <a:tblGrid>
                <a:gridCol w="4448175">
                  <a:extLst>
                    <a:ext uri="{9D8B030D-6E8A-4147-A177-3AD203B41FA5}">
                      <a16:colId xmlns:a16="http://schemas.microsoft.com/office/drawing/2014/main" val="2651906034"/>
                    </a:ext>
                  </a:extLst>
                </a:gridCol>
                <a:gridCol w="4448175">
                  <a:extLst>
                    <a:ext uri="{9D8B030D-6E8A-4147-A177-3AD203B41FA5}">
                      <a16:colId xmlns:a16="http://schemas.microsoft.com/office/drawing/2014/main" val="2743597372"/>
                    </a:ext>
                  </a:extLst>
                </a:gridCol>
              </a:tblGrid>
              <a:tr h="606655">
                <a:tc>
                  <a:txBody>
                    <a:bodyPr/>
                    <a:lstStyle/>
                    <a:p>
                      <a:pPr algn="ctr"/>
                      <a:r>
                        <a:rPr kumimoji="1" lang="ja-JP" altLang="en-US" sz="2400" dirty="0">
                          <a:latin typeface="Meiryo UI" panose="020B0604030504040204" pitchFamily="50" charset="-128"/>
                          <a:ea typeface="Meiryo UI" panose="020B0604030504040204" pitchFamily="50" charset="-128"/>
                        </a:rPr>
                        <a:t>成年</a:t>
                      </a:r>
                      <a:r>
                        <a:rPr kumimoji="1" lang="en-US" altLang="ja-JP" sz="2400" dirty="0">
                          <a:latin typeface="Meiryo UI" panose="020B0604030504040204" pitchFamily="50" charset="-128"/>
                          <a:ea typeface="Meiryo UI" panose="020B0604030504040204" pitchFamily="50" charset="-128"/>
                        </a:rPr>
                        <a:t>(18</a:t>
                      </a:r>
                      <a:r>
                        <a:rPr kumimoji="1" lang="ja-JP" altLang="en-US" sz="2400" dirty="0">
                          <a:latin typeface="Meiryo UI" panose="020B0604030504040204" pitchFamily="50" charset="-128"/>
                          <a:ea typeface="Meiryo UI" panose="020B0604030504040204" pitchFamily="50" charset="-128"/>
                        </a:rPr>
                        <a:t>歳</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になったらできること</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400" dirty="0">
                          <a:latin typeface="Meiryo UI" panose="020B0604030504040204" pitchFamily="50" charset="-128"/>
                          <a:ea typeface="Meiryo UI" panose="020B0604030504040204" pitchFamily="50" charset="-128"/>
                        </a:rPr>
                        <a:t>20</a:t>
                      </a:r>
                      <a:r>
                        <a:rPr lang="ja-JP" altLang="en-US" sz="2400" dirty="0">
                          <a:latin typeface="Meiryo UI" panose="020B0604030504040204" pitchFamily="50" charset="-128"/>
                          <a:ea typeface="Meiryo UI" panose="020B0604030504040204" pitchFamily="50" charset="-128"/>
                        </a:rPr>
                        <a:t>歳にならないとできないこと</a:t>
                      </a:r>
                      <a:endParaRPr kumimoji="1" lang="ja-JP" altLang="en-US" sz="2400" dirty="0">
                        <a:latin typeface="Meiryo UI" panose="020B0604030504040204" pitchFamily="50" charset="-128"/>
                        <a:ea typeface="Meiryo UI" panose="020B0604030504040204" pitchFamily="50" charset="-128"/>
                      </a:endParaRPr>
                    </a:p>
                  </a:txBody>
                  <a:tcPr anchor="ctr">
                    <a:solidFill>
                      <a:schemeClr val="accent4">
                        <a:lumMod val="60000"/>
                        <a:lumOff val="40000"/>
                      </a:schemeClr>
                    </a:solidFill>
                  </a:tcPr>
                </a:tc>
                <a:extLst>
                  <a:ext uri="{0D108BD9-81ED-4DB2-BD59-A6C34878D82A}">
                    <a16:rowId xmlns:a16="http://schemas.microsoft.com/office/drawing/2014/main" val="3730599242"/>
                  </a:ext>
                </a:extLst>
              </a:tr>
              <a:tr h="4447088">
                <a:tc>
                  <a:txBody>
                    <a:bodyPr/>
                    <a:lstStyle/>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a:txBody>
                  <a:tcPr/>
                </a:tc>
                <a:tc>
                  <a:txBody>
                    <a:bodyPr/>
                    <a:lstStyle/>
                    <a:p>
                      <a:endParaRPr kumimoji="1" lang="ja-JP" altLang="en-US" sz="2000" dirty="0">
                        <a:latin typeface="Meiryo UI" panose="020B0604030504040204" pitchFamily="50" charset="-128"/>
                        <a:ea typeface="Meiryo UI" panose="020B0604030504040204" pitchFamily="50" charset="-128"/>
                      </a:endParaRPr>
                    </a:p>
                  </a:txBody>
                  <a:tcPr>
                    <a:solidFill>
                      <a:schemeClr val="accent4">
                        <a:lumMod val="20000"/>
                        <a:lumOff val="80000"/>
                      </a:schemeClr>
                    </a:solidFill>
                  </a:tcPr>
                </a:tc>
                <a:extLst>
                  <a:ext uri="{0D108BD9-81ED-4DB2-BD59-A6C34878D82A}">
                    <a16:rowId xmlns:a16="http://schemas.microsoft.com/office/drawing/2014/main" val="627424862"/>
                  </a:ext>
                </a:extLst>
              </a:tr>
            </a:tbl>
          </a:graphicData>
        </a:graphic>
      </p:graphicFrame>
      <p:sp>
        <p:nvSpPr>
          <p:cNvPr id="2" name="テキスト ボックス 1">
            <a:extLst>
              <a:ext uri="{FF2B5EF4-FFF2-40B4-BE49-F238E27FC236}">
                <a16:creationId xmlns:a16="http://schemas.microsoft.com/office/drawing/2014/main" id="{7A19A47E-D99A-4D4F-8CA8-F329C36435FA}"/>
              </a:ext>
            </a:extLst>
          </p:cNvPr>
          <p:cNvSpPr txBox="1"/>
          <p:nvPr/>
        </p:nvSpPr>
        <p:spPr>
          <a:xfrm>
            <a:off x="123825" y="1711894"/>
            <a:ext cx="4396154" cy="4832092"/>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契約以外にも・・・</a:t>
            </a:r>
          </a:p>
          <a:p>
            <a:endParaRPr lang="en-US" altLang="ja-JP" sz="24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選挙</a:t>
            </a:r>
            <a:r>
              <a:rPr lang="ja-JP" altLang="en-US" sz="2800" dirty="0">
                <a:latin typeface="Meiryo UI" panose="020B0604030504040204" pitchFamily="50" charset="-128"/>
                <a:ea typeface="Meiryo UI" panose="020B0604030504040204" pitchFamily="50" charset="-128"/>
              </a:rPr>
              <a:t>で</a:t>
            </a:r>
            <a:r>
              <a:rPr kumimoji="1" lang="ja-JP" altLang="en-US" sz="2800" dirty="0">
                <a:latin typeface="Meiryo UI" panose="020B0604030504040204" pitchFamily="50" charset="-128"/>
                <a:ea typeface="Meiryo UI" panose="020B0604030504040204" pitchFamily="50" charset="-128"/>
              </a:rPr>
              <a:t>投票できる</a:t>
            </a:r>
            <a:endParaRPr kumimoji="1"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◆普通自動車免許が取得</a:t>
            </a:r>
          </a:p>
          <a:p>
            <a:r>
              <a:rPr lang="ja-JP" altLang="en-US" sz="2800" dirty="0">
                <a:latin typeface="Meiryo UI" panose="020B0604030504040204" pitchFamily="50" charset="-128"/>
                <a:ea typeface="Meiryo UI" panose="020B0604030504040204" pitchFamily="50" charset="-128"/>
              </a:rPr>
              <a:t>　できる</a:t>
            </a:r>
            <a:endParaRPr lang="en-US" altLang="ja-JP" sz="2800" dirty="0">
              <a:latin typeface="Meiryo UI" panose="020B0604030504040204" pitchFamily="50" charset="-128"/>
              <a:ea typeface="Meiryo UI" panose="020B0604030504040204" pitchFamily="50" charset="-128"/>
            </a:endParaRPr>
          </a:p>
          <a:p>
            <a:endParaRPr lang="ja-JP" altLang="en-US"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◆結婚することができる</a:t>
            </a:r>
            <a:endParaRPr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　（男女ともに</a:t>
            </a:r>
            <a:r>
              <a:rPr lang="en-US" altLang="ja-JP" sz="2400" dirty="0">
                <a:latin typeface="Meiryo UI" panose="020B0604030504040204" pitchFamily="50" charset="-128"/>
                <a:ea typeface="Meiryo UI" panose="020B0604030504040204" pitchFamily="50" charset="-128"/>
              </a:rPr>
              <a:t>18</a:t>
            </a:r>
            <a:r>
              <a:rPr lang="ja-JP" altLang="en-US" sz="2400" dirty="0">
                <a:latin typeface="Meiryo UI" panose="020B0604030504040204" pitchFamily="50" charset="-128"/>
                <a:ea typeface="Meiryo UI" panose="020B0604030504040204" pitchFamily="50" charset="-128"/>
              </a:rPr>
              <a:t>歳から可能）</a:t>
            </a:r>
          </a:p>
          <a:p>
            <a:r>
              <a:rPr lang="ja-JP" altLang="en-US" sz="24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※2022</a:t>
            </a:r>
            <a:r>
              <a:rPr lang="ja-JP" altLang="en-US"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月までは男性</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18</a:t>
            </a:r>
            <a:r>
              <a:rPr lang="ja-JP" altLang="en-US"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歳、女性</a:t>
            </a:r>
            <a:r>
              <a:rPr lang="en-US" altLang="ja-JP"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16</a:t>
            </a:r>
            <a:r>
              <a:rPr lang="ja-JP" altLang="en-US" sz="1600" dirty="0">
                <a:solidFill>
                  <a:srgbClr val="333333"/>
                </a:solidFill>
                <a:latin typeface="Meiryo UI" panose="020B0604030504040204" pitchFamily="50" charset="-128"/>
                <a:ea typeface="Meiryo UI" panose="020B0604030504040204" pitchFamily="50" charset="-128"/>
                <a:cs typeface="Times New Roman" panose="02020603050405020304" pitchFamily="18" charset="0"/>
              </a:rPr>
              <a:t>歳</a:t>
            </a:r>
          </a:p>
          <a:p>
            <a:endParaRPr lang="en-US" altLang="ja-JP" sz="16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B608B5E-12B7-48B5-91A5-382DBB79EECE}"/>
              </a:ext>
            </a:extLst>
          </p:cNvPr>
          <p:cNvSpPr txBox="1"/>
          <p:nvPr/>
        </p:nvSpPr>
        <p:spPr>
          <a:xfrm>
            <a:off x="4572000" y="2019671"/>
            <a:ext cx="4396154" cy="3539430"/>
          </a:xfrm>
          <a:prstGeom prst="rect">
            <a:avLst/>
          </a:prstGeom>
          <a:noFill/>
        </p:spPr>
        <p:txBody>
          <a:bodyPr wrap="square" rtlCol="0">
            <a:spAutoFit/>
          </a:bodyPr>
          <a:lstStyle/>
          <a:p>
            <a:endParaRPr kumimoji="1" lang="en-US" altLang="ja-JP" sz="2800" dirty="0">
              <a:solidFill>
                <a:srgbClr val="00206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◆飲酒をする</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◆喫煙をする</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◆競馬、競輪、オートレース、競艇の</a:t>
            </a:r>
            <a:r>
              <a:rPr lang="ja-JP" altLang="en-US" sz="2800" dirty="0">
                <a:latin typeface="Meiryo UI" panose="020B0604030504040204" pitchFamily="50" charset="-128"/>
                <a:ea typeface="Meiryo UI" panose="020B0604030504040204" pitchFamily="50" charset="-128"/>
              </a:rPr>
              <a:t>投票券</a:t>
            </a:r>
            <a:r>
              <a:rPr kumimoji="1" lang="ja-JP" altLang="en-US" sz="2800" dirty="0">
                <a:latin typeface="Meiryo UI" panose="020B0604030504040204" pitchFamily="50" charset="-128"/>
                <a:ea typeface="Meiryo UI" panose="020B0604030504040204" pitchFamily="50" charset="-128"/>
              </a:rPr>
              <a:t>を買う</a:t>
            </a:r>
            <a:r>
              <a:rPr lang="ja-JP" altLang="en-US"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ギャンブル</a:t>
            </a:r>
            <a:r>
              <a:rPr lang="ja-JP" altLang="en-US" sz="2800" dirty="0">
                <a:latin typeface="Meiryo UI" panose="020B0604030504040204" pitchFamily="50" charset="-128"/>
                <a:ea typeface="Meiryo UI" panose="020B0604030504040204" pitchFamily="50" charset="-128"/>
              </a:rPr>
              <a:t>）</a:t>
            </a:r>
            <a:endParaRPr kumimoji="1" lang="en-US" altLang="ja-JP" sz="28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FADC155-7E06-A3D6-E152-9A4854C9EBE1}"/>
              </a:ext>
            </a:extLst>
          </p:cNvPr>
          <p:cNvSpPr txBox="1"/>
          <p:nvPr/>
        </p:nvSpPr>
        <p:spPr>
          <a:xfrm>
            <a:off x="315070" y="6189044"/>
            <a:ext cx="8617906" cy="276999"/>
          </a:xfrm>
          <a:prstGeom prst="rect">
            <a:avLst/>
          </a:prstGeom>
          <a:noFill/>
        </p:spPr>
        <p:txBody>
          <a:bodyPr wrap="square" rtlCol="0">
            <a:spAutoFit/>
          </a:bodyPr>
          <a:lstStyle/>
          <a:p>
            <a:r>
              <a:rPr kumimoji="1" lang="ja-JP" altLang="en-US" sz="1200" dirty="0"/>
              <a:t>＊法務省民事局作成パンフレット「民法の一部を改正する法律（成年年齢関係）について」をもとに生命保険文化センターが作成</a:t>
            </a:r>
          </a:p>
        </p:txBody>
      </p:sp>
      <p:sp>
        <p:nvSpPr>
          <p:cNvPr id="3" name="正方形/長方形 2">
            <a:extLst>
              <a:ext uri="{FF2B5EF4-FFF2-40B4-BE49-F238E27FC236}">
                <a16:creationId xmlns:a16="http://schemas.microsoft.com/office/drawing/2014/main" id="{DE0C290B-68A5-EDAC-A554-77C3E07F5A3E}"/>
              </a:ext>
            </a:extLst>
          </p:cNvPr>
          <p:cNvSpPr/>
          <p:nvPr/>
        </p:nvSpPr>
        <p:spPr>
          <a:xfrm>
            <a:off x="-51354" y="102236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8" name="正方形/長方形 7">
            <a:extLst>
              <a:ext uri="{FF2B5EF4-FFF2-40B4-BE49-F238E27FC236}">
                <a16:creationId xmlns:a16="http://schemas.microsoft.com/office/drawing/2014/main" id="{EC2D2CF0-D65C-ECF0-DDF9-6CEBC047A5DF}"/>
              </a:ext>
            </a:extLst>
          </p:cNvPr>
          <p:cNvSpPr/>
          <p:nvPr/>
        </p:nvSpPr>
        <p:spPr>
          <a:xfrm>
            <a:off x="1000719" y="103558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9" name="正方形/長方形 8">
            <a:extLst>
              <a:ext uri="{FF2B5EF4-FFF2-40B4-BE49-F238E27FC236}">
                <a16:creationId xmlns:a16="http://schemas.microsoft.com/office/drawing/2014/main" id="{65F86C95-7E5F-73AD-A152-6671B61D5F88}"/>
              </a:ext>
            </a:extLst>
          </p:cNvPr>
          <p:cNvSpPr/>
          <p:nvPr/>
        </p:nvSpPr>
        <p:spPr>
          <a:xfrm>
            <a:off x="4836421" y="102236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10" name="正方形/長方形 9">
            <a:extLst>
              <a:ext uri="{FF2B5EF4-FFF2-40B4-BE49-F238E27FC236}">
                <a16:creationId xmlns:a16="http://schemas.microsoft.com/office/drawing/2014/main" id="{8B5FDB5F-3F70-D224-C86B-E8C9AA3791F7}"/>
              </a:ext>
            </a:extLst>
          </p:cNvPr>
          <p:cNvSpPr/>
          <p:nvPr/>
        </p:nvSpPr>
        <p:spPr>
          <a:xfrm>
            <a:off x="373338" y="14188"/>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11" name="正方形/長方形 10">
            <a:extLst>
              <a:ext uri="{FF2B5EF4-FFF2-40B4-BE49-F238E27FC236}">
                <a16:creationId xmlns:a16="http://schemas.microsoft.com/office/drawing/2014/main" id="{8FCCF4F4-4D7C-6FEB-A00C-085D7AFF950F}"/>
              </a:ext>
            </a:extLst>
          </p:cNvPr>
          <p:cNvSpPr/>
          <p:nvPr/>
        </p:nvSpPr>
        <p:spPr>
          <a:xfrm>
            <a:off x="130040" y="1596626"/>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けいやくいがい</a:t>
            </a:r>
          </a:p>
        </p:txBody>
      </p:sp>
      <p:sp>
        <p:nvSpPr>
          <p:cNvPr id="12" name="正方形/長方形 11">
            <a:extLst>
              <a:ext uri="{FF2B5EF4-FFF2-40B4-BE49-F238E27FC236}">
                <a16:creationId xmlns:a16="http://schemas.microsoft.com/office/drawing/2014/main" id="{CA794832-B017-B666-01FE-D3630B6D0BE1}"/>
              </a:ext>
            </a:extLst>
          </p:cNvPr>
          <p:cNvSpPr/>
          <p:nvPr/>
        </p:nvSpPr>
        <p:spPr>
          <a:xfrm>
            <a:off x="175846" y="2323072"/>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せんきょ</a:t>
            </a:r>
          </a:p>
        </p:txBody>
      </p:sp>
      <p:sp>
        <p:nvSpPr>
          <p:cNvPr id="13" name="正方形/長方形 12">
            <a:extLst>
              <a:ext uri="{FF2B5EF4-FFF2-40B4-BE49-F238E27FC236}">
                <a16:creationId xmlns:a16="http://schemas.microsoft.com/office/drawing/2014/main" id="{47893658-6811-B47C-5B8E-3A41DBE95F59}"/>
              </a:ext>
            </a:extLst>
          </p:cNvPr>
          <p:cNvSpPr/>
          <p:nvPr/>
        </p:nvSpPr>
        <p:spPr>
          <a:xfrm>
            <a:off x="1198921" y="2320615"/>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とうひょう</a:t>
            </a:r>
          </a:p>
        </p:txBody>
      </p:sp>
      <p:sp>
        <p:nvSpPr>
          <p:cNvPr id="14" name="正方形/長方形 13">
            <a:extLst>
              <a:ext uri="{FF2B5EF4-FFF2-40B4-BE49-F238E27FC236}">
                <a16:creationId xmlns:a16="http://schemas.microsoft.com/office/drawing/2014/main" id="{E452F235-0382-34DD-6B6A-65453D7518DE}"/>
              </a:ext>
            </a:extLst>
          </p:cNvPr>
          <p:cNvSpPr/>
          <p:nvPr/>
        </p:nvSpPr>
        <p:spPr>
          <a:xfrm>
            <a:off x="315070" y="3167229"/>
            <a:ext cx="275674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ふつうじどうしゃうんてんめんきょ</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98440D00-AE98-6A08-8C40-C762DC7A3378}"/>
              </a:ext>
            </a:extLst>
          </p:cNvPr>
          <p:cNvSpPr/>
          <p:nvPr/>
        </p:nvSpPr>
        <p:spPr>
          <a:xfrm>
            <a:off x="2939496" y="3140780"/>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しゅとく</a:t>
            </a:r>
          </a:p>
        </p:txBody>
      </p:sp>
      <p:sp>
        <p:nvSpPr>
          <p:cNvPr id="16" name="正方形/長方形 15">
            <a:extLst>
              <a:ext uri="{FF2B5EF4-FFF2-40B4-BE49-F238E27FC236}">
                <a16:creationId xmlns:a16="http://schemas.microsoft.com/office/drawing/2014/main" id="{9B30324E-08BF-0916-1E11-D565CAF047C3}"/>
              </a:ext>
            </a:extLst>
          </p:cNvPr>
          <p:cNvSpPr/>
          <p:nvPr/>
        </p:nvSpPr>
        <p:spPr>
          <a:xfrm>
            <a:off x="221294" y="4403681"/>
            <a:ext cx="137752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けっこん</a:t>
            </a:r>
          </a:p>
        </p:txBody>
      </p:sp>
      <p:sp>
        <p:nvSpPr>
          <p:cNvPr id="17" name="正方形/長方形 16">
            <a:extLst>
              <a:ext uri="{FF2B5EF4-FFF2-40B4-BE49-F238E27FC236}">
                <a16:creationId xmlns:a16="http://schemas.microsoft.com/office/drawing/2014/main" id="{7DFF9415-A075-F401-80B3-7CF1B0AF9687}"/>
              </a:ext>
            </a:extLst>
          </p:cNvPr>
          <p:cNvSpPr/>
          <p:nvPr/>
        </p:nvSpPr>
        <p:spPr>
          <a:xfrm>
            <a:off x="637409" y="4949212"/>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だんじょ</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FD078141-97FC-8031-69A4-1AF1441F91C9}"/>
              </a:ext>
            </a:extLst>
          </p:cNvPr>
          <p:cNvSpPr/>
          <p:nvPr/>
        </p:nvSpPr>
        <p:spPr>
          <a:xfrm>
            <a:off x="2066957" y="494921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15B4E8FA-8DC1-9B57-22B7-E72745634A68}"/>
              </a:ext>
            </a:extLst>
          </p:cNvPr>
          <p:cNvSpPr/>
          <p:nvPr/>
        </p:nvSpPr>
        <p:spPr>
          <a:xfrm>
            <a:off x="2991436" y="4920170"/>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かのう</a:t>
            </a:r>
            <a:endPar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9EE02056-35A1-09EF-4A50-2F0B1895C756}"/>
              </a:ext>
            </a:extLst>
          </p:cNvPr>
          <p:cNvSpPr/>
          <p:nvPr/>
        </p:nvSpPr>
        <p:spPr>
          <a:xfrm>
            <a:off x="2111705" y="5434039"/>
            <a:ext cx="929485"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だんせい</a:t>
            </a:r>
          </a:p>
        </p:txBody>
      </p:sp>
      <p:sp>
        <p:nvSpPr>
          <p:cNvPr id="21" name="正方形/長方形 20">
            <a:extLst>
              <a:ext uri="{FF2B5EF4-FFF2-40B4-BE49-F238E27FC236}">
                <a16:creationId xmlns:a16="http://schemas.microsoft.com/office/drawing/2014/main" id="{DA9E8771-2240-C2CB-8DB7-F32E07ED9F98}"/>
              </a:ext>
            </a:extLst>
          </p:cNvPr>
          <p:cNvSpPr/>
          <p:nvPr/>
        </p:nvSpPr>
        <p:spPr>
          <a:xfrm>
            <a:off x="2755720" y="5434039"/>
            <a:ext cx="695756"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23" name="正方形/長方形 22">
            <a:extLst>
              <a:ext uri="{FF2B5EF4-FFF2-40B4-BE49-F238E27FC236}">
                <a16:creationId xmlns:a16="http://schemas.microsoft.com/office/drawing/2014/main" id="{546657F5-B71B-25B5-EEE6-71317A489E42}"/>
              </a:ext>
            </a:extLst>
          </p:cNvPr>
          <p:cNvSpPr/>
          <p:nvPr/>
        </p:nvSpPr>
        <p:spPr>
          <a:xfrm>
            <a:off x="3082350" y="5423296"/>
            <a:ext cx="929485"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じょせい</a:t>
            </a:r>
          </a:p>
        </p:txBody>
      </p:sp>
      <p:sp>
        <p:nvSpPr>
          <p:cNvPr id="25" name="正方形/長方形 24">
            <a:extLst>
              <a:ext uri="{FF2B5EF4-FFF2-40B4-BE49-F238E27FC236}">
                <a16:creationId xmlns:a16="http://schemas.microsoft.com/office/drawing/2014/main" id="{A1314983-95B2-80FA-272F-FCCBBF9800A8}"/>
              </a:ext>
            </a:extLst>
          </p:cNvPr>
          <p:cNvSpPr/>
          <p:nvPr/>
        </p:nvSpPr>
        <p:spPr>
          <a:xfrm>
            <a:off x="3747613" y="5433358"/>
            <a:ext cx="695756" cy="215444"/>
          </a:xfrm>
          <a:prstGeom prst="rect">
            <a:avLst/>
          </a:prstGeom>
          <a:noFill/>
        </p:spPr>
        <p:txBody>
          <a:bodyPr wrap="square" lIns="91440" tIns="45720" rIns="91440" bIns="45720">
            <a:spAutoFit/>
          </a:bodyPr>
          <a:lstStyle/>
          <a:p>
            <a:pPr algn="ctr"/>
            <a:r>
              <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a:t>
            </a:r>
          </a:p>
        </p:txBody>
      </p:sp>
      <p:sp>
        <p:nvSpPr>
          <p:cNvPr id="31" name="正方形/長方形 30">
            <a:extLst>
              <a:ext uri="{FF2B5EF4-FFF2-40B4-BE49-F238E27FC236}">
                <a16:creationId xmlns:a16="http://schemas.microsoft.com/office/drawing/2014/main" id="{674E8DB9-51B8-69DB-ED08-E185412D2020}"/>
              </a:ext>
            </a:extLst>
          </p:cNvPr>
          <p:cNvSpPr/>
          <p:nvPr/>
        </p:nvSpPr>
        <p:spPr>
          <a:xfrm>
            <a:off x="4956605" y="2341242"/>
            <a:ext cx="762126"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いんしゅ</a:t>
            </a:r>
          </a:p>
        </p:txBody>
      </p:sp>
      <p:sp>
        <p:nvSpPr>
          <p:cNvPr id="32" name="正方形/長方形 31">
            <a:extLst>
              <a:ext uri="{FF2B5EF4-FFF2-40B4-BE49-F238E27FC236}">
                <a16:creationId xmlns:a16="http://schemas.microsoft.com/office/drawing/2014/main" id="{B160EDCD-3442-8344-F119-FFAA77BAB556}"/>
              </a:ext>
            </a:extLst>
          </p:cNvPr>
          <p:cNvSpPr/>
          <p:nvPr/>
        </p:nvSpPr>
        <p:spPr>
          <a:xfrm>
            <a:off x="4984485" y="3186041"/>
            <a:ext cx="762126"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きつえん</a:t>
            </a:r>
          </a:p>
        </p:txBody>
      </p:sp>
      <p:sp>
        <p:nvSpPr>
          <p:cNvPr id="33" name="正方形/長方形 32">
            <a:extLst>
              <a:ext uri="{FF2B5EF4-FFF2-40B4-BE49-F238E27FC236}">
                <a16:creationId xmlns:a16="http://schemas.microsoft.com/office/drawing/2014/main" id="{44A1E509-E777-1247-D99C-C0136717AC50}"/>
              </a:ext>
            </a:extLst>
          </p:cNvPr>
          <p:cNvSpPr/>
          <p:nvPr/>
        </p:nvSpPr>
        <p:spPr>
          <a:xfrm>
            <a:off x="5014319" y="4030840"/>
            <a:ext cx="646697"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けいば</a:t>
            </a:r>
          </a:p>
        </p:txBody>
      </p:sp>
      <p:sp>
        <p:nvSpPr>
          <p:cNvPr id="34" name="正方形/長方形 33">
            <a:extLst>
              <a:ext uri="{FF2B5EF4-FFF2-40B4-BE49-F238E27FC236}">
                <a16:creationId xmlns:a16="http://schemas.microsoft.com/office/drawing/2014/main" id="{983ED9F8-1095-2F31-4BD4-515CBAD3701E}"/>
              </a:ext>
            </a:extLst>
          </p:cNvPr>
          <p:cNvSpPr/>
          <p:nvPr/>
        </p:nvSpPr>
        <p:spPr>
          <a:xfrm>
            <a:off x="5968457" y="4018832"/>
            <a:ext cx="758020" cy="246221"/>
          </a:xfrm>
          <a:prstGeom prst="rect">
            <a:avLst/>
          </a:prstGeom>
          <a:noFill/>
        </p:spPr>
        <p:txBody>
          <a:bodyPr wrap="square" lIns="91440" tIns="45720" rIns="91440" bIns="45720">
            <a:spAutoFit/>
          </a:bodyPr>
          <a:lstStyle/>
          <a:p>
            <a:pPr algn="ctr"/>
            <a:r>
              <a:rPr lang="ja-JP" altLang="en-US" sz="10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けいりん</a:t>
            </a:r>
          </a:p>
        </p:txBody>
      </p:sp>
      <p:sp>
        <p:nvSpPr>
          <p:cNvPr id="35" name="正方形/長方形 34">
            <a:extLst>
              <a:ext uri="{FF2B5EF4-FFF2-40B4-BE49-F238E27FC236}">
                <a16:creationId xmlns:a16="http://schemas.microsoft.com/office/drawing/2014/main" id="{82FB1211-7972-A9B6-DF6F-F1736CDEC343}"/>
              </a:ext>
            </a:extLst>
          </p:cNvPr>
          <p:cNvSpPr/>
          <p:nvPr/>
        </p:nvSpPr>
        <p:spPr>
          <a:xfrm>
            <a:off x="4741047" y="4521881"/>
            <a:ext cx="780216"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きょうてい</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45FB33D5-2F40-D302-4AB3-393F97E76C22}"/>
              </a:ext>
            </a:extLst>
          </p:cNvPr>
          <p:cNvSpPr/>
          <p:nvPr/>
        </p:nvSpPr>
        <p:spPr>
          <a:xfrm>
            <a:off x="5675672" y="4490910"/>
            <a:ext cx="1076551"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とうひょうけん</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DD2C69D1-6876-F670-AB15-9A182F770805}"/>
              </a:ext>
            </a:extLst>
          </p:cNvPr>
          <p:cNvSpPr/>
          <p:nvPr/>
        </p:nvSpPr>
        <p:spPr>
          <a:xfrm>
            <a:off x="7010400" y="4488436"/>
            <a:ext cx="1105848" cy="215444"/>
          </a:xfrm>
          <a:prstGeom prst="rect">
            <a:avLst/>
          </a:prstGeom>
          <a:noFill/>
        </p:spPr>
        <p:txBody>
          <a:bodyPr wrap="square" lIns="91440" tIns="45720" rIns="91440" bIns="45720">
            <a:spAutoFit/>
          </a:bodyPr>
          <a:lstStyle/>
          <a:p>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800" b="0" cap="none" spc="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3723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p:bldP spid="12" grpId="0"/>
      <p:bldP spid="13" grpId="0"/>
      <p:bldP spid="14" grpId="0"/>
      <p:bldP spid="15" grpId="0"/>
      <p:bldP spid="16" grpId="0"/>
      <p:bldP spid="17" grpId="0"/>
      <p:bldP spid="18" grpId="0"/>
      <p:bldP spid="19" grpId="0"/>
      <p:bldP spid="20" grpId="0"/>
      <p:bldP spid="21" grpId="0"/>
      <p:bldP spid="23" grpId="0"/>
      <p:bldP spid="25" grpId="0"/>
      <p:bldP spid="31" grpId="0"/>
      <p:bldP spid="32" grpId="0"/>
      <p:bldP spid="33" grpId="0"/>
      <p:bldP spid="34" grpId="0"/>
      <p:bldP spid="35"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ローンを組む</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460573" y="934281"/>
            <a:ext cx="6608478" cy="201132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成年になれば、自分でロ－ンを組んで（お金を借りる）、車を購入することはできる？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1591971" y="314393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sp>
        <p:nvSpPr>
          <p:cNvPr id="21" name="コンテンツ プレースホルダー 1"/>
          <p:cNvSpPr txBox="1">
            <a:spLocks/>
          </p:cNvSpPr>
          <p:nvPr/>
        </p:nvSpPr>
        <p:spPr bwMode="auto">
          <a:xfrm>
            <a:off x="58980" y="4017667"/>
            <a:ext cx="9026039" cy="1938735"/>
          </a:xfrm>
          <a:prstGeom prst="rect">
            <a:avLst/>
          </a:prstGeom>
          <a:solidFill>
            <a:schemeClr val="accent5">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保護者の同意がなくてもお金を借りることができます。</a:t>
            </a:r>
            <a:endParaRPr lang="en-US" altLang="ja-JP" sz="4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返済能力を超える場合など、ロ－ンの契約ができないことがありますので、注意が必要です。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22" name="図 21"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3"/>
          <a:stretch>
            <a:fillRect/>
          </a:stretch>
        </p:blipFill>
        <p:spPr>
          <a:xfrm>
            <a:off x="58980" y="1195504"/>
            <a:ext cx="2542147" cy="1828654"/>
          </a:xfrm>
          <a:prstGeom prst="rect">
            <a:avLst/>
          </a:prstGeom>
        </p:spPr>
      </p:pic>
      <p:sp>
        <p:nvSpPr>
          <p:cNvPr id="2" name="スライド番号プレースホルダー 1"/>
          <p:cNvSpPr>
            <a:spLocks noGrp="1"/>
          </p:cNvSpPr>
          <p:nvPr>
            <p:ph type="sldNum" sz="quarter" idx="12"/>
          </p:nvPr>
        </p:nvSpPr>
        <p:spPr/>
        <p:txBody>
          <a:bodyPr/>
          <a:lstStyle/>
          <a:p>
            <a:pPr defTabSz="457200">
              <a:defRPr/>
            </a:pPr>
            <a:fld id="{7B76553B-32E2-D644-9CD0-56FDA882EB90}" type="slidenum">
              <a:rPr lang="ja-JP" altLang="en-US" smtClean="0"/>
              <a:pPr defTabSz="457200">
                <a:defRPr/>
              </a:pPr>
              <a:t>5</a:t>
            </a:fld>
            <a:endParaRPr lang="ja-JP" altLang="en-US" dirty="0"/>
          </a:p>
        </p:txBody>
      </p:sp>
      <p:sp>
        <p:nvSpPr>
          <p:cNvPr id="3" name="正方形/長方形 2">
            <a:extLst>
              <a:ext uri="{FF2B5EF4-FFF2-40B4-BE49-F238E27FC236}">
                <a16:creationId xmlns:a16="http://schemas.microsoft.com/office/drawing/2014/main" id="{58D13571-28CC-B6EE-141F-BA31D6F2EAD3}"/>
              </a:ext>
            </a:extLst>
          </p:cNvPr>
          <p:cNvSpPr/>
          <p:nvPr/>
        </p:nvSpPr>
        <p:spPr>
          <a:xfrm>
            <a:off x="594580" y="-838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もんだい</a:t>
            </a:r>
          </a:p>
        </p:txBody>
      </p:sp>
      <p:sp>
        <p:nvSpPr>
          <p:cNvPr id="4" name="正方形/長方形 3">
            <a:extLst>
              <a:ext uri="{FF2B5EF4-FFF2-40B4-BE49-F238E27FC236}">
                <a16:creationId xmlns:a16="http://schemas.microsoft.com/office/drawing/2014/main" id="{A7F9C164-07DD-CFFB-A972-E872CCD75DC0}"/>
              </a:ext>
            </a:extLst>
          </p:cNvPr>
          <p:cNvSpPr/>
          <p:nvPr/>
        </p:nvSpPr>
        <p:spPr>
          <a:xfrm>
            <a:off x="3155169" y="-838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p>
        </p:txBody>
      </p:sp>
      <p:sp>
        <p:nvSpPr>
          <p:cNvPr id="5" name="正方形/長方形 4">
            <a:extLst>
              <a:ext uri="{FF2B5EF4-FFF2-40B4-BE49-F238E27FC236}">
                <a16:creationId xmlns:a16="http://schemas.microsoft.com/office/drawing/2014/main" id="{5FE28BA8-37AF-4A98-A12A-7F721034534F}"/>
              </a:ext>
            </a:extLst>
          </p:cNvPr>
          <p:cNvSpPr/>
          <p:nvPr/>
        </p:nvSpPr>
        <p:spPr>
          <a:xfrm>
            <a:off x="5325588" y="98342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6" name="正方形/長方形 5">
            <a:extLst>
              <a:ext uri="{FF2B5EF4-FFF2-40B4-BE49-F238E27FC236}">
                <a16:creationId xmlns:a16="http://schemas.microsoft.com/office/drawing/2014/main" id="{C1FED713-7D4E-4FE6-723E-DE2906AA4B87}"/>
              </a:ext>
            </a:extLst>
          </p:cNvPr>
          <p:cNvSpPr/>
          <p:nvPr/>
        </p:nvSpPr>
        <p:spPr>
          <a:xfrm>
            <a:off x="7921081" y="98342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a:t>
            </a:r>
          </a:p>
        </p:txBody>
      </p:sp>
      <p:sp>
        <p:nvSpPr>
          <p:cNvPr id="7" name="正方形/長方形 6">
            <a:extLst>
              <a:ext uri="{FF2B5EF4-FFF2-40B4-BE49-F238E27FC236}">
                <a16:creationId xmlns:a16="http://schemas.microsoft.com/office/drawing/2014/main" id="{9998DC0A-5DB7-99FF-880C-85F872C73381}"/>
              </a:ext>
            </a:extLst>
          </p:cNvPr>
          <p:cNvSpPr/>
          <p:nvPr/>
        </p:nvSpPr>
        <p:spPr>
          <a:xfrm>
            <a:off x="4132719" y="1551287"/>
            <a:ext cx="524212"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8" name="正方形/長方形 7">
            <a:extLst>
              <a:ext uri="{FF2B5EF4-FFF2-40B4-BE49-F238E27FC236}">
                <a16:creationId xmlns:a16="http://schemas.microsoft.com/office/drawing/2014/main" id="{38C8603D-33DB-0ACE-D88E-31ED2D2803CD}"/>
              </a:ext>
            </a:extLst>
          </p:cNvPr>
          <p:cNvSpPr/>
          <p:nvPr/>
        </p:nvSpPr>
        <p:spPr>
          <a:xfrm>
            <a:off x="5009512" y="1519457"/>
            <a:ext cx="524212"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9" name="正方形/長方形 8">
            <a:extLst>
              <a:ext uri="{FF2B5EF4-FFF2-40B4-BE49-F238E27FC236}">
                <a16:creationId xmlns:a16="http://schemas.microsoft.com/office/drawing/2014/main" id="{23F7CD79-A645-E47C-DB75-65837F0CE2A1}"/>
              </a:ext>
            </a:extLst>
          </p:cNvPr>
          <p:cNvSpPr/>
          <p:nvPr/>
        </p:nvSpPr>
        <p:spPr>
          <a:xfrm>
            <a:off x="6542875" y="154278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くるま</a:t>
            </a:r>
          </a:p>
        </p:txBody>
      </p:sp>
      <p:sp>
        <p:nvSpPr>
          <p:cNvPr id="11" name="正方形/長方形 10">
            <a:extLst>
              <a:ext uri="{FF2B5EF4-FFF2-40B4-BE49-F238E27FC236}">
                <a16:creationId xmlns:a16="http://schemas.microsoft.com/office/drawing/2014/main" id="{F9CBCFDE-FC55-0811-0E80-DAB9578F5875}"/>
              </a:ext>
            </a:extLst>
          </p:cNvPr>
          <p:cNvSpPr/>
          <p:nvPr/>
        </p:nvSpPr>
        <p:spPr>
          <a:xfrm>
            <a:off x="7552026" y="155128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こうにゅう</a:t>
            </a:r>
          </a:p>
        </p:txBody>
      </p:sp>
      <p:sp>
        <p:nvSpPr>
          <p:cNvPr id="12" name="正方形/長方形 11">
            <a:extLst>
              <a:ext uri="{FF2B5EF4-FFF2-40B4-BE49-F238E27FC236}">
                <a16:creationId xmlns:a16="http://schemas.microsoft.com/office/drawing/2014/main" id="{CEDA62D2-9018-D718-8676-5CC3A34F1194}"/>
              </a:ext>
            </a:extLst>
          </p:cNvPr>
          <p:cNvSpPr/>
          <p:nvPr/>
        </p:nvSpPr>
        <p:spPr>
          <a:xfrm>
            <a:off x="2460573" y="949283"/>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AB05622-7271-3979-CADF-632167A0B177}"/>
              </a:ext>
            </a:extLst>
          </p:cNvPr>
          <p:cNvSpPr/>
          <p:nvPr/>
        </p:nvSpPr>
        <p:spPr>
          <a:xfrm>
            <a:off x="214444" y="461573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p>
        </p:txBody>
      </p:sp>
      <p:sp>
        <p:nvSpPr>
          <p:cNvPr id="15" name="正方形/長方形 14">
            <a:extLst>
              <a:ext uri="{FF2B5EF4-FFF2-40B4-BE49-F238E27FC236}">
                <a16:creationId xmlns:a16="http://schemas.microsoft.com/office/drawing/2014/main" id="{6C533D7E-A485-0C7A-428B-8578E8F7982E}"/>
              </a:ext>
            </a:extLst>
          </p:cNvPr>
          <p:cNvSpPr/>
          <p:nvPr/>
        </p:nvSpPr>
        <p:spPr>
          <a:xfrm>
            <a:off x="1912363" y="461573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16" name="正方形/長方形 15">
            <a:extLst>
              <a:ext uri="{FF2B5EF4-FFF2-40B4-BE49-F238E27FC236}">
                <a16:creationId xmlns:a16="http://schemas.microsoft.com/office/drawing/2014/main" id="{DD6C9FB0-E826-6431-42C8-F84A4DF52893}"/>
              </a:ext>
            </a:extLst>
          </p:cNvPr>
          <p:cNvSpPr/>
          <p:nvPr/>
        </p:nvSpPr>
        <p:spPr>
          <a:xfrm>
            <a:off x="5209236" y="461573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38EA9161-5C2A-9270-6EEF-75979DFE118B}"/>
              </a:ext>
            </a:extLst>
          </p:cNvPr>
          <p:cNvSpPr/>
          <p:nvPr/>
        </p:nvSpPr>
        <p:spPr>
          <a:xfrm>
            <a:off x="6174499" y="4615731"/>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C8B6FA7C-209F-1592-CF71-25CC9577181A}"/>
              </a:ext>
            </a:extLst>
          </p:cNvPr>
          <p:cNvSpPr/>
          <p:nvPr/>
        </p:nvSpPr>
        <p:spPr>
          <a:xfrm>
            <a:off x="58980" y="395240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こた</a:t>
            </a:r>
          </a:p>
        </p:txBody>
      </p:sp>
      <p:sp>
        <p:nvSpPr>
          <p:cNvPr id="19" name="正方形/長方形 18">
            <a:extLst>
              <a:ext uri="{FF2B5EF4-FFF2-40B4-BE49-F238E27FC236}">
                <a16:creationId xmlns:a16="http://schemas.microsoft.com/office/drawing/2014/main" id="{82C182AD-04DB-489F-B4E5-6321040D2A81}"/>
              </a:ext>
            </a:extLst>
          </p:cNvPr>
          <p:cNvSpPr/>
          <p:nvPr/>
        </p:nvSpPr>
        <p:spPr>
          <a:xfrm>
            <a:off x="302759" y="592932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へんさいのうりょく</a:t>
            </a:r>
          </a:p>
        </p:txBody>
      </p:sp>
      <p:sp>
        <p:nvSpPr>
          <p:cNvPr id="23" name="正方形/長方形 22">
            <a:extLst>
              <a:ext uri="{FF2B5EF4-FFF2-40B4-BE49-F238E27FC236}">
                <a16:creationId xmlns:a16="http://schemas.microsoft.com/office/drawing/2014/main" id="{E02E3393-B3D9-3CB1-79CA-1A4A2A5B5663}"/>
              </a:ext>
            </a:extLst>
          </p:cNvPr>
          <p:cNvSpPr/>
          <p:nvPr/>
        </p:nvSpPr>
        <p:spPr>
          <a:xfrm>
            <a:off x="2336858" y="591810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ばあい</a:t>
            </a:r>
          </a:p>
        </p:txBody>
      </p:sp>
      <p:sp>
        <p:nvSpPr>
          <p:cNvPr id="24" name="正方形/長方形 23">
            <a:extLst>
              <a:ext uri="{FF2B5EF4-FFF2-40B4-BE49-F238E27FC236}">
                <a16:creationId xmlns:a16="http://schemas.microsoft.com/office/drawing/2014/main" id="{BB68F9F2-064F-1635-B001-EE7984C86141}"/>
              </a:ext>
            </a:extLst>
          </p:cNvPr>
          <p:cNvSpPr/>
          <p:nvPr/>
        </p:nvSpPr>
        <p:spPr>
          <a:xfrm>
            <a:off x="1393573" y="592371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a:t>
            </a:r>
          </a:p>
        </p:txBody>
      </p:sp>
      <p:sp>
        <p:nvSpPr>
          <p:cNvPr id="25" name="正方形/長方形 24">
            <a:extLst>
              <a:ext uri="{FF2B5EF4-FFF2-40B4-BE49-F238E27FC236}">
                <a16:creationId xmlns:a16="http://schemas.microsoft.com/office/drawing/2014/main" id="{328F1E37-6C06-276B-00CD-3DFEFA73E852}"/>
              </a:ext>
            </a:extLst>
          </p:cNvPr>
          <p:cNvSpPr/>
          <p:nvPr/>
        </p:nvSpPr>
        <p:spPr>
          <a:xfrm>
            <a:off x="4553508" y="5918109"/>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26" name="正方形/長方形 25">
            <a:extLst>
              <a:ext uri="{FF2B5EF4-FFF2-40B4-BE49-F238E27FC236}">
                <a16:creationId xmlns:a16="http://schemas.microsoft.com/office/drawing/2014/main" id="{F49EAFE6-3C3C-A977-A38E-A0F3758B28F1}"/>
              </a:ext>
            </a:extLst>
          </p:cNvPr>
          <p:cNvSpPr/>
          <p:nvPr/>
        </p:nvSpPr>
        <p:spPr>
          <a:xfrm>
            <a:off x="81343" y="6281173"/>
            <a:ext cx="821864"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27" name="正方形/長方形 26">
            <a:extLst>
              <a:ext uri="{FF2B5EF4-FFF2-40B4-BE49-F238E27FC236}">
                <a16:creationId xmlns:a16="http://schemas.microsoft.com/office/drawing/2014/main" id="{F2FC58A8-081C-FB7B-5894-CA77662651E0}"/>
              </a:ext>
            </a:extLst>
          </p:cNvPr>
          <p:cNvSpPr/>
          <p:nvPr/>
        </p:nvSpPr>
        <p:spPr>
          <a:xfrm>
            <a:off x="903207" y="6302269"/>
            <a:ext cx="821864"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spTree>
    <p:extLst>
      <p:ext uri="{BB962C8B-B14F-4D97-AF65-F5344CB8AC3E}">
        <p14:creationId xmlns:p14="http://schemas.microsoft.com/office/powerpoint/2010/main" val="2608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animBg="1"/>
      <p:bldP spid="5" grpId="0"/>
      <p:bldP spid="6" grpId="0"/>
      <p:bldP spid="7" grpId="0"/>
      <p:bldP spid="8" grpId="0"/>
      <p:bldP spid="9" grpId="0"/>
      <p:bldP spid="11" grpId="0"/>
      <p:bldP spid="12" grpId="0"/>
      <p:bldP spid="14" grpId="0"/>
      <p:bldP spid="15" grpId="0"/>
      <p:bldP spid="16" grpId="0"/>
      <p:bldP spid="17" grpId="0"/>
      <p:bldP spid="18" grpId="0"/>
      <p:bldP spid="19" grpId="0"/>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問題２</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クレジットカードを作る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コンテンツ プレースホルダー 1"/>
          <p:cNvSpPr txBox="1">
            <a:spLocks/>
          </p:cNvSpPr>
          <p:nvPr/>
        </p:nvSpPr>
        <p:spPr bwMode="auto">
          <a:xfrm>
            <a:off x="2681376" y="896928"/>
            <a:ext cx="6170523" cy="2274057"/>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成年になれば、後払いで欲しいものが買えたり、お金を借りられる「クレジットカード」を作ることはできる？　</a:t>
            </a:r>
          </a:p>
        </p:txBody>
      </p:sp>
      <p:sp>
        <p:nvSpPr>
          <p:cNvPr id="20" name="コンテンツ プレースホルダー 1"/>
          <p:cNvSpPr txBox="1">
            <a:spLocks/>
          </p:cNvSpPr>
          <p:nvPr/>
        </p:nvSpPr>
        <p:spPr bwMode="auto">
          <a:xfrm>
            <a:off x="1718354" y="3311971"/>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grpSp>
        <p:nvGrpSpPr>
          <p:cNvPr id="5" name="グループ化 4">
            <a:extLst>
              <a:ext uri="{FF2B5EF4-FFF2-40B4-BE49-F238E27FC236}">
                <a16:creationId xmlns:a16="http://schemas.microsoft.com/office/drawing/2014/main" id="{9FD13716-F43A-49AE-A04B-DDF134E66131}"/>
              </a:ext>
            </a:extLst>
          </p:cNvPr>
          <p:cNvGrpSpPr/>
          <p:nvPr/>
        </p:nvGrpSpPr>
        <p:grpSpPr>
          <a:xfrm>
            <a:off x="0" y="836352"/>
            <a:ext cx="2519275" cy="2948088"/>
            <a:chOff x="0" y="836352"/>
            <a:chExt cx="2519275" cy="2948088"/>
          </a:xfrm>
        </p:grpSpPr>
        <p:pic>
          <p:nvPicPr>
            <p:cNvPr id="15" name="図 14">
              <a:extLst>
                <a:ext uri="{FF2B5EF4-FFF2-40B4-BE49-F238E27FC236}">
                  <a16:creationId xmlns:a16="http://schemas.microsoft.com/office/drawing/2014/main" id="{6DA3E24C-D073-40C5-8037-37E3ECF2F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73004"/>
              <a:ext cx="1534452" cy="2011436"/>
            </a:xfrm>
            <a:prstGeom prst="rect">
              <a:avLst/>
            </a:prstGeom>
          </p:spPr>
        </p:pic>
        <p:sp>
          <p:nvSpPr>
            <p:cNvPr id="2" name="思考の吹き出し: 雲形 1">
              <a:extLst>
                <a:ext uri="{FF2B5EF4-FFF2-40B4-BE49-F238E27FC236}">
                  <a16:creationId xmlns:a16="http://schemas.microsoft.com/office/drawing/2014/main" id="{FBF1DCED-68B7-4181-B759-B2971ECF0DE4}"/>
                </a:ext>
              </a:extLst>
            </p:cNvPr>
            <p:cNvSpPr/>
            <p:nvPr/>
          </p:nvSpPr>
          <p:spPr>
            <a:xfrm>
              <a:off x="855957" y="836352"/>
              <a:ext cx="1663318" cy="1194867"/>
            </a:xfrm>
            <a:prstGeom prst="cloudCallout">
              <a:avLst>
                <a:gd name="adj1" fmla="val -49666"/>
                <a:gd name="adj2" fmla="val 38585"/>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5" name="コンテンツ プレースホルダー 1">
            <a:extLst>
              <a:ext uri="{FF2B5EF4-FFF2-40B4-BE49-F238E27FC236}">
                <a16:creationId xmlns:a16="http://schemas.microsoft.com/office/drawing/2014/main" id="{C31AB9CB-0174-4EE6-9458-734D6C98013D}"/>
              </a:ext>
            </a:extLst>
          </p:cNvPr>
          <p:cNvSpPr txBox="1">
            <a:spLocks/>
          </p:cNvSpPr>
          <p:nvPr/>
        </p:nvSpPr>
        <p:spPr bwMode="auto">
          <a:xfrm>
            <a:off x="133350" y="4119113"/>
            <a:ext cx="8877300" cy="1425251"/>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p>
          <a:p>
            <a:pPr eaLnBrk="1" hangingPunct="1">
              <a:buNone/>
              <a:defRPr/>
            </a:pP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保護者の同意がなくても作成できます。</a:t>
            </a:r>
          </a:p>
          <a:p>
            <a:pPr eaLnBrk="1" hangingPunct="1">
              <a:buNone/>
              <a:defRPr/>
            </a:pPr>
            <a:r>
              <a:rPr lang="en-US" altLang="ja-JP" dirty="0">
                <a:solidFill>
                  <a:schemeClr val="tx1"/>
                </a:solidFill>
                <a:latin typeface="Meiryo UI" panose="020B0604030504040204" pitchFamily="50" charset="-128"/>
                <a:ea typeface="Meiryo UI" panose="020B0604030504040204" pitchFamily="50" charset="-128"/>
                <a:cs typeface="ヒラギノ角ゴ Pro W6"/>
              </a:rPr>
              <a:t>※</a:t>
            </a:r>
            <a:r>
              <a:rPr lang="ja-JP" altLang="en-US" dirty="0">
                <a:solidFill>
                  <a:schemeClr val="tx1"/>
                </a:solidFill>
                <a:latin typeface="Meiryo UI" panose="020B0604030504040204" pitchFamily="50" charset="-128"/>
                <a:ea typeface="Meiryo UI" panose="020B0604030504040204" pitchFamily="50" charset="-128"/>
                <a:cs typeface="ヒラギノ角ゴ Pro W6"/>
              </a:rPr>
              <a:t>支払能力により、作成ができないことがありますので、注意が必要です。</a:t>
            </a:r>
            <a:endParaRPr lang="en-US" altLang="ja-JP"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20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6</a:t>
            </a:fld>
            <a:endParaRPr lang="ja-JP" altLang="en-US" dirty="0"/>
          </a:p>
        </p:txBody>
      </p:sp>
      <p:pic>
        <p:nvPicPr>
          <p:cNvPr id="21" name="図 20">
            <a:extLst>
              <a:ext uri="{FF2B5EF4-FFF2-40B4-BE49-F238E27FC236}">
                <a16:creationId xmlns:a16="http://schemas.microsoft.com/office/drawing/2014/main" id="{6ABB8562-94F9-411B-81CF-9B7E0809DF76}"/>
              </a:ext>
            </a:extLst>
          </p:cNvPr>
          <p:cNvPicPr>
            <a:picLocks noChangeAspect="1"/>
          </p:cNvPicPr>
          <p:nvPr/>
        </p:nvPicPr>
        <p:blipFill>
          <a:blip r:embed="rId4"/>
          <a:stretch>
            <a:fillRect/>
          </a:stretch>
        </p:blipFill>
        <p:spPr>
          <a:xfrm>
            <a:off x="1164568" y="1108148"/>
            <a:ext cx="965857" cy="584446"/>
          </a:xfrm>
          <a:prstGeom prst="rect">
            <a:avLst/>
          </a:prstGeom>
        </p:spPr>
      </p:pic>
      <p:sp>
        <p:nvSpPr>
          <p:cNvPr id="4" name="正方形/長方形 3">
            <a:extLst>
              <a:ext uri="{FF2B5EF4-FFF2-40B4-BE49-F238E27FC236}">
                <a16:creationId xmlns:a16="http://schemas.microsoft.com/office/drawing/2014/main" id="{7D33C8CD-4573-C295-2A29-9EAEF428EBD1}"/>
              </a:ext>
            </a:extLst>
          </p:cNvPr>
          <p:cNvSpPr/>
          <p:nvPr/>
        </p:nvSpPr>
        <p:spPr>
          <a:xfrm>
            <a:off x="605351"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もんだい</a:t>
            </a:r>
          </a:p>
        </p:txBody>
      </p:sp>
      <p:sp>
        <p:nvSpPr>
          <p:cNvPr id="6" name="正方形/長方形 5">
            <a:extLst>
              <a:ext uri="{FF2B5EF4-FFF2-40B4-BE49-F238E27FC236}">
                <a16:creationId xmlns:a16="http://schemas.microsoft.com/office/drawing/2014/main" id="{AF0AAB59-22F3-A63C-FA6C-32A34BE6F035}"/>
              </a:ext>
            </a:extLst>
          </p:cNvPr>
          <p:cNvSpPr/>
          <p:nvPr/>
        </p:nvSpPr>
        <p:spPr>
          <a:xfrm>
            <a:off x="4656931" y="1033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つく</a:t>
            </a:r>
          </a:p>
        </p:txBody>
      </p:sp>
      <p:sp>
        <p:nvSpPr>
          <p:cNvPr id="7" name="正方形/長方形 6">
            <a:extLst>
              <a:ext uri="{FF2B5EF4-FFF2-40B4-BE49-F238E27FC236}">
                <a16:creationId xmlns:a16="http://schemas.microsoft.com/office/drawing/2014/main" id="{AA823CE2-22A8-D939-A4F4-BD16104ADCD9}"/>
              </a:ext>
            </a:extLst>
          </p:cNvPr>
          <p:cNvSpPr/>
          <p:nvPr/>
        </p:nvSpPr>
        <p:spPr>
          <a:xfrm>
            <a:off x="5461199" y="84439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あとばら</a:t>
            </a:r>
          </a:p>
        </p:txBody>
      </p:sp>
      <p:sp>
        <p:nvSpPr>
          <p:cNvPr id="8" name="正方形/長方形 7">
            <a:extLst>
              <a:ext uri="{FF2B5EF4-FFF2-40B4-BE49-F238E27FC236}">
                <a16:creationId xmlns:a16="http://schemas.microsoft.com/office/drawing/2014/main" id="{A88030A8-2604-B16A-F19A-10F0455AE562}"/>
              </a:ext>
            </a:extLst>
          </p:cNvPr>
          <p:cNvSpPr/>
          <p:nvPr/>
        </p:nvSpPr>
        <p:spPr>
          <a:xfrm>
            <a:off x="6984374" y="842819"/>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a:t>
            </a:r>
          </a:p>
        </p:txBody>
      </p:sp>
      <p:sp>
        <p:nvSpPr>
          <p:cNvPr id="9" name="正方形/長方形 8">
            <a:extLst>
              <a:ext uri="{FF2B5EF4-FFF2-40B4-BE49-F238E27FC236}">
                <a16:creationId xmlns:a16="http://schemas.microsoft.com/office/drawing/2014/main" id="{170EAC24-A10E-55C3-D6A8-BC04F4B65465}"/>
              </a:ext>
            </a:extLst>
          </p:cNvPr>
          <p:cNvSpPr/>
          <p:nvPr/>
        </p:nvSpPr>
        <p:spPr>
          <a:xfrm>
            <a:off x="6712532" y="136158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endParaRPr lang="en-US" altLang="ja-JP"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EF7D4CC9-9E5B-CA70-819F-7A430916A0EA}"/>
              </a:ext>
            </a:extLst>
          </p:cNvPr>
          <p:cNvSpPr/>
          <p:nvPr/>
        </p:nvSpPr>
        <p:spPr>
          <a:xfrm>
            <a:off x="5891967" y="1359421"/>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12" name="正方形/長方形 11">
            <a:extLst>
              <a:ext uri="{FF2B5EF4-FFF2-40B4-BE49-F238E27FC236}">
                <a16:creationId xmlns:a16="http://schemas.microsoft.com/office/drawing/2014/main" id="{C50B737B-6537-4175-7617-7DB1E46544FB}"/>
              </a:ext>
            </a:extLst>
          </p:cNvPr>
          <p:cNvSpPr/>
          <p:nvPr/>
        </p:nvSpPr>
        <p:spPr>
          <a:xfrm>
            <a:off x="6451183" y="1910846"/>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つく</a:t>
            </a:r>
          </a:p>
        </p:txBody>
      </p:sp>
      <p:sp>
        <p:nvSpPr>
          <p:cNvPr id="14" name="正方形/長方形 13">
            <a:extLst>
              <a:ext uri="{FF2B5EF4-FFF2-40B4-BE49-F238E27FC236}">
                <a16:creationId xmlns:a16="http://schemas.microsoft.com/office/drawing/2014/main" id="{3F16E01A-CC9B-EA7A-FB55-177B3FC15FBC}"/>
              </a:ext>
            </a:extLst>
          </p:cNvPr>
          <p:cNvSpPr/>
          <p:nvPr/>
        </p:nvSpPr>
        <p:spPr>
          <a:xfrm>
            <a:off x="3666199" y="1364667"/>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17" name="正方形/長方形 16">
            <a:extLst>
              <a:ext uri="{FF2B5EF4-FFF2-40B4-BE49-F238E27FC236}">
                <a16:creationId xmlns:a16="http://schemas.microsoft.com/office/drawing/2014/main" id="{F4400898-AADC-2947-6070-AF83C42D23B3}"/>
              </a:ext>
            </a:extLst>
          </p:cNvPr>
          <p:cNvSpPr/>
          <p:nvPr/>
        </p:nvSpPr>
        <p:spPr>
          <a:xfrm>
            <a:off x="2707342" y="842818"/>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せいねん</a:t>
            </a:r>
          </a:p>
        </p:txBody>
      </p:sp>
      <p:sp>
        <p:nvSpPr>
          <p:cNvPr id="18" name="正方形/長方形 17">
            <a:extLst>
              <a:ext uri="{FF2B5EF4-FFF2-40B4-BE49-F238E27FC236}">
                <a16:creationId xmlns:a16="http://schemas.microsoft.com/office/drawing/2014/main" id="{FD9EE698-CBA5-B729-95AC-9787FE1043E5}"/>
              </a:ext>
            </a:extLst>
          </p:cNvPr>
          <p:cNvSpPr/>
          <p:nvPr/>
        </p:nvSpPr>
        <p:spPr>
          <a:xfrm>
            <a:off x="182842" y="4051774"/>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こた</a:t>
            </a:r>
          </a:p>
        </p:txBody>
      </p:sp>
      <p:sp>
        <p:nvSpPr>
          <p:cNvPr id="19" name="正方形/長方形 18">
            <a:extLst>
              <a:ext uri="{FF2B5EF4-FFF2-40B4-BE49-F238E27FC236}">
                <a16:creationId xmlns:a16="http://schemas.microsoft.com/office/drawing/2014/main" id="{7EF0F7D6-4DE9-526B-13DE-8B128E1A9514}"/>
              </a:ext>
            </a:extLst>
          </p:cNvPr>
          <p:cNvSpPr/>
          <p:nvPr/>
        </p:nvSpPr>
        <p:spPr>
          <a:xfrm>
            <a:off x="416019" y="471738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p>
        </p:txBody>
      </p:sp>
      <p:sp>
        <p:nvSpPr>
          <p:cNvPr id="22" name="正方形/長方形 21">
            <a:extLst>
              <a:ext uri="{FF2B5EF4-FFF2-40B4-BE49-F238E27FC236}">
                <a16:creationId xmlns:a16="http://schemas.microsoft.com/office/drawing/2014/main" id="{43019FD9-0B6B-706F-5691-5BCF3B6E924E}"/>
              </a:ext>
            </a:extLst>
          </p:cNvPr>
          <p:cNvSpPr/>
          <p:nvPr/>
        </p:nvSpPr>
        <p:spPr>
          <a:xfrm>
            <a:off x="2173351" y="473987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23" name="正方形/長方形 22">
            <a:extLst>
              <a:ext uri="{FF2B5EF4-FFF2-40B4-BE49-F238E27FC236}">
                <a16:creationId xmlns:a16="http://schemas.microsoft.com/office/drawing/2014/main" id="{CF1A9683-9347-F743-BA4A-89AF1CB0ACF8}"/>
              </a:ext>
            </a:extLst>
          </p:cNvPr>
          <p:cNvSpPr/>
          <p:nvPr/>
        </p:nvSpPr>
        <p:spPr>
          <a:xfrm>
            <a:off x="5183768" y="4742183"/>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さくせい</a:t>
            </a:r>
          </a:p>
        </p:txBody>
      </p:sp>
      <p:sp>
        <p:nvSpPr>
          <p:cNvPr id="24" name="正方形/長方形 23">
            <a:extLst>
              <a:ext uri="{FF2B5EF4-FFF2-40B4-BE49-F238E27FC236}">
                <a16:creationId xmlns:a16="http://schemas.microsoft.com/office/drawing/2014/main" id="{2234989B-1CA7-A4D8-88C9-8F12CA2E9723}"/>
              </a:ext>
            </a:extLst>
          </p:cNvPr>
          <p:cNvSpPr/>
          <p:nvPr/>
        </p:nvSpPr>
        <p:spPr>
          <a:xfrm>
            <a:off x="471662" y="5438767"/>
            <a:ext cx="140040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しはらいのうりょく</a:t>
            </a:r>
          </a:p>
        </p:txBody>
      </p:sp>
      <p:sp>
        <p:nvSpPr>
          <p:cNvPr id="26" name="正方形/長方形 25">
            <a:extLst>
              <a:ext uri="{FF2B5EF4-FFF2-40B4-BE49-F238E27FC236}">
                <a16:creationId xmlns:a16="http://schemas.microsoft.com/office/drawing/2014/main" id="{9ACCF38A-58A2-C4D5-49FE-AE420B27A2B4}"/>
              </a:ext>
            </a:extLst>
          </p:cNvPr>
          <p:cNvSpPr/>
          <p:nvPr/>
        </p:nvSpPr>
        <p:spPr>
          <a:xfrm>
            <a:off x="2199128" y="5454166"/>
            <a:ext cx="140040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さくせい</a:t>
            </a:r>
          </a:p>
        </p:txBody>
      </p:sp>
      <p:sp>
        <p:nvSpPr>
          <p:cNvPr id="27" name="正方形/長方形 26">
            <a:extLst>
              <a:ext uri="{FF2B5EF4-FFF2-40B4-BE49-F238E27FC236}">
                <a16:creationId xmlns:a16="http://schemas.microsoft.com/office/drawing/2014/main" id="{3AF08281-24FD-FD37-D812-C5F94E199178}"/>
              </a:ext>
            </a:extLst>
          </p:cNvPr>
          <p:cNvSpPr/>
          <p:nvPr/>
        </p:nvSpPr>
        <p:spPr>
          <a:xfrm>
            <a:off x="6530811" y="5451892"/>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28" name="正方形/長方形 27">
            <a:extLst>
              <a:ext uri="{FF2B5EF4-FFF2-40B4-BE49-F238E27FC236}">
                <a16:creationId xmlns:a16="http://schemas.microsoft.com/office/drawing/2014/main" id="{22153A4A-9EC8-422C-6F9B-DAD38F8361AB}"/>
              </a:ext>
            </a:extLst>
          </p:cNvPr>
          <p:cNvSpPr/>
          <p:nvPr/>
        </p:nvSpPr>
        <p:spPr>
          <a:xfrm>
            <a:off x="7343287" y="5436121"/>
            <a:ext cx="1118433"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2090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5" grpId="0" animBg="1"/>
      <p:bldP spid="7" grpId="0"/>
      <p:bldP spid="8" grpId="0"/>
      <p:bldP spid="9" grpId="0"/>
      <p:bldP spid="11" grpId="0"/>
      <p:bldP spid="12" grpId="0"/>
      <p:bldP spid="14" grpId="0"/>
      <p:bldP spid="17" grpId="0"/>
      <p:bldP spid="18" grpId="0"/>
      <p:bldP spid="19" grpId="0"/>
      <p:bldP spid="22" grpId="0"/>
      <p:bldP spid="23" grpId="0"/>
      <p:bldP spid="24"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矢印コネクタ 11">
            <a:extLst>
              <a:ext uri="{FF2B5EF4-FFF2-40B4-BE49-F238E27FC236}">
                <a16:creationId xmlns:a16="http://schemas.microsoft.com/office/drawing/2014/main" id="{C6573D57-6F20-DFAC-87F4-CFE431DBBE2C}"/>
              </a:ext>
            </a:extLst>
          </p:cNvPr>
          <p:cNvCxnSpPr>
            <a:cxnSpLocks/>
          </p:cNvCxnSpPr>
          <p:nvPr/>
        </p:nvCxnSpPr>
        <p:spPr>
          <a:xfrm rot="16200000" flipV="1">
            <a:off x="3044154" y="192281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正方形/長方形 56">
            <a:extLst>
              <a:ext uri="{FF2B5EF4-FFF2-40B4-BE49-F238E27FC236}">
                <a16:creationId xmlns:a16="http://schemas.microsoft.com/office/drawing/2014/main" id="{814D307E-80F8-4DB6-9A83-797F07BB4FA8}"/>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7" name="正方形/長方形 26"/>
          <p:cNvSpPr/>
          <p:nvPr/>
        </p:nvSpPr>
        <p:spPr>
          <a:xfrm>
            <a:off x="133225" y="2805482"/>
            <a:ext cx="4174556"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chemeClr val="tx2"/>
                </a:solidFill>
                <a:latin typeface="Meiryo UI" panose="020B0604030504040204" pitchFamily="50" charset="-128"/>
                <a:ea typeface="Meiryo UI" panose="020B0604030504040204" pitchFamily="50" charset="-128"/>
                <a:cs typeface="ヒラギノ丸ゴ Pro W4"/>
              </a:rPr>
              <a:t>　</a:t>
            </a: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8" name="グループ化 7">
            <a:extLst>
              <a:ext uri="{FF2B5EF4-FFF2-40B4-BE49-F238E27FC236}">
                <a16:creationId xmlns:a16="http://schemas.microsoft.com/office/drawing/2014/main" id="{BE72C11B-210B-4D3D-817D-0FB88EE8BE32}"/>
              </a:ext>
            </a:extLst>
          </p:cNvPr>
          <p:cNvGrpSpPr/>
          <p:nvPr/>
        </p:nvGrpSpPr>
        <p:grpSpPr>
          <a:xfrm>
            <a:off x="133225" y="5251482"/>
            <a:ext cx="8643045" cy="1545496"/>
            <a:chOff x="133225" y="5251482"/>
            <a:chExt cx="8643045" cy="1545496"/>
          </a:xfrm>
        </p:grpSpPr>
        <p:sp>
          <p:nvSpPr>
            <p:cNvPr id="70" name="角丸四角形 69"/>
            <p:cNvSpPr/>
            <p:nvPr/>
          </p:nvSpPr>
          <p:spPr>
            <a:xfrm>
              <a:off x="133225" y="5251482"/>
              <a:ext cx="8643045" cy="154549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0F9866B-67AA-4CF6-8230-857C0BB804D3}"/>
                </a:ext>
              </a:extLst>
            </p:cNvPr>
            <p:cNvGrpSpPr/>
            <p:nvPr/>
          </p:nvGrpSpPr>
          <p:grpSpPr>
            <a:xfrm>
              <a:off x="6650185" y="5424131"/>
              <a:ext cx="1909763" cy="1016891"/>
              <a:chOff x="6847963" y="5440530"/>
              <a:chExt cx="1909763" cy="1016891"/>
            </a:xfrm>
          </p:grpSpPr>
          <p:sp>
            <p:nvSpPr>
              <p:cNvPr id="52" name="正方形/長方形 51"/>
              <p:cNvSpPr/>
              <p:nvPr/>
            </p:nvSpPr>
            <p:spPr>
              <a:xfrm>
                <a:off x="6847963" y="54405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000363" y="55929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152763" y="57453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305163" y="58977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423585" y="596824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sp>
            <p:nvSpPr>
              <p:cNvPr id="63" name="テキスト ボックス 62"/>
              <p:cNvSpPr txBox="1"/>
              <p:nvPr/>
            </p:nvSpPr>
            <p:spPr>
              <a:xfrm>
                <a:off x="7645725" y="6101394"/>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grpSp>
        <p:sp>
          <p:nvSpPr>
            <p:cNvPr id="46" name="正方形/長方形 45"/>
            <p:cNvSpPr/>
            <p:nvPr/>
          </p:nvSpPr>
          <p:spPr>
            <a:xfrm>
              <a:off x="413344" y="5592930"/>
              <a:ext cx="6196356" cy="8520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クレジットカードでカード会社に立て替えてもらったお金や、金融機関などから借りた</a:t>
              </a:r>
            </a:p>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お金は</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返済する責任と義務</a:t>
              </a: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があります。</a:t>
              </a:r>
              <a:endParaRPr lang="en-US" altLang="ja-JP"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grpSp>
        <p:nvGrpSpPr>
          <p:cNvPr id="7" name="グループ化 6">
            <a:extLst>
              <a:ext uri="{FF2B5EF4-FFF2-40B4-BE49-F238E27FC236}">
                <a16:creationId xmlns:a16="http://schemas.microsoft.com/office/drawing/2014/main" id="{FA1AF557-56C0-41BB-911C-FA9D1359357A}"/>
              </a:ext>
            </a:extLst>
          </p:cNvPr>
          <p:cNvGrpSpPr/>
          <p:nvPr/>
        </p:nvGrpSpPr>
        <p:grpSpPr>
          <a:xfrm>
            <a:off x="4601715" y="951121"/>
            <a:ext cx="4415782" cy="4059429"/>
            <a:chOff x="4601715" y="951121"/>
            <a:chExt cx="4415782" cy="4059429"/>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601715" y="951121"/>
              <a:ext cx="4321523" cy="429879"/>
              <a:chOff x="5018363" y="6144429"/>
              <a:chExt cx="2493818" cy="429879"/>
            </a:xfrm>
            <a:solidFill>
              <a:srgbClr val="558ED5"/>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5968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8" name="正方形/長方形 27"/>
            <p:cNvSpPr/>
            <p:nvPr/>
          </p:nvSpPr>
          <p:spPr>
            <a:xfrm>
              <a:off x="4730587" y="3218541"/>
              <a:ext cx="428691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金融機関などからお金を借りると</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利息</a:t>
              </a:r>
            </a:p>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をつけて返済する必要があります。</a:t>
              </a:r>
            </a:p>
          </p:txBody>
        </p:sp>
        <p:pic>
          <p:nvPicPr>
            <p:cNvPr id="47" name="図 4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7605067" y="1502253"/>
              <a:ext cx="1138546" cy="957222"/>
            </a:xfrm>
            <a:prstGeom prst="rect">
              <a:avLst/>
            </a:prstGeom>
          </p:spPr>
        </p:pic>
        <p:sp>
          <p:nvSpPr>
            <p:cNvPr id="48" name="正方形/長方形 47"/>
            <p:cNvSpPr/>
            <p:nvPr/>
          </p:nvSpPr>
          <p:spPr bwMode="white">
            <a:xfrm>
              <a:off x="4725200" y="963237"/>
              <a:ext cx="4027588" cy="414628"/>
            </a:xfrm>
            <a:prstGeom prst="rect">
              <a:avLst/>
            </a:prstGeom>
            <a:solidFill>
              <a:srgbClr val="558ED5"/>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②各種「ロ－ン」</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pic>
          <p:nvPicPr>
            <p:cNvPr id="49" name="図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0233" y="2328862"/>
              <a:ext cx="1348808" cy="1032501"/>
            </a:xfrm>
            <a:prstGeom prst="rect">
              <a:avLst/>
            </a:prstGeom>
          </p:spPr>
        </p:pic>
        <p:pic>
          <p:nvPicPr>
            <p:cNvPr id="50" name="図 49"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4"/>
            <a:stretch>
              <a:fillRect/>
            </a:stretch>
          </p:blipFill>
          <p:spPr>
            <a:xfrm>
              <a:off x="4652264" y="1511550"/>
              <a:ext cx="1457969" cy="1048767"/>
            </a:xfrm>
            <a:prstGeom prst="rect">
              <a:avLst/>
            </a:prstGeom>
          </p:spPr>
        </p:pic>
        <p:sp>
          <p:nvSpPr>
            <p:cNvPr id="51" name="テキスト ボックス 50"/>
            <p:cNvSpPr txBox="1"/>
            <p:nvPr/>
          </p:nvSpPr>
          <p:spPr>
            <a:xfrm>
              <a:off x="4688978" y="2429512"/>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「自動車ローン」</a:t>
              </a:r>
            </a:p>
          </p:txBody>
        </p:sp>
        <p:sp>
          <p:nvSpPr>
            <p:cNvPr id="64" name="テキスト ボックス 63"/>
            <p:cNvSpPr txBox="1"/>
            <p:nvPr/>
          </p:nvSpPr>
          <p:spPr>
            <a:xfrm>
              <a:off x="7561054" y="2478526"/>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「住宅ローン」</a:t>
              </a:r>
            </a:p>
          </p:txBody>
        </p:sp>
        <p:sp>
          <p:nvSpPr>
            <p:cNvPr id="65" name="テキスト ボックス 64"/>
            <p:cNvSpPr txBox="1"/>
            <p:nvPr/>
          </p:nvSpPr>
          <p:spPr>
            <a:xfrm>
              <a:off x="6187327" y="3403371"/>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「教育ローン」</a:t>
              </a:r>
            </a:p>
          </p:txBody>
        </p:sp>
      </p:grpSp>
      <p:grpSp>
        <p:nvGrpSpPr>
          <p:cNvPr id="5" name="グループ化 4">
            <a:extLst>
              <a:ext uri="{FF2B5EF4-FFF2-40B4-BE49-F238E27FC236}">
                <a16:creationId xmlns:a16="http://schemas.microsoft.com/office/drawing/2014/main" id="{32D33AEE-D2AC-4331-B6CF-5518DE40CC35}"/>
              </a:ext>
            </a:extLst>
          </p:cNvPr>
          <p:cNvGrpSpPr/>
          <p:nvPr/>
        </p:nvGrpSpPr>
        <p:grpSpPr>
          <a:xfrm>
            <a:off x="133225" y="517909"/>
            <a:ext cx="6460002" cy="4651581"/>
            <a:chOff x="133225" y="517909"/>
            <a:chExt cx="6460002" cy="4651581"/>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33225" y="957614"/>
              <a:ext cx="4321523" cy="428511"/>
              <a:chOff x="5018363" y="6144429"/>
              <a:chExt cx="2493818" cy="428511"/>
            </a:xfrm>
            <a:solidFill>
              <a:srgbClr val="558ED5"/>
            </a:solidFill>
          </p:grpSpPr>
          <p:sp>
            <p:nvSpPr>
              <p:cNvPr id="39" name="角丸四角形 38"/>
              <p:cNvSpPr/>
              <p:nvPr/>
            </p:nvSpPr>
            <p:spPr bwMode="white">
              <a:xfrm>
                <a:off x="5046649" y="6155969"/>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3835"/>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rPr>
                  <a:t>①「クレジットカード」</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6" name="正方形/長方形 25"/>
            <p:cNvSpPr/>
            <p:nvPr/>
          </p:nvSpPr>
          <p:spPr>
            <a:xfrm>
              <a:off x="199886" y="51790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67" name="正方形/長方形 66"/>
            <p:cNvSpPr/>
            <p:nvPr/>
          </p:nvSpPr>
          <p:spPr>
            <a:xfrm>
              <a:off x="202083" y="3377481"/>
              <a:ext cx="4399632"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カード会社」が</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代金を立て替え</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て</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B:</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販売店」にお金を支払います。</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C:</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カードの利用者」は</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先に商品を手に入れて</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 後日「</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カード会社」に</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支払い期日までにお金を支払います。</a:t>
              </a:r>
            </a:p>
            <a:p>
              <a:pPr lvl="0"/>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口座引き落とし</a:t>
              </a:r>
              <a:endParaRPr lang="ja-JP" altLang="en-US" sz="2000" b="1" u="sng" dirty="0">
                <a:solidFill>
                  <a:srgbClr val="1F497D"/>
                </a:solidFill>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381754" y="1478581"/>
              <a:ext cx="3963036" cy="1771372"/>
              <a:chOff x="311466" y="2789440"/>
              <a:chExt cx="3963036" cy="1771372"/>
            </a:xfrm>
          </p:grpSpPr>
          <p:cxnSp>
            <p:nvCxnSpPr>
              <p:cNvPr id="98" name="直線矢印コネクタ 97"/>
              <p:cNvCxnSpPr>
                <a:cxnSpLocks/>
              </p:cNvCxnSpPr>
              <p:nvPr/>
            </p:nvCxnSpPr>
            <p:spPr>
              <a:xfrm rot="16200000" flipV="1">
                <a:off x="3041653" y="2899453"/>
                <a:ext cx="835122" cy="965309"/>
              </a:xfrm>
              <a:prstGeom prst="straightConnector1">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正方形/長方形 2"/>
              <p:cNvSpPr/>
              <p:nvPr/>
            </p:nvSpPr>
            <p:spPr>
              <a:xfrm>
                <a:off x="1738882" y="2789440"/>
                <a:ext cx="1133475" cy="528268"/>
              </a:xfrm>
              <a:prstGeom prst="rect">
                <a:avLst/>
              </a:prstGeom>
              <a:solidFill>
                <a:schemeClr val="accent2">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A:</a:t>
                </a:r>
                <a:r>
                  <a:rPr lang="ja-JP" altLang="en-US" sz="1600" dirty="0">
                    <a:solidFill>
                      <a:schemeClr val="accent2">
                        <a:lumMod val="50000"/>
                      </a:schemeClr>
                    </a:solidFill>
                    <a:latin typeface="+mj-ea"/>
                    <a:ea typeface="+mj-ea"/>
                  </a:rPr>
                  <a:t>カード</a:t>
                </a:r>
              </a:p>
              <a:p>
                <a:pPr algn="ctr"/>
                <a:r>
                  <a:rPr lang="ja-JP" altLang="en-US" sz="1600" dirty="0">
                    <a:solidFill>
                      <a:schemeClr val="accent2">
                        <a:lumMod val="50000"/>
                      </a:schemeClr>
                    </a:solidFill>
                    <a:latin typeface="+mj-ea"/>
                    <a:ea typeface="+mj-ea"/>
                  </a:rPr>
                  <a:t>会社</a:t>
                </a:r>
                <a:endParaRPr kumimoji="1" lang="ja-JP" altLang="en-US" sz="1600" dirty="0">
                  <a:solidFill>
                    <a:schemeClr val="accent2">
                      <a:lumMod val="50000"/>
                    </a:schemeClr>
                  </a:solidFill>
                  <a:latin typeface="+mj-ea"/>
                  <a:ea typeface="+mj-ea"/>
                </a:endParaRPr>
              </a:p>
            </p:txBody>
          </p:sp>
          <p:sp>
            <p:nvSpPr>
              <p:cNvPr id="68" name="正方形/長方形 67"/>
              <p:cNvSpPr/>
              <p:nvPr/>
            </p:nvSpPr>
            <p:spPr>
              <a:xfrm>
                <a:off x="3141027" y="3923082"/>
                <a:ext cx="1133475" cy="528268"/>
              </a:xfrm>
              <a:prstGeom prst="rect">
                <a:avLst/>
              </a:prstGeom>
              <a:solidFill>
                <a:schemeClr val="accent3">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accent2">
                        <a:lumMod val="50000"/>
                      </a:schemeClr>
                    </a:solidFill>
                    <a:latin typeface="+mn-ea"/>
                    <a:cs typeface="ヒラギノ丸ゴ Pro W4"/>
                  </a:rPr>
                  <a:t>C:</a:t>
                </a:r>
                <a:r>
                  <a:rPr lang="ja-JP" altLang="en-US" sz="1600" b="1" dirty="0">
                    <a:solidFill>
                      <a:schemeClr val="accent2">
                        <a:lumMod val="50000"/>
                      </a:schemeClr>
                    </a:solidFill>
                    <a:latin typeface="+mn-ea"/>
                    <a:cs typeface="ヒラギノ丸ゴ Pro W4"/>
                  </a:rPr>
                  <a:t>カードの利用者</a:t>
                </a:r>
                <a:endParaRPr kumimoji="1" lang="ja-JP" altLang="en-US" sz="1600" b="1" dirty="0">
                  <a:solidFill>
                    <a:schemeClr val="accent2">
                      <a:lumMod val="50000"/>
                    </a:schemeClr>
                  </a:solidFill>
                  <a:latin typeface="+mn-ea"/>
                </a:endParaRPr>
              </a:p>
            </p:txBody>
          </p:sp>
          <p:sp>
            <p:nvSpPr>
              <p:cNvPr id="69" name="正方形/長方形 68"/>
              <p:cNvSpPr/>
              <p:nvPr/>
            </p:nvSpPr>
            <p:spPr>
              <a:xfrm>
                <a:off x="311466" y="3922691"/>
                <a:ext cx="1133475" cy="528268"/>
              </a:xfrm>
              <a:prstGeom prst="rect">
                <a:avLst/>
              </a:prstGeom>
              <a:solidFill>
                <a:schemeClr val="accent4">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B:</a:t>
                </a:r>
                <a:r>
                  <a:rPr lang="ja-JP" altLang="en-US" sz="1600" dirty="0">
                    <a:solidFill>
                      <a:schemeClr val="accent2">
                        <a:lumMod val="50000"/>
                      </a:schemeClr>
                    </a:solidFill>
                    <a:latin typeface="+mj-ea"/>
                    <a:ea typeface="+mj-ea"/>
                  </a:rPr>
                  <a:t>販売店</a:t>
                </a:r>
                <a:endParaRPr kumimoji="1" lang="ja-JP" altLang="en-US" sz="1600" dirty="0">
                  <a:solidFill>
                    <a:schemeClr val="accent2">
                      <a:lumMod val="50000"/>
                    </a:schemeClr>
                  </a:solidFill>
                  <a:latin typeface="+mj-ea"/>
                  <a:ea typeface="+mj-ea"/>
                </a:endParaRPr>
              </a:p>
            </p:txBody>
          </p:sp>
          <p:cxnSp>
            <p:nvCxnSpPr>
              <p:cNvPr id="72" name="直線矢印コネクタ 71"/>
              <p:cNvCxnSpPr/>
              <p:nvPr/>
            </p:nvCxnSpPr>
            <p:spPr>
              <a:xfrm flipH="1" flipV="1">
                <a:off x="1524944" y="4022556"/>
                <a:ext cx="1467201" cy="202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0" name="テキスト ボックス 79"/>
              <p:cNvSpPr txBox="1"/>
              <p:nvPr/>
            </p:nvSpPr>
            <p:spPr>
              <a:xfrm>
                <a:off x="3223503" y="3133701"/>
                <a:ext cx="98290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カード契約</a:t>
                </a:r>
              </a:p>
            </p:txBody>
          </p:sp>
          <p:cxnSp>
            <p:nvCxnSpPr>
              <p:cNvPr id="83" name="直線矢印コネクタ 82"/>
              <p:cNvCxnSpPr>
                <a:cxnSpLocks/>
              </p:cNvCxnSpPr>
              <p:nvPr/>
            </p:nvCxnSpPr>
            <p:spPr>
              <a:xfrm>
                <a:off x="1557028" y="4339986"/>
                <a:ext cx="1467201"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テキスト ボックス 85"/>
              <p:cNvSpPr txBox="1"/>
              <p:nvPr/>
            </p:nvSpPr>
            <p:spPr>
              <a:xfrm>
                <a:off x="1444941" y="4314591"/>
                <a:ext cx="1696086"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商品の引き渡し</a:t>
                </a:r>
              </a:p>
            </p:txBody>
          </p:sp>
          <p:sp>
            <p:nvSpPr>
              <p:cNvPr id="87" name="テキスト ボックス 86"/>
              <p:cNvSpPr txBox="1"/>
              <p:nvPr/>
            </p:nvSpPr>
            <p:spPr>
              <a:xfrm>
                <a:off x="1462764" y="3803660"/>
                <a:ext cx="1673435" cy="434543"/>
              </a:xfrm>
              <a:prstGeom prst="rect">
                <a:avLst/>
              </a:prstGeom>
              <a:noFill/>
            </p:spPr>
            <p:txBody>
              <a:bodyPr wrap="square" rtlCol="0">
                <a:spAutoFit/>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暗証番号の入力</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またはサイン</a:t>
                </a:r>
              </a:p>
            </p:txBody>
          </p:sp>
          <p:cxnSp>
            <p:nvCxnSpPr>
              <p:cNvPr id="88" name="直線矢印コネクタ 87"/>
              <p:cNvCxnSpPr/>
              <p:nvPr/>
            </p:nvCxnSpPr>
            <p:spPr>
              <a:xfrm flipV="1">
                <a:off x="1153089" y="324158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直線矢印コネクタ 91"/>
              <p:cNvCxnSpPr/>
              <p:nvPr/>
            </p:nvCxnSpPr>
            <p:spPr>
              <a:xfrm flipH="1">
                <a:off x="808606" y="2920835"/>
                <a:ext cx="818138" cy="945709"/>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テキスト ボックス 78"/>
              <p:cNvSpPr txBox="1"/>
              <p:nvPr/>
            </p:nvSpPr>
            <p:spPr>
              <a:xfrm flipH="1">
                <a:off x="2710523" y="3290757"/>
                <a:ext cx="871098"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後日、</a:t>
                </a:r>
              </a:p>
              <a:p>
                <a:pPr algn="ctr"/>
                <a:r>
                  <a:rPr lang="ja-JP" altLang="en-US" sz="1000" dirty="0">
                    <a:latin typeface="Meiryo UI" panose="020B0604030504040204" pitchFamily="50" charset="-128"/>
                    <a:ea typeface="Meiryo UI" panose="020B0604030504040204" pitchFamily="50" charset="-128"/>
                  </a:rPr>
                  <a:t>期日までに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支払い</a:t>
                </a:r>
                <a:endParaRPr kumimoji="1" lang="ja-JP" altLang="en-US" sz="10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870197" y="2975642"/>
                <a:ext cx="694155"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代金</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立て替え</a:t>
                </a:r>
              </a:p>
            </p:txBody>
          </p:sp>
          <p:sp>
            <p:nvSpPr>
              <p:cNvPr id="81" name="テキスト ボックス 80"/>
              <p:cNvSpPr txBox="1"/>
              <p:nvPr/>
            </p:nvSpPr>
            <p:spPr>
              <a:xfrm>
                <a:off x="1257780" y="3449279"/>
                <a:ext cx="98290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手数料</a:t>
                </a:r>
                <a:endParaRPr kumimoji="1" lang="ja-JP" altLang="en-US" sz="1000" dirty="0">
                  <a:latin typeface="Meiryo UI" panose="020B0604030504040204" pitchFamily="50" charset="-128"/>
                  <a:ea typeface="Meiryo UI" panose="020B0604030504040204" pitchFamily="50" charset="-128"/>
                </a:endParaRPr>
              </a:p>
            </p:txBody>
          </p:sp>
        </p:grpSp>
        <p:sp>
          <p:nvSpPr>
            <p:cNvPr id="54" name="テキスト ボックス 53"/>
            <p:cNvSpPr txBox="1"/>
            <p:nvPr/>
          </p:nvSpPr>
          <p:spPr>
            <a:xfrm>
              <a:off x="2983652" y="1447033"/>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発行</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635596" y="2180579"/>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申し込み</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6954985" y="6444949"/>
            <a:ext cx="2133600" cy="365125"/>
          </a:xfrm>
        </p:spPr>
        <p:txBody>
          <a:bodyPr/>
          <a:lstStyle/>
          <a:p>
            <a:fld id="{7B76553B-32E2-D644-9CD0-56FDA882EB90}" type="slidenum">
              <a:rPr kumimoji="1" lang="ja-JP" altLang="en-US" sz="1800" smtClean="0"/>
              <a:t>7</a:t>
            </a:fld>
            <a:endParaRPr kumimoji="1" lang="ja-JP" altLang="en-US" sz="1800" dirty="0"/>
          </a:p>
        </p:txBody>
      </p:sp>
      <p:sp>
        <p:nvSpPr>
          <p:cNvPr id="59" name="正方形/長方形 58">
            <a:extLst>
              <a:ext uri="{FF2B5EF4-FFF2-40B4-BE49-F238E27FC236}">
                <a16:creationId xmlns:a16="http://schemas.microsoft.com/office/drawing/2014/main" id="{7F52C707-124A-48E8-9ADC-CD8D1CDA193A}"/>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クレジットカード・ローン</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6" name="グループ化 15">
            <a:extLst>
              <a:ext uri="{FF2B5EF4-FFF2-40B4-BE49-F238E27FC236}">
                <a16:creationId xmlns:a16="http://schemas.microsoft.com/office/drawing/2014/main" id="{DFCDBCEF-61DA-B9CE-267C-3D5DDF210440}"/>
              </a:ext>
            </a:extLst>
          </p:cNvPr>
          <p:cNvGrpSpPr/>
          <p:nvPr/>
        </p:nvGrpSpPr>
        <p:grpSpPr>
          <a:xfrm>
            <a:off x="126503" y="1656614"/>
            <a:ext cx="4105185" cy="3336677"/>
            <a:chOff x="126503" y="1656614"/>
            <a:chExt cx="4105185" cy="3336677"/>
          </a:xfrm>
        </p:grpSpPr>
        <p:sp>
          <p:nvSpPr>
            <p:cNvPr id="73" name="正方形/長方形 72">
              <a:extLst>
                <a:ext uri="{FF2B5EF4-FFF2-40B4-BE49-F238E27FC236}">
                  <a16:creationId xmlns:a16="http://schemas.microsoft.com/office/drawing/2014/main" id="{BC76156B-152B-7D28-4098-BB16EF3B2216}"/>
                </a:ext>
              </a:extLst>
            </p:cNvPr>
            <p:cNvSpPr/>
            <p:nvPr/>
          </p:nvSpPr>
          <p:spPr>
            <a:xfrm>
              <a:off x="2132091" y="1656614"/>
              <a:ext cx="501079"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74" name="正方形/長方形 73">
              <a:extLst>
                <a:ext uri="{FF2B5EF4-FFF2-40B4-BE49-F238E27FC236}">
                  <a16:creationId xmlns:a16="http://schemas.microsoft.com/office/drawing/2014/main" id="{90292100-D32D-BFC8-F2BD-168FAA6E5DB1}"/>
                </a:ext>
              </a:extLst>
            </p:cNvPr>
            <p:cNvSpPr/>
            <p:nvPr/>
          </p:nvSpPr>
          <p:spPr>
            <a:xfrm>
              <a:off x="3503862" y="2785885"/>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りようしゃ</a:t>
              </a:r>
            </a:p>
          </p:txBody>
        </p:sp>
        <p:sp>
          <p:nvSpPr>
            <p:cNvPr id="75" name="正方形/長方形 74">
              <a:extLst>
                <a:ext uri="{FF2B5EF4-FFF2-40B4-BE49-F238E27FC236}">
                  <a16:creationId xmlns:a16="http://schemas.microsoft.com/office/drawing/2014/main" id="{1C03F7F0-3994-7B3D-8025-A6D54FA9C888}"/>
                </a:ext>
              </a:extLst>
            </p:cNvPr>
            <p:cNvSpPr/>
            <p:nvPr/>
          </p:nvSpPr>
          <p:spPr>
            <a:xfrm>
              <a:off x="672690" y="2633856"/>
              <a:ext cx="688268"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はんばいてん</a:t>
              </a:r>
            </a:p>
          </p:txBody>
        </p:sp>
        <p:sp>
          <p:nvSpPr>
            <p:cNvPr id="76" name="正方形/長方形 75">
              <a:extLst>
                <a:ext uri="{FF2B5EF4-FFF2-40B4-BE49-F238E27FC236}">
                  <a16:creationId xmlns:a16="http://schemas.microsoft.com/office/drawing/2014/main" id="{2FEFF46B-9307-5172-A865-8BCFCB9DE243}"/>
                </a:ext>
              </a:extLst>
            </p:cNvPr>
            <p:cNvSpPr/>
            <p:nvPr/>
          </p:nvSpPr>
          <p:spPr>
            <a:xfrm>
              <a:off x="672690" y="3571725"/>
              <a:ext cx="688268"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はんばいてん</a:t>
              </a:r>
            </a:p>
          </p:txBody>
        </p:sp>
        <p:sp>
          <p:nvSpPr>
            <p:cNvPr id="77" name="正方形/長方形 76">
              <a:extLst>
                <a:ext uri="{FF2B5EF4-FFF2-40B4-BE49-F238E27FC236}">
                  <a16:creationId xmlns:a16="http://schemas.microsoft.com/office/drawing/2014/main" id="{714F8A32-A2EB-CAC4-6AC3-7633828C9255}"/>
                </a:ext>
              </a:extLst>
            </p:cNvPr>
            <p:cNvSpPr/>
            <p:nvPr/>
          </p:nvSpPr>
          <p:spPr>
            <a:xfrm>
              <a:off x="3574667" y="4174930"/>
              <a:ext cx="501079"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78" name="正方形/長方形 77">
              <a:extLst>
                <a:ext uri="{FF2B5EF4-FFF2-40B4-BE49-F238E27FC236}">
                  <a16:creationId xmlns:a16="http://schemas.microsoft.com/office/drawing/2014/main" id="{CD9F473A-551C-4438-F494-E2A884B34789}"/>
                </a:ext>
              </a:extLst>
            </p:cNvPr>
            <p:cNvSpPr/>
            <p:nvPr/>
          </p:nvSpPr>
          <p:spPr>
            <a:xfrm>
              <a:off x="1651728" y="3875218"/>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りようしゃ</a:t>
              </a:r>
            </a:p>
          </p:txBody>
        </p:sp>
        <p:sp>
          <p:nvSpPr>
            <p:cNvPr id="84" name="正方形/長方形 83">
              <a:extLst>
                <a:ext uri="{FF2B5EF4-FFF2-40B4-BE49-F238E27FC236}">
                  <a16:creationId xmlns:a16="http://schemas.microsoft.com/office/drawing/2014/main" id="{9BE0B965-645E-2C9D-6510-5FEB0AA92440}"/>
                </a:ext>
              </a:extLst>
            </p:cNvPr>
            <p:cNvSpPr/>
            <p:nvPr/>
          </p:nvSpPr>
          <p:spPr>
            <a:xfrm>
              <a:off x="2504551" y="3875218"/>
              <a:ext cx="589966"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さき</a:t>
              </a:r>
            </a:p>
          </p:txBody>
        </p:sp>
        <p:sp>
          <p:nvSpPr>
            <p:cNvPr id="85" name="正方形/長方形 84">
              <a:extLst>
                <a:ext uri="{FF2B5EF4-FFF2-40B4-BE49-F238E27FC236}">
                  <a16:creationId xmlns:a16="http://schemas.microsoft.com/office/drawing/2014/main" id="{17E869A3-23DC-8E24-5436-ADA0998CD2ED}"/>
                </a:ext>
              </a:extLst>
            </p:cNvPr>
            <p:cNvSpPr/>
            <p:nvPr/>
          </p:nvSpPr>
          <p:spPr>
            <a:xfrm>
              <a:off x="3101015" y="3875218"/>
              <a:ext cx="589966"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しょうひん</a:t>
              </a:r>
            </a:p>
          </p:txBody>
        </p:sp>
        <p:sp>
          <p:nvSpPr>
            <p:cNvPr id="89" name="正方形/長方形 88">
              <a:extLst>
                <a:ext uri="{FF2B5EF4-FFF2-40B4-BE49-F238E27FC236}">
                  <a16:creationId xmlns:a16="http://schemas.microsoft.com/office/drawing/2014/main" id="{7AECA310-40BE-2A6A-25EA-ADD6F6283C68}"/>
                </a:ext>
              </a:extLst>
            </p:cNvPr>
            <p:cNvSpPr/>
            <p:nvPr/>
          </p:nvSpPr>
          <p:spPr>
            <a:xfrm>
              <a:off x="3641722" y="3875218"/>
              <a:ext cx="589966"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a:t>
              </a:r>
            </a:p>
          </p:txBody>
        </p:sp>
        <p:sp>
          <p:nvSpPr>
            <p:cNvPr id="90" name="正方形/長方形 89">
              <a:extLst>
                <a:ext uri="{FF2B5EF4-FFF2-40B4-BE49-F238E27FC236}">
                  <a16:creationId xmlns:a16="http://schemas.microsoft.com/office/drawing/2014/main" id="{E8BB6058-8A81-6BF3-59C4-483F5865615B}"/>
                </a:ext>
              </a:extLst>
            </p:cNvPr>
            <p:cNvSpPr/>
            <p:nvPr/>
          </p:nvSpPr>
          <p:spPr>
            <a:xfrm>
              <a:off x="126503" y="4181152"/>
              <a:ext cx="589966"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a:t>
              </a:r>
            </a:p>
          </p:txBody>
        </p:sp>
        <p:sp>
          <p:nvSpPr>
            <p:cNvPr id="91" name="正方形/長方形 90">
              <a:extLst>
                <a:ext uri="{FF2B5EF4-FFF2-40B4-BE49-F238E27FC236}">
                  <a16:creationId xmlns:a16="http://schemas.microsoft.com/office/drawing/2014/main" id="{AECA725B-35CE-A920-9B97-5FF0378611ED}"/>
                </a:ext>
              </a:extLst>
            </p:cNvPr>
            <p:cNvSpPr/>
            <p:nvPr/>
          </p:nvSpPr>
          <p:spPr>
            <a:xfrm>
              <a:off x="1178933" y="4181152"/>
              <a:ext cx="589966"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ごじつ</a:t>
              </a:r>
            </a:p>
          </p:txBody>
        </p:sp>
        <p:sp>
          <p:nvSpPr>
            <p:cNvPr id="93" name="正方形/長方形 92">
              <a:extLst>
                <a:ext uri="{FF2B5EF4-FFF2-40B4-BE49-F238E27FC236}">
                  <a16:creationId xmlns:a16="http://schemas.microsoft.com/office/drawing/2014/main" id="{10DD2EBD-43CB-8005-810B-CC53846CF558}"/>
                </a:ext>
              </a:extLst>
            </p:cNvPr>
            <p:cNvSpPr/>
            <p:nvPr/>
          </p:nvSpPr>
          <p:spPr>
            <a:xfrm>
              <a:off x="2740031" y="4181152"/>
              <a:ext cx="501079"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a:t>
              </a: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いしゃ</a:t>
              </a:r>
            </a:p>
          </p:txBody>
        </p:sp>
        <p:sp>
          <p:nvSpPr>
            <p:cNvPr id="94" name="正方形/長方形 93">
              <a:extLst>
                <a:ext uri="{FF2B5EF4-FFF2-40B4-BE49-F238E27FC236}">
                  <a16:creationId xmlns:a16="http://schemas.microsoft.com/office/drawing/2014/main" id="{66EDED92-446B-D79E-1D3F-53433CF2A847}"/>
                </a:ext>
              </a:extLst>
            </p:cNvPr>
            <p:cNvSpPr/>
            <p:nvPr/>
          </p:nvSpPr>
          <p:spPr>
            <a:xfrm>
              <a:off x="1375192" y="3258689"/>
              <a:ext cx="501079"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かいしゃ</a:t>
              </a:r>
            </a:p>
          </p:txBody>
        </p:sp>
        <p:sp>
          <p:nvSpPr>
            <p:cNvPr id="95" name="正方形/長方形 94">
              <a:extLst>
                <a:ext uri="{FF2B5EF4-FFF2-40B4-BE49-F238E27FC236}">
                  <a16:creationId xmlns:a16="http://schemas.microsoft.com/office/drawing/2014/main" id="{3F687017-CB33-2B95-927D-7AEE65832B95}"/>
                </a:ext>
              </a:extLst>
            </p:cNvPr>
            <p:cNvSpPr/>
            <p:nvPr/>
          </p:nvSpPr>
          <p:spPr>
            <a:xfrm>
              <a:off x="280192" y="4484610"/>
              <a:ext cx="501079" cy="184666"/>
            </a:xfrm>
            <a:prstGeom prst="rect">
              <a:avLst/>
            </a:prstGeom>
            <a:noFill/>
          </p:spPr>
          <p:txBody>
            <a:bodyPr wrap="square" lIns="91440" tIns="45720" rIns="91440" bIns="45720">
              <a:spAutoFit/>
            </a:bodyPr>
            <a:lstStyle/>
            <a:p>
              <a:pPr algn="ctr"/>
              <a:r>
                <a:rPr lang="ja-JP" altLang="en-US" sz="6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きじつ</a:t>
              </a:r>
              <a:endPar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6" name="正方形/長方形 95">
              <a:extLst>
                <a:ext uri="{FF2B5EF4-FFF2-40B4-BE49-F238E27FC236}">
                  <a16:creationId xmlns:a16="http://schemas.microsoft.com/office/drawing/2014/main" id="{E5A8A1C8-83D8-5A31-081D-51C7DF825172}"/>
                </a:ext>
              </a:extLst>
            </p:cNvPr>
            <p:cNvSpPr/>
            <p:nvPr/>
          </p:nvSpPr>
          <p:spPr>
            <a:xfrm>
              <a:off x="1498001" y="4484610"/>
              <a:ext cx="501079" cy="184666"/>
            </a:xfrm>
            <a:prstGeom prst="rect">
              <a:avLst/>
            </a:prstGeom>
            <a:noFill/>
          </p:spPr>
          <p:txBody>
            <a:bodyPr wrap="square" lIns="91440" tIns="45720" rIns="91440" bIns="45720">
              <a:spAutoFit/>
            </a:bodyPr>
            <a:lstStyle/>
            <a:p>
              <a:pPr algn="ctr"/>
              <a:r>
                <a:rPr lang="ja-JP" altLang="en-US" sz="60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7" name="正方形/長方形 96">
              <a:extLst>
                <a:ext uri="{FF2B5EF4-FFF2-40B4-BE49-F238E27FC236}">
                  <a16:creationId xmlns:a16="http://schemas.microsoft.com/office/drawing/2014/main" id="{0F92FE3F-4029-B2A2-158C-2DF9651227A4}"/>
                </a:ext>
              </a:extLst>
            </p:cNvPr>
            <p:cNvSpPr/>
            <p:nvPr/>
          </p:nvSpPr>
          <p:spPr>
            <a:xfrm>
              <a:off x="2148687" y="4473459"/>
              <a:ext cx="501079"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99" name="正方形/長方形 98">
              <a:extLst>
                <a:ext uri="{FF2B5EF4-FFF2-40B4-BE49-F238E27FC236}">
                  <a16:creationId xmlns:a16="http://schemas.microsoft.com/office/drawing/2014/main" id="{EA5031B8-ACD3-CE41-36FE-D0433AD319A1}"/>
                </a:ext>
              </a:extLst>
            </p:cNvPr>
            <p:cNvSpPr/>
            <p:nvPr/>
          </p:nvSpPr>
          <p:spPr>
            <a:xfrm>
              <a:off x="722298" y="4808625"/>
              <a:ext cx="441065"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こうざ</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0" name="正方形/長方形 99">
              <a:extLst>
                <a:ext uri="{FF2B5EF4-FFF2-40B4-BE49-F238E27FC236}">
                  <a16:creationId xmlns:a16="http://schemas.microsoft.com/office/drawing/2014/main" id="{7B645470-9AFE-46B0-DF45-6E8B2E502591}"/>
                </a:ext>
              </a:extLst>
            </p:cNvPr>
            <p:cNvSpPr/>
            <p:nvPr/>
          </p:nvSpPr>
          <p:spPr>
            <a:xfrm>
              <a:off x="1195445" y="4796995"/>
              <a:ext cx="359493"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1" name="正方形/長方形 100">
              <a:extLst>
                <a:ext uri="{FF2B5EF4-FFF2-40B4-BE49-F238E27FC236}">
                  <a16:creationId xmlns:a16="http://schemas.microsoft.com/office/drawing/2014/main" id="{E0129761-72AB-C232-93AE-30BD2B9E553E}"/>
                </a:ext>
              </a:extLst>
            </p:cNvPr>
            <p:cNvSpPr/>
            <p:nvPr/>
          </p:nvSpPr>
          <p:spPr>
            <a:xfrm>
              <a:off x="1623796" y="4796995"/>
              <a:ext cx="359493"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お</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02" name="正方形/長方形 101">
              <a:extLst>
                <a:ext uri="{FF2B5EF4-FFF2-40B4-BE49-F238E27FC236}">
                  <a16:creationId xmlns:a16="http://schemas.microsoft.com/office/drawing/2014/main" id="{FCF9D814-F459-F81C-1899-67A0529BF8EB}"/>
                </a:ext>
              </a:extLst>
            </p:cNvPr>
            <p:cNvSpPr/>
            <p:nvPr/>
          </p:nvSpPr>
          <p:spPr>
            <a:xfrm>
              <a:off x="2220503" y="3249953"/>
              <a:ext cx="501079"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だいきん</a:t>
              </a:r>
            </a:p>
          </p:txBody>
        </p:sp>
        <p:sp>
          <p:nvSpPr>
            <p:cNvPr id="103" name="正方形/長方形 102">
              <a:extLst>
                <a:ext uri="{FF2B5EF4-FFF2-40B4-BE49-F238E27FC236}">
                  <a16:creationId xmlns:a16="http://schemas.microsoft.com/office/drawing/2014/main" id="{20EBB42D-B8A2-885D-5EE9-8FD7655CB165}"/>
                </a:ext>
              </a:extLst>
            </p:cNvPr>
            <p:cNvSpPr/>
            <p:nvPr/>
          </p:nvSpPr>
          <p:spPr>
            <a:xfrm>
              <a:off x="2910844" y="3246310"/>
              <a:ext cx="307193"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a:t>
              </a:r>
            </a:p>
          </p:txBody>
        </p:sp>
        <p:sp>
          <p:nvSpPr>
            <p:cNvPr id="104" name="正方形/長方形 103">
              <a:extLst>
                <a:ext uri="{FF2B5EF4-FFF2-40B4-BE49-F238E27FC236}">
                  <a16:creationId xmlns:a16="http://schemas.microsoft.com/office/drawing/2014/main" id="{0A9010F1-4045-176D-BA3F-EF1434B5BA07}"/>
                </a:ext>
              </a:extLst>
            </p:cNvPr>
            <p:cNvSpPr/>
            <p:nvPr/>
          </p:nvSpPr>
          <p:spPr>
            <a:xfrm>
              <a:off x="3333011" y="3234869"/>
              <a:ext cx="307193" cy="184666"/>
            </a:xfrm>
            <a:prstGeom prst="rect">
              <a:avLst/>
            </a:prstGeom>
            <a:noFill/>
          </p:spPr>
          <p:txBody>
            <a:bodyPr wrap="square" lIns="91440" tIns="45720" rIns="91440" bIns="45720">
              <a:spAutoFit/>
            </a:bodyPr>
            <a:lstStyle/>
            <a:p>
              <a:pPr algn="ctr"/>
              <a:r>
                <a:rPr lang="ja-JP" altLang="en-US" sz="6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105" name="正方形/長方形 104">
              <a:extLst>
                <a:ext uri="{FF2B5EF4-FFF2-40B4-BE49-F238E27FC236}">
                  <a16:creationId xmlns:a16="http://schemas.microsoft.com/office/drawing/2014/main" id="{BD167DC9-1F75-1484-9869-1C5BC930FA28}"/>
                </a:ext>
              </a:extLst>
            </p:cNvPr>
            <p:cNvSpPr/>
            <p:nvPr/>
          </p:nvSpPr>
          <p:spPr>
            <a:xfrm>
              <a:off x="2395897" y="3571725"/>
              <a:ext cx="688268"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106" name="正方形/長方形 105">
              <a:extLst>
                <a:ext uri="{FF2B5EF4-FFF2-40B4-BE49-F238E27FC236}">
                  <a16:creationId xmlns:a16="http://schemas.microsoft.com/office/drawing/2014/main" id="{6F8B61D9-3A83-FCE1-A3F4-ECB81B5E2BA3}"/>
                </a:ext>
              </a:extLst>
            </p:cNvPr>
            <p:cNvSpPr/>
            <p:nvPr/>
          </p:nvSpPr>
          <p:spPr>
            <a:xfrm>
              <a:off x="1796653" y="3571725"/>
              <a:ext cx="688268" cy="184666"/>
            </a:xfrm>
            <a:prstGeom prst="rect">
              <a:avLst/>
            </a:prstGeom>
            <a:noFill/>
          </p:spPr>
          <p:txBody>
            <a:bodyPr wrap="square" lIns="91440" tIns="45720" rIns="91440" bIns="45720">
              <a:spAutoFit/>
            </a:bodyPr>
            <a:lstStyle/>
            <a:p>
              <a:pPr algn="ctr"/>
              <a:r>
                <a:rPr lang="ja-JP" altLang="en-US" sz="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endPar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grpSp>
        <p:nvGrpSpPr>
          <p:cNvPr id="17" name="グループ化 16">
            <a:extLst>
              <a:ext uri="{FF2B5EF4-FFF2-40B4-BE49-F238E27FC236}">
                <a16:creationId xmlns:a16="http://schemas.microsoft.com/office/drawing/2014/main" id="{D31BD0B4-2FAE-408B-3979-B8C4822BB0A1}"/>
              </a:ext>
            </a:extLst>
          </p:cNvPr>
          <p:cNvGrpSpPr/>
          <p:nvPr/>
        </p:nvGrpSpPr>
        <p:grpSpPr>
          <a:xfrm>
            <a:off x="4507300" y="750504"/>
            <a:ext cx="4536399" cy="3485434"/>
            <a:chOff x="4522394" y="750653"/>
            <a:chExt cx="4536399" cy="3485434"/>
          </a:xfrm>
        </p:grpSpPr>
        <p:sp>
          <p:nvSpPr>
            <p:cNvPr id="34" name="正方形/長方形 33">
              <a:extLst>
                <a:ext uri="{FF2B5EF4-FFF2-40B4-BE49-F238E27FC236}">
                  <a16:creationId xmlns:a16="http://schemas.microsoft.com/office/drawing/2014/main" id="{B234434D-F50B-7DD6-1E6A-A38ADEC3D99A}"/>
                </a:ext>
              </a:extLst>
            </p:cNvPr>
            <p:cNvSpPr/>
            <p:nvPr/>
          </p:nvSpPr>
          <p:spPr>
            <a:xfrm>
              <a:off x="5632873" y="75065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かくしゅ</a:t>
              </a:r>
            </a:p>
          </p:txBody>
        </p:sp>
        <p:sp>
          <p:nvSpPr>
            <p:cNvPr id="35" name="正方形/長方形 34">
              <a:extLst>
                <a:ext uri="{FF2B5EF4-FFF2-40B4-BE49-F238E27FC236}">
                  <a16:creationId xmlns:a16="http://schemas.microsoft.com/office/drawing/2014/main" id="{DED49C4E-C8E0-AF60-DBBB-28B52B1B6E00}"/>
                </a:ext>
              </a:extLst>
            </p:cNvPr>
            <p:cNvSpPr/>
            <p:nvPr/>
          </p:nvSpPr>
          <p:spPr>
            <a:xfrm>
              <a:off x="4522394" y="2335948"/>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じどうしゃ</a:t>
              </a:r>
            </a:p>
          </p:txBody>
        </p:sp>
        <p:sp>
          <p:nvSpPr>
            <p:cNvPr id="36" name="正方形/長方形 35">
              <a:extLst>
                <a:ext uri="{FF2B5EF4-FFF2-40B4-BE49-F238E27FC236}">
                  <a16:creationId xmlns:a16="http://schemas.microsoft.com/office/drawing/2014/main" id="{917ECCFB-B16C-42B7-1FBB-A8E08FCB47F9}"/>
                </a:ext>
              </a:extLst>
            </p:cNvPr>
            <p:cNvSpPr/>
            <p:nvPr/>
          </p:nvSpPr>
          <p:spPr>
            <a:xfrm>
              <a:off x="7374208" y="2395275"/>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じゅうたく</a:t>
              </a:r>
            </a:p>
          </p:txBody>
        </p:sp>
        <p:sp>
          <p:nvSpPr>
            <p:cNvPr id="43" name="正方形/長方形 42">
              <a:extLst>
                <a:ext uri="{FF2B5EF4-FFF2-40B4-BE49-F238E27FC236}">
                  <a16:creationId xmlns:a16="http://schemas.microsoft.com/office/drawing/2014/main" id="{356D8139-1BF9-B5B2-6F8D-104357CA19D1}"/>
                </a:ext>
              </a:extLst>
            </p:cNvPr>
            <p:cNvSpPr/>
            <p:nvPr/>
          </p:nvSpPr>
          <p:spPr>
            <a:xfrm>
              <a:off x="6018810" y="3311038"/>
              <a:ext cx="1377527" cy="184666"/>
            </a:xfrm>
            <a:prstGeom prst="rect">
              <a:avLst/>
            </a:prstGeom>
            <a:noFill/>
          </p:spPr>
          <p:txBody>
            <a:bodyPr wrap="square" lIns="91440" tIns="45720" rIns="91440" bIns="45720">
              <a:spAutoFit/>
            </a:bodyPr>
            <a:lstStyle/>
            <a:p>
              <a:pPr algn="ctr"/>
              <a:r>
                <a:rPr lang="ja-JP" altLang="en-US" sz="6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きょういく</a:t>
              </a:r>
            </a:p>
          </p:txBody>
        </p:sp>
        <p:sp>
          <p:nvSpPr>
            <p:cNvPr id="45" name="正方形/長方形 44">
              <a:extLst>
                <a:ext uri="{FF2B5EF4-FFF2-40B4-BE49-F238E27FC236}">
                  <a16:creationId xmlns:a16="http://schemas.microsoft.com/office/drawing/2014/main" id="{41C55BC8-8FBA-2F45-1431-82CBDDC09C64}"/>
                </a:ext>
              </a:extLst>
            </p:cNvPr>
            <p:cNvSpPr/>
            <p:nvPr/>
          </p:nvSpPr>
          <p:spPr>
            <a:xfrm>
              <a:off x="4678641" y="361352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きんゆうきかん</a:t>
              </a:r>
            </a:p>
          </p:txBody>
        </p:sp>
        <p:sp>
          <p:nvSpPr>
            <p:cNvPr id="53" name="正方形/長方形 52">
              <a:extLst>
                <a:ext uri="{FF2B5EF4-FFF2-40B4-BE49-F238E27FC236}">
                  <a16:creationId xmlns:a16="http://schemas.microsoft.com/office/drawing/2014/main" id="{921688CE-B3C9-AA5C-BAD4-8B0836F3CF6E}"/>
                </a:ext>
              </a:extLst>
            </p:cNvPr>
            <p:cNvSpPr/>
            <p:nvPr/>
          </p:nvSpPr>
          <p:spPr>
            <a:xfrm>
              <a:off x="6290208" y="3629807"/>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60" name="正方形/長方形 59">
              <a:extLst>
                <a:ext uri="{FF2B5EF4-FFF2-40B4-BE49-F238E27FC236}">
                  <a16:creationId xmlns:a16="http://schemas.microsoft.com/office/drawing/2014/main" id="{2033E094-5A05-9739-E895-0A9B9B04491E}"/>
                </a:ext>
              </a:extLst>
            </p:cNvPr>
            <p:cNvSpPr/>
            <p:nvPr/>
          </p:nvSpPr>
          <p:spPr>
            <a:xfrm>
              <a:off x="7681266" y="3604990"/>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りそく</a:t>
              </a:r>
            </a:p>
          </p:txBody>
        </p:sp>
        <p:sp>
          <p:nvSpPr>
            <p:cNvPr id="66" name="正方形/長方形 65">
              <a:extLst>
                <a:ext uri="{FF2B5EF4-FFF2-40B4-BE49-F238E27FC236}">
                  <a16:creationId xmlns:a16="http://schemas.microsoft.com/office/drawing/2014/main" id="{E0277000-C41A-1E34-9DBB-D6E644CAE038}"/>
                </a:ext>
              </a:extLst>
            </p:cNvPr>
            <p:cNvSpPr/>
            <p:nvPr/>
          </p:nvSpPr>
          <p:spPr>
            <a:xfrm>
              <a:off x="5233122" y="3984689"/>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へんさい</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592D3489-A2A7-1708-2F93-4B12355909DE}"/>
                </a:ext>
              </a:extLst>
            </p:cNvPr>
            <p:cNvSpPr/>
            <p:nvPr/>
          </p:nvSpPr>
          <p:spPr>
            <a:xfrm>
              <a:off x="6549179" y="3989866"/>
              <a:ext cx="67112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ひつよう</a:t>
              </a:r>
            </a:p>
          </p:txBody>
        </p:sp>
      </p:grpSp>
      <p:grpSp>
        <p:nvGrpSpPr>
          <p:cNvPr id="18" name="グループ化 17">
            <a:extLst>
              <a:ext uri="{FF2B5EF4-FFF2-40B4-BE49-F238E27FC236}">
                <a16:creationId xmlns:a16="http://schemas.microsoft.com/office/drawing/2014/main" id="{687C5CFC-3FAE-F214-4EDF-933C40FC48AA}"/>
              </a:ext>
            </a:extLst>
          </p:cNvPr>
          <p:cNvGrpSpPr/>
          <p:nvPr/>
        </p:nvGrpSpPr>
        <p:grpSpPr>
          <a:xfrm>
            <a:off x="698236" y="5198820"/>
            <a:ext cx="5322238" cy="1193328"/>
            <a:chOff x="698236" y="5198820"/>
            <a:chExt cx="5322238" cy="1193328"/>
          </a:xfrm>
        </p:grpSpPr>
        <p:sp>
          <p:nvSpPr>
            <p:cNvPr id="19" name="正方形/長方形 18">
              <a:extLst>
                <a:ext uri="{FF2B5EF4-FFF2-40B4-BE49-F238E27FC236}">
                  <a16:creationId xmlns:a16="http://schemas.microsoft.com/office/drawing/2014/main" id="{8B3C9967-E894-1B90-36A7-FA43F1E64926}"/>
                </a:ext>
              </a:extLst>
            </p:cNvPr>
            <p:cNvSpPr/>
            <p:nvPr/>
          </p:nvSpPr>
          <p:spPr>
            <a:xfrm>
              <a:off x="3574667" y="519882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が</a:t>
              </a: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いしゃ</a:t>
              </a:r>
            </a:p>
          </p:txBody>
        </p:sp>
        <p:sp>
          <p:nvSpPr>
            <p:cNvPr id="20" name="正方形/長方形 19">
              <a:extLst>
                <a:ext uri="{FF2B5EF4-FFF2-40B4-BE49-F238E27FC236}">
                  <a16:creationId xmlns:a16="http://schemas.microsoft.com/office/drawing/2014/main" id="{CB6586D3-A9B2-379C-2DD8-19050C68E87A}"/>
                </a:ext>
              </a:extLst>
            </p:cNvPr>
            <p:cNvSpPr/>
            <p:nvPr/>
          </p:nvSpPr>
          <p:spPr>
            <a:xfrm>
              <a:off x="2797843" y="5668910"/>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きんゆうきかん</a:t>
              </a:r>
            </a:p>
          </p:txBody>
        </p:sp>
        <p:sp>
          <p:nvSpPr>
            <p:cNvPr id="21" name="正方形/長方形 20">
              <a:extLst>
                <a:ext uri="{FF2B5EF4-FFF2-40B4-BE49-F238E27FC236}">
                  <a16:creationId xmlns:a16="http://schemas.microsoft.com/office/drawing/2014/main" id="{F27C2B22-2842-F8E8-86F8-034E306DC949}"/>
                </a:ext>
              </a:extLst>
            </p:cNvPr>
            <p:cNvSpPr/>
            <p:nvPr/>
          </p:nvSpPr>
          <p:spPr>
            <a:xfrm>
              <a:off x="4811818" y="5198820"/>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a:t>
              </a:r>
            </a:p>
          </p:txBody>
        </p:sp>
        <p:sp>
          <p:nvSpPr>
            <p:cNvPr id="22" name="正方形/長方形 21">
              <a:extLst>
                <a:ext uri="{FF2B5EF4-FFF2-40B4-BE49-F238E27FC236}">
                  <a16:creationId xmlns:a16="http://schemas.microsoft.com/office/drawing/2014/main" id="{A8559DBB-E960-A14B-31FA-65D62274AB79}"/>
                </a:ext>
              </a:extLst>
            </p:cNvPr>
            <p:cNvSpPr/>
            <p:nvPr/>
          </p:nvSpPr>
          <p:spPr>
            <a:xfrm>
              <a:off x="5451044" y="5206998"/>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23" name="正方形/長方形 22">
              <a:extLst>
                <a:ext uri="{FF2B5EF4-FFF2-40B4-BE49-F238E27FC236}">
                  <a16:creationId xmlns:a16="http://schemas.microsoft.com/office/drawing/2014/main" id="{A7A4F63E-18BE-05F3-FDB4-0ED40D27DC67}"/>
                </a:ext>
              </a:extLst>
            </p:cNvPr>
            <p:cNvSpPr/>
            <p:nvPr/>
          </p:nvSpPr>
          <p:spPr>
            <a:xfrm>
              <a:off x="1791486" y="5663396"/>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24" name="正方形/長方形 23">
              <a:extLst>
                <a:ext uri="{FF2B5EF4-FFF2-40B4-BE49-F238E27FC236}">
                  <a16:creationId xmlns:a16="http://schemas.microsoft.com/office/drawing/2014/main" id="{7CBA1751-A467-D33D-5896-CAD834FD9052}"/>
                </a:ext>
              </a:extLst>
            </p:cNvPr>
            <p:cNvSpPr/>
            <p:nvPr/>
          </p:nvSpPr>
          <p:spPr>
            <a:xfrm>
              <a:off x="5315397" y="5659692"/>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a:t>
              </a:r>
            </a:p>
          </p:txBody>
        </p:sp>
        <p:sp>
          <p:nvSpPr>
            <p:cNvPr id="29" name="正方形/長方形 28">
              <a:extLst>
                <a:ext uri="{FF2B5EF4-FFF2-40B4-BE49-F238E27FC236}">
                  <a16:creationId xmlns:a16="http://schemas.microsoft.com/office/drawing/2014/main" id="{36AAF158-8FA6-7320-49F8-2A9DAF9BD51B}"/>
                </a:ext>
              </a:extLst>
            </p:cNvPr>
            <p:cNvSpPr/>
            <p:nvPr/>
          </p:nvSpPr>
          <p:spPr>
            <a:xfrm>
              <a:off x="1195445" y="6145927"/>
              <a:ext cx="137752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へんさい</a:t>
              </a:r>
            </a:p>
          </p:txBody>
        </p:sp>
        <p:sp>
          <p:nvSpPr>
            <p:cNvPr id="31" name="正方形/長方形 30">
              <a:extLst>
                <a:ext uri="{FF2B5EF4-FFF2-40B4-BE49-F238E27FC236}">
                  <a16:creationId xmlns:a16="http://schemas.microsoft.com/office/drawing/2014/main" id="{32EDD71F-1CEF-2D2C-BE5F-5B3F2532F78F}"/>
                </a:ext>
              </a:extLst>
            </p:cNvPr>
            <p:cNvSpPr/>
            <p:nvPr/>
          </p:nvSpPr>
          <p:spPr>
            <a:xfrm>
              <a:off x="2816212" y="6129381"/>
              <a:ext cx="730689"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せきにん</a:t>
              </a:r>
              <a:endPar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4F595FE4-ED1A-7220-AB9E-19E5040D871B}"/>
                </a:ext>
              </a:extLst>
            </p:cNvPr>
            <p:cNvSpPr/>
            <p:nvPr/>
          </p:nvSpPr>
          <p:spPr>
            <a:xfrm>
              <a:off x="3699301" y="6145926"/>
              <a:ext cx="806967"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ぎむ</a:t>
              </a:r>
            </a:p>
          </p:txBody>
        </p:sp>
        <p:sp>
          <p:nvSpPr>
            <p:cNvPr id="33" name="正方形/長方形 32">
              <a:extLst>
                <a:ext uri="{FF2B5EF4-FFF2-40B4-BE49-F238E27FC236}">
                  <a16:creationId xmlns:a16="http://schemas.microsoft.com/office/drawing/2014/main" id="{B5F1E683-540C-3275-0896-BE524F29E7E5}"/>
                </a:ext>
              </a:extLst>
            </p:cNvPr>
            <p:cNvSpPr/>
            <p:nvPr/>
          </p:nvSpPr>
          <p:spPr>
            <a:xfrm>
              <a:off x="698236" y="6129380"/>
              <a:ext cx="569430" cy="246221"/>
            </a:xfrm>
            <a:prstGeom prst="rect">
              <a:avLst/>
            </a:prstGeom>
            <a:noFill/>
          </p:spPr>
          <p:txBody>
            <a:bodyPr wrap="square" lIns="91440" tIns="45720" rIns="91440" bIns="4572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grpSp>
    </p:spTree>
    <p:extLst>
      <p:ext uri="{BB962C8B-B14F-4D97-AF65-F5344CB8AC3E}">
        <p14:creationId xmlns:p14="http://schemas.microsoft.com/office/powerpoint/2010/main" val="29147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キャッシュレス決済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aphicFrame>
        <p:nvGraphicFramePr>
          <p:cNvPr id="6" name="表 5"/>
          <p:cNvGraphicFramePr>
            <a:graphicFrameLocks noGrp="1"/>
          </p:cNvGraphicFramePr>
          <p:nvPr/>
        </p:nvGraphicFramePr>
        <p:xfrm>
          <a:off x="102699" y="3767300"/>
          <a:ext cx="8609460" cy="2881150"/>
        </p:xfrm>
        <a:graphic>
          <a:graphicData uri="http://schemas.openxmlformats.org/drawingml/2006/table">
            <a:tbl>
              <a:tblPr firstRow="1" bandRow="1">
                <a:tableStyleId>{93296810-A885-4BE3-A3E7-6D5BEEA58F35}</a:tableStyleId>
              </a:tblPr>
              <a:tblGrid>
                <a:gridCol w="2152365">
                  <a:extLst>
                    <a:ext uri="{9D8B030D-6E8A-4147-A177-3AD203B41FA5}">
                      <a16:colId xmlns:a16="http://schemas.microsoft.com/office/drawing/2014/main" val="3061639422"/>
                    </a:ext>
                  </a:extLst>
                </a:gridCol>
                <a:gridCol w="2152365">
                  <a:extLst>
                    <a:ext uri="{9D8B030D-6E8A-4147-A177-3AD203B41FA5}">
                      <a16:colId xmlns:a16="http://schemas.microsoft.com/office/drawing/2014/main" val="2500618754"/>
                    </a:ext>
                  </a:extLst>
                </a:gridCol>
                <a:gridCol w="2152365">
                  <a:extLst>
                    <a:ext uri="{9D8B030D-6E8A-4147-A177-3AD203B41FA5}">
                      <a16:colId xmlns:a16="http://schemas.microsoft.com/office/drawing/2014/main" val="2802888767"/>
                    </a:ext>
                  </a:extLst>
                </a:gridCol>
                <a:gridCol w="2152365">
                  <a:extLst>
                    <a:ext uri="{9D8B030D-6E8A-4147-A177-3AD203B41FA5}">
                      <a16:colId xmlns:a16="http://schemas.microsoft.com/office/drawing/2014/main" val="1422512697"/>
                    </a:ext>
                  </a:extLst>
                </a:gridCol>
              </a:tblGrid>
              <a:tr h="1044627">
                <a:tc>
                  <a:txBody>
                    <a:bodyPr/>
                    <a:lstStyle/>
                    <a:p>
                      <a:r>
                        <a:rPr kumimoji="1" lang="ja-JP" altLang="en-US" sz="2800" b="1" dirty="0">
                          <a:solidFill>
                            <a:schemeClr val="bg1"/>
                          </a:solidFill>
                          <a:latin typeface="+mj-ea"/>
                          <a:ea typeface="+mj-ea"/>
                        </a:rPr>
                        <a:t>①プリペイド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solidFill>
                      <a:schemeClr val="tx2"/>
                    </a:solidFill>
                  </a:tcPr>
                </a:tc>
                <a:tc>
                  <a:txBody>
                    <a:bodyPr/>
                    <a:lstStyle/>
                    <a:p>
                      <a:r>
                        <a:rPr kumimoji="1" lang="ja-JP" altLang="en-US" sz="2800" b="1" dirty="0">
                          <a:solidFill>
                            <a:schemeClr val="bg1"/>
                          </a:solidFill>
                          <a:latin typeface="+mj-ea"/>
                          <a:ea typeface="+mj-ea"/>
                        </a:rPr>
                        <a:t>②電子</a:t>
                      </a:r>
                    </a:p>
                    <a:p>
                      <a:r>
                        <a:rPr kumimoji="1" lang="ja-JP" altLang="en-US" sz="2800" b="1" dirty="0">
                          <a:solidFill>
                            <a:schemeClr val="bg1"/>
                          </a:solidFill>
                          <a:latin typeface="+mj-ea"/>
                          <a:ea typeface="+mj-ea"/>
                        </a:rPr>
                        <a:t>　　　マネー</a:t>
                      </a:r>
                    </a:p>
                  </a:txBody>
                  <a:tcP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chemeClr val="bg1"/>
                          </a:solidFill>
                          <a:latin typeface="+mj-ea"/>
                          <a:ea typeface="+mj-ea"/>
                          <a:cs typeface="メイリオ" panose="020B0604030504040204" pitchFamily="50" charset="-128"/>
                        </a:rPr>
                        <a:t>③デビット</a:t>
                      </a:r>
                      <a:endParaRPr lang="en-US" altLang="ja-JP" sz="2800" b="1" dirty="0">
                        <a:solidFill>
                          <a:schemeClr val="bg1"/>
                        </a:solidFill>
                        <a:latin typeface="+mj-ea"/>
                        <a:ea typeface="+mj-ea"/>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カード</a:t>
                      </a:r>
                      <a:endParaRPr kumimoji="1" lang="ja-JP" altLang="en-US" sz="2800" b="1" dirty="0">
                        <a:solidFill>
                          <a:schemeClr val="bg1"/>
                        </a:solidFill>
                        <a:latin typeface="+mj-ea"/>
                        <a:ea typeface="+mj-ea"/>
                      </a:endParaRPr>
                    </a:p>
                  </a:txBody>
                  <a:tcPr>
                    <a:solidFill>
                      <a:srgbClr val="00B050"/>
                    </a:solidFill>
                  </a:tcPr>
                </a:tc>
                <a:tc>
                  <a:txBody>
                    <a:bodyPr/>
                    <a:lstStyle/>
                    <a:p>
                      <a:r>
                        <a:rPr kumimoji="1" lang="ja-JP" altLang="en-US" sz="2800" b="1" dirty="0">
                          <a:solidFill>
                            <a:schemeClr val="bg1"/>
                          </a:solidFill>
                          <a:latin typeface="+mj-ea"/>
                          <a:ea typeface="+mj-ea"/>
                        </a:rPr>
                        <a:t>④クレジット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tc>
                <a:extLst>
                  <a:ext uri="{0D108BD9-81ED-4DB2-BD59-A6C34878D82A}">
                    <a16:rowId xmlns:a16="http://schemas.microsoft.com/office/drawing/2014/main" val="1417789397"/>
                  </a:ext>
                </a:extLst>
              </a:tr>
              <a:tr h="1836523">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p>
                    <a:p>
                      <a:pPr algn="ctr"/>
                      <a:endParaRPr kumimoji="1" lang="ja-JP" altLang="en-US"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endParaRPr kumimoji="1" lang="en-US" altLang="ja-JP" sz="3600" dirty="0">
                        <a:solidFill>
                          <a:schemeClr val="tx2"/>
                        </a:solidFill>
                      </a:endParaRPr>
                    </a:p>
                    <a:p>
                      <a:pPr algn="l"/>
                      <a:endParaRPr kumimoji="1" lang="en-US" altLang="ja-JP" sz="1100" dirty="0">
                        <a:solidFill>
                          <a:schemeClr val="tx2"/>
                        </a:solidFill>
                      </a:endParaRPr>
                    </a:p>
                    <a:p>
                      <a:pPr algn="l"/>
                      <a:r>
                        <a:rPr kumimoji="1" lang="en-US" altLang="ja-JP" sz="1200" dirty="0">
                          <a:solidFill>
                            <a:schemeClr val="tx2"/>
                          </a:solidFill>
                        </a:rPr>
                        <a:t>※</a:t>
                      </a:r>
                      <a:r>
                        <a:rPr kumimoji="1" lang="ja-JP" altLang="en-US" sz="1200" dirty="0">
                          <a:solidFill>
                            <a:schemeClr val="tx2"/>
                          </a:solidFill>
                        </a:rPr>
                        <a:t>電子マネーにクレジットカードでチャージすると後払い。</a:t>
                      </a:r>
                    </a:p>
                    <a:p>
                      <a:pPr algn="l"/>
                      <a:endParaRPr kumimoji="1" lang="ja-JP" altLang="en-US" sz="1400"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即時払い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endParaRPr kumimoji="1" lang="ja-JP" altLang="en-US" sz="2000" dirty="0">
                        <a:solidFill>
                          <a:schemeClr val="tx2"/>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後払い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p>
                    <a:p>
                      <a:pPr algn="ctr"/>
                      <a:endParaRPr kumimoji="1" lang="ja-JP" altLang="en-US" dirty="0">
                        <a:solidFill>
                          <a:schemeClr val="tx2"/>
                        </a:solidFill>
                      </a:endParaRPr>
                    </a:p>
                  </a:txBody>
                  <a:tcPr/>
                </a:tc>
                <a:extLst>
                  <a:ext uri="{0D108BD9-81ED-4DB2-BD59-A6C34878D82A}">
                    <a16:rowId xmlns:a16="http://schemas.microsoft.com/office/drawing/2014/main" val="716109061"/>
                  </a:ext>
                </a:extLst>
              </a:tr>
            </a:tbl>
          </a:graphicData>
        </a:graphic>
      </p:graphicFrame>
      <p:sp>
        <p:nvSpPr>
          <p:cNvPr id="64" name="正方形/長方形 63"/>
          <p:cNvSpPr/>
          <p:nvPr/>
        </p:nvSpPr>
        <p:spPr>
          <a:xfrm>
            <a:off x="0" y="1370010"/>
            <a:ext cx="718589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現金を使わずに支払う</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「キャッシュレス」</a:t>
            </a: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にもさまざまな方法があります。</a:t>
            </a:r>
          </a:p>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自分に合った支払い方法を考えて</a:t>
            </a:r>
          </a:p>
          <a:p>
            <a:pPr lvl="0" defTabSz="457200">
              <a:lnSpc>
                <a:spcPct val="110000"/>
              </a:lnSpc>
              <a:defRPr/>
            </a:pP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利用すること、お金の使い過ぎに注意すること</a:t>
            </a:r>
            <a:r>
              <a:rPr lang="ja-JP" altLang="en-US" sz="3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が大切です。</a:t>
            </a:r>
          </a:p>
        </p:txBody>
      </p:sp>
      <p:pic>
        <p:nvPicPr>
          <p:cNvPr id="74" name="図 73">
            <a:extLst>
              <a:ext uri="{FF2B5EF4-FFF2-40B4-BE49-F238E27FC236}">
                <a16:creationId xmlns:a16="http://schemas.microsoft.com/office/drawing/2014/main" id="{1909A21C-D862-4039-93D1-344E17BE00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7244" y="2294784"/>
            <a:ext cx="1063436" cy="1394005"/>
          </a:xfrm>
          <a:prstGeom prst="rect">
            <a:avLst/>
          </a:prstGeom>
        </p:spPr>
      </p:pic>
      <p:sp>
        <p:nvSpPr>
          <p:cNvPr id="19" name="思考の吹き出し: 雲形 18">
            <a:extLst>
              <a:ext uri="{FF2B5EF4-FFF2-40B4-BE49-F238E27FC236}">
                <a16:creationId xmlns:a16="http://schemas.microsoft.com/office/drawing/2014/main" id="{77B9CCDF-F029-4627-97CD-C8AF4753DE2B}"/>
              </a:ext>
            </a:extLst>
          </p:cNvPr>
          <p:cNvSpPr/>
          <p:nvPr/>
        </p:nvSpPr>
        <p:spPr>
          <a:xfrm>
            <a:off x="7185890" y="755942"/>
            <a:ext cx="1958109" cy="1482432"/>
          </a:xfrm>
          <a:prstGeom prst="cloudCallout">
            <a:avLst>
              <a:gd name="adj1" fmla="val -22628"/>
              <a:gd name="adj2" fmla="val 60858"/>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07701" y="6465887"/>
            <a:ext cx="2133600" cy="365125"/>
          </a:xfrm>
        </p:spPr>
        <p:txBody>
          <a:bodyPr/>
          <a:lstStyle/>
          <a:p>
            <a:pPr defTabSz="457200">
              <a:defRPr/>
            </a:pPr>
            <a:fld id="{7B76553B-32E2-D644-9CD0-56FDA882EB90}" type="slidenum">
              <a:rPr lang="ja-JP" altLang="en-US" sz="1800" smtClean="0"/>
              <a:pPr defTabSz="457200">
                <a:defRPr/>
              </a:pPr>
              <a:t>8</a:t>
            </a:fld>
            <a:endParaRPr lang="ja-JP" altLang="en-US" sz="1800" dirty="0"/>
          </a:p>
        </p:txBody>
      </p:sp>
      <p:pic>
        <p:nvPicPr>
          <p:cNvPr id="4" name="図 3" descr="テキスト, ホワイトボード&#10;&#10;自動的に生成された説明">
            <a:extLst>
              <a:ext uri="{FF2B5EF4-FFF2-40B4-BE49-F238E27FC236}">
                <a16:creationId xmlns:a16="http://schemas.microsoft.com/office/drawing/2014/main" id="{131265A3-3C09-40A5-AF07-A733C04F57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077" y="1052680"/>
            <a:ext cx="401534" cy="634659"/>
          </a:xfrm>
          <a:prstGeom prst="rect">
            <a:avLst/>
          </a:prstGeom>
        </p:spPr>
      </p:pic>
      <p:pic>
        <p:nvPicPr>
          <p:cNvPr id="9" name="図 8">
            <a:extLst>
              <a:ext uri="{FF2B5EF4-FFF2-40B4-BE49-F238E27FC236}">
                <a16:creationId xmlns:a16="http://schemas.microsoft.com/office/drawing/2014/main" id="{58571F76-1A81-47F5-84B6-6DA9EB22BE82}"/>
              </a:ext>
            </a:extLst>
          </p:cNvPr>
          <p:cNvPicPr>
            <a:picLocks noChangeAspect="1"/>
          </p:cNvPicPr>
          <p:nvPr/>
        </p:nvPicPr>
        <p:blipFill>
          <a:blip r:embed="rId4"/>
          <a:stretch>
            <a:fillRect/>
          </a:stretch>
        </p:blipFill>
        <p:spPr>
          <a:xfrm>
            <a:off x="7962368" y="1489767"/>
            <a:ext cx="739766" cy="447637"/>
          </a:xfrm>
          <a:prstGeom prst="rect">
            <a:avLst/>
          </a:prstGeom>
        </p:spPr>
      </p:pic>
      <p:pic>
        <p:nvPicPr>
          <p:cNvPr id="14" name="図 13">
            <a:extLst>
              <a:ext uri="{FF2B5EF4-FFF2-40B4-BE49-F238E27FC236}">
                <a16:creationId xmlns:a16="http://schemas.microsoft.com/office/drawing/2014/main" id="{F7E62EE6-89F2-4A31-A8BB-4EFC25F68324}"/>
              </a:ext>
            </a:extLst>
          </p:cNvPr>
          <p:cNvPicPr>
            <a:picLocks noChangeAspect="1"/>
          </p:cNvPicPr>
          <p:nvPr/>
        </p:nvPicPr>
        <p:blipFill>
          <a:blip r:embed="rId5"/>
          <a:stretch>
            <a:fillRect/>
          </a:stretch>
        </p:blipFill>
        <p:spPr>
          <a:xfrm>
            <a:off x="8134500" y="961801"/>
            <a:ext cx="686206" cy="447637"/>
          </a:xfrm>
          <a:prstGeom prst="rect">
            <a:avLst/>
          </a:prstGeom>
        </p:spPr>
      </p:pic>
      <p:grpSp>
        <p:nvGrpSpPr>
          <p:cNvPr id="3" name="グループ化 2">
            <a:extLst>
              <a:ext uri="{FF2B5EF4-FFF2-40B4-BE49-F238E27FC236}">
                <a16:creationId xmlns:a16="http://schemas.microsoft.com/office/drawing/2014/main" id="{CBE746C8-8BE0-D3A1-2125-A0C564D5D7A7}"/>
              </a:ext>
            </a:extLst>
          </p:cNvPr>
          <p:cNvGrpSpPr/>
          <p:nvPr/>
        </p:nvGrpSpPr>
        <p:grpSpPr>
          <a:xfrm>
            <a:off x="-148256" y="33092"/>
            <a:ext cx="8225456" cy="5323057"/>
            <a:chOff x="-148256" y="33092"/>
            <a:chExt cx="8225456" cy="5323057"/>
          </a:xfrm>
        </p:grpSpPr>
        <p:sp>
          <p:nvSpPr>
            <p:cNvPr id="5" name="正方形/長方形 4">
              <a:extLst>
                <a:ext uri="{FF2B5EF4-FFF2-40B4-BE49-F238E27FC236}">
                  <a16:creationId xmlns:a16="http://schemas.microsoft.com/office/drawing/2014/main" id="{06989BED-2C01-CF61-0A01-EE6276ECC535}"/>
                </a:ext>
              </a:extLst>
            </p:cNvPr>
            <p:cNvSpPr/>
            <p:nvPr/>
          </p:nvSpPr>
          <p:spPr>
            <a:xfrm>
              <a:off x="102699" y="726731"/>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げんきん</a:t>
              </a:r>
            </a:p>
          </p:txBody>
        </p:sp>
        <p:sp>
          <p:nvSpPr>
            <p:cNvPr id="7" name="正方形/長方形 6">
              <a:extLst>
                <a:ext uri="{FF2B5EF4-FFF2-40B4-BE49-F238E27FC236}">
                  <a16:creationId xmlns:a16="http://schemas.microsoft.com/office/drawing/2014/main" id="{2C861910-C88C-B62C-0474-98F154F070A3}"/>
                </a:ext>
              </a:extLst>
            </p:cNvPr>
            <p:cNvSpPr/>
            <p:nvPr/>
          </p:nvSpPr>
          <p:spPr>
            <a:xfrm>
              <a:off x="1117741" y="737322"/>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8" name="正方形/長方形 7">
              <a:extLst>
                <a:ext uri="{FF2B5EF4-FFF2-40B4-BE49-F238E27FC236}">
                  <a16:creationId xmlns:a16="http://schemas.microsoft.com/office/drawing/2014/main" id="{C2240714-88BC-FFD6-74CC-2963331CAF3C}"/>
                </a:ext>
              </a:extLst>
            </p:cNvPr>
            <p:cNvSpPr/>
            <p:nvPr/>
          </p:nvSpPr>
          <p:spPr>
            <a:xfrm>
              <a:off x="2846207" y="746915"/>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11" name="正方形/長方形 10">
              <a:extLst>
                <a:ext uri="{FF2B5EF4-FFF2-40B4-BE49-F238E27FC236}">
                  <a16:creationId xmlns:a16="http://schemas.microsoft.com/office/drawing/2014/main" id="{7BD694CC-64AE-E013-BFEA-BEABB2D42ADF}"/>
                </a:ext>
              </a:extLst>
            </p:cNvPr>
            <p:cNvSpPr/>
            <p:nvPr/>
          </p:nvSpPr>
          <p:spPr>
            <a:xfrm>
              <a:off x="2316554" y="130017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ほうほう</a:t>
              </a:r>
            </a:p>
          </p:txBody>
        </p:sp>
        <p:sp>
          <p:nvSpPr>
            <p:cNvPr id="12" name="正方形/長方形 11">
              <a:extLst>
                <a:ext uri="{FF2B5EF4-FFF2-40B4-BE49-F238E27FC236}">
                  <a16:creationId xmlns:a16="http://schemas.microsoft.com/office/drawing/2014/main" id="{D0DEA579-26C5-75B7-768D-AC16E8006F70}"/>
                </a:ext>
              </a:extLst>
            </p:cNvPr>
            <p:cNvSpPr/>
            <p:nvPr/>
          </p:nvSpPr>
          <p:spPr>
            <a:xfrm>
              <a:off x="102699" y="1847849"/>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じぶん</a:t>
              </a:r>
            </a:p>
          </p:txBody>
        </p:sp>
        <p:sp>
          <p:nvSpPr>
            <p:cNvPr id="13" name="正方形/長方形 12">
              <a:extLst>
                <a:ext uri="{FF2B5EF4-FFF2-40B4-BE49-F238E27FC236}">
                  <a16:creationId xmlns:a16="http://schemas.microsoft.com/office/drawing/2014/main" id="{D5781D0A-140A-AD37-19FD-3A49809B8760}"/>
                </a:ext>
              </a:extLst>
            </p:cNvPr>
            <p:cNvSpPr/>
            <p:nvPr/>
          </p:nvSpPr>
          <p:spPr>
            <a:xfrm>
              <a:off x="1117741" y="1863024"/>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a:t>
              </a:r>
            </a:p>
          </p:txBody>
        </p:sp>
        <p:sp>
          <p:nvSpPr>
            <p:cNvPr id="15" name="正方形/長方形 14">
              <a:extLst>
                <a:ext uri="{FF2B5EF4-FFF2-40B4-BE49-F238E27FC236}">
                  <a16:creationId xmlns:a16="http://schemas.microsoft.com/office/drawing/2014/main" id="{2D0F887D-FAD4-E25F-CB85-0DA709949213}"/>
                </a:ext>
              </a:extLst>
            </p:cNvPr>
            <p:cNvSpPr/>
            <p:nvPr/>
          </p:nvSpPr>
          <p:spPr>
            <a:xfrm>
              <a:off x="2410686" y="1847848"/>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しはら</a:t>
              </a:r>
            </a:p>
          </p:txBody>
        </p:sp>
        <p:sp>
          <p:nvSpPr>
            <p:cNvPr id="16" name="正方形/長方形 15">
              <a:extLst>
                <a:ext uri="{FF2B5EF4-FFF2-40B4-BE49-F238E27FC236}">
                  <a16:creationId xmlns:a16="http://schemas.microsoft.com/office/drawing/2014/main" id="{22D126F8-7BFF-F2E8-8358-FF5709F522B5}"/>
                </a:ext>
              </a:extLst>
            </p:cNvPr>
            <p:cNvSpPr/>
            <p:nvPr/>
          </p:nvSpPr>
          <p:spPr>
            <a:xfrm>
              <a:off x="3704006" y="186488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ほうほう</a:t>
              </a:r>
            </a:p>
          </p:txBody>
        </p:sp>
        <p:sp>
          <p:nvSpPr>
            <p:cNvPr id="17" name="正方形/長方形 16">
              <a:extLst>
                <a:ext uri="{FF2B5EF4-FFF2-40B4-BE49-F238E27FC236}">
                  <a16:creationId xmlns:a16="http://schemas.microsoft.com/office/drawing/2014/main" id="{17E8B667-F348-3A9B-56A6-A43848FFE9A8}"/>
                </a:ext>
              </a:extLst>
            </p:cNvPr>
            <p:cNvSpPr/>
            <p:nvPr/>
          </p:nvSpPr>
          <p:spPr>
            <a:xfrm>
              <a:off x="4667025" y="1866632"/>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かんが</a:t>
              </a:r>
            </a:p>
          </p:txBody>
        </p:sp>
        <p:sp>
          <p:nvSpPr>
            <p:cNvPr id="18" name="正方形/長方形 17">
              <a:extLst>
                <a:ext uri="{FF2B5EF4-FFF2-40B4-BE49-F238E27FC236}">
                  <a16:creationId xmlns:a16="http://schemas.microsoft.com/office/drawing/2014/main" id="{0C1528BB-6388-3661-38EC-66570FA83125}"/>
                </a:ext>
              </a:extLst>
            </p:cNvPr>
            <p:cNvSpPr/>
            <p:nvPr/>
          </p:nvSpPr>
          <p:spPr>
            <a:xfrm>
              <a:off x="-148256" y="2437043"/>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りよう</a:t>
              </a:r>
            </a:p>
          </p:txBody>
        </p:sp>
        <p:sp>
          <p:nvSpPr>
            <p:cNvPr id="20" name="正方形/長方形 19">
              <a:extLst>
                <a:ext uri="{FF2B5EF4-FFF2-40B4-BE49-F238E27FC236}">
                  <a16:creationId xmlns:a16="http://schemas.microsoft.com/office/drawing/2014/main" id="{3B3B986B-A6A1-03FB-7C06-80481823ED62}"/>
                </a:ext>
              </a:extLst>
            </p:cNvPr>
            <p:cNvSpPr/>
            <p:nvPr/>
          </p:nvSpPr>
          <p:spPr>
            <a:xfrm>
              <a:off x="2451494" y="246080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かね</a:t>
              </a:r>
            </a:p>
          </p:txBody>
        </p:sp>
        <p:sp>
          <p:nvSpPr>
            <p:cNvPr id="21" name="正方形/長方形 20">
              <a:extLst>
                <a:ext uri="{FF2B5EF4-FFF2-40B4-BE49-F238E27FC236}">
                  <a16:creationId xmlns:a16="http://schemas.microsoft.com/office/drawing/2014/main" id="{8923DBAF-345A-A46D-DA7B-44BFCB65EAE6}"/>
                </a:ext>
              </a:extLst>
            </p:cNvPr>
            <p:cNvSpPr/>
            <p:nvPr/>
          </p:nvSpPr>
          <p:spPr>
            <a:xfrm>
              <a:off x="3288513" y="2434425"/>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つか</a:t>
              </a:r>
            </a:p>
          </p:txBody>
        </p:sp>
        <p:sp>
          <p:nvSpPr>
            <p:cNvPr id="22" name="正方形/長方形 21">
              <a:extLst>
                <a:ext uri="{FF2B5EF4-FFF2-40B4-BE49-F238E27FC236}">
                  <a16:creationId xmlns:a16="http://schemas.microsoft.com/office/drawing/2014/main" id="{E8B54CA2-6127-1B75-35FB-32AF968F9ADA}"/>
                </a:ext>
              </a:extLst>
            </p:cNvPr>
            <p:cNvSpPr/>
            <p:nvPr/>
          </p:nvSpPr>
          <p:spPr>
            <a:xfrm>
              <a:off x="4114692" y="2440651"/>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す</a:t>
              </a:r>
            </a:p>
          </p:txBody>
        </p:sp>
        <p:sp>
          <p:nvSpPr>
            <p:cNvPr id="23" name="正方形/長方形 22">
              <a:extLst>
                <a:ext uri="{FF2B5EF4-FFF2-40B4-BE49-F238E27FC236}">
                  <a16:creationId xmlns:a16="http://schemas.microsoft.com/office/drawing/2014/main" id="{C97CAFFC-5194-0C0A-BCEF-C658F3275780}"/>
                </a:ext>
              </a:extLst>
            </p:cNvPr>
            <p:cNvSpPr/>
            <p:nvPr/>
          </p:nvSpPr>
          <p:spPr>
            <a:xfrm>
              <a:off x="5433691" y="2464844"/>
              <a:ext cx="1377527" cy="246221"/>
            </a:xfrm>
            <a:prstGeom prst="rect">
              <a:avLst/>
            </a:prstGeom>
            <a:noFill/>
          </p:spPr>
          <p:txBody>
            <a:bodyPr wrap="square" lIns="91440" tIns="45720" rIns="91440" bIns="45720">
              <a:spAutoFit/>
            </a:bodyPr>
            <a:lstStyle/>
            <a:p>
              <a:pPr algn="ctr"/>
              <a:r>
                <a:rPr lang="ja-JP" altLang="en-US" sz="1000" b="0" cap="none" spc="0" dirty="0">
                  <a:ln w="0"/>
                  <a:solidFill>
                    <a:srgbClr val="FF0000"/>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ちゅうい</a:t>
              </a:r>
            </a:p>
          </p:txBody>
        </p:sp>
        <p:sp>
          <p:nvSpPr>
            <p:cNvPr id="24" name="正方形/長方形 23">
              <a:extLst>
                <a:ext uri="{FF2B5EF4-FFF2-40B4-BE49-F238E27FC236}">
                  <a16:creationId xmlns:a16="http://schemas.microsoft.com/office/drawing/2014/main" id="{EBDC9CC8-B12C-43A1-ABBE-8BBE0E457958}"/>
                </a:ext>
              </a:extLst>
            </p:cNvPr>
            <p:cNvSpPr/>
            <p:nvPr/>
          </p:nvSpPr>
          <p:spPr>
            <a:xfrm>
              <a:off x="1231643" y="2994309"/>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たいせつ</a:t>
              </a:r>
            </a:p>
          </p:txBody>
        </p:sp>
        <p:sp>
          <p:nvSpPr>
            <p:cNvPr id="26" name="正方形/長方形 25">
              <a:extLst>
                <a:ext uri="{FF2B5EF4-FFF2-40B4-BE49-F238E27FC236}">
                  <a16:creationId xmlns:a16="http://schemas.microsoft.com/office/drawing/2014/main" id="{E08E1682-66A3-13F3-3A51-C212432870FE}"/>
                </a:ext>
              </a:extLst>
            </p:cNvPr>
            <p:cNvSpPr/>
            <p:nvPr/>
          </p:nvSpPr>
          <p:spPr>
            <a:xfrm>
              <a:off x="2344793" y="3722700"/>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でんし</a:t>
              </a:r>
            </a:p>
          </p:txBody>
        </p:sp>
        <p:sp>
          <p:nvSpPr>
            <p:cNvPr id="27" name="正方形/長方形 26">
              <a:extLst>
                <a:ext uri="{FF2B5EF4-FFF2-40B4-BE49-F238E27FC236}">
                  <a16:creationId xmlns:a16="http://schemas.microsoft.com/office/drawing/2014/main" id="{F1A87061-74A1-3A2B-27A3-E3B2F671D415}"/>
                </a:ext>
              </a:extLst>
            </p:cNvPr>
            <p:cNvSpPr/>
            <p:nvPr/>
          </p:nvSpPr>
          <p:spPr>
            <a:xfrm>
              <a:off x="300465" y="5084764"/>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まえばら</a:t>
              </a:r>
            </a:p>
          </p:txBody>
        </p:sp>
        <p:sp>
          <p:nvSpPr>
            <p:cNvPr id="28" name="正方形/長方形 27">
              <a:extLst>
                <a:ext uri="{FF2B5EF4-FFF2-40B4-BE49-F238E27FC236}">
                  <a16:creationId xmlns:a16="http://schemas.microsoft.com/office/drawing/2014/main" id="{1B5CCFD4-2815-1825-6F1F-ACA6F2A867E2}"/>
                </a:ext>
              </a:extLst>
            </p:cNvPr>
            <p:cNvSpPr/>
            <p:nvPr/>
          </p:nvSpPr>
          <p:spPr>
            <a:xfrm>
              <a:off x="2410685" y="5084763"/>
              <a:ext cx="1377527"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まえばら</a:t>
              </a:r>
            </a:p>
          </p:txBody>
        </p:sp>
        <p:sp>
          <p:nvSpPr>
            <p:cNvPr id="29" name="正方形/長方形 28">
              <a:extLst>
                <a:ext uri="{FF2B5EF4-FFF2-40B4-BE49-F238E27FC236}">
                  <a16:creationId xmlns:a16="http://schemas.microsoft.com/office/drawing/2014/main" id="{94B63117-BD6F-3252-552B-23E85F47ED4F}"/>
                </a:ext>
              </a:extLst>
            </p:cNvPr>
            <p:cNvSpPr/>
            <p:nvPr/>
          </p:nvSpPr>
          <p:spPr>
            <a:xfrm>
              <a:off x="4565914" y="5084762"/>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そくじばら</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848C5D2B-57BC-248A-8D6D-9BA65342AA2A}"/>
                </a:ext>
              </a:extLst>
            </p:cNvPr>
            <p:cNvSpPr/>
            <p:nvPr/>
          </p:nvSpPr>
          <p:spPr>
            <a:xfrm>
              <a:off x="6699673" y="5109928"/>
              <a:ext cx="1377527"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あとばら</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48CBDEC2-F074-2997-3FD3-BE146C4A63BE}"/>
                </a:ext>
              </a:extLst>
            </p:cNvPr>
            <p:cNvSpPr/>
            <p:nvPr/>
          </p:nvSpPr>
          <p:spPr>
            <a:xfrm>
              <a:off x="2411804" y="33092"/>
              <a:ext cx="1377527" cy="246221"/>
            </a:xfrm>
            <a:prstGeom prst="rect">
              <a:avLst/>
            </a:prstGeom>
            <a:noFill/>
          </p:spPr>
          <p:txBody>
            <a:bodyPr wrap="square" lIns="91440" tIns="45720" rIns="91440" bIns="45720">
              <a:spAutoFit/>
            </a:bodyPr>
            <a:lstStyle/>
            <a:p>
              <a:pPr algn="ctr"/>
              <a:r>
                <a:rPr lang="ja-JP" altLang="en-US" sz="100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けっさい</a:t>
              </a:r>
              <a:endPar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sp>
        <p:nvSpPr>
          <p:cNvPr id="34" name="正方形/長方形 33">
            <a:extLst>
              <a:ext uri="{FF2B5EF4-FFF2-40B4-BE49-F238E27FC236}">
                <a16:creationId xmlns:a16="http://schemas.microsoft.com/office/drawing/2014/main" id="{E0FD4EF7-FED9-C1A7-4E17-D1D425A4829C}"/>
              </a:ext>
            </a:extLst>
          </p:cNvPr>
          <p:cNvSpPr/>
          <p:nvPr/>
        </p:nvSpPr>
        <p:spPr>
          <a:xfrm>
            <a:off x="1920406" y="5846565"/>
            <a:ext cx="1377527" cy="215444"/>
          </a:xfrm>
          <a:prstGeom prst="rect">
            <a:avLst/>
          </a:prstGeom>
          <a:noFill/>
        </p:spPr>
        <p:txBody>
          <a:bodyPr wrap="square" lIns="91440" tIns="45720" rIns="91440" bIns="45720">
            <a:spAutoFit/>
          </a:bodyPr>
          <a:lstStyle/>
          <a:p>
            <a:pPr algn="ctr"/>
            <a:r>
              <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でんし</a:t>
            </a:r>
          </a:p>
        </p:txBody>
      </p:sp>
      <p:sp>
        <p:nvSpPr>
          <p:cNvPr id="36" name="正方形/長方形 35">
            <a:extLst>
              <a:ext uri="{FF2B5EF4-FFF2-40B4-BE49-F238E27FC236}">
                <a16:creationId xmlns:a16="http://schemas.microsoft.com/office/drawing/2014/main" id="{86B5CDD6-70D1-A63A-049E-2672C93C9EEC}"/>
              </a:ext>
            </a:extLst>
          </p:cNvPr>
          <p:cNvSpPr/>
          <p:nvPr/>
        </p:nvSpPr>
        <p:spPr>
          <a:xfrm>
            <a:off x="3020922" y="6262159"/>
            <a:ext cx="1377527"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あとばら</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B99F2D73-6F8A-A71F-329E-DC8AB226AAB3}"/>
              </a:ext>
            </a:extLst>
          </p:cNvPr>
          <p:cNvSpPr/>
          <p:nvPr/>
        </p:nvSpPr>
        <p:spPr>
          <a:xfrm>
            <a:off x="4333091" y="5828542"/>
            <a:ext cx="1789363"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こうざ　ざんだか　ひつよう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64132D22-5567-497D-B230-097057D7592E}"/>
              </a:ext>
            </a:extLst>
          </p:cNvPr>
          <p:cNvSpPr/>
          <p:nvPr/>
        </p:nvSpPr>
        <p:spPr>
          <a:xfrm>
            <a:off x="6522625" y="5821532"/>
            <a:ext cx="1789363" cy="215444"/>
          </a:xfrm>
          <a:prstGeom prst="rect">
            <a:avLst/>
          </a:prstGeom>
          <a:noFill/>
        </p:spPr>
        <p:txBody>
          <a:bodyPr wrap="square" lIns="91440" tIns="45720" rIns="91440" bIns="45720">
            <a:spAutoFit/>
          </a:bodyPr>
          <a:lstStyle/>
          <a:p>
            <a:pPr algn="ctr"/>
            <a:r>
              <a:rPr lang="ja-JP" altLang="en-US" sz="8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こうざ　ざんだか　ひつよう</a:t>
            </a:r>
            <a:endParaRPr lang="ja-JP" altLang="en-US" sz="8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92009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問題３</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契約をする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86" y="865587"/>
            <a:ext cx="1569582" cy="1930984"/>
          </a:xfrm>
          <a:prstGeom prst="rect">
            <a:avLst/>
          </a:prstGeom>
        </p:spPr>
      </p:pic>
      <p:sp>
        <p:nvSpPr>
          <p:cNvPr id="17" name="正方形/長方形 16"/>
          <p:cNvSpPr/>
          <p:nvPr/>
        </p:nvSpPr>
        <p:spPr>
          <a:xfrm>
            <a:off x="-456966" y="-886574"/>
            <a:ext cx="8885349"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2" name="コンテンツ プレースホルダー 1">
            <a:extLst>
              <a:ext uri="{FF2B5EF4-FFF2-40B4-BE49-F238E27FC236}">
                <a16:creationId xmlns:a16="http://schemas.microsoft.com/office/drawing/2014/main" id="{A80E0DA8-AEC8-4CF0-BA7C-9B6BA5646BA2}"/>
              </a:ext>
            </a:extLst>
          </p:cNvPr>
          <p:cNvSpPr txBox="1">
            <a:spLocks/>
          </p:cNvSpPr>
          <p:nvPr/>
        </p:nvSpPr>
        <p:spPr bwMode="auto">
          <a:xfrm>
            <a:off x="1977657" y="776765"/>
            <a:ext cx="7099078" cy="2280641"/>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pP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未成年（</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18</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歳未満）で保護者の同意を得ずに化粧品の定期購入の契約をしました。この契約は取り消せる？</a:t>
            </a:r>
          </a:p>
        </p:txBody>
      </p:sp>
      <p:sp>
        <p:nvSpPr>
          <p:cNvPr id="24" name="コンテンツ プレースホルダー 1">
            <a:extLst>
              <a:ext uri="{FF2B5EF4-FFF2-40B4-BE49-F238E27FC236}">
                <a16:creationId xmlns:a16="http://schemas.microsoft.com/office/drawing/2014/main" id="{641DDB63-46E9-4848-A011-916953C0C928}"/>
              </a:ext>
            </a:extLst>
          </p:cNvPr>
          <p:cNvSpPr txBox="1">
            <a:spLocks/>
          </p:cNvSpPr>
          <p:nvPr/>
        </p:nvSpPr>
        <p:spPr bwMode="auto">
          <a:xfrm>
            <a:off x="1676903" y="3057407"/>
            <a:ext cx="596005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ja-JP" altLang="en-US" sz="4000" b="1" dirty="0">
                <a:solidFill>
                  <a:schemeClr val="accent1"/>
                </a:solidFill>
                <a:latin typeface="Meiryo UI" panose="020B0604030504040204" pitchFamily="50" charset="-128"/>
                <a:ea typeface="Meiryo UI" panose="020B0604030504040204" pitchFamily="50" charset="-128"/>
                <a:cs typeface="ヒラギノ角ゴ Pro W6"/>
              </a:rPr>
              <a:t>〇</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chemeClr val="tx1"/>
                </a:solidFill>
                <a:latin typeface="Meiryo UI" panose="020B0604030504040204" pitchFamily="50" charset="-128"/>
                <a:ea typeface="Meiryo UI" panose="020B0604030504040204" pitchFamily="50" charset="-128"/>
                <a:cs typeface="ヒラギノ角ゴ Pro W6"/>
              </a:rPr>
              <a:t>or</a:t>
            </a:r>
            <a:r>
              <a:rPr lang="ja-JP" altLang="en-US" sz="40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4000" b="1" dirty="0">
                <a:solidFill>
                  <a:srgbClr val="C00000"/>
                </a:solidFill>
                <a:latin typeface="Meiryo UI" panose="020B0604030504040204" pitchFamily="50" charset="-128"/>
                <a:ea typeface="Meiryo UI" panose="020B0604030504040204" pitchFamily="50" charset="-128"/>
                <a:cs typeface="ヒラギノ角ゴ Pro W6"/>
              </a:rPr>
              <a:t>×</a:t>
            </a:r>
          </a:p>
        </p:txBody>
      </p:sp>
      <p:sp>
        <p:nvSpPr>
          <p:cNvPr id="21" name="コンテンツ プレースホルダー 1">
            <a:extLst>
              <a:ext uri="{FF2B5EF4-FFF2-40B4-BE49-F238E27FC236}">
                <a16:creationId xmlns:a16="http://schemas.microsoft.com/office/drawing/2014/main" id="{C333AD07-7478-4126-994B-27B45A1325AE}"/>
              </a:ext>
            </a:extLst>
          </p:cNvPr>
          <p:cNvSpPr txBox="1">
            <a:spLocks/>
          </p:cNvSpPr>
          <p:nvPr/>
        </p:nvSpPr>
        <p:spPr bwMode="auto">
          <a:xfrm>
            <a:off x="57578" y="3761993"/>
            <a:ext cx="9028844" cy="2730499"/>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6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6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3600" b="1" dirty="0">
                <a:solidFill>
                  <a:schemeClr val="accent1"/>
                </a:solidFill>
                <a:latin typeface="Meiryo UI" panose="020B0604030504040204" pitchFamily="50" charset="-128"/>
                <a:ea typeface="Meiryo UI" panose="020B0604030504040204" pitchFamily="50" charset="-128"/>
                <a:cs typeface="ヒラギノ角ゴ Pro W6"/>
              </a:rPr>
              <a:t>〇</a:t>
            </a:r>
            <a:endParaRPr lang="en-US" altLang="ja-JP" sz="3600" b="1" dirty="0">
              <a:solidFill>
                <a:srgbClr val="C00000"/>
              </a:solidFill>
              <a:latin typeface="Meiryo UI" panose="020B0604030504040204" pitchFamily="50" charset="-128"/>
              <a:ea typeface="Meiryo UI" panose="020B0604030504040204" pitchFamily="50" charset="-128"/>
              <a:cs typeface="ヒラギノ角ゴ Pro W6"/>
            </a:endParaRPr>
          </a:p>
          <a:p>
            <a:pPr eaLnBrk="1" hangingPunct="1">
              <a:buNone/>
              <a:defRPr/>
            </a:pP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成年者と比べて社会経験の少ない未成年者が不利益を被らないように、未成年者が親などの保護者</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法定代理人</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の同意を得ずに契約した場合、契約を取り消すことができます。これが未成年者取消しです。</a:t>
            </a:r>
          </a:p>
        </p:txBody>
      </p:sp>
      <p:sp>
        <p:nvSpPr>
          <p:cNvPr id="4" name="スライド番号プレースホルダー 3"/>
          <p:cNvSpPr>
            <a:spLocks noGrp="1"/>
          </p:cNvSpPr>
          <p:nvPr>
            <p:ph type="sldNum" sz="quarter" idx="12"/>
          </p:nvPr>
        </p:nvSpPr>
        <p:spPr/>
        <p:txBody>
          <a:bodyPr/>
          <a:lstStyle/>
          <a:p>
            <a:pPr defTabSz="457200">
              <a:defRPr/>
            </a:pPr>
            <a:fld id="{7B76553B-32E2-D644-9CD0-56FDA882EB90}" type="slidenum">
              <a:rPr lang="ja-JP" altLang="en-US" smtClean="0"/>
              <a:pPr defTabSz="457200">
                <a:defRPr/>
              </a:pPr>
              <a:t>9</a:t>
            </a:fld>
            <a:endParaRPr lang="ja-JP" altLang="en-US" dirty="0"/>
          </a:p>
        </p:txBody>
      </p:sp>
      <p:sp>
        <p:nvSpPr>
          <p:cNvPr id="2" name="正方形/長方形 1">
            <a:extLst>
              <a:ext uri="{FF2B5EF4-FFF2-40B4-BE49-F238E27FC236}">
                <a16:creationId xmlns:a16="http://schemas.microsoft.com/office/drawing/2014/main" id="{A80E3FC9-BA3A-AF45-9DDD-0C564D72E3B5}"/>
              </a:ext>
            </a:extLst>
          </p:cNvPr>
          <p:cNvSpPr/>
          <p:nvPr/>
        </p:nvSpPr>
        <p:spPr>
          <a:xfrm>
            <a:off x="605351"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もんだい</a:t>
            </a:r>
          </a:p>
        </p:txBody>
      </p:sp>
      <p:sp>
        <p:nvSpPr>
          <p:cNvPr id="3" name="正方形/長方形 2">
            <a:extLst>
              <a:ext uri="{FF2B5EF4-FFF2-40B4-BE49-F238E27FC236}">
                <a16:creationId xmlns:a16="http://schemas.microsoft.com/office/drawing/2014/main" id="{12A846F0-4882-9E0F-56B5-8FC40045AD96}"/>
              </a:ext>
            </a:extLst>
          </p:cNvPr>
          <p:cNvSpPr/>
          <p:nvPr/>
        </p:nvSpPr>
        <p:spPr>
          <a:xfrm>
            <a:off x="1989535" y="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bg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5" name="正方形/長方形 4">
            <a:extLst>
              <a:ext uri="{FF2B5EF4-FFF2-40B4-BE49-F238E27FC236}">
                <a16:creationId xmlns:a16="http://schemas.microsoft.com/office/drawing/2014/main" id="{F10F3AA0-55D8-8D4E-2BB2-2ACD16E151FF}"/>
              </a:ext>
            </a:extLst>
          </p:cNvPr>
          <p:cNvSpPr/>
          <p:nvPr/>
        </p:nvSpPr>
        <p:spPr>
          <a:xfrm>
            <a:off x="4716853" y="1216290"/>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けしょうひん</a:t>
            </a:r>
          </a:p>
        </p:txBody>
      </p:sp>
      <p:sp>
        <p:nvSpPr>
          <p:cNvPr id="7" name="正方形/長方形 6">
            <a:extLst>
              <a:ext uri="{FF2B5EF4-FFF2-40B4-BE49-F238E27FC236}">
                <a16:creationId xmlns:a16="http://schemas.microsoft.com/office/drawing/2014/main" id="{0AA4536B-2A0F-A5D3-FCB8-3951510A20CF}"/>
              </a:ext>
            </a:extLst>
          </p:cNvPr>
          <p:cNvSpPr/>
          <p:nvPr/>
        </p:nvSpPr>
        <p:spPr>
          <a:xfrm>
            <a:off x="6430705" y="1216290"/>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ていきこうにゅう</a:t>
            </a:r>
          </a:p>
        </p:txBody>
      </p:sp>
      <p:sp>
        <p:nvSpPr>
          <p:cNvPr id="8" name="正方形/長方形 7">
            <a:extLst>
              <a:ext uri="{FF2B5EF4-FFF2-40B4-BE49-F238E27FC236}">
                <a16:creationId xmlns:a16="http://schemas.microsoft.com/office/drawing/2014/main" id="{32024E25-D97B-F82E-95B1-0D188CCA3EDC}"/>
              </a:ext>
            </a:extLst>
          </p:cNvPr>
          <p:cNvSpPr/>
          <p:nvPr/>
        </p:nvSpPr>
        <p:spPr>
          <a:xfrm>
            <a:off x="1751365" y="1793974"/>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9" name="正方形/長方形 8">
            <a:extLst>
              <a:ext uri="{FF2B5EF4-FFF2-40B4-BE49-F238E27FC236}">
                <a16:creationId xmlns:a16="http://schemas.microsoft.com/office/drawing/2014/main" id="{D0689AC8-A7A2-BACA-F19C-02E2FBE70520}"/>
              </a:ext>
            </a:extLst>
          </p:cNvPr>
          <p:cNvSpPr/>
          <p:nvPr/>
        </p:nvSpPr>
        <p:spPr>
          <a:xfrm>
            <a:off x="5527196" y="1808729"/>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けいやく</a:t>
            </a:r>
          </a:p>
        </p:txBody>
      </p:sp>
      <p:sp>
        <p:nvSpPr>
          <p:cNvPr id="11" name="正方形/長方形 10">
            <a:extLst>
              <a:ext uri="{FF2B5EF4-FFF2-40B4-BE49-F238E27FC236}">
                <a16:creationId xmlns:a16="http://schemas.microsoft.com/office/drawing/2014/main" id="{98A39007-E3F7-261E-A6B2-CEC6C30214A7}"/>
              </a:ext>
            </a:extLst>
          </p:cNvPr>
          <p:cNvSpPr/>
          <p:nvPr/>
        </p:nvSpPr>
        <p:spPr>
          <a:xfrm>
            <a:off x="7063408" y="1793974"/>
            <a:ext cx="658454"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と</a:t>
            </a:r>
          </a:p>
        </p:txBody>
      </p:sp>
      <p:sp>
        <p:nvSpPr>
          <p:cNvPr id="12" name="正方形/長方形 11">
            <a:extLst>
              <a:ext uri="{FF2B5EF4-FFF2-40B4-BE49-F238E27FC236}">
                <a16:creationId xmlns:a16="http://schemas.microsoft.com/office/drawing/2014/main" id="{B8DED523-CD2F-6312-0814-B051798FB100}"/>
              </a:ext>
            </a:extLst>
          </p:cNvPr>
          <p:cNvSpPr/>
          <p:nvPr/>
        </p:nvSpPr>
        <p:spPr>
          <a:xfrm>
            <a:off x="7721862" y="1781365"/>
            <a:ext cx="879881" cy="400110"/>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け</a:t>
            </a:r>
            <a:endParaRPr lang="en-US" altLang="ja-JP"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0535CEF0-F23F-3851-D8E5-9B9F109196FE}"/>
              </a:ext>
            </a:extLst>
          </p:cNvPr>
          <p:cNvSpPr/>
          <p:nvPr/>
        </p:nvSpPr>
        <p:spPr>
          <a:xfrm>
            <a:off x="1989535" y="689974"/>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みせいねん</a:t>
            </a:r>
          </a:p>
        </p:txBody>
      </p:sp>
      <p:sp>
        <p:nvSpPr>
          <p:cNvPr id="23" name="正方形/長方形 22">
            <a:extLst>
              <a:ext uri="{FF2B5EF4-FFF2-40B4-BE49-F238E27FC236}">
                <a16:creationId xmlns:a16="http://schemas.microsoft.com/office/drawing/2014/main" id="{F62C537B-E751-0125-ECC5-0F3BB673B62B}"/>
              </a:ext>
            </a:extLst>
          </p:cNvPr>
          <p:cNvSpPr/>
          <p:nvPr/>
        </p:nvSpPr>
        <p:spPr>
          <a:xfrm>
            <a:off x="4296951" y="716948"/>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さいみまん</a:t>
            </a:r>
          </a:p>
        </p:txBody>
      </p:sp>
      <p:sp>
        <p:nvSpPr>
          <p:cNvPr id="25" name="正方形/長方形 24">
            <a:extLst>
              <a:ext uri="{FF2B5EF4-FFF2-40B4-BE49-F238E27FC236}">
                <a16:creationId xmlns:a16="http://schemas.microsoft.com/office/drawing/2014/main" id="{8CCADAC4-4E0B-3234-08DF-727C510D91A7}"/>
              </a:ext>
            </a:extLst>
          </p:cNvPr>
          <p:cNvSpPr/>
          <p:nvPr/>
        </p:nvSpPr>
        <p:spPr>
          <a:xfrm>
            <a:off x="6686843" y="697415"/>
            <a:ext cx="1538335" cy="246221"/>
          </a:xfrm>
          <a:prstGeom prst="rect">
            <a:avLst/>
          </a:prstGeom>
          <a:noFill/>
        </p:spPr>
        <p:txBody>
          <a:bodyPr wrap="square" lIns="91440" tIns="45720" rIns="91440" bIns="45720">
            <a:spAutoFit/>
          </a:bodyPr>
          <a:lstStyle/>
          <a:p>
            <a:pPr algn="ctr"/>
            <a:r>
              <a:rPr lang="ja-JP" altLang="en-US" sz="10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ほごしゃ</a:t>
            </a:r>
            <a:endPar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7483EA85-B3C7-2D6A-2642-52C391EB09C0}"/>
              </a:ext>
            </a:extLst>
          </p:cNvPr>
          <p:cNvSpPr/>
          <p:nvPr/>
        </p:nvSpPr>
        <p:spPr>
          <a:xfrm>
            <a:off x="1808920" y="1241974"/>
            <a:ext cx="1538335"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どうい</a:t>
            </a:r>
          </a:p>
        </p:txBody>
      </p:sp>
      <p:sp>
        <p:nvSpPr>
          <p:cNvPr id="27" name="正方形/長方形 26">
            <a:extLst>
              <a:ext uri="{FF2B5EF4-FFF2-40B4-BE49-F238E27FC236}">
                <a16:creationId xmlns:a16="http://schemas.microsoft.com/office/drawing/2014/main" id="{23839873-42C3-CE1F-0DD5-C524D045F252}"/>
              </a:ext>
            </a:extLst>
          </p:cNvPr>
          <p:cNvSpPr/>
          <p:nvPr/>
        </p:nvSpPr>
        <p:spPr>
          <a:xfrm>
            <a:off x="3182824" y="1237175"/>
            <a:ext cx="832108"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え</a:t>
            </a:r>
          </a:p>
        </p:txBody>
      </p:sp>
      <p:sp>
        <p:nvSpPr>
          <p:cNvPr id="28" name="正方形/長方形 27">
            <a:extLst>
              <a:ext uri="{FF2B5EF4-FFF2-40B4-BE49-F238E27FC236}">
                <a16:creationId xmlns:a16="http://schemas.microsoft.com/office/drawing/2014/main" id="{CD55B9A5-2D3E-69A7-55F9-49213F41C294}"/>
              </a:ext>
            </a:extLst>
          </p:cNvPr>
          <p:cNvSpPr/>
          <p:nvPr/>
        </p:nvSpPr>
        <p:spPr>
          <a:xfrm>
            <a:off x="0" y="3666315"/>
            <a:ext cx="1118433" cy="246221"/>
          </a:xfrm>
          <a:prstGeom prst="rect">
            <a:avLst/>
          </a:prstGeom>
          <a:noFill/>
        </p:spPr>
        <p:txBody>
          <a:bodyPr wrap="square" lIns="91440" tIns="45720" rIns="91440" bIns="45720">
            <a:spAutoFit/>
          </a:bodyPr>
          <a:lstStyle/>
          <a:p>
            <a:pPr algn="ctr"/>
            <a:r>
              <a:rPr lang="ja-JP" altLang="en-US" sz="1000" b="0" cap="none" spc="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こた</a:t>
            </a:r>
          </a:p>
        </p:txBody>
      </p:sp>
      <p:sp>
        <p:nvSpPr>
          <p:cNvPr id="30" name="テキスト ボックス 29">
            <a:extLst>
              <a:ext uri="{FF2B5EF4-FFF2-40B4-BE49-F238E27FC236}">
                <a16:creationId xmlns:a16="http://schemas.microsoft.com/office/drawing/2014/main" id="{5DF34D89-3B00-3B36-0934-7930205BEDBE}"/>
              </a:ext>
            </a:extLst>
          </p:cNvPr>
          <p:cNvSpPr txBox="1"/>
          <p:nvPr/>
        </p:nvSpPr>
        <p:spPr>
          <a:xfrm>
            <a:off x="2885796" y="4324331"/>
            <a:ext cx="1081236"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しゃかいけいけん</a:t>
            </a:r>
          </a:p>
        </p:txBody>
      </p:sp>
      <p:sp>
        <p:nvSpPr>
          <p:cNvPr id="31" name="テキスト ボックス 30">
            <a:extLst>
              <a:ext uri="{FF2B5EF4-FFF2-40B4-BE49-F238E27FC236}">
                <a16:creationId xmlns:a16="http://schemas.microsoft.com/office/drawing/2014/main" id="{0DB3409C-9205-D79D-8EDF-57A6A0022CAA}"/>
              </a:ext>
            </a:extLst>
          </p:cNvPr>
          <p:cNvSpPr txBox="1"/>
          <p:nvPr/>
        </p:nvSpPr>
        <p:spPr>
          <a:xfrm>
            <a:off x="400828" y="4324209"/>
            <a:ext cx="838329"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せいねんしゃ</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91BCE2D8-E631-11C4-F66B-DBE029B924C2}"/>
              </a:ext>
            </a:extLst>
          </p:cNvPr>
          <p:cNvSpPr txBox="1"/>
          <p:nvPr/>
        </p:nvSpPr>
        <p:spPr>
          <a:xfrm>
            <a:off x="5982172" y="4320389"/>
            <a:ext cx="1081236"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みせいねんしゃ</a:t>
            </a:r>
          </a:p>
        </p:txBody>
      </p:sp>
      <p:sp>
        <p:nvSpPr>
          <p:cNvPr id="33" name="テキスト ボックス 32">
            <a:extLst>
              <a:ext uri="{FF2B5EF4-FFF2-40B4-BE49-F238E27FC236}">
                <a16:creationId xmlns:a16="http://schemas.microsoft.com/office/drawing/2014/main" id="{9A5463F4-E708-9ECD-0642-D6CFF45484FD}"/>
              </a:ext>
            </a:extLst>
          </p:cNvPr>
          <p:cNvSpPr txBox="1"/>
          <p:nvPr/>
        </p:nvSpPr>
        <p:spPr>
          <a:xfrm>
            <a:off x="4716853" y="4320389"/>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すく</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D1835736-6D0C-71B1-FC03-44353046ED77}"/>
              </a:ext>
            </a:extLst>
          </p:cNvPr>
          <p:cNvSpPr txBox="1"/>
          <p:nvPr/>
        </p:nvSpPr>
        <p:spPr>
          <a:xfrm>
            <a:off x="8098640" y="4299207"/>
            <a:ext cx="1081236"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ふり</a:t>
            </a:r>
            <a:endParaRPr lang="en-US" altLang="ja-JP" sz="80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70E9F017-5E37-D895-E405-57A305CFBBBD}"/>
              </a:ext>
            </a:extLst>
          </p:cNvPr>
          <p:cNvSpPr txBox="1"/>
          <p:nvPr/>
        </p:nvSpPr>
        <p:spPr>
          <a:xfrm>
            <a:off x="1625835" y="4375824"/>
            <a:ext cx="703644"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くら</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4DECEC3F-DF81-104A-531F-9DA443D4A8ED}"/>
              </a:ext>
            </a:extLst>
          </p:cNvPr>
          <p:cNvSpPr txBox="1"/>
          <p:nvPr/>
        </p:nvSpPr>
        <p:spPr>
          <a:xfrm>
            <a:off x="170713" y="4849375"/>
            <a:ext cx="703644" cy="215444"/>
          </a:xfrm>
          <a:prstGeom prst="rect">
            <a:avLst/>
          </a:prstGeom>
          <a:noFill/>
        </p:spPr>
        <p:txBody>
          <a:bodyPr wrap="square" rtlCol="0">
            <a:spAutoFit/>
          </a:bodyPr>
          <a:lstStyle/>
          <a:p>
            <a:r>
              <a:rPr lang="ja-JP" altLang="en-US" sz="800" dirty="0">
                <a:latin typeface="BIZ UDPゴシック" panose="020B0400000000000000" pitchFamily="50" charset="-128"/>
                <a:ea typeface="BIZ UDPゴシック" panose="020B0400000000000000" pitchFamily="50" charset="-128"/>
              </a:rPr>
              <a:t>えき</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8FAA85AA-94AE-F99A-737F-1013944F7EEC}"/>
              </a:ext>
            </a:extLst>
          </p:cNvPr>
          <p:cNvSpPr txBox="1"/>
          <p:nvPr/>
        </p:nvSpPr>
        <p:spPr>
          <a:xfrm>
            <a:off x="882685" y="4869067"/>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こうむ</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2AC3A854-0212-9CFA-7E8A-9EC745A2700A}"/>
              </a:ext>
            </a:extLst>
          </p:cNvPr>
          <p:cNvSpPr txBox="1"/>
          <p:nvPr/>
        </p:nvSpPr>
        <p:spPr>
          <a:xfrm>
            <a:off x="3474314" y="4860900"/>
            <a:ext cx="1081236"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みせいねんしゃ</a:t>
            </a:r>
          </a:p>
        </p:txBody>
      </p:sp>
      <p:sp>
        <p:nvSpPr>
          <p:cNvPr id="42" name="テキスト ボックス 41">
            <a:extLst>
              <a:ext uri="{FF2B5EF4-FFF2-40B4-BE49-F238E27FC236}">
                <a16:creationId xmlns:a16="http://schemas.microsoft.com/office/drawing/2014/main" id="{6F5A5CE9-754B-5171-6937-E4296C3FC453}"/>
              </a:ext>
            </a:extLst>
          </p:cNvPr>
          <p:cNvSpPr txBox="1"/>
          <p:nvPr/>
        </p:nvSpPr>
        <p:spPr>
          <a:xfrm>
            <a:off x="5527196" y="4842966"/>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おや</a:t>
            </a:r>
          </a:p>
        </p:txBody>
      </p:sp>
      <p:sp>
        <p:nvSpPr>
          <p:cNvPr id="43" name="テキスト ボックス 42">
            <a:extLst>
              <a:ext uri="{FF2B5EF4-FFF2-40B4-BE49-F238E27FC236}">
                <a16:creationId xmlns:a16="http://schemas.microsoft.com/office/drawing/2014/main" id="{D4C5F736-EF72-BEFD-5E18-6D1B67D6376F}"/>
              </a:ext>
            </a:extLst>
          </p:cNvPr>
          <p:cNvSpPr txBox="1"/>
          <p:nvPr/>
        </p:nvSpPr>
        <p:spPr>
          <a:xfrm>
            <a:off x="8428383" y="4842966"/>
            <a:ext cx="1190599"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ほう</a:t>
            </a:r>
          </a:p>
        </p:txBody>
      </p:sp>
      <p:sp>
        <p:nvSpPr>
          <p:cNvPr id="44" name="テキスト ボックス 43">
            <a:extLst>
              <a:ext uri="{FF2B5EF4-FFF2-40B4-BE49-F238E27FC236}">
                <a16:creationId xmlns:a16="http://schemas.microsoft.com/office/drawing/2014/main" id="{C6B2C13E-BFE2-5F4D-C0E0-EE66E29EEB6B}"/>
              </a:ext>
            </a:extLst>
          </p:cNvPr>
          <p:cNvSpPr txBox="1"/>
          <p:nvPr/>
        </p:nvSpPr>
        <p:spPr>
          <a:xfrm>
            <a:off x="7229077" y="4856537"/>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ほごしゃ</a:t>
            </a:r>
          </a:p>
        </p:txBody>
      </p:sp>
      <p:sp>
        <p:nvSpPr>
          <p:cNvPr id="45" name="テキスト ボックス 44">
            <a:extLst>
              <a:ext uri="{FF2B5EF4-FFF2-40B4-BE49-F238E27FC236}">
                <a16:creationId xmlns:a16="http://schemas.microsoft.com/office/drawing/2014/main" id="{B0C0E6B8-9445-5E36-5950-91637FD55BC8}"/>
              </a:ext>
            </a:extLst>
          </p:cNvPr>
          <p:cNvSpPr txBox="1"/>
          <p:nvPr/>
        </p:nvSpPr>
        <p:spPr>
          <a:xfrm>
            <a:off x="470352" y="5339956"/>
            <a:ext cx="1190599"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ていだいりにん</a:t>
            </a:r>
          </a:p>
        </p:txBody>
      </p:sp>
      <p:sp>
        <p:nvSpPr>
          <p:cNvPr id="46" name="テキスト ボックス 45">
            <a:extLst>
              <a:ext uri="{FF2B5EF4-FFF2-40B4-BE49-F238E27FC236}">
                <a16:creationId xmlns:a16="http://schemas.microsoft.com/office/drawing/2014/main" id="{A515C58C-72AF-07B1-E3E4-2DB5753B8959}"/>
              </a:ext>
            </a:extLst>
          </p:cNvPr>
          <p:cNvSpPr txBox="1"/>
          <p:nvPr/>
        </p:nvSpPr>
        <p:spPr>
          <a:xfrm>
            <a:off x="2553365" y="5347543"/>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どうい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707D23DD-A9F9-6C52-F475-11840230E6E4}"/>
              </a:ext>
            </a:extLst>
          </p:cNvPr>
          <p:cNvSpPr txBox="1"/>
          <p:nvPr/>
        </p:nvSpPr>
        <p:spPr>
          <a:xfrm>
            <a:off x="3540438" y="5347543"/>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え</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92E9D987-F62E-F809-DA0D-66481459D9DD}"/>
              </a:ext>
            </a:extLst>
          </p:cNvPr>
          <p:cNvSpPr txBox="1"/>
          <p:nvPr/>
        </p:nvSpPr>
        <p:spPr>
          <a:xfrm>
            <a:off x="4707618" y="5356262"/>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けいやく</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1F85B39C-F455-E227-3702-7DA8EEAF36E3}"/>
              </a:ext>
            </a:extLst>
          </p:cNvPr>
          <p:cNvSpPr txBox="1"/>
          <p:nvPr/>
        </p:nvSpPr>
        <p:spPr>
          <a:xfrm>
            <a:off x="6182638" y="5347378"/>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ばあい</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D60E2C96-935B-1EBC-E820-3B579F5EC095}"/>
              </a:ext>
            </a:extLst>
          </p:cNvPr>
          <p:cNvSpPr txBox="1"/>
          <p:nvPr/>
        </p:nvSpPr>
        <p:spPr>
          <a:xfrm>
            <a:off x="7242336" y="5356262"/>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けいやく</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8657E2C6-799A-7003-A451-0AD8F3317650}"/>
              </a:ext>
            </a:extLst>
          </p:cNvPr>
          <p:cNvSpPr txBox="1"/>
          <p:nvPr/>
        </p:nvSpPr>
        <p:spPr>
          <a:xfrm>
            <a:off x="8346756" y="5323028"/>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と</a:t>
            </a:r>
          </a:p>
        </p:txBody>
      </p:sp>
      <p:sp>
        <p:nvSpPr>
          <p:cNvPr id="52" name="テキスト ボックス 51">
            <a:extLst>
              <a:ext uri="{FF2B5EF4-FFF2-40B4-BE49-F238E27FC236}">
                <a16:creationId xmlns:a16="http://schemas.microsoft.com/office/drawing/2014/main" id="{921E8683-D7A5-B7A2-E2B3-677BBD781249}"/>
              </a:ext>
            </a:extLst>
          </p:cNvPr>
          <p:cNvSpPr txBox="1"/>
          <p:nvPr/>
        </p:nvSpPr>
        <p:spPr>
          <a:xfrm>
            <a:off x="253529" y="5826909"/>
            <a:ext cx="703644"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け</a:t>
            </a:r>
          </a:p>
        </p:txBody>
      </p:sp>
      <p:sp>
        <p:nvSpPr>
          <p:cNvPr id="53" name="テキスト ボックス 52">
            <a:extLst>
              <a:ext uri="{FF2B5EF4-FFF2-40B4-BE49-F238E27FC236}">
                <a16:creationId xmlns:a16="http://schemas.microsoft.com/office/drawing/2014/main" id="{A741D7AE-1074-EBEF-EACA-0CFE67C596C1}"/>
              </a:ext>
            </a:extLst>
          </p:cNvPr>
          <p:cNvSpPr txBox="1"/>
          <p:nvPr/>
        </p:nvSpPr>
        <p:spPr>
          <a:xfrm>
            <a:off x="5276069" y="5807771"/>
            <a:ext cx="1190599" cy="21544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みせいねんしゃとりけ</a:t>
            </a:r>
          </a:p>
        </p:txBody>
      </p:sp>
    </p:spTree>
    <p:extLst>
      <p:ext uri="{BB962C8B-B14F-4D97-AF65-F5344CB8AC3E}">
        <p14:creationId xmlns:p14="http://schemas.microsoft.com/office/powerpoint/2010/main" val="8039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500"/>
                                        <p:tgtEl>
                                          <p:spTgt spid="4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fade">
                                      <p:cBhvr>
                                        <p:cTn id="99" dur="500"/>
                                        <p:tgtEl>
                                          <p:spTgt spid="4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500"/>
                                        <p:tgtEl>
                                          <p:spTgt spid="5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500"/>
                                        <p:tgtEl>
                                          <p:spTgt spid="5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500"/>
                                        <p:tgtEl>
                                          <p:spTgt spid="5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fade">
                                      <p:cBhvr>
                                        <p:cTn id="1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1" grpId="0" animBg="1"/>
      <p:bldP spid="5" grpId="0"/>
      <p:bldP spid="7" grpId="0"/>
      <p:bldP spid="8" grpId="0"/>
      <p:bldP spid="9" grpId="0"/>
      <p:bldP spid="11" grpId="0"/>
      <p:bldP spid="12" grpId="0"/>
      <p:bldP spid="20" grpId="0"/>
      <p:bldP spid="23" grpId="0"/>
      <p:bldP spid="25" grpId="0"/>
      <p:bldP spid="26" grpId="0"/>
      <p:bldP spid="27" grpId="0"/>
      <p:bldP spid="28" grpId="0"/>
      <p:bldP spid="30" grpId="0"/>
      <p:bldP spid="31" grpId="0"/>
      <p:bldP spid="32" grpId="0"/>
      <p:bldP spid="33" grpId="0"/>
      <p:bldP spid="35" grpId="0"/>
      <p:bldP spid="36" grpId="0"/>
      <p:bldP spid="37"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3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11186</TotalTime>
  <Words>5689</Words>
  <Application>Microsoft Office PowerPoint</Application>
  <PresentationFormat>画面に合わせる (4:3)</PresentationFormat>
  <Paragraphs>1543</Paragraphs>
  <Slides>39</Slides>
  <Notes>28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39</vt:i4>
      </vt:variant>
    </vt:vector>
  </HeadingPairs>
  <TitlesOfParts>
    <vt:vector size="50" baseType="lpstr">
      <vt:lpstr>BIZ UDPゴシック</vt:lpstr>
      <vt:lpstr>Meiryo UI</vt:lpstr>
      <vt:lpstr>ヒラギノ角ゴ Pro W6</vt:lpstr>
      <vt:lpstr>ヒラギノ丸ゴ Pro W4</vt:lpstr>
      <vt:lpstr>游ゴシック</vt:lpstr>
      <vt:lpstr>Arial</vt:lpstr>
      <vt:lpstr>Calibri</vt:lpstr>
      <vt:lpstr>Courier New</vt:lpstr>
      <vt:lpstr>Symbol</vt:lpstr>
      <vt:lpstr>Wingdings</vt:lpstr>
      <vt:lpstr>3_ホワイト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中尾 健太</cp:lastModifiedBy>
  <cp:revision>603</cp:revision>
  <cp:lastPrinted>2025-02-12T02:00:08Z</cp:lastPrinted>
  <dcterms:created xsi:type="dcterms:W3CDTF">2019-12-12T07:22:35Z</dcterms:created>
  <dcterms:modified xsi:type="dcterms:W3CDTF">2025-03-24T01:19:37Z</dcterms:modified>
</cp:coreProperties>
</file>