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8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86" r:id="rId18"/>
    <p:sldId id="294" r:id="rId19"/>
    <p:sldId id="295" r:id="rId20"/>
    <p:sldId id="296" r:id="rId21"/>
    <p:sldId id="453" r:id="rId22"/>
    <p:sldId id="422" r:id="rId23"/>
    <p:sldId id="423" r:id="rId24"/>
    <p:sldId id="424" r:id="rId25"/>
    <p:sldId id="304" r:id="rId26"/>
    <p:sldId id="292" r:id="rId27"/>
    <p:sldId id="302" r:id="rId28"/>
    <p:sldId id="279" r:id="rId29"/>
    <p:sldId id="280" r:id="rId30"/>
    <p:sldId id="293" r:id="rId31"/>
    <p:sldId id="281" r:id="rId32"/>
    <p:sldId id="282" r:id="rId33"/>
    <p:sldId id="289" r:id="rId34"/>
  </p:sldIdLst>
  <p:sldSz cx="9144000" cy="6858000" type="screen4x3"/>
  <p:notesSz cx="6735763" cy="9866313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  <a:srgbClr val="5381B6"/>
    <a:srgbClr val="EA8C78"/>
    <a:srgbClr val="E2E9F0"/>
    <a:srgbClr val="FDEDE6"/>
    <a:srgbClr val="EBEFF6"/>
    <a:srgbClr val="FDF3EE"/>
    <a:srgbClr val="8A87B3"/>
    <a:srgbClr val="A8A6C7"/>
    <a:srgbClr val="CABA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スタイル/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1" autoAdjust="0"/>
    <p:restoredTop sz="96139" autoAdjust="0"/>
  </p:normalViewPr>
  <p:slideViewPr>
    <p:cSldViewPr snapToGrid="0" snapToObjects="1">
      <p:cViewPr varScale="1">
        <p:scale>
          <a:sx n="114" d="100"/>
          <a:sy n="114" d="100"/>
        </p:scale>
        <p:origin x="150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8FE93B-7EF7-D949-AB83-86D30216FA05}" type="datetimeFigureOut">
              <a:rPr kumimoji="1" lang="ja-JP" altLang="en-US" smtClean="0"/>
              <a:t>2023/2/13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CF20F6-02F4-5F40-A8D1-3F65F449E5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6621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4229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980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EF97A-8E32-46E6-AE81-7A3FF97C811B}" type="datetime1">
              <a:rPr kumimoji="1" lang="ja-JP" altLang="en-US" smtClean="0"/>
              <a:t>2023/2/13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7B76553B-32E2-D644-9CD0-56FDA882EB90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52171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9C82-83C5-4611-8A9D-B586AD02594D}" type="datetime1">
              <a:rPr kumimoji="1" lang="ja-JP" altLang="en-US" smtClean="0"/>
              <a:t>2023/2/13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4138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67B61-4C22-460E-BB81-03AE7339A533}" type="datetime1">
              <a:rPr kumimoji="1" lang="ja-JP" altLang="en-US" smtClean="0"/>
              <a:t>2023/2/13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2340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25399-B0A4-4069-B8ED-BC7DCF577931}" type="datetime1">
              <a:rPr kumimoji="1" lang="ja-JP" altLang="en-US" smtClean="0"/>
              <a:t>2023/2/13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5461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34951-D0CD-40FA-A8D8-6210438971B3}" type="datetime1">
              <a:rPr kumimoji="1" lang="ja-JP" altLang="en-US" smtClean="0"/>
              <a:t>2023/2/13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7527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D6152-4B2A-4077-B767-04179073FE12}" type="datetime1">
              <a:rPr kumimoji="1" lang="ja-JP" altLang="en-US" smtClean="0"/>
              <a:t>2023/2/13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2620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B1A76-794F-469A-AE3F-F08D47ECBC55}" type="datetime1">
              <a:rPr kumimoji="1" lang="ja-JP" altLang="en-US" smtClean="0"/>
              <a:t>2023/2/13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4350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EF7F-D0C5-4963-858B-CD465BD12098}" type="datetime1">
              <a:rPr kumimoji="1" lang="ja-JP" altLang="en-US" smtClean="0"/>
              <a:t>2023/2/13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4832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9E0A7-7401-42A8-839F-3E7BF772676B}" type="datetime1">
              <a:rPr kumimoji="1" lang="ja-JP" altLang="en-US" smtClean="0"/>
              <a:t>2023/2/13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508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3162B-DE5A-4A90-88C6-0EE05FE552AC}" type="datetime1">
              <a:rPr kumimoji="1" lang="ja-JP" altLang="en-US" smtClean="0"/>
              <a:t>2023/2/13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0607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D0952-C2CC-479A-9464-067F9135CB59}" type="datetime1">
              <a:rPr kumimoji="1" lang="ja-JP" altLang="en-US" smtClean="0"/>
              <a:t>2023/2/13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2423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D26CF-4CE1-4741-9060-60C66DE01164}" type="datetime1">
              <a:rPr kumimoji="1" lang="ja-JP" altLang="en-US" smtClean="0"/>
              <a:t>2023/2/13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010400" y="647613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7B76553B-32E2-D644-9CD0-56FDA882EB90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40932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2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2.png"/><Relationship Id="rId5" Type="http://schemas.openxmlformats.org/officeDocument/2006/relationships/image" Target="../media/image27.png"/><Relationship Id="rId10" Type="http://schemas.openxmlformats.org/officeDocument/2006/relationships/image" Target="../media/image31.png"/><Relationship Id="rId4" Type="http://schemas.openxmlformats.org/officeDocument/2006/relationships/image" Target="../media/image26.png"/><Relationship Id="rId9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フレーム 8"/>
          <p:cNvSpPr/>
          <p:nvPr/>
        </p:nvSpPr>
        <p:spPr>
          <a:xfrm>
            <a:off x="0" y="1"/>
            <a:ext cx="9144000" cy="6874074"/>
          </a:xfrm>
          <a:prstGeom prst="frame">
            <a:avLst>
              <a:gd name="adj1" fmla="val 13704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" name="角丸四角形 9"/>
          <p:cNvSpPr/>
          <p:nvPr/>
        </p:nvSpPr>
        <p:spPr bwMode="white">
          <a:xfrm>
            <a:off x="474133" y="457199"/>
            <a:ext cx="8212667" cy="6011333"/>
          </a:xfrm>
          <a:prstGeom prst="roundRect">
            <a:avLst>
              <a:gd name="adj" fmla="val 2265"/>
            </a:avLst>
          </a:prstGeom>
          <a:solidFill>
            <a:schemeClr val="bg1"/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latin typeface="ヒラギノ丸ゴ Pro W4"/>
              <a:ea typeface="ヒラギノ丸ゴ Pro W4"/>
              <a:cs typeface="ヒラギノ丸ゴ Pro W4"/>
            </a:endParaRPr>
          </a:p>
        </p:txBody>
      </p:sp>
      <p:sp>
        <p:nvSpPr>
          <p:cNvPr id="5" name="正方形/長方形 4"/>
          <p:cNvSpPr/>
          <p:nvPr/>
        </p:nvSpPr>
        <p:spPr bwMode="gray">
          <a:xfrm>
            <a:off x="290453" y="1529811"/>
            <a:ext cx="85800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ja-JP" altLang="en-US" sz="5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Std W8"/>
              </a:rPr>
              <a:t>生活設計とリスクへの備え</a:t>
            </a:r>
          </a:p>
        </p:txBody>
      </p:sp>
      <p:sp>
        <p:nvSpPr>
          <p:cNvPr id="6" name="正方形/長方形 5"/>
          <p:cNvSpPr/>
          <p:nvPr/>
        </p:nvSpPr>
        <p:spPr bwMode="gray">
          <a:xfrm>
            <a:off x="2205170" y="3489337"/>
            <a:ext cx="4650449" cy="1736100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１</a:t>
            </a:r>
            <a:r>
              <a:rPr lang="en-US" altLang="ja-JP" sz="32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. </a:t>
            </a:r>
            <a:r>
              <a:rPr lang="ja-JP" altLang="en-US" sz="32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生活設計とお金</a:t>
            </a:r>
            <a:endParaRPr lang="en-US" altLang="ja-JP" sz="3200" b="1" dirty="0">
              <a:solidFill>
                <a:schemeClr val="accent1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  <a:p>
            <a:r>
              <a:rPr lang="ja-JP" altLang="en-US" sz="32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２</a:t>
            </a:r>
            <a:r>
              <a:rPr kumimoji="1" lang="en-US" altLang="ja-JP" sz="32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. </a:t>
            </a:r>
            <a:r>
              <a:rPr kumimoji="1" lang="ja-JP" altLang="en-US" sz="32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リスクへの備え</a:t>
            </a:r>
            <a:endParaRPr kumimoji="1" lang="en-US" altLang="ja-JP" sz="3200" b="1" dirty="0">
              <a:solidFill>
                <a:schemeClr val="accent1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  <a:p>
            <a:r>
              <a:rPr lang="ja-JP" altLang="en-US" sz="32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３</a:t>
            </a:r>
            <a:r>
              <a:rPr lang="en-US" altLang="ja-JP" sz="32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. </a:t>
            </a:r>
            <a:r>
              <a:rPr lang="ja-JP" altLang="en-US" sz="32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公的保障と私的保障</a:t>
            </a:r>
            <a:endParaRPr lang="en-US" altLang="ja-JP" sz="3200" b="1" dirty="0">
              <a:solidFill>
                <a:schemeClr val="accent1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  <a:p>
            <a:r>
              <a:rPr lang="ja-JP" altLang="en-US" sz="32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４</a:t>
            </a:r>
            <a:r>
              <a:rPr kumimoji="1" lang="en-US" altLang="ja-JP" sz="32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. </a:t>
            </a:r>
            <a:r>
              <a:rPr lang="ja-JP" altLang="en-US" sz="32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まとめ</a:t>
            </a:r>
            <a:endParaRPr kumimoji="1" lang="ja-JP" altLang="en-US" sz="3200" b="1" dirty="0">
              <a:solidFill>
                <a:schemeClr val="accent1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2359951" y="2843389"/>
            <a:ext cx="4340888" cy="458749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 bwMode="white">
          <a:xfrm>
            <a:off x="2568956" y="2690046"/>
            <a:ext cx="3922878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本日の授業内容</a:t>
            </a:r>
            <a:endParaRPr lang="en-US" altLang="ja-JP" sz="24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7665" y="5808208"/>
            <a:ext cx="3725603" cy="281478"/>
          </a:xfrm>
          <a:prstGeom prst="rect">
            <a:avLst/>
          </a:prstGeom>
        </p:spPr>
      </p:pic>
      <p:sp>
        <p:nvSpPr>
          <p:cNvPr id="13" name="スライド番号プレースホルダー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0953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正方形/長方形 31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 bwMode="white">
          <a:xfrm>
            <a:off x="461965" y="30760"/>
            <a:ext cx="3922878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リスクとは何か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88483" y="808089"/>
            <a:ext cx="8009467" cy="475861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</a:pPr>
            <a:r>
              <a:rPr lang="ja-JP" altLang="en-US" sz="3200" b="1" dirty="0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リスクとは</a:t>
            </a:r>
            <a:r>
              <a:rPr lang="en-US" altLang="ja-JP" sz="3200" b="1" dirty="0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…</a:t>
            </a:r>
            <a:endParaRPr lang="en-US" altLang="ja-JP" sz="32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</p:txBody>
      </p: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12032230-361A-4607-88B5-E7BA7B161FD1}"/>
              </a:ext>
            </a:extLst>
          </p:cNvPr>
          <p:cNvGrpSpPr/>
          <p:nvPr/>
        </p:nvGrpSpPr>
        <p:grpSpPr>
          <a:xfrm>
            <a:off x="3364298" y="1584892"/>
            <a:ext cx="2505355" cy="2399189"/>
            <a:chOff x="5006826" y="4173752"/>
            <a:chExt cx="2505355" cy="2399189"/>
          </a:xfrm>
        </p:grpSpPr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06826" y="4173752"/>
              <a:ext cx="2426554" cy="2208689"/>
            </a:xfrm>
            <a:prstGeom prst="rect">
              <a:avLst/>
            </a:prstGeom>
          </p:spPr>
        </p:pic>
        <p:grpSp>
          <p:nvGrpSpPr>
            <p:cNvPr id="25" name="グループ化 24">
              <a:extLst>
                <a:ext uri="{FF2B5EF4-FFF2-40B4-BE49-F238E27FC236}">
                  <a16:creationId xmlns:a16="http://schemas.microsoft.com/office/drawing/2014/main" id="{0F4FD678-876F-4360-9784-BCF9500CA129}"/>
                </a:ext>
              </a:extLst>
            </p:cNvPr>
            <p:cNvGrpSpPr/>
            <p:nvPr/>
          </p:nvGrpSpPr>
          <p:grpSpPr>
            <a:xfrm>
              <a:off x="5018363" y="6029611"/>
              <a:ext cx="2493818" cy="543330"/>
              <a:chOff x="5018363" y="6029611"/>
              <a:chExt cx="2493818" cy="543330"/>
            </a:xfrm>
          </p:grpSpPr>
          <p:sp>
            <p:nvSpPr>
              <p:cNvPr id="21" name="角丸四角形 20"/>
              <p:cNvSpPr/>
              <p:nvPr/>
            </p:nvSpPr>
            <p:spPr bwMode="gray">
              <a:xfrm>
                <a:off x="5018363" y="6029611"/>
                <a:ext cx="2493818" cy="543330"/>
              </a:xfrm>
              <a:prstGeom prst="roundRect">
                <a:avLst>
                  <a:gd name="adj" fmla="val 43388"/>
                </a:avLst>
              </a:prstGeom>
              <a:solidFill>
                <a:schemeClr val="tx2"/>
              </a:solidFill>
              <a:ln w="31750"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b="1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22" name="角丸四角形 21"/>
              <p:cNvSpPr/>
              <p:nvPr/>
            </p:nvSpPr>
            <p:spPr bwMode="white">
              <a:xfrm>
                <a:off x="5046649" y="6065877"/>
                <a:ext cx="2439669" cy="493936"/>
              </a:xfrm>
              <a:prstGeom prst="roundRect">
                <a:avLst>
                  <a:gd name="adj" fmla="val 45836"/>
                </a:avLst>
              </a:prstGeom>
              <a:noFill/>
              <a:ln w="9525" cmpd="sng">
                <a:solidFill>
                  <a:schemeClr val="bg1"/>
                </a:solidFill>
                <a:prstDash val="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b="1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23" name="正方形/長方形 22"/>
              <p:cNvSpPr/>
              <p:nvPr/>
            </p:nvSpPr>
            <p:spPr bwMode="white">
              <a:xfrm>
                <a:off x="5102514" y="6094137"/>
                <a:ext cx="2324197" cy="414628"/>
              </a:xfrm>
              <a:prstGeom prst="rect">
                <a:avLst/>
              </a:prstGeom>
              <a:noFill/>
              <a:ln w="50800" cap="rnd" cmpd="sng">
                <a:noFill/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2800" b="1" dirty="0">
                    <a:solidFill>
                      <a:srgbClr val="FFFFFF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病気で入院</a:t>
                </a:r>
                <a:endParaRPr lang="en-US" altLang="ja-JP" sz="2800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endParaRPr>
              </a:p>
            </p:txBody>
          </p:sp>
        </p:grpSp>
      </p:grp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9A9D589F-85AC-4AD7-B684-539BB32F85D4}"/>
              </a:ext>
            </a:extLst>
          </p:cNvPr>
          <p:cNvGrpSpPr/>
          <p:nvPr/>
        </p:nvGrpSpPr>
        <p:grpSpPr>
          <a:xfrm>
            <a:off x="1458541" y="4113397"/>
            <a:ext cx="2734676" cy="2476477"/>
            <a:chOff x="1458541" y="4113397"/>
            <a:chExt cx="2734676" cy="2476477"/>
          </a:xfrm>
        </p:grpSpPr>
        <p:pic>
          <p:nvPicPr>
            <p:cNvPr id="2" name="図 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8541" y="4113397"/>
              <a:ext cx="2666943" cy="2111893"/>
            </a:xfrm>
            <a:prstGeom prst="rect">
              <a:avLst/>
            </a:prstGeom>
          </p:spPr>
        </p:pic>
        <p:grpSp>
          <p:nvGrpSpPr>
            <p:cNvPr id="28" name="グループ化 27">
              <a:extLst>
                <a:ext uri="{FF2B5EF4-FFF2-40B4-BE49-F238E27FC236}">
                  <a16:creationId xmlns:a16="http://schemas.microsoft.com/office/drawing/2014/main" id="{97140D80-37C1-4847-9D64-EFFC874CB775}"/>
                </a:ext>
              </a:extLst>
            </p:cNvPr>
            <p:cNvGrpSpPr/>
            <p:nvPr/>
          </p:nvGrpSpPr>
          <p:grpSpPr>
            <a:xfrm>
              <a:off x="1699399" y="6068292"/>
              <a:ext cx="2493818" cy="521582"/>
              <a:chOff x="1699399" y="6068292"/>
              <a:chExt cx="2493818" cy="521582"/>
            </a:xfrm>
          </p:grpSpPr>
          <p:sp>
            <p:nvSpPr>
              <p:cNvPr id="18" name="角丸四角形 17"/>
              <p:cNvSpPr/>
              <p:nvPr/>
            </p:nvSpPr>
            <p:spPr bwMode="gray">
              <a:xfrm>
                <a:off x="1699399" y="6068292"/>
                <a:ext cx="2493818" cy="521582"/>
              </a:xfrm>
              <a:prstGeom prst="roundRect">
                <a:avLst>
                  <a:gd name="adj" fmla="val 43388"/>
                </a:avLst>
              </a:prstGeom>
              <a:solidFill>
                <a:schemeClr val="tx2"/>
              </a:solidFill>
              <a:ln w="31750"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b="1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9" name="角丸四角形 18"/>
              <p:cNvSpPr/>
              <p:nvPr/>
            </p:nvSpPr>
            <p:spPr bwMode="white">
              <a:xfrm>
                <a:off x="1727685" y="6102580"/>
                <a:ext cx="2439669" cy="474165"/>
              </a:xfrm>
              <a:prstGeom prst="roundRect">
                <a:avLst>
                  <a:gd name="adj" fmla="val 45836"/>
                </a:avLst>
              </a:prstGeom>
              <a:noFill/>
              <a:ln w="9525" cmpd="sng">
                <a:solidFill>
                  <a:schemeClr val="bg1"/>
                </a:solidFill>
                <a:prstDash val="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b="1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20" name="正方形/長方形 19"/>
              <p:cNvSpPr/>
              <p:nvPr/>
            </p:nvSpPr>
            <p:spPr bwMode="white">
              <a:xfrm>
                <a:off x="1771286" y="6130478"/>
                <a:ext cx="2324197" cy="414628"/>
              </a:xfrm>
              <a:prstGeom prst="rect">
                <a:avLst/>
              </a:prstGeom>
              <a:noFill/>
              <a:ln w="50800" cap="rnd" cmpd="sng">
                <a:noFill/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2800" b="1" dirty="0">
                    <a:solidFill>
                      <a:srgbClr val="FFFFFF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スマホを破損</a:t>
                </a:r>
                <a:endParaRPr lang="en-US" altLang="ja-JP" sz="2800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endParaRPr>
              </a:p>
            </p:txBody>
          </p:sp>
        </p:grpSp>
      </p:grp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5F16E454-4BC1-4601-8B3D-3146294B0C59}"/>
              </a:ext>
            </a:extLst>
          </p:cNvPr>
          <p:cNvGrpSpPr/>
          <p:nvPr/>
        </p:nvGrpSpPr>
        <p:grpSpPr>
          <a:xfrm>
            <a:off x="355600" y="1620102"/>
            <a:ext cx="2770033" cy="2331162"/>
            <a:chOff x="355600" y="1620102"/>
            <a:chExt cx="2770033" cy="2331162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5600" y="1620102"/>
              <a:ext cx="2770033" cy="1921046"/>
            </a:xfrm>
            <a:prstGeom prst="rect">
              <a:avLst/>
            </a:prstGeom>
          </p:spPr>
        </p:pic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F1847605-0D24-4B6C-916D-3DF331A17634}"/>
                </a:ext>
              </a:extLst>
            </p:cNvPr>
            <p:cNvGrpSpPr/>
            <p:nvPr/>
          </p:nvGrpSpPr>
          <p:grpSpPr>
            <a:xfrm>
              <a:off x="547664" y="3440750"/>
              <a:ext cx="2493818" cy="510514"/>
              <a:chOff x="547664" y="3440750"/>
              <a:chExt cx="2493818" cy="510514"/>
            </a:xfrm>
          </p:grpSpPr>
          <p:sp>
            <p:nvSpPr>
              <p:cNvPr id="6" name="角丸四角形 5"/>
              <p:cNvSpPr/>
              <p:nvPr/>
            </p:nvSpPr>
            <p:spPr bwMode="gray">
              <a:xfrm>
                <a:off x="547664" y="3440750"/>
                <a:ext cx="2493818" cy="510514"/>
              </a:xfrm>
              <a:prstGeom prst="roundRect">
                <a:avLst>
                  <a:gd name="adj" fmla="val 43388"/>
                </a:avLst>
              </a:prstGeom>
              <a:solidFill>
                <a:schemeClr val="tx2"/>
              </a:solidFill>
              <a:ln w="31750"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b="1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7" name="角丸四角形 6"/>
              <p:cNvSpPr/>
              <p:nvPr/>
            </p:nvSpPr>
            <p:spPr bwMode="gray">
              <a:xfrm>
                <a:off x="575950" y="3461234"/>
                <a:ext cx="2439669" cy="476902"/>
              </a:xfrm>
              <a:prstGeom prst="roundRect">
                <a:avLst>
                  <a:gd name="adj" fmla="val 45836"/>
                </a:avLst>
              </a:prstGeom>
              <a:noFill/>
              <a:ln w="9525" cmpd="sng">
                <a:solidFill>
                  <a:schemeClr val="bg1"/>
                </a:solidFill>
                <a:prstDash val="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b="1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8" name="正方形/長方形 7"/>
              <p:cNvSpPr/>
              <p:nvPr/>
            </p:nvSpPr>
            <p:spPr bwMode="white">
              <a:xfrm>
                <a:off x="717285" y="3461233"/>
                <a:ext cx="2108002" cy="469424"/>
              </a:xfrm>
              <a:prstGeom prst="rect">
                <a:avLst/>
              </a:prstGeom>
              <a:noFill/>
              <a:ln w="50800" cap="rnd" cmpd="sng">
                <a:noFill/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2800" b="1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交通事故</a:t>
                </a:r>
                <a:endParaRPr lang="en-US" altLang="ja-JP" sz="28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endParaRPr>
              </a:p>
            </p:txBody>
          </p:sp>
        </p:grpSp>
      </p:grp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92A2A58C-59C0-47D2-9ECA-A4950F17CEE9}"/>
              </a:ext>
            </a:extLst>
          </p:cNvPr>
          <p:cNvGrpSpPr/>
          <p:nvPr/>
        </p:nvGrpSpPr>
        <p:grpSpPr>
          <a:xfrm>
            <a:off x="5128443" y="4263365"/>
            <a:ext cx="2493818" cy="2326508"/>
            <a:chOff x="3324736" y="1624360"/>
            <a:chExt cx="2493818" cy="2326508"/>
          </a:xfrm>
        </p:grpSpPr>
        <p:pic>
          <p:nvPicPr>
            <p:cNvPr id="26" name="図 25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44801" y="1624360"/>
              <a:ext cx="1766386" cy="1940761"/>
            </a:xfrm>
            <a:prstGeom prst="rect">
              <a:avLst/>
            </a:prstGeom>
          </p:spPr>
        </p:pic>
        <p:grpSp>
          <p:nvGrpSpPr>
            <p:cNvPr id="24" name="グループ化 23">
              <a:extLst>
                <a:ext uri="{FF2B5EF4-FFF2-40B4-BE49-F238E27FC236}">
                  <a16:creationId xmlns:a16="http://schemas.microsoft.com/office/drawing/2014/main" id="{D072938B-157B-4B6A-858E-EF40F1642582}"/>
                </a:ext>
              </a:extLst>
            </p:cNvPr>
            <p:cNvGrpSpPr/>
            <p:nvPr/>
          </p:nvGrpSpPr>
          <p:grpSpPr>
            <a:xfrm>
              <a:off x="3324736" y="3463575"/>
              <a:ext cx="2493818" cy="487293"/>
              <a:chOff x="3324736" y="3463575"/>
              <a:chExt cx="2493818" cy="487293"/>
            </a:xfrm>
          </p:grpSpPr>
          <p:sp>
            <p:nvSpPr>
              <p:cNvPr id="12" name="角丸四角形 11"/>
              <p:cNvSpPr/>
              <p:nvPr/>
            </p:nvSpPr>
            <p:spPr bwMode="gray">
              <a:xfrm>
                <a:off x="3324736" y="3463575"/>
                <a:ext cx="2493818" cy="487293"/>
              </a:xfrm>
              <a:prstGeom prst="roundRect">
                <a:avLst>
                  <a:gd name="adj" fmla="val 43388"/>
                </a:avLst>
              </a:prstGeom>
              <a:solidFill>
                <a:schemeClr val="tx2"/>
              </a:solidFill>
              <a:ln w="31750"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b="1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3" name="角丸四角形 12"/>
              <p:cNvSpPr/>
              <p:nvPr/>
            </p:nvSpPr>
            <p:spPr bwMode="white">
              <a:xfrm>
                <a:off x="3353022" y="3494747"/>
                <a:ext cx="2439669" cy="442993"/>
              </a:xfrm>
              <a:prstGeom prst="roundRect">
                <a:avLst>
                  <a:gd name="adj" fmla="val 45836"/>
                </a:avLst>
              </a:prstGeom>
              <a:noFill/>
              <a:ln w="9525" cmpd="sng">
                <a:solidFill>
                  <a:schemeClr val="bg1"/>
                </a:solidFill>
                <a:prstDash val="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b="1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4" name="正方形/長方形 13"/>
              <p:cNvSpPr/>
              <p:nvPr/>
            </p:nvSpPr>
            <p:spPr bwMode="white">
              <a:xfrm>
                <a:off x="3517644" y="3514786"/>
                <a:ext cx="2108002" cy="394021"/>
              </a:xfrm>
              <a:prstGeom prst="rect">
                <a:avLst/>
              </a:prstGeom>
              <a:noFill/>
              <a:ln w="50800" cap="rnd" cmpd="sng">
                <a:noFill/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2800" b="1" dirty="0">
                    <a:solidFill>
                      <a:srgbClr val="FFFFFF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財布を紛失</a:t>
                </a:r>
                <a:endParaRPr lang="en-US" altLang="ja-JP" sz="2800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endParaRPr>
              </a:p>
            </p:txBody>
          </p:sp>
        </p:grpSp>
      </p:grp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9DF4986B-82D8-4D99-A433-DB76AAFAD278}"/>
              </a:ext>
            </a:extLst>
          </p:cNvPr>
          <p:cNvGrpSpPr/>
          <p:nvPr/>
        </p:nvGrpSpPr>
        <p:grpSpPr>
          <a:xfrm>
            <a:off x="6108317" y="1624360"/>
            <a:ext cx="2613325" cy="2343277"/>
            <a:chOff x="6108317" y="1624360"/>
            <a:chExt cx="2613325" cy="2343277"/>
          </a:xfrm>
        </p:grpSpPr>
        <p:grpSp>
          <p:nvGrpSpPr>
            <p:cNvPr id="9" name="グループ化 8">
              <a:extLst>
                <a:ext uri="{FF2B5EF4-FFF2-40B4-BE49-F238E27FC236}">
                  <a16:creationId xmlns:a16="http://schemas.microsoft.com/office/drawing/2014/main" id="{2AD77788-0651-4960-876D-240A8A12355E}"/>
                </a:ext>
              </a:extLst>
            </p:cNvPr>
            <p:cNvGrpSpPr/>
            <p:nvPr/>
          </p:nvGrpSpPr>
          <p:grpSpPr>
            <a:xfrm>
              <a:off x="6108317" y="3440751"/>
              <a:ext cx="2613325" cy="526886"/>
              <a:chOff x="6108317" y="3440751"/>
              <a:chExt cx="2613325" cy="526886"/>
            </a:xfrm>
          </p:grpSpPr>
          <p:sp>
            <p:nvSpPr>
              <p:cNvPr id="15" name="角丸四角形 14"/>
              <p:cNvSpPr/>
              <p:nvPr/>
            </p:nvSpPr>
            <p:spPr bwMode="gray">
              <a:xfrm>
                <a:off x="6108317" y="3440751"/>
                <a:ext cx="2613325" cy="526886"/>
              </a:xfrm>
              <a:prstGeom prst="roundRect">
                <a:avLst>
                  <a:gd name="adj" fmla="val 43388"/>
                </a:avLst>
              </a:prstGeom>
              <a:solidFill>
                <a:schemeClr val="tx2"/>
              </a:solidFill>
              <a:ln w="31750"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b="1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6" name="角丸四角形 15"/>
              <p:cNvSpPr/>
              <p:nvPr/>
            </p:nvSpPr>
            <p:spPr bwMode="white">
              <a:xfrm>
                <a:off x="6136604" y="3475521"/>
                <a:ext cx="2556581" cy="478987"/>
              </a:xfrm>
              <a:prstGeom prst="roundRect">
                <a:avLst>
                  <a:gd name="adj" fmla="val 45836"/>
                </a:avLst>
              </a:prstGeom>
              <a:noFill/>
              <a:ln w="9525" cmpd="sng">
                <a:solidFill>
                  <a:schemeClr val="bg1"/>
                </a:solidFill>
                <a:prstDash val="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b="1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7" name="正方形/長方形 16"/>
              <p:cNvSpPr/>
              <p:nvPr/>
            </p:nvSpPr>
            <p:spPr bwMode="white">
              <a:xfrm>
                <a:off x="6207271" y="3525884"/>
                <a:ext cx="2415246" cy="394021"/>
              </a:xfrm>
              <a:prstGeom prst="rect">
                <a:avLst/>
              </a:prstGeom>
              <a:noFill/>
              <a:ln w="50800" cap="rnd" cmpd="sng">
                <a:noFill/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2800" b="1" dirty="0">
                    <a:solidFill>
                      <a:srgbClr val="FFFFFF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自転車の盗難</a:t>
                </a:r>
                <a:endParaRPr lang="en-US" altLang="ja-JP" sz="2800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endParaRPr>
              </a:p>
            </p:txBody>
          </p:sp>
        </p:grpSp>
        <p:pic>
          <p:nvPicPr>
            <p:cNvPr id="27" name="図 26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55833" y="1624360"/>
              <a:ext cx="2070455" cy="1986517"/>
            </a:xfrm>
            <a:prstGeom prst="rect">
              <a:avLst/>
            </a:prstGeom>
          </p:spPr>
        </p:pic>
      </p:grpSp>
      <p:sp>
        <p:nvSpPr>
          <p:cNvPr id="30" name="正方形/長方形 29"/>
          <p:cNvSpPr/>
          <p:nvPr/>
        </p:nvSpPr>
        <p:spPr>
          <a:xfrm>
            <a:off x="188483" y="1306059"/>
            <a:ext cx="9153873" cy="514350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</a:pPr>
            <a:r>
              <a:rPr lang="ja-JP" altLang="en-US" sz="2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　</a:t>
            </a:r>
            <a:r>
              <a:rPr lang="ja-JP" altLang="en-US" sz="3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起きてほしくないことで、起きるとお金がかかること</a:t>
            </a:r>
          </a:p>
        </p:txBody>
      </p:sp>
      <p:sp>
        <p:nvSpPr>
          <p:cNvPr id="37" name="スライド番号プレースホルダー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860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正方形/長方形 37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 bwMode="white">
          <a:xfrm>
            <a:off x="461964" y="30760"/>
            <a:ext cx="8389935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生活設計に重大な影響を与えるリスク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graphicFrame>
        <p:nvGraphicFramePr>
          <p:cNvPr id="25" name="表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1289830"/>
              </p:ext>
            </p:extLst>
          </p:nvPr>
        </p:nvGraphicFramePr>
        <p:xfrm>
          <a:off x="263100" y="840042"/>
          <a:ext cx="8617800" cy="58069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94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26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06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06948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4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0" i="0" dirty="0">
                          <a:solidFill>
                            <a:srgbClr val="FF0000"/>
                          </a:solidFill>
                          <a:latin typeface="ヒラギノ角ゴ Pro W6"/>
                          <a:ea typeface="ヒラギノ角ゴ Pro W6"/>
                          <a:cs typeface="ヒラギノ角ゴ Pro W6"/>
                        </a:rPr>
                        <a:t>　</a:t>
                      </a:r>
                      <a:endParaRPr kumimoji="1" lang="en-US" altLang="ja-JP" sz="800" b="0" i="0" dirty="0">
                        <a:solidFill>
                          <a:schemeClr val="tx1"/>
                        </a:solidFill>
                        <a:latin typeface="ヒラギノ角ゴ Pro W3"/>
                        <a:ea typeface="ヒラギノ角ゴ Pro W3"/>
                        <a:cs typeface="ヒラギノ角ゴ Pro W3"/>
                      </a:endParaRPr>
                    </a:p>
                  </a:txBody>
                  <a:tcPr>
                    <a:lnL w="571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D3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800" b="0" i="0" dirty="0">
                        <a:solidFill>
                          <a:schemeClr val="tx1"/>
                        </a:solidFill>
                        <a:latin typeface="ヒラギノ角ゴ Pro W3"/>
                        <a:ea typeface="ヒラギノ角ゴ Pro W3"/>
                        <a:cs typeface="ヒラギノ角ゴ Pro W3"/>
                      </a:endParaRPr>
                    </a:p>
                    <a:p>
                      <a:pPr algn="ctr"/>
                      <a:endParaRPr kumimoji="1" lang="ja-JP" altLang="en-US" sz="1200" b="0" i="0" dirty="0">
                        <a:solidFill>
                          <a:srgbClr val="FF0000"/>
                        </a:solidFill>
                        <a:latin typeface="ヒラギノ角ゴ Pro W6"/>
                        <a:ea typeface="ヒラギノ角ゴ Pro W6"/>
                        <a:cs typeface="ヒラギノ角ゴ Pro W6"/>
                      </a:endParaRPr>
                    </a:p>
                  </a:txBody>
                  <a:tcPr>
                    <a:lnL w="571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3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E3F871B6-1FC9-4E7F-8571-B16B8B4B6859}"/>
              </a:ext>
            </a:extLst>
          </p:cNvPr>
          <p:cNvGrpSpPr/>
          <p:nvPr/>
        </p:nvGrpSpPr>
        <p:grpSpPr>
          <a:xfrm>
            <a:off x="416090" y="947382"/>
            <a:ext cx="2493818" cy="743762"/>
            <a:chOff x="555668" y="947382"/>
            <a:chExt cx="2493818" cy="743762"/>
          </a:xfrm>
        </p:grpSpPr>
        <p:sp>
          <p:nvSpPr>
            <p:cNvPr id="6" name="角丸四角形 5"/>
            <p:cNvSpPr/>
            <p:nvPr/>
          </p:nvSpPr>
          <p:spPr bwMode="gray">
            <a:xfrm>
              <a:off x="555668" y="947382"/>
              <a:ext cx="2493818" cy="743762"/>
            </a:xfrm>
            <a:prstGeom prst="roundRect">
              <a:avLst>
                <a:gd name="adj" fmla="val 43388"/>
              </a:avLst>
            </a:prstGeom>
            <a:solidFill>
              <a:schemeClr val="tx2"/>
            </a:solidFill>
            <a:ln w="317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" name="角丸四角形 6"/>
            <p:cNvSpPr/>
            <p:nvPr/>
          </p:nvSpPr>
          <p:spPr bwMode="white">
            <a:xfrm>
              <a:off x="582743" y="981189"/>
              <a:ext cx="2439669" cy="676148"/>
            </a:xfrm>
            <a:prstGeom prst="roundRect">
              <a:avLst>
                <a:gd name="adj" fmla="val 45836"/>
              </a:avLst>
            </a:prstGeom>
            <a:noFill/>
            <a:ln w="9525" cmpd="sng">
              <a:solidFill>
                <a:schemeClr val="bg1"/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8" name="正方形/長方形 7"/>
            <p:cNvSpPr/>
            <p:nvPr/>
          </p:nvSpPr>
          <p:spPr bwMode="white">
            <a:xfrm>
              <a:off x="748576" y="1036661"/>
              <a:ext cx="2108002" cy="565205"/>
            </a:xfrm>
            <a:prstGeom prst="rect">
              <a:avLst/>
            </a:prstGeom>
            <a:noFill/>
            <a:ln w="50800" cap="rnd" cmpd="sng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800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交通事故</a:t>
              </a:r>
              <a:endParaRPr lang="en-US" altLang="ja-JP" sz="28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</p:txBody>
        </p:sp>
      </p:grpSp>
      <p:pic>
        <p:nvPicPr>
          <p:cNvPr id="12" name="図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654" y="1773491"/>
            <a:ext cx="2648691" cy="1836894"/>
          </a:xfrm>
          <a:prstGeom prst="rect">
            <a:avLst/>
          </a:prstGeom>
        </p:spPr>
      </p:pic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167D819D-0D3F-489F-892E-F4D19B0BA3A7}"/>
              </a:ext>
            </a:extLst>
          </p:cNvPr>
          <p:cNvGrpSpPr/>
          <p:nvPr/>
        </p:nvGrpSpPr>
        <p:grpSpPr>
          <a:xfrm>
            <a:off x="3291015" y="947382"/>
            <a:ext cx="2493818" cy="743762"/>
            <a:chOff x="3425282" y="947382"/>
            <a:chExt cx="2493818" cy="743762"/>
          </a:xfrm>
        </p:grpSpPr>
        <p:sp>
          <p:nvSpPr>
            <p:cNvPr id="14" name="角丸四角形 13"/>
            <p:cNvSpPr/>
            <p:nvPr/>
          </p:nvSpPr>
          <p:spPr bwMode="gray">
            <a:xfrm>
              <a:off x="3425282" y="947382"/>
              <a:ext cx="2493818" cy="743762"/>
            </a:xfrm>
            <a:prstGeom prst="roundRect">
              <a:avLst>
                <a:gd name="adj" fmla="val 43388"/>
              </a:avLst>
            </a:prstGeom>
            <a:solidFill>
              <a:schemeClr val="tx2"/>
            </a:solidFill>
            <a:ln w="317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5" name="角丸四角形 14"/>
            <p:cNvSpPr/>
            <p:nvPr/>
          </p:nvSpPr>
          <p:spPr bwMode="white">
            <a:xfrm>
              <a:off x="3452357" y="981189"/>
              <a:ext cx="2439669" cy="676148"/>
            </a:xfrm>
            <a:prstGeom prst="roundRect">
              <a:avLst>
                <a:gd name="adj" fmla="val 45836"/>
              </a:avLst>
            </a:prstGeom>
            <a:noFill/>
            <a:ln w="9525" cmpd="sng">
              <a:solidFill>
                <a:schemeClr val="bg1"/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6" name="正方形/長方形 15"/>
            <p:cNvSpPr/>
            <p:nvPr/>
          </p:nvSpPr>
          <p:spPr bwMode="white">
            <a:xfrm>
              <a:off x="3510093" y="1111949"/>
              <a:ext cx="2324197" cy="414628"/>
            </a:xfrm>
            <a:prstGeom prst="rect">
              <a:avLst/>
            </a:prstGeom>
            <a:noFill/>
            <a:ln w="50800" cap="rnd" cmpd="sng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800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病気で入院</a:t>
              </a:r>
              <a:endParaRPr lang="en-US" altLang="ja-JP" sz="28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</p:txBody>
        </p:sp>
      </p:grp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3EC041FA-566B-4313-B112-01CB304C6FD1}"/>
              </a:ext>
            </a:extLst>
          </p:cNvPr>
          <p:cNvGrpSpPr/>
          <p:nvPr/>
        </p:nvGrpSpPr>
        <p:grpSpPr>
          <a:xfrm>
            <a:off x="6192354" y="954192"/>
            <a:ext cx="2493818" cy="743762"/>
            <a:chOff x="6358081" y="954192"/>
            <a:chExt cx="2493818" cy="743762"/>
          </a:xfrm>
        </p:grpSpPr>
        <p:sp>
          <p:nvSpPr>
            <p:cNvPr id="17" name="角丸四角形 16"/>
            <p:cNvSpPr/>
            <p:nvPr/>
          </p:nvSpPr>
          <p:spPr bwMode="gray">
            <a:xfrm>
              <a:off x="6358081" y="954192"/>
              <a:ext cx="2493818" cy="743762"/>
            </a:xfrm>
            <a:prstGeom prst="roundRect">
              <a:avLst>
                <a:gd name="adj" fmla="val 43388"/>
              </a:avLst>
            </a:prstGeom>
            <a:solidFill>
              <a:schemeClr val="tx2"/>
            </a:solidFill>
            <a:ln w="317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" name="角丸四角形 17"/>
            <p:cNvSpPr/>
            <p:nvPr/>
          </p:nvSpPr>
          <p:spPr bwMode="white">
            <a:xfrm>
              <a:off x="6385156" y="987999"/>
              <a:ext cx="2439669" cy="676148"/>
            </a:xfrm>
            <a:prstGeom prst="roundRect">
              <a:avLst>
                <a:gd name="adj" fmla="val 45836"/>
              </a:avLst>
            </a:prstGeom>
            <a:noFill/>
            <a:ln w="9525" cmpd="sng">
              <a:solidFill>
                <a:schemeClr val="bg1"/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 bwMode="white">
            <a:xfrm>
              <a:off x="6442892" y="1055067"/>
              <a:ext cx="2324197" cy="594765"/>
            </a:xfrm>
            <a:prstGeom prst="rect">
              <a:avLst/>
            </a:prstGeom>
            <a:noFill/>
            <a:ln w="50800" cap="rnd" cmpd="sng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ja-JP" altLang="en-US" sz="2400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一家の働き手が</a:t>
              </a:r>
              <a:endParaRPr lang="en-US" altLang="ja-JP" sz="24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  <a:p>
              <a:pPr algn="ctr">
                <a:lnSpc>
                  <a:spcPct val="80000"/>
                </a:lnSpc>
              </a:pPr>
              <a:r>
                <a:rPr lang="ja-JP" altLang="en-US" sz="2400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亡くなった</a:t>
              </a:r>
              <a:endParaRPr lang="en-US" altLang="ja-JP" sz="24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</p:txBody>
        </p:sp>
      </p:grpSp>
      <p:sp>
        <p:nvSpPr>
          <p:cNvPr id="11" name="テキスト ボックス 10"/>
          <p:cNvSpPr txBox="1"/>
          <p:nvPr/>
        </p:nvSpPr>
        <p:spPr>
          <a:xfrm>
            <a:off x="311507" y="3825430"/>
            <a:ext cx="270298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A.</a:t>
            </a:r>
            <a:r>
              <a:rPr lang="ja-JP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 交通事故の</a:t>
            </a:r>
            <a:endParaRPr lang="en-US" altLang="ja-JP" sz="28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algn="ctr"/>
            <a:r>
              <a:rPr lang="ja-JP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年間発生件数</a:t>
            </a:r>
            <a:endParaRPr lang="en-US" altLang="ja-JP" sz="28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algn="ctr"/>
            <a:endParaRPr lang="en-US" altLang="ja-JP" sz="4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algn="ctr"/>
            <a:r>
              <a:rPr lang="en-US" altLang="ja-JP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305,196</a:t>
            </a:r>
            <a:r>
              <a:rPr lang="ja-JP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件</a:t>
            </a:r>
            <a:r>
              <a:rPr lang="en-US" altLang="ja-JP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/</a:t>
            </a:r>
            <a:r>
              <a:rPr lang="ja-JP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年</a:t>
            </a:r>
            <a:endParaRPr lang="ja-JP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308260" y="3825430"/>
            <a:ext cx="245932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altLang="ja-JP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B.</a:t>
            </a:r>
            <a:r>
              <a:rPr lang="ja-JP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 </a:t>
            </a:r>
            <a:r>
              <a:rPr lang="en-US" altLang="ja-JP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1</a:t>
            </a:r>
            <a:r>
              <a:rPr lang="ja-JP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日平均</a:t>
            </a:r>
            <a:endParaRPr lang="en-US" altLang="ja-JP" sz="28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algn="ctr">
              <a:defRPr/>
            </a:pPr>
            <a:r>
              <a:rPr lang="ja-JP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新入院患者数</a:t>
            </a:r>
            <a:endParaRPr lang="en-US" altLang="ja-JP" sz="28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algn="ctr"/>
            <a:endParaRPr lang="en-US" altLang="ja-JP" sz="4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algn="ctr"/>
            <a:r>
              <a:rPr lang="en-US" altLang="ja-JP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41,520</a:t>
            </a:r>
            <a:r>
              <a:rPr lang="ja-JP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人</a:t>
            </a:r>
            <a:r>
              <a:rPr lang="en-US" altLang="ja-JP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/</a:t>
            </a:r>
            <a:r>
              <a:rPr lang="ja-JP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日</a:t>
            </a: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6056513" y="3825430"/>
            <a:ext cx="276550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altLang="ja-JP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C.</a:t>
            </a:r>
            <a:r>
              <a:rPr lang="ja-JP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 </a:t>
            </a:r>
            <a:r>
              <a:rPr lang="en-US" altLang="ja-JP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65</a:t>
            </a:r>
            <a:r>
              <a:rPr lang="ja-JP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歳までに</a:t>
            </a:r>
            <a:endParaRPr lang="en-US" altLang="ja-JP" sz="28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algn="ctr">
              <a:defRPr/>
            </a:pPr>
            <a:r>
              <a:rPr lang="ja-JP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亡くなる人の割合</a:t>
            </a:r>
            <a:endParaRPr lang="en-US" altLang="ja-JP" sz="28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grpSp>
        <p:nvGrpSpPr>
          <p:cNvPr id="13" name="図形グループ 12"/>
          <p:cNvGrpSpPr/>
          <p:nvPr/>
        </p:nvGrpSpPr>
        <p:grpSpPr>
          <a:xfrm>
            <a:off x="292718" y="5496909"/>
            <a:ext cx="2793314" cy="523220"/>
            <a:chOff x="557578" y="5518053"/>
            <a:chExt cx="2793314" cy="523220"/>
          </a:xfrm>
        </p:grpSpPr>
        <p:cxnSp>
          <p:nvCxnSpPr>
            <p:cNvPr id="31" name="直線矢印コネクタ 30"/>
            <p:cNvCxnSpPr/>
            <p:nvPr/>
          </p:nvCxnSpPr>
          <p:spPr>
            <a:xfrm>
              <a:off x="557578" y="5779327"/>
              <a:ext cx="338223" cy="0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テキスト ボックス 28"/>
            <p:cNvSpPr txBox="1"/>
            <p:nvPr/>
          </p:nvSpPr>
          <p:spPr>
            <a:xfrm>
              <a:off x="822635" y="5518053"/>
              <a:ext cx="25282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28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約</a:t>
              </a:r>
              <a:r>
                <a:rPr lang="en-US" altLang="ja-JP" sz="28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103</a:t>
              </a:r>
              <a:r>
                <a:rPr lang="ja-JP" altLang="en-US" sz="28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秒に</a:t>
              </a:r>
              <a:r>
                <a:rPr lang="en-US" altLang="ja-JP" sz="28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1</a:t>
              </a:r>
              <a:r>
                <a:rPr lang="ja-JP" altLang="en-US" sz="28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件</a:t>
              </a:r>
            </a:p>
          </p:txBody>
        </p:sp>
      </p:grpSp>
      <p:grpSp>
        <p:nvGrpSpPr>
          <p:cNvPr id="32" name="図形グループ 31"/>
          <p:cNvGrpSpPr/>
          <p:nvPr/>
        </p:nvGrpSpPr>
        <p:grpSpPr>
          <a:xfrm>
            <a:off x="3348341" y="5487025"/>
            <a:ext cx="2379166" cy="523220"/>
            <a:chOff x="568185" y="5508169"/>
            <a:chExt cx="2379166" cy="523220"/>
          </a:xfrm>
        </p:grpSpPr>
        <p:cxnSp>
          <p:nvCxnSpPr>
            <p:cNvPr id="34" name="直線矢印コネクタ 33"/>
            <p:cNvCxnSpPr/>
            <p:nvPr/>
          </p:nvCxnSpPr>
          <p:spPr>
            <a:xfrm>
              <a:off x="568185" y="5769779"/>
              <a:ext cx="338223" cy="0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テキスト ボックス 34"/>
            <p:cNvSpPr txBox="1"/>
            <p:nvPr/>
          </p:nvSpPr>
          <p:spPr>
            <a:xfrm>
              <a:off x="906408" y="5508169"/>
              <a:ext cx="204094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28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約</a:t>
              </a:r>
              <a:r>
                <a:rPr lang="en-US" altLang="ja-JP" sz="28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2</a:t>
              </a:r>
              <a:r>
                <a:rPr lang="ja-JP" altLang="en-US" sz="28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秒に</a:t>
              </a:r>
              <a:r>
                <a:rPr lang="en-US" altLang="ja-JP" sz="28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1</a:t>
              </a:r>
              <a:r>
                <a:rPr lang="ja-JP" altLang="en-US" sz="28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人</a:t>
              </a:r>
              <a:endParaRPr lang="en-US" altLang="ja-JP" sz="2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</p:txBody>
        </p:sp>
      </p:grpSp>
      <p:sp>
        <p:nvSpPr>
          <p:cNvPr id="20" name="テキスト ボックス 19"/>
          <p:cNvSpPr txBox="1"/>
          <p:nvPr/>
        </p:nvSpPr>
        <p:spPr>
          <a:xfrm>
            <a:off x="5927684" y="4776343"/>
            <a:ext cx="3023158" cy="1553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ja-JP" altLang="en-US" sz="2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男性約</a:t>
            </a:r>
            <a:r>
              <a:rPr lang="en-US" altLang="ja-JP" sz="2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10</a:t>
            </a:r>
            <a:r>
              <a:rPr lang="ja-JP" altLang="en-US" sz="2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人に</a:t>
            </a:r>
            <a:r>
              <a:rPr lang="en-US" altLang="ja-JP" sz="2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1</a:t>
            </a:r>
            <a:r>
              <a:rPr lang="ja-JP" altLang="en-US" sz="2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人</a:t>
            </a:r>
            <a:endParaRPr lang="en-US" altLang="ja-JP" sz="28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algn="ctr">
              <a:lnSpc>
                <a:spcPts val="2000"/>
              </a:lnSpc>
            </a:pPr>
            <a:r>
              <a:rPr lang="ja-JP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（</a:t>
            </a:r>
            <a:r>
              <a:rPr lang="en-US" altLang="ja-JP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10.2</a:t>
            </a:r>
            <a:r>
              <a:rPr lang="ja-JP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％）</a:t>
            </a:r>
            <a:endParaRPr lang="en-US" altLang="ja-JP" sz="24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algn="ctr">
              <a:lnSpc>
                <a:spcPct val="110000"/>
              </a:lnSpc>
            </a:pPr>
            <a:r>
              <a:rPr lang="ja-JP" altLang="en-US" sz="2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女性約</a:t>
            </a:r>
            <a:r>
              <a:rPr lang="en-US" altLang="ja-JP" sz="2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19</a:t>
            </a:r>
            <a:r>
              <a:rPr lang="ja-JP" altLang="en-US" sz="2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人に</a:t>
            </a:r>
            <a:r>
              <a:rPr lang="en-US" altLang="ja-JP" sz="2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1</a:t>
            </a:r>
            <a:r>
              <a:rPr lang="ja-JP" altLang="en-US" sz="2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人</a:t>
            </a:r>
            <a:endParaRPr lang="en-US" altLang="ja-JP" sz="28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algn="ctr">
              <a:lnSpc>
                <a:spcPts val="2000"/>
              </a:lnSpc>
            </a:pPr>
            <a:r>
              <a:rPr lang="ja-JP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（</a:t>
            </a:r>
            <a:r>
              <a:rPr lang="en-US" altLang="ja-JP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5.4</a:t>
            </a:r>
            <a:r>
              <a:rPr lang="ja-JP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％）</a:t>
            </a: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391406" y="6372357"/>
            <a:ext cx="26486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＊警察庁「交通事故発生状況」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(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令和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3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年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)</a:t>
            </a: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3327792" y="6249267"/>
            <a:ext cx="27557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＊厚生労働省「医療施設（動態）調査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ヒラギノ角ゴ Pro W3"/>
            </a:endParaRPr>
          </a:p>
          <a:p>
            <a:pPr algn="r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・病院報告」（令和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3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年）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ヒラギノ角ゴ Pro W3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6236592" y="6372357"/>
            <a:ext cx="27656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＊厚生労働省「簡易生命表」</a:t>
            </a:r>
            <a:r>
              <a:rPr lang="en-US" altLang="zh-TW" sz="10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(</a:t>
            </a:r>
            <a:r>
              <a:rPr lang="zh-TW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令和</a:t>
            </a:r>
            <a:r>
              <a:rPr lang="en-US" altLang="zh-TW" sz="10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3</a:t>
            </a:r>
            <a:r>
              <a:rPr lang="zh-TW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年</a:t>
            </a:r>
            <a:r>
              <a:rPr lang="en-US" altLang="zh-TW" sz="10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)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ヒラギノ角ゴ Pro W3"/>
            </a:endParaRP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A7161817-3256-4D7C-9D8C-32A433E764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3071" y="1845509"/>
            <a:ext cx="2852384" cy="1835271"/>
          </a:xfrm>
          <a:prstGeom prst="rect">
            <a:avLst/>
          </a:prstGeom>
        </p:spPr>
      </p:pic>
      <p:pic>
        <p:nvPicPr>
          <p:cNvPr id="33" name="図 3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2850" y="1641918"/>
            <a:ext cx="2590148" cy="2357595"/>
          </a:xfrm>
          <a:prstGeom prst="rect">
            <a:avLst/>
          </a:prstGeom>
        </p:spPr>
      </p:pic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11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2860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 bwMode="white">
          <a:xfrm>
            <a:off x="461965" y="30760"/>
            <a:ext cx="8258702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リスクに直面した高校生の事例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5331526" y="3462098"/>
            <a:ext cx="3155701" cy="1007544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20000"/>
              </a:lnSpc>
            </a:pPr>
            <a:r>
              <a:rPr lang="en-US" altLang="ja-JP" sz="4800" b="1" spc="-17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Std W8"/>
              </a:rPr>
              <a:t>9,266</a:t>
            </a:r>
            <a:r>
              <a:rPr lang="ja-JP" altLang="en-US" sz="4800" b="1" spc="-17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Std W8"/>
              </a:rPr>
              <a:t>万円</a:t>
            </a:r>
            <a:endParaRPr lang="en-US" altLang="ja-JP" sz="4800" b="1" spc="-17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Std W8"/>
            </a:endParaRPr>
          </a:p>
        </p:txBody>
      </p:sp>
      <p:cxnSp>
        <p:nvCxnSpPr>
          <p:cNvPr id="12" name="直線矢印コネクタ 11"/>
          <p:cNvCxnSpPr/>
          <p:nvPr/>
        </p:nvCxnSpPr>
        <p:spPr>
          <a:xfrm>
            <a:off x="4603405" y="3949395"/>
            <a:ext cx="599183" cy="0"/>
          </a:xfrm>
          <a:prstGeom prst="straightConnector1">
            <a:avLst/>
          </a:prstGeom>
          <a:ln w="127000" cmpd="sng">
            <a:solidFill>
              <a:schemeClr val="tx1">
                <a:lumMod val="75000"/>
                <a:lumOff val="2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図形グループ 1"/>
          <p:cNvGrpSpPr/>
          <p:nvPr/>
        </p:nvGrpSpPr>
        <p:grpSpPr>
          <a:xfrm>
            <a:off x="341743" y="3537693"/>
            <a:ext cx="4261662" cy="914401"/>
            <a:chOff x="573070" y="3344345"/>
            <a:chExt cx="3866895" cy="914401"/>
          </a:xfrm>
        </p:grpSpPr>
        <p:sp>
          <p:nvSpPr>
            <p:cNvPr id="6" name="正方形/長方形 5"/>
            <p:cNvSpPr/>
            <p:nvPr/>
          </p:nvSpPr>
          <p:spPr>
            <a:xfrm>
              <a:off x="573070" y="3344345"/>
              <a:ext cx="1824035" cy="914401"/>
            </a:xfrm>
            <a:prstGeom prst="rect">
              <a:avLst/>
            </a:prstGeom>
            <a:noFill/>
            <a:ln w="50800" cap="rnd" cmpd="sng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120000"/>
                </a:lnSpc>
              </a:pPr>
              <a:r>
                <a:rPr lang="ja-JP" altLang="en-US" sz="4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賠償額</a:t>
              </a:r>
              <a:endParaRPr lang="en-US" altLang="ja-JP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2181751" y="3456535"/>
              <a:ext cx="2258214" cy="690021"/>
            </a:xfrm>
            <a:prstGeom prst="rect">
              <a:avLst/>
            </a:prstGeom>
            <a:noFill/>
            <a:ln w="50800" cap="rnd" cmpd="sng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被害者の損害に対して、加害者が支払わなければならない金額</a:t>
              </a:r>
              <a:endParaRPr lang="en-US" altLang="ja-JP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endParaRPr>
            </a:p>
          </p:txBody>
        </p:sp>
      </p:grpSp>
      <p:pic>
        <p:nvPicPr>
          <p:cNvPr id="4" name="図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6386" y="4213189"/>
            <a:ext cx="5306014" cy="2674387"/>
          </a:xfrm>
          <a:prstGeom prst="rect">
            <a:avLst/>
          </a:prstGeom>
        </p:spPr>
      </p:pic>
      <p:grpSp>
        <p:nvGrpSpPr>
          <p:cNvPr id="19" name="グループ化 18"/>
          <p:cNvGrpSpPr/>
          <p:nvPr/>
        </p:nvGrpSpPr>
        <p:grpSpPr>
          <a:xfrm>
            <a:off x="182880" y="855572"/>
            <a:ext cx="8778240" cy="2474629"/>
            <a:chOff x="514973" y="868131"/>
            <a:chExt cx="7960722" cy="2474629"/>
          </a:xfrm>
        </p:grpSpPr>
        <p:sp>
          <p:nvSpPr>
            <p:cNvPr id="11" name="正方形/長方形 10"/>
            <p:cNvSpPr/>
            <p:nvPr/>
          </p:nvSpPr>
          <p:spPr>
            <a:xfrm>
              <a:off x="657899" y="927936"/>
              <a:ext cx="7701374" cy="2414824"/>
            </a:xfrm>
            <a:prstGeom prst="rect">
              <a:avLst/>
            </a:prstGeom>
            <a:noFill/>
            <a:ln w="50800" cap="rnd" cmpd="sng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ts val="3360"/>
                </a:lnSpc>
              </a:pPr>
              <a:r>
                <a:rPr lang="ja-JP" altLang="en-US" sz="3000" dirty="0">
                  <a:solidFill>
                    <a:srgbClr val="17375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男子高校生が昼間、自転車横断帯のかなり手前の歩道から車道を斜めに横断し、対向車線を自転車で直進してきた男性会社員（</a:t>
              </a:r>
              <a:r>
                <a:rPr lang="en-US" altLang="ja-JP" sz="3000" dirty="0">
                  <a:solidFill>
                    <a:srgbClr val="17375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24</a:t>
              </a:r>
              <a:r>
                <a:rPr lang="ja-JP" altLang="en-US" sz="3000" dirty="0">
                  <a:solidFill>
                    <a:srgbClr val="17375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歳）と衝突。男性会社員に重大な障害（言語機能の喪失等）が残った。</a:t>
              </a:r>
              <a:endParaRPr lang="en-US" altLang="ja-JP" sz="3000" dirty="0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endParaRPr>
            </a:p>
            <a:p>
              <a:pPr algn="r">
                <a:lnSpc>
                  <a:spcPct val="120000"/>
                </a:lnSpc>
              </a:pPr>
              <a:endParaRPr lang="en-US" altLang="ja-JP" sz="500" dirty="0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endParaRPr>
            </a:p>
            <a:p>
              <a:pPr algn="r"/>
              <a:r>
                <a:rPr lang="ja-JP" altLang="en-US" sz="1200" dirty="0">
                  <a:solidFill>
                    <a:srgbClr val="17375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（東京地方裁判所、</a:t>
              </a:r>
              <a:r>
                <a:rPr lang="en-US" altLang="ja-JP" sz="1200" dirty="0">
                  <a:solidFill>
                    <a:srgbClr val="17375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2008</a:t>
              </a:r>
              <a:r>
                <a:rPr lang="ja-JP" altLang="en-US" sz="1200" dirty="0">
                  <a:solidFill>
                    <a:srgbClr val="17375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年</a:t>
              </a:r>
              <a:r>
                <a:rPr lang="en-US" altLang="ja-JP" sz="1200" dirty="0">
                  <a:solidFill>
                    <a:srgbClr val="17375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6</a:t>
              </a:r>
              <a:r>
                <a:rPr lang="ja-JP" altLang="en-US" sz="1200" dirty="0">
                  <a:solidFill>
                    <a:srgbClr val="17375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月</a:t>
              </a:r>
              <a:r>
                <a:rPr lang="en-US" altLang="ja-JP" sz="1200" dirty="0">
                  <a:solidFill>
                    <a:srgbClr val="17375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5</a:t>
              </a:r>
              <a:r>
                <a:rPr lang="ja-JP" altLang="en-US" sz="1200" dirty="0">
                  <a:solidFill>
                    <a:srgbClr val="17375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日判決）</a:t>
              </a:r>
              <a:endParaRPr lang="en-US" altLang="ja-JP" sz="1200" dirty="0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endParaRPr>
            </a:p>
            <a:p>
              <a:pPr algn="r"/>
              <a:r>
                <a:rPr lang="ja-JP" altLang="en-US" sz="1200" dirty="0">
                  <a:solidFill>
                    <a:srgbClr val="17375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＊一般社団法人日本損害保険協会「ファクトブック</a:t>
              </a:r>
              <a:r>
                <a:rPr lang="en-US" altLang="ja-JP" sz="1200" dirty="0">
                  <a:solidFill>
                    <a:srgbClr val="17375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2020</a:t>
              </a:r>
              <a:r>
                <a:rPr lang="ja-JP" altLang="en-US" sz="1200" dirty="0">
                  <a:solidFill>
                    <a:srgbClr val="17375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」をもとに作成</a:t>
              </a:r>
              <a:endParaRPr lang="en-US" altLang="ja-JP" sz="1200" dirty="0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endParaRPr>
            </a:p>
          </p:txBody>
        </p:sp>
        <p:sp>
          <p:nvSpPr>
            <p:cNvPr id="5" name="角丸四角形 4"/>
            <p:cNvSpPr/>
            <p:nvPr/>
          </p:nvSpPr>
          <p:spPr>
            <a:xfrm>
              <a:off x="514973" y="868131"/>
              <a:ext cx="7960722" cy="2422243"/>
            </a:xfrm>
            <a:prstGeom prst="roundRect">
              <a:avLst>
                <a:gd name="adj" fmla="val 6590"/>
              </a:avLst>
            </a:prstGeom>
            <a:noFill/>
            <a:ln w="31750">
              <a:solidFill>
                <a:schemeClr val="accent1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860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正方形/長方形 38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 bwMode="white">
          <a:xfrm>
            <a:off x="461965" y="30760"/>
            <a:ext cx="6311368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リスクに備える</a:t>
            </a:r>
            <a:r>
              <a:rPr lang="en-US" altLang="ja-JP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3</a:t>
            </a:r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つの保障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461964" y="782326"/>
            <a:ext cx="8258703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b="1" dirty="0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保障：もしものときに生活を守るもの</a:t>
            </a:r>
            <a:endParaRPr lang="en-US" altLang="ja-JP" sz="3600" b="1" dirty="0">
              <a:solidFill>
                <a:srgbClr val="17375E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</p:txBody>
      </p:sp>
      <p:cxnSp>
        <p:nvCxnSpPr>
          <p:cNvPr id="13" name="直線コネクタ 12"/>
          <p:cNvCxnSpPr/>
          <p:nvPr/>
        </p:nvCxnSpPr>
        <p:spPr>
          <a:xfrm>
            <a:off x="4305935" y="2659454"/>
            <a:ext cx="439214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4303554" y="3906661"/>
            <a:ext cx="41258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4301819" y="5292615"/>
            <a:ext cx="219607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>
            <a:off x="4507786" y="5768176"/>
            <a:ext cx="210729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4507786" y="4901284"/>
            <a:ext cx="210729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>
            <a:off x="4525542" y="4882912"/>
            <a:ext cx="2219" cy="900138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 bwMode="ltGray">
          <a:xfrm>
            <a:off x="4754682" y="2126092"/>
            <a:ext cx="3179650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accent6">
                <a:lumMod val="75000"/>
              </a:schemeClr>
            </a:solidFill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社会保障制度</a:t>
            </a:r>
            <a:endParaRPr kumimoji="1" lang="en-US" altLang="ja-JP" sz="28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/>
            <a:r>
              <a:rPr lang="en-US" altLang="ja-JP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(</a:t>
            </a:r>
            <a:r>
              <a:rPr lang="ja-JP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社会保険等</a:t>
            </a:r>
            <a:r>
              <a:rPr lang="en-US" altLang="ja-JP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)</a:t>
            </a:r>
            <a:endParaRPr kumimoji="1" lang="ja-JP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</p:txBody>
      </p:sp>
      <p:sp>
        <p:nvSpPr>
          <p:cNvPr id="20" name="テキスト ボックス 19"/>
          <p:cNvSpPr txBox="1"/>
          <p:nvPr/>
        </p:nvSpPr>
        <p:spPr bwMode="ltGray">
          <a:xfrm>
            <a:off x="4754681" y="3617324"/>
            <a:ext cx="317965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accent3">
                <a:lumMod val="75000"/>
              </a:schemeClr>
            </a:solidFill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死亡退職金等</a:t>
            </a:r>
            <a:endParaRPr kumimoji="1" lang="ja-JP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</p:txBody>
      </p:sp>
      <p:sp>
        <p:nvSpPr>
          <p:cNvPr id="21" name="テキスト ボックス 20"/>
          <p:cNvSpPr txBox="1"/>
          <p:nvPr/>
        </p:nvSpPr>
        <p:spPr bwMode="ltGray">
          <a:xfrm>
            <a:off x="4745150" y="4707840"/>
            <a:ext cx="317965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accent4">
                <a:lumMod val="75000"/>
              </a:schemeClr>
            </a:solidFill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預貯金</a:t>
            </a:r>
            <a:endParaRPr kumimoji="1" lang="ja-JP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</p:txBody>
      </p:sp>
      <p:sp>
        <p:nvSpPr>
          <p:cNvPr id="22" name="テキスト ボックス 21"/>
          <p:cNvSpPr txBox="1"/>
          <p:nvPr/>
        </p:nvSpPr>
        <p:spPr bwMode="ltGray">
          <a:xfrm>
            <a:off x="4754678" y="5432312"/>
            <a:ext cx="317965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accent4">
                <a:lumMod val="75000"/>
              </a:schemeClr>
            </a:solidFill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民間保険</a:t>
            </a:r>
            <a:endParaRPr kumimoji="1" lang="ja-JP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458112" y="1820923"/>
            <a:ext cx="895647" cy="4382427"/>
          </a:xfrm>
          <a:prstGeom prst="roundRect">
            <a:avLst>
              <a:gd name="adj" fmla="val 50000"/>
            </a:avLst>
          </a:prstGeom>
          <a:solidFill>
            <a:srgbClr val="799AB4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" name="円/楕円 22"/>
          <p:cNvSpPr/>
          <p:nvPr/>
        </p:nvSpPr>
        <p:spPr>
          <a:xfrm>
            <a:off x="-10761" y="2049740"/>
            <a:ext cx="1827496" cy="382088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リ</a:t>
            </a:r>
            <a:endParaRPr kumimoji="1" lang="en-US" altLang="ja-JP" sz="48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algn="ctr"/>
            <a:r>
              <a:rPr kumimoji="1" lang="ja-JP" altLang="en-US" sz="48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ス</a:t>
            </a:r>
            <a:endParaRPr kumimoji="1" lang="en-US" altLang="ja-JP" sz="48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algn="ctr"/>
            <a:r>
              <a:rPr kumimoji="1" lang="ja-JP" altLang="en-US" sz="48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ク</a:t>
            </a:r>
          </a:p>
        </p:txBody>
      </p:sp>
      <p:sp>
        <p:nvSpPr>
          <p:cNvPr id="5" name="ホームベース 4"/>
          <p:cNvSpPr/>
          <p:nvPr/>
        </p:nvSpPr>
        <p:spPr>
          <a:xfrm rot="10800000">
            <a:off x="1449443" y="2190493"/>
            <a:ext cx="2956744" cy="924567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 w="762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1" name="ホームベース 30"/>
          <p:cNvSpPr/>
          <p:nvPr/>
        </p:nvSpPr>
        <p:spPr>
          <a:xfrm rot="10800000">
            <a:off x="1467200" y="3478244"/>
            <a:ext cx="2956744" cy="924567"/>
          </a:xfrm>
          <a:prstGeom prst="homePlate">
            <a:avLst/>
          </a:prstGeom>
          <a:solidFill>
            <a:srgbClr val="D2E7B8"/>
          </a:solidFill>
          <a:ln w="571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2" name="ホームベース 31"/>
          <p:cNvSpPr/>
          <p:nvPr/>
        </p:nvSpPr>
        <p:spPr>
          <a:xfrm rot="10800000">
            <a:off x="1449444" y="4797381"/>
            <a:ext cx="2956744" cy="924567"/>
          </a:xfrm>
          <a:prstGeom prst="homePlate">
            <a:avLst/>
          </a:prstGeom>
          <a:solidFill>
            <a:srgbClr val="CBCADB"/>
          </a:solidFill>
          <a:ln w="571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1997577" y="2350924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公的保障</a:t>
            </a: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1997577" y="3639186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企業保障</a:t>
            </a: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997577" y="4953239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私的保障</a:t>
            </a:r>
          </a:p>
        </p:txBody>
      </p:sp>
      <p:sp>
        <p:nvSpPr>
          <p:cNvPr id="26" name="角丸四角形吹き出し 25"/>
          <p:cNvSpPr/>
          <p:nvPr/>
        </p:nvSpPr>
        <p:spPr>
          <a:xfrm>
            <a:off x="1671782" y="5871239"/>
            <a:ext cx="2235588" cy="699307"/>
          </a:xfrm>
          <a:prstGeom prst="wedgeRoundRectCallout">
            <a:avLst>
              <a:gd name="adj1" fmla="val -2868"/>
              <a:gd name="adj2" fmla="val -94067"/>
              <a:gd name="adj3" fmla="val 16667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本人の意思</a:t>
            </a:r>
          </a:p>
        </p:txBody>
      </p:sp>
      <p:sp>
        <p:nvSpPr>
          <p:cNvPr id="36" name="円/楕円 35"/>
          <p:cNvSpPr/>
          <p:nvPr/>
        </p:nvSpPr>
        <p:spPr bwMode="ltGray">
          <a:xfrm>
            <a:off x="7738849" y="1989763"/>
            <a:ext cx="1165006" cy="1188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5715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ja-JP" altLang="en-US" sz="2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国など</a:t>
            </a:r>
            <a:endParaRPr lang="en-US" altLang="ja-JP" sz="28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</p:txBody>
      </p:sp>
      <p:sp>
        <p:nvSpPr>
          <p:cNvPr id="37" name="円/楕円 36"/>
          <p:cNvSpPr/>
          <p:nvPr/>
        </p:nvSpPr>
        <p:spPr bwMode="ltGray">
          <a:xfrm>
            <a:off x="7738849" y="3314092"/>
            <a:ext cx="1165005" cy="136473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57150" cmpd="sng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ja-JP" altLang="en-US" sz="2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勤</a:t>
            </a:r>
            <a:endParaRPr lang="en-US" altLang="ja-JP" sz="28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 eaLnBrk="1" hangingPunct="1">
              <a:defRPr/>
            </a:pPr>
            <a:r>
              <a:rPr lang="ja-JP" altLang="en-US" sz="2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め先</a:t>
            </a:r>
            <a:endParaRPr lang="en-US" altLang="ja-JP" sz="28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</p:txBody>
      </p:sp>
      <p:sp>
        <p:nvSpPr>
          <p:cNvPr id="38" name="円/楕円 37"/>
          <p:cNvSpPr/>
          <p:nvPr/>
        </p:nvSpPr>
        <p:spPr bwMode="ltGray">
          <a:xfrm>
            <a:off x="7807107" y="4838312"/>
            <a:ext cx="1096748" cy="1188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57150" cmpd="sng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ja-JP" altLang="en-US" sz="2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自分</a:t>
            </a:r>
            <a:endParaRPr lang="en-US" altLang="ja-JP" sz="28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</p:txBody>
      </p:sp>
      <p:sp>
        <p:nvSpPr>
          <p:cNvPr id="30" name="ホームベース 29"/>
          <p:cNvSpPr/>
          <p:nvPr/>
        </p:nvSpPr>
        <p:spPr>
          <a:xfrm rot="10800000">
            <a:off x="1449446" y="2207429"/>
            <a:ext cx="2956744" cy="924567"/>
          </a:xfrm>
          <a:prstGeom prst="homePlate">
            <a:avLst/>
          </a:prstGeom>
          <a:noFill/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5" name="角丸四角形吹き出し 24"/>
          <p:cNvSpPr/>
          <p:nvPr/>
        </p:nvSpPr>
        <p:spPr>
          <a:xfrm>
            <a:off x="2444909" y="1507508"/>
            <a:ext cx="1979035" cy="534837"/>
          </a:xfrm>
          <a:prstGeom prst="wedgeRoundRectCallout">
            <a:avLst>
              <a:gd name="adj1" fmla="val 2196"/>
              <a:gd name="adj2" fmla="val 101664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法で強制</a:t>
            </a:r>
            <a:endParaRPr kumimoji="1" lang="ja-JP" altLang="en-US" sz="28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860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6" grpId="0" animBg="1"/>
      <p:bldP spid="37" grpId="0" animBg="1"/>
      <p:bldP spid="38" grpId="0" animBg="1"/>
      <p:bldP spid="30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 bwMode="white">
          <a:xfrm>
            <a:off x="461965" y="30760"/>
            <a:ext cx="3922878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まとめ</a:t>
            </a:r>
            <a:r>
              <a:rPr lang="en-US" altLang="ja-JP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②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14</a:t>
            </a:fld>
            <a:endParaRPr kumimoji="1" lang="ja-JP" altLang="en-US"/>
          </a:p>
        </p:txBody>
      </p:sp>
      <p:grpSp>
        <p:nvGrpSpPr>
          <p:cNvPr id="16" name="グループ化 15"/>
          <p:cNvGrpSpPr/>
          <p:nvPr/>
        </p:nvGrpSpPr>
        <p:grpSpPr>
          <a:xfrm>
            <a:off x="128048" y="925501"/>
            <a:ext cx="8953904" cy="870051"/>
            <a:chOff x="190095" y="976721"/>
            <a:chExt cx="8953904" cy="870051"/>
          </a:xfrm>
        </p:grpSpPr>
        <p:sp>
          <p:nvSpPr>
            <p:cNvPr id="17" name="正方形/長方形 16"/>
            <p:cNvSpPr/>
            <p:nvPr/>
          </p:nvSpPr>
          <p:spPr>
            <a:xfrm>
              <a:off x="610248" y="1121590"/>
              <a:ext cx="8533751" cy="725182"/>
            </a:xfrm>
            <a:prstGeom prst="rect">
              <a:avLst/>
            </a:prstGeom>
            <a:noFill/>
            <a:ln w="50800" cap="rnd" cmpd="sng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3600" b="1" dirty="0">
                  <a:solidFill>
                    <a:schemeClr val="bg1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生活設計と資金計画は、セットで考える必要がある。</a:t>
              </a:r>
              <a:endParaRPr lang="en-US" altLang="ja-JP" sz="3600" b="1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endParaRPr>
            </a:p>
          </p:txBody>
        </p:sp>
        <p:sp>
          <p:nvSpPr>
            <p:cNvPr id="18" name="正方形/長方形 17"/>
            <p:cNvSpPr/>
            <p:nvPr/>
          </p:nvSpPr>
          <p:spPr>
            <a:xfrm>
              <a:off x="190095" y="976721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2800" dirty="0">
                  <a:solidFill>
                    <a:schemeClr val="bg1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①</a:t>
              </a:r>
              <a:endParaRPr lang="ja-JP" altLang="en-US" sz="28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19" name="グループ化 18"/>
          <p:cNvGrpSpPr/>
          <p:nvPr/>
        </p:nvGrpSpPr>
        <p:grpSpPr>
          <a:xfrm>
            <a:off x="113825" y="2229929"/>
            <a:ext cx="8865774" cy="1007227"/>
            <a:chOff x="186322" y="2177113"/>
            <a:chExt cx="8865774" cy="1007227"/>
          </a:xfrm>
        </p:grpSpPr>
        <p:sp>
          <p:nvSpPr>
            <p:cNvPr id="20" name="正方形/長方形 19"/>
            <p:cNvSpPr/>
            <p:nvPr/>
          </p:nvSpPr>
          <p:spPr>
            <a:xfrm>
              <a:off x="645345" y="2230980"/>
              <a:ext cx="8406751" cy="953360"/>
            </a:xfrm>
            <a:prstGeom prst="rect">
              <a:avLst/>
            </a:prstGeom>
            <a:noFill/>
            <a:ln w="50800" cap="rnd" cmpd="sng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3600" b="1" dirty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リスクに対して</a:t>
              </a:r>
              <a:r>
                <a:rPr lang="en-US" altLang="ja-JP" sz="3600" b="1" dirty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3</a:t>
              </a:r>
              <a:r>
                <a:rPr lang="ja-JP" altLang="en-US" sz="3600" b="1" dirty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つの保障手段で備えることができる。</a:t>
              </a:r>
              <a:endParaRPr lang="en-US" altLang="ja-JP" sz="3600" b="1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endParaRPr>
            </a:p>
          </p:txBody>
        </p:sp>
        <p:sp>
          <p:nvSpPr>
            <p:cNvPr id="21" name="正方形/長方形 20"/>
            <p:cNvSpPr/>
            <p:nvPr/>
          </p:nvSpPr>
          <p:spPr>
            <a:xfrm>
              <a:off x="186322" y="2177113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2800" dirty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②</a:t>
              </a:r>
              <a:endParaRPr lang="ja-JP" altLang="en-US" sz="28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22" name="グループ化 21"/>
          <p:cNvGrpSpPr/>
          <p:nvPr/>
        </p:nvGrpSpPr>
        <p:grpSpPr>
          <a:xfrm>
            <a:off x="113825" y="3754757"/>
            <a:ext cx="9032179" cy="1083980"/>
            <a:chOff x="240626" y="3414553"/>
            <a:chExt cx="9032179" cy="1083980"/>
          </a:xfrm>
        </p:grpSpPr>
        <p:sp>
          <p:nvSpPr>
            <p:cNvPr id="23" name="正方形/長方形 22"/>
            <p:cNvSpPr/>
            <p:nvPr/>
          </p:nvSpPr>
          <p:spPr>
            <a:xfrm>
              <a:off x="643804" y="3438374"/>
              <a:ext cx="8629001" cy="1060159"/>
            </a:xfrm>
            <a:prstGeom prst="rect">
              <a:avLst/>
            </a:prstGeom>
            <a:noFill/>
            <a:ln w="50800" cap="rnd" cmpd="sng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36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公的保障</a:t>
              </a:r>
              <a:r>
                <a:rPr lang="ja-JP" altLang="en-US" sz="3600" b="1" dirty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と企業保障で不足する部分を</a:t>
              </a:r>
              <a:r>
                <a:rPr lang="ja-JP" altLang="en-US" sz="36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私的保障</a:t>
              </a:r>
              <a:r>
                <a:rPr lang="ja-JP" altLang="en-US" sz="3600" b="1" dirty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で補う。</a:t>
              </a:r>
              <a:endParaRPr lang="en-US" altLang="ja-JP" sz="3600" b="1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endParaRPr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240626" y="3414553"/>
              <a:ext cx="54373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2800" dirty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③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286028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フレーム 7"/>
          <p:cNvSpPr/>
          <p:nvPr/>
        </p:nvSpPr>
        <p:spPr>
          <a:xfrm>
            <a:off x="0" y="1"/>
            <a:ext cx="9144000" cy="6874074"/>
          </a:xfrm>
          <a:prstGeom prst="frame">
            <a:avLst>
              <a:gd name="adj1" fmla="val 13704"/>
            </a:avLst>
          </a:prstGeom>
          <a:solidFill>
            <a:srgbClr val="3399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" name="角丸四角形 4"/>
          <p:cNvSpPr/>
          <p:nvPr/>
        </p:nvSpPr>
        <p:spPr bwMode="white">
          <a:xfrm>
            <a:off x="474133" y="457199"/>
            <a:ext cx="8212667" cy="6011333"/>
          </a:xfrm>
          <a:prstGeom prst="roundRect">
            <a:avLst>
              <a:gd name="adj" fmla="val 2265"/>
            </a:avLst>
          </a:prstGeom>
          <a:solidFill>
            <a:schemeClr val="bg1"/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latin typeface="ヒラギノ丸ゴ Pro W4"/>
              <a:ea typeface="ヒラギノ丸ゴ Pro W4"/>
              <a:cs typeface="ヒラギノ丸ゴ Pro W4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79400" y="2409547"/>
            <a:ext cx="8562759" cy="1378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ja-JP" altLang="en-US" sz="6000" b="1" dirty="0">
                <a:solidFill>
                  <a:srgbClr val="298054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３</a:t>
            </a:r>
            <a:r>
              <a:rPr lang="en-US" altLang="ja-JP" sz="6000" b="1" dirty="0">
                <a:solidFill>
                  <a:srgbClr val="298054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. </a:t>
            </a:r>
            <a:r>
              <a:rPr lang="ja-JP" altLang="en-US" sz="6000" b="1" dirty="0">
                <a:solidFill>
                  <a:srgbClr val="298054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公的保障と私的保障</a:t>
            </a:r>
            <a:endParaRPr lang="en-US" altLang="ja-JP" sz="6000" b="1" dirty="0">
              <a:solidFill>
                <a:srgbClr val="298054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algn="ctr">
              <a:lnSpc>
                <a:spcPct val="80000"/>
              </a:lnSpc>
              <a:spcBef>
                <a:spcPts val="1200"/>
              </a:spcBef>
            </a:pPr>
            <a:r>
              <a:rPr lang="ja-JP" altLang="en-US" sz="3200" b="1" dirty="0">
                <a:solidFill>
                  <a:srgbClr val="298054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～国からのサポートと自分たちで準備するもの～</a:t>
            </a:r>
            <a:endParaRPr kumimoji="1" lang="ja-JP" altLang="en-US" sz="3200" b="1" dirty="0">
              <a:solidFill>
                <a:srgbClr val="298054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86028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テキスト ボックス 18"/>
          <p:cNvSpPr txBox="1">
            <a:spLocks noChangeArrowheads="1"/>
          </p:cNvSpPr>
          <p:nvPr/>
        </p:nvSpPr>
        <p:spPr bwMode="auto">
          <a:xfrm>
            <a:off x="5290344" y="1584132"/>
            <a:ext cx="3431381" cy="900000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  <a:miter lim="800000"/>
            <a:headEnd/>
            <a:tailEnd/>
          </a:ln>
        </p:spPr>
        <p:txBody>
          <a:bodyPr anchor="ctr">
            <a:no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病気</a:t>
            </a:r>
            <a:r>
              <a:rPr lang="ja-JP" alt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や</a:t>
            </a:r>
            <a:r>
              <a:rPr lang="ja-JP" altLang="en-US" sz="2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ケガ</a:t>
            </a:r>
            <a:r>
              <a:rPr lang="ja-JP" alt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にかかる治療費</a:t>
            </a:r>
          </a:p>
        </p:txBody>
      </p:sp>
      <p:sp>
        <p:nvSpPr>
          <p:cNvPr id="47" name="正方形/長方形 46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 bwMode="white">
          <a:xfrm>
            <a:off x="461965" y="30760"/>
            <a:ext cx="3922878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社会保障制度の概要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13" name="テキスト ボックス 31"/>
          <p:cNvSpPr txBox="1">
            <a:spLocks noChangeArrowheads="1"/>
          </p:cNvSpPr>
          <p:nvPr/>
        </p:nvSpPr>
        <p:spPr bwMode="gray">
          <a:xfrm>
            <a:off x="2279534" y="1008372"/>
            <a:ext cx="2380143" cy="400110"/>
          </a:xfrm>
          <a:prstGeom prst="rect">
            <a:avLst/>
          </a:prstGeom>
          <a:solidFill>
            <a:srgbClr val="50AF86"/>
          </a:solidFill>
          <a:ln w="19050" cmpd="sng">
            <a:solidFill>
              <a:srgbClr val="50AF86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制度</a:t>
            </a:r>
            <a:endParaRPr lang="en-US" altLang="ja-JP" sz="20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14" name="テキスト ボックス 22"/>
          <p:cNvSpPr txBox="1">
            <a:spLocks noChangeArrowheads="1"/>
          </p:cNvSpPr>
          <p:nvPr/>
        </p:nvSpPr>
        <p:spPr bwMode="gray">
          <a:xfrm>
            <a:off x="5290344" y="1008372"/>
            <a:ext cx="3421856" cy="399600"/>
          </a:xfrm>
          <a:prstGeom prst="rect">
            <a:avLst/>
          </a:prstGeom>
          <a:solidFill>
            <a:srgbClr val="0070C0"/>
          </a:solidFill>
          <a:ln w="19050" cmpd="sng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主な保障の内容</a:t>
            </a:r>
          </a:p>
        </p:txBody>
      </p:sp>
      <p:sp>
        <p:nvSpPr>
          <p:cNvPr id="16" name="右矢印 15"/>
          <p:cNvSpPr/>
          <p:nvPr/>
        </p:nvSpPr>
        <p:spPr bwMode="auto">
          <a:xfrm>
            <a:off x="4787200" y="1825720"/>
            <a:ext cx="431035" cy="416824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b="1"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18" name="右矢印 17"/>
          <p:cNvSpPr/>
          <p:nvPr/>
        </p:nvSpPr>
        <p:spPr bwMode="auto">
          <a:xfrm>
            <a:off x="4787200" y="2852444"/>
            <a:ext cx="431035" cy="416825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b="1"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19" name="テキスト ボックス 20"/>
          <p:cNvSpPr txBox="1">
            <a:spLocks noChangeArrowheads="1"/>
          </p:cNvSpPr>
          <p:nvPr/>
        </p:nvSpPr>
        <p:spPr bwMode="auto">
          <a:xfrm>
            <a:off x="5290344" y="4633798"/>
            <a:ext cx="3431381" cy="900000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  <a:miter lim="800000"/>
            <a:headEnd/>
            <a:tailEnd/>
          </a:ln>
        </p:spPr>
        <p:txBody>
          <a:bodyPr anchor="ctr">
            <a:no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仕事中</a:t>
            </a:r>
            <a:r>
              <a:rPr lang="ja-JP" alt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のケガ等の治療費</a:t>
            </a:r>
          </a:p>
        </p:txBody>
      </p:sp>
      <p:sp>
        <p:nvSpPr>
          <p:cNvPr id="20" name="右矢印 19"/>
          <p:cNvSpPr/>
          <p:nvPr/>
        </p:nvSpPr>
        <p:spPr bwMode="auto">
          <a:xfrm>
            <a:off x="4787200" y="4874488"/>
            <a:ext cx="431035" cy="41862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b="1"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21" name="テキスト ボックス 19"/>
          <p:cNvSpPr txBox="1">
            <a:spLocks noChangeArrowheads="1"/>
          </p:cNvSpPr>
          <p:nvPr/>
        </p:nvSpPr>
        <p:spPr bwMode="auto">
          <a:xfrm>
            <a:off x="5280819" y="3624802"/>
            <a:ext cx="3431381" cy="900000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  <a:miter lim="800000"/>
            <a:headEnd/>
            <a:tailEnd/>
          </a:ln>
        </p:spPr>
        <p:txBody>
          <a:bodyPr anchor="ctr">
            <a:no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介護サービス</a:t>
            </a:r>
            <a:r>
              <a:rPr lang="ja-JP" alt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費用</a:t>
            </a:r>
            <a:endParaRPr lang="en-US" altLang="ja-JP" sz="22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(</a:t>
            </a:r>
            <a:r>
              <a:rPr lang="ja-JP" alt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訪問介護など</a:t>
            </a:r>
            <a:r>
              <a:rPr lang="en-US" altLang="ja-JP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)</a:t>
            </a:r>
            <a:endParaRPr lang="ja-JP" altLang="en-US" sz="22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22" name="右矢印 21"/>
          <p:cNvSpPr/>
          <p:nvPr/>
        </p:nvSpPr>
        <p:spPr bwMode="auto">
          <a:xfrm>
            <a:off x="4787200" y="3866390"/>
            <a:ext cx="431035" cy="416825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b="1"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23" name="テキスト ボックス 21"/>
          <p:cNvSpPr txBox="1">
            <a:spLocks noChangeArrowheads="1"/>
          </p:cNvSpPr>
          <p:nvPr/>
        </p:nvSpPr>
        <p:spPr bwMode="auto">
          <a:xfrm>
            <a:off x="5280819" y="5635865"/>
            <a:ext cx="3431381" cy="900000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  <a:miter lim="800000"/>
            <a:headEnd/>
            <a:tailEnd/>
          </a:ln>
        </p:spPr>
        <p:txBody>
          <a:bodyPr anchor="ctr">
            <a:no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失業</a:t>
            </a:r>
            <a:r>
              <a:rPr lang="ja-JP" alt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時の生活費</a:t>
            </a:r>
          </a:p>
        </p:txBody>
      </p:sp>
      <p:sp>
        <p:nvSpPr>
          <p:cNvPr id="24" name="右矢印 23"/>
          <p:cNvSpPr/>
          <p:nvPr/>
        </p:nvSpPr>
        <p:spPr bwMode="auto">
          <a:xfrm>
            <a:off x="4787200" y="5876555"/>
            <a:ext cx="431035" cy="41862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b="1"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25" name="テキスト ボックス 3"/>
          <p:cNvSpPr txBox="1">
            <a:spLocks noChangeArrowheads="1"/>
          </p:cNvSpPr>
          <p:nvPr/>
        </p:nvSpPr>
        <p:spPr bwMode="auto">
          <a:xfrm>
            <a:off x="2279532" y="2736856"/>
            <a:ext cx="2507667" cy="648000"/>
          </a:xfrm>
          <a:prstGeom prst="rect">
            <a:avLst/>
          </a:prstGeom>
          <a:noFill/>
          <a:ln w="57150" cmpd="sng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2.</a:t>
            </a:r>
            <a:r>
              <a:rPr lang="ja-JP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公的年金保険</a:t>
            </a:r>
          </a:p>
        </p:txBody>
      </p:sp>
      <p:sp>
        <p:nvSpPr>
          <p:cNvPr id="27" name="テキスト ボックス 3"/>
          <p:cNvSpPr txBox="1">
            <a:spLocks noChangeArrowheads="1"/>
          </p:cNvSpPr>
          <p:nvPr/>
        </p:nvSpPr>
        <p:spPr bwMode="auto">
          <a:xfrm>
            <a:off x="2279533" y="4687798"/>
            <a:ext cx="2376000" cy="792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4.</a:t>
            </a:r>
            <a:r>
              <a:rPr lang="ja-JP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労働者</a:t>
            </a:r>
            <a:endParaRPr lang="en-US" altLang="ja-JP" sz="24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　 災害補償保険</a:t>
            </a:r>
            <a:endParaRPr lang="en-US" altLang="ja-JP" sz="24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28" name="テキスト ボックス 3"/>
          <p:cNvSpPr txBox="1">
            <a:spLocks noChangeArrowheads="1"/>
          </p:cNvSpPr>
          <p:nvPr/>
        </p:nvSpPr>
        <p:spPr bwMode="auto">
          <a:xfrm>
            <a:off x="2279532" y="3750802"/>
            <a:ext cx="2651773" cy="648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3.</a:t>
            </a:r>
            <a:r>
              <a:rPr lang="ja-JP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公的介護保険</a:t>
            </a:r>
            <a:endParaRPr lang="en-US" altLang="ja-JP" sz="24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29" name="テキスト ボックス 3"/>
          <p:cNvSpPr txBox="1">
            <a:spLocks noChangeArrowheads="1"/>
          </p:cNvSpPr>
          <p:nvPr/>
        </p:nvSpPr>
        <p:spPr bwMode="auto">
          <a:xfrm>
            <a:off x="2279533" y="5761865"/>
            <a:ext cx="2376000" cy="648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5.</a:t>
            </a:r>
            <a:r>
              <a:rPr lang="ja-JP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雇用保険</a:t>
            </a:r>
            <a:endParaRPr lang="en-US" altLang="ja-JP" sz="24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1460532" y="1999274"/>
            <a:ext cx="823145" cy="0"/>
            <a:chOff x="1460532" y="2004884"/>
            <a:chExt cx="823145" cy="2798"/>
          </a:xfrm>
        </p:grpSpPr>
        <p:cxnSp>
          <p:nvCxnSpPr>
            <p:cNvPr id="30" name="直線コネクタ 29"/>
            <p:cNvCxnSpPr/>
            <p:nvPr/>
          </p:nvCxnSpPr>
          <p:spPr>
            <a:xfrm>
              <a:off x="1460532" y="2004884"/>
              <a:ext cx="499512" cy="0"/>
            </a:xfrm>
            <a:prstGeom prst="line">
              <a:avLst/>
            </a:prstGeom>
            <a:ln w="38100">
              <a:solidFill>
                <a:srgbClr val="50AF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コネクタ 30"/>
            <p:cNvCxnSpPr/>
            <p:nvPr/>
          </p:nvCxnSpPr>
          <p:spPr>
            <a:xfrm>
              <a:off x="1955800" y="2007682"/>
              <a:ext cx="327877" cy="0"/>
            </a:xfrm>
            <a:prstGeom prst="line">
              <a:avLst/>
            </a:prstGeom>
            <a:ln w="38100">
              <a:solidFill>
                <a:srgbClr val="50AF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直線コネクタ 31"/>
          <p:cNvCxnSpPr/>
          <p:nvPr/>
        </p:nvCxnSpPr>
        <p:spPr>
          <a:xfrm>
            <a:off x="1955800" y="3060856"/>
            <a:ext cx="327877" cy="0"/>
          </a:xfrm>
          <a:prstGeom prst="line">
            <a:avLst/>
          </a:prstGeom>
          <a:ln w="38100">
            <a:solidFill>
              <a:srgbClr val="50AF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>
            <a:off x="1955800" y="4074802"/>
            <a:ext cx="327877" cy="0"/>
          </a:xfrm>
          <a:prstGeom prst="line">
            <a:avLst/>
          </a:prstGeom>
          <a:ln w="38100">
            <a:solidFill>
              <a:srgbClr val="50AF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>
            <a:off x="1955800" y="5083798"/>
            <a:ext cx="327877" cy="0"/>
          </a:xfrm>
          <a:prstGeom prst="line">
            <a:avLst/>
          </a:prstGeom>
          <a:ln w="38100">
            <a:solidFill>
              <a:srgbClr val="50AF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>
            <a:off x="1955800" y="5983269"/>
            <a:ext cx="327877" cy="0"/>
          </a:xfrm>
          <a:prstGeom prst="line">
            <a:avLst/>
          </a:prstGeom>
          <a:ln w="38100">
            <a:solidFill>
              <a:srgbClr val="50AF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>
            <a:cxnSpLocks/>
          </p:cNvCxnSpPr>
          <p:nvPr/>
        </p:nvCxnSpPr>
        <p:spPr>
          <a:xfrm>
            <a:off x="1955800" y="2011812"/>
            <a:ext cx="0" cy="3988287"/>
          </a:xfrm>
          <a:prstGeom prst="line">
            <a:avLst/>
          </a:prstGeom>
          <a:ln w="38100">
            <a:solidFill>
              <a:srgbClr val="50AF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角丸四角形 1"/>
          <p:cNvSpPr>
            <a:spLocks/>
          </p:cNvSpPr>
          <p:nvPr/>
        </p:nvSpPr>
        <p:spPr bwMode="gray">
          <a:xfrm>
            <a:off x="441588" y="1569282"/>
            <a:ext cx="1152000" cy="1080000"/>
          </a:xfrm>
          <a:prstGeom prst="roundRect">
            <a:avLst/>
          </a:prstGeom>
          <a:solidFill>
            <a:srgbClr val="50AF86"/>
          </a:solidFill>
          <a:ln w="38100">
            <a:solidFill>
              <a:srgbClr val="50AF8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 bwMode="white">
          <a:xfrm>
            <a:off x="516814" y="1654768"/>
            <a:ext cx="981818" cy="981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kumimoji="1" lang="ja-JP" altLang="en-US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社会</a:t>
            </a:r>
            <a:endParaRPr kumimoji="1" lang="en-US" altLang="ja-JP" sz="28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algn="ctr">
              <a:lnSpc>
                <a:spcPct val="90000"/>
              </a:lnSpc>
            </a:pPr>
            <a:r>
              <a:rPr kumimoji="1" lang="ja-JP" altLang="en-US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保険</a:t>
            </a:r>
          </a:p>
        </p:txBody>
      </p:sp>
      <p:sp>
        <p:nvSpPr>
          <p:cNvPr id="37" name="角丸四角形 36"/>
          <p:cNvSpPr>
            <a:spLocks/>
          </p:cNvSpPr>
          <p:nvPr/>
        </p:nvSpPr>
        <p:spPr>
          <a:xfrm>
            <a:off x="454288" y="2864798"/>
            <a:ext cx="1152000" cy="1080000"/>
          </a:xfrm>
          <a:prstGeom prst="roundRect">
            <a:avLst/>
          </a:prstGeom>
          <a:solidFill>
            <a:srgbClr val="9374A4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8" name="角丸四角形 37"/>
          <p:cNvSpPr>
            <a:spLocks/>
          </p:cNvSpPr>
          <p:nvPr/>
        </p:nvSpPr>
        <p:spPr>
          <a:xfrm>
            <a:off x="454288" y="4020614"/>
            <a:ext cx="1152000" cy="1080000"/>
          </a:xfrm>
          <a:prstGeom prst="roundRect">
            <a:avLst/>
          </a:prstGeom>
          <a:solidFill>
            <a:srgbClr val="9374A4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9" name="角丸四角形 38"/>
          <p:cNvSpPr>
            <a:spLocks/>
          </p:cNvSpPr>
          <p:nvPr/>
        </p:nvSpPr>
        <p:spPr>
          <a:xfrm>
            <a:off x="454288" y="5176429"/>
            <a:ext cx="1152000" cy="1080000"/>
          </a:xfrm>
          <a:prstGeom prst="roundRect">
            <a:avLst/>
          </a:prstGeom>
          <a:solidFill>
            <a:srgbClr val="9374A4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 bwMode="white">
          <a:xfrm>
            <a:off x="529514" y="2949077"/>
            <a:ext cx="981818" cy="981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kumimoji="1" lang="ja-JP" altLang="en-US" sz="28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社会</a:t>
            </a:r>
            <a:endParaRPr kumimoji="1" lang="en-US" altLang="ja-JP" sz="28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algn="ctr">
              <a:lnSpc>
                <a:spcPct val="90000"/>
              </a:lnSpc>
            </a:pPr>
            <a:r>
              <a:rPr lang="ja-JP" altLang="en-US" sz="28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福祉</a:t>
            </a:r>
            <a:endParaRPr kumimoji="1" lang="ja-JP" altLang="en-US" sz="28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8" name="正方形/長方形 7"/>
          <p:cNvSpPr/>
          <p:nvPr/>
        </p:nvSpPr>
        <p:spPr bwMode="white">
          <a:xfrm>
            <a:off x="529514" y="4103686"/>
            <a:ext cx="981818" cy="981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ja-JP" altLang="en-US" sz="28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公的扶助</a:t>
            </a:r>
            <a:endParaRPr kumimoji="1" lang="en-US" altLang="ja-JP" sz="28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12" name="正方形/長方形 11"/>
          <p:cNvSpPr/>
          <p:nvPr/>
        </p:nvSpPr>
        <p:spPr bwMode="white">
          <a:xfrm>
            <a:off x="330200" y="5223370"/>
            <a:ext cx="1371600" cy="981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00" b="1" spc="-12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公衆衛生</a:t>
            </a:r>
            <a:endParaRPr lang="en-US" altLang="ja-JP" sz="2200" b="1" spc="-120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algn="ctr"/>
            <a:endParaRPr lang="en-US" altLang="ja-JP" sz="8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algn="ctr"/>
            <a:r>
              <a:rPr lang="ja-JP" altLang="en-US" sz="2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医療</a:t>
            </a:r>
            <a:endParaRPr kumimoji="1" lang="en-US" altLang="ja-JP" sz="2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40" name="正方形/長方形 39"/>
          <p:cNvSpPr/>
          <p:nvPr/>
        </p:nvSpPr>
        <p:spPr bwMode="white">
          <a:xfrm>
            <a:off x="742400" y="5498584"/>
            <a:ext cx="527600" cy="4094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・</a:t>
            </a:r>
            <a:endParaRPr kumimoji="1" lang="en-US" altLang="ja-JP" sz="20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41" name="角丸四角形 40"/>
          <p:cNvSpPr>
            <a:spLocks/>
          </p:cNvSpPr>
          <p:nvPr/>
        </p:nvSpPr>
        <p:spPr>
          <a:xfrm>
            <a:off x="2279533" y="1623282"/>
            <a:ext cx="2380143" cy="821700"/>
          </a:xfrm>
          <a:prstGeom prst="roundRect">
            <a:avLst/>
          </a:prstGeom>
          <a:noFill/>
          <a:ln w="38100" cmpd="sng">
            <a:solidFill>
              <a:srgbClr val="50AF8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2" name="角丸四角形 41"/>
          <p:cNvSpPr>
            <a:spLocks/>
          </p:cNvSpPr>
          <p:nvPr/>
        </p:nvSpPr>
        <p:spPr>
          <a:xfrm>
            <a:off x="2279533" y="2650006"/>
            <a:ext cx="2380143" cy="821700"/>
          </a:xfrm>
          <a:prstGeom prst="roundRect">
            <a:avLst/>
          </a:prstGeom>
          <a:noFill/>
          <a:ln w="38100" cmpd="sng">
            <a:solidFill>
              <a:srgbClr val="50AF8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3" name="角丸四角形 42"/>
          <p:cNvSpPr>
            <a:spLocks/>
          </p:cNvSpPr>
          <p:nvPr/>
        </p:nvSpPr>
        <p:spPr>
          <a:xfrm>
            <a:off x="2279533" y="3660802"/>
            <a:ext cx="2380143" cy="828000"/>
          </a:xfrm>
          <a:prstGeom prst="roundRect">
            <a:avLst/>
          </a:prstGeom>
          <a:noFill/>
          <a:ln w="38100" cmpd="sng">
            <a:solidFill>
              <a:srgbClr val="50AF8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4" name="角丸四角形 43"/>
          <p:cNvSpPr>
            <a:spLocks/>
          </p:cNvSpPr>
          <p:nvPr/>
        </p:nvSpPr>
        <p:spPr>
          <a:xfrm>
            <a:off x="2279533" y="4669798"/>
            <a:ext cx="2380143" cy="828000"/>
          </a:xfrm>
          <a:prstGeom prst="roundRect">
            <a:avLst/>
          </a:prstGeom>
          <a:noFill/>
          <a:ln w="38100" cmpd="sng">
            <a:solidFill>
              <a:srgbClr val="50AF8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5" name="角丸四角形 44"/>
          <p:cNvSpPr>
            <a:spLocks/>
          </p:cNvSpPr>
          <p:nvPr/>
        </p:nvSpPr>
        <p:spPr>
          <a:xfrm>
            <a:off x="2279533" y="5671865"/>
            <a:ext cx="2380143" cy="828000"/>
          </a:xfrm>
          <a:prstGeom prst="roundRect">
            <a:avLst/>
          </a:prstGeom>
          <a:noFill/>
          <a:ln w="38100" cmpd="sng">
            <a:solidFill>
              <a:srgbClr val="50AF8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6" name="テキスト ボックス 3"/>
          <p:cNvSpPr txBox="1">
            <a:spLocks noChangeArrowheads="1"/>
          </p:cNvSpPr>
          <p:nvPr/>
        </p:nvSpPr>
        <p:spPr bwMode="auto">
          <a:xfrm>
            <a:off x="2279533" y="1706860"/>
            <a:ext cx="2507667" cy="654545"/>
          </a:xfrm>
          <a:prstGeom prst="rect">
            <a:avLst/>
          </a:prstGeom>
          <a:noFill/>
          <a:ln w="57150" cmpd="sng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1.</a:t>
            </a:r>
            <a:r>
              <a:rPr lang="ja-JP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公的医療保険</a:t>
            </a: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F020EC8F-A522-43A4-A786-A4EC546F1587}"/>
              </a:ext>
            </a:extLst>
          </p:cNvPr>
          <p:cNvGrpSpPr/>
          <p:nvPr/>
        </p:nvGrpSpPr>
        <p:grpSpPr>
          <a:xfrm>
            <a:off x="5280819" y="2574856"/>
            <a:ext cx="3457279" cy="972000"/>
            <a:chOff x="5280819" y="2574856"/>
            <a:chExt cx="3457279" cy="972000"/>
          </a:xfrm>
        </p:grpSpPr>
        <p:sp>
          <p:nvSpPr>
            <p:cNvPr id="15" name="テキスト ボックス 3"/>
            <p:cNvSpPr txBox="1">
              <a:spLocks noChangeArrowheads="1"/>
            </p:cNvSpPr>
            <p:nvPr/>
          </p:nvSpPr>
          <p:spPr bwMode="auto">
            <a:xfrm>
              <a:off x="5280819" y="2574856"/>
              <a:ext cx="3431381" cy="972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  <a:miter lim="800000"/>
              <a:headEnd/>
              <a:tailEnd/>
            </a:ln>
          </p:spPr>
          <p:txBody>
            <a:bodyPr wrap="square" anchor="ctr">
              <a:no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・老後</a:t>
              </a:r>
              <a:endParaRPr lang="en-US" altLang="ja-JP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22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・</a:t>
              </a:r>
              <a:r>
                <a:rPr lang="ja-JP" altLang="en-US" sz="22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障害</a:t>
              </a:r>
              <a:r>
                <a:rPr lang="ja-JP" altLang="en-US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状態時</a:t>
              </a:r>
              <a:endParaRPr lang="en-US" altLang="ja-JP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22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・</a:t>
              </a:r>
              <a:r>
                <a:rPr lang="ja-JP" altLang="en-US" sz="22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遺族</a:t>
              </a:r>
              <a:endParaRPr lang="ja-JP" alt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</p:txBody>
        </p:sp>
        <p:sp>
          <p:nvSpPr>
            <p:cNvPr id="4" name="右中かっこ 3">
              <a:extLst>
                <a:ext uri="{FF2B5EF4-FFF2-40B4-BE49-F238E27FC236}">
                  <a16:creationId xmlns:a16="http://schemas.microsoft.com/office/drawing/2014/main" id="{F86C3B79-96BF-4E9F-877C-16A96FFA64E5}"/>
                </a:ext>
              </a:extLst>
            </p:cNvPr>
            <p:cNvSpPr/>
            <p:nvPr/>
          </p:nvSpPr>
          <p:spPr>
            <a:xfrm>
              <a:off x="6837744" y="2660292"/>
              <a:ext cx="238978" cy="800194"/>
            </a:xfrm>
            <a:prstGeom prst="rightBrace">
              <a:avLst>
                <a:gd name="adj1" fmla="val 23768"/>
                <a:gd name="adj2" fmla="val 50624"/>
              </a:avLst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テキスト ボックス 3">
              <a:extLst>
                <a:ext uri="{FF2B5EF4-FFF2-40B4-BE49-F238E27FC236}">
                  <a16:creationId xmlns:a16="http://schemas.microsoft.com/office/drawing/2014/main" id="{C1B35D2C-4C9B-4BBF-882B-5865C6B91B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06034" y="2730467"/>
              <a:ext cx="1732064" cy="648000"/>
            </a:xfrm>
            <a:prstGeom prst="rect">
              <a:avLst/>
            </a:prstGeom>
            <a:noFill/>
            <a:ln w="57150" cmpd="sng">
              <a:noFill/>
              <a:miter lim="800000"/>
              <a:headEnd/>
              <a:tailEnd/>
            </a:ln>
          </p:spPr>
          <p:txBody>
            <a:bodyPr wrap="square" anchor="ctr">
              <a:no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の生活費など</a:t>
              </a:r>
            </a:p>
          </p:txBody>
        </p:sp>
      </p:grp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860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正方形/長方形 98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 bwMode="white">
          <a:xfrm>
            <a:off x="406400" y="50451"/>
            <a:ext cx="8953500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困ったときに受けられる公的保障を考えてみよう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-226539" y="629658"/>
            <a:ext cx="9610436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00" b="1" dirty="0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それぞれの状況で、どの社会保険から保障が受けられるか線で結んでみよう</a:t>
            </a:r>
            <a:endParaRPr lang="en-US" altLang="ja-JP" sz="2200" b="1" dirty="0">
              <a:solidFill>
                <a:srgbClr val="17375E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</p:txBody>
      </p:sp>
      <p:sp>
        <p:nvSpPr>
          <p:cNvPr id="29" name="角丸四角形 28"/>
          <p:cNvSpPr/>
          <p:nvPr/>
        </p:nvSpPr>
        <p:spPr>
          <a:xfrm>
            <a:off x="5752746" y="1196264"/>
            <a:ext cx="3098800" cy="38149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0" name="正方形/長方形 29"/>
          <p:cNvSpPr/>
          <p:nvPr/>
        </p:nvSpPr>
        <p:spPr bwMode="white">
          <a:xfrm>
            <a:off x="5930546" y="1181459"/>
            <a:ext cx="2679700" cy="420926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制　度</a:t>
            </a:r>
            <a:endParaRPr lang="en-US" altLang="ja-JP" sz="24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58" name="円/楕円 57"/>
          <p:cNvSpPr/>
          <p:nvPr/>
        </p:nvSpPr>
        <p:spPr>
          <a:xfrm>
            <a:off x="444815" y="1710659"/>
            <a:ext cx="831273" cy="75570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9" name="円/楕円 58"/>
          <p:cNvSpPr/>
          <p:nvPr/>
        </p:nvSpPr>
        <p:spPr>
          <a:xfrm>
            <a:off x="1096027" y="2500494"/>
            <a:ext cx="1092537" cy="75570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0" name="円/楕円 59"/>
          <p:cNvSpPr/>
          <p:nvPr/>
        </p:nvSpPr>
        <p:spPr>
          <a:xfrm>
            <a:off x="159078" y="3194197"/>
            <a:ext cx="1106281" cy="7251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1" name="円/楕円 60"/>
          <p:cNvSpPr/>
          <p:nvPr/>
        </p:nvSpPr>
        <p:spPr>
          <a:xfrm>
            <a:off x="658261" y="3956637"/>
            <a:ext cx="1317434" cy="83127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3" name="円/楕円 62"/>
          <p:cNvSpPr/>
          <p:nvPr/>
        </p:nvSpPr>
        <p:spPr>
          <a:xfrm>
            <a:off x="397391" y="4841747"/>
            <a:ext cx="1108222" cy="83127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5" name="円/楕円 64"/>
          <p:cNvSpPr/>
          <p:nvPr/>
        </p:nvSpPr>
        <p:spPr>
          <a:xfrm>
            <a:off x="1214868" y="5716115"/>
            <a:ext cx="1058669" cy="83127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6" name="正方形/長方形 65"/>
          <p:cNvSpPr/>
          <p:nvPr/>
        </p:nvSpPr>
        <p:spPr>
          <a:xfrm>
            <a:off x="749300" y="1655939"/>
            <a:ext cx="2832100" cy="6035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7" name="正方形/長方形 66"/>
          <p:cNvSpPr/>
          <p:nvPr/>
        </p:nvSpPr>
        <p:spPr>
          <a:xfrm>
            <a:off x="1553647" y="2466362"/>
            <a:ext cx="2027753" cy="601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8" name="正方形/長方形 67"/>
          <p:cNvSpPr/>
          <p:nvPr/>
        </p:nvSpPr>
        <p:spPr>
          <a:xfrm>
            <a:off x="825500" y="3372871"/>
            <a:ext cx="2755900" cy="4866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9" name="正方形/長方形 68"/>
          <p:cNvSpPr/>
          <p:nvPr/>
        </p:nvSpPr>
        <p:spPr>
          <a:xfrm>
            <a:off x="1790700" y="4066318"/>
            <a:ext cx="1790700" cy="6216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0" name="正方形/長方形 69"/>
          <p:cNvSpPr/>
          <p:nvPr/>
        </p:nvSpPr>
        <p:spPr>
          <a:xfrm>
            <a:off x="749300" y="5087097"/>
            <a:ext cx="2844800" cy="4866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1" name="正方形/長方形 70"/>
          <p:cNvSpPr/>
          <p:nvPr/>
        </p:nvSpPr>
        <p:spPr>
          <a:xfrm>
            <a:off x="1507999" y="5839471"/>
            <a:ext cx="2118088" cy="6300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069" y="1605186"/>
            <a:ext cx="691889" cy="1013999"/>
          </a:xfrm>
          <a:prstGeom prst="rect">
            <a:avLst/>
          </a:prstGeom>
        </p:spPr>
      </p:pic>
      <p:sp>
        <p:nvSpPr>
          <p:cNvPr id="36" name="テキスト ボックス 3"/>
          <p:cNvSpPr txBox="1">
            <a:spLocks noChangeArrowheads="1"/>
          </p:cNvSpPr>
          <p:nvPr/>
        </p:nvSpPr>
        <p:spPr bwMode="auto">
          <a:xfrm>
            <a:off x="1365677" y="1625044"/>
            <a:ext cx="2146965" cy="64633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ja-JP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定年退職して老後の</a:t>
            </a:r>
            <a:endParaRPr lang="en-US" altLang="ja-JP" sz="18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ja-JP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収入が無くなった</a:t>
            </a:r>
            <a:endParaRPr lang="en-US" altLang="ja-JP" sz="18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47" name="テキスト ボックス 21"/>
          <p:cNvSpPr txBox="1">
            <a:spLocks noChangeArrowheads="1"/>
          </p:cNvSpPr>
          <p:nvPr/>
        </p:nvSpPr>
        <p:spPr bwMode="auto">
          <a:xfrm>
            <a:off x="2014520" y="2479078"/>
            <a:ext cx="1511198" cy="64633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ja-JP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会社が倒産し、</a:t>
            </a:r>
            <a:endParaRPr lang="en-US" altLang="ja-JP" sz="18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ja-JP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失業した</a:t>
            </a:r>
            <a:endParaRPr lang="en-US" altLang="ja-JP" sz="18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38" name="テキスト ボックス 19"/>
          <p:cNvSpPr txBox="1">
            <a:spLocks noChangeArrowheads="1"/>
          </p:cNvSpPr>
          <p:nvPr/>
        </p:nvSpPr>
        <p:spPr bwMode="auto">
          <a:xfrm>
            <a:off x="802962" y="3430628"/>
            <a:ext cx="2811906" cy="3693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ja-JP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介護が必要な状態になった</a:t>
            </a:r>
            <a:endParaRPr lang="en-US" altLang="ja-JP" sz="18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40" name="テキスト ボックス 18"/>
          <p:cNvSpPr txBox="1">
            <a:spLocks noChangeArrowheads="1"/>
          </p:cNvSpPr>
          <p:nvPr/>
        </p:nvSpPr>
        <p:spPr bwMode="auto">
          <a:xfrm>
            <a:off x="1505614" y="4028859"/>
            <a:ext cx="2106810" cy="64633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ja-JP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一家の働き手が交通事故で亡くなった</a:t>
            </a:r>
          </a:p>
        </p:txBody>
      </p:sp>
      <p:sp>
        <p:nvSpPr>
          <p:cNvPr id="42" name="テキスト ボックス 18"/>
          <p:cNvSpPr txBox="1">
            <a:spLocks noChangeArrowheads="1"/>
          </p:cNvSpPr>
          <p:nvPr/>
        </p:nvSpPr>
        <p:spPr bwMode="auto">
          <a:xfrm>
            <a:off x="1731340" y="5147053"/>
            <a:ext cx="1873354" cy="3693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ja-JP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病気で入院した</a:t>
            </a:r>
            <a:endParaRPr lang="en-US" altLang="ja-JP" sz="18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44" name="テキスト ボックス 20"/>
          <p:cNvSpPr txBox="1">
            <a:spLocks noChangeArrowheads="1"/>
          </p:cNvSpPr>
          <p:nvPr/>
        </p:nvSpPr>
        <p:spPr bwMode="auto">
          <a:xfrm>
            <a:off x="1962312" y="5839471"/>
            <a:ext cx="1655064" cy="64633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ja-JP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会社員が仕事でケガをした</a:t>
            </a:r>
          </a:p>
        </p:txBody>
      </p:sp>
      <p:sp>
        <p:nvSpPr>
          <p:cNvPr id="73" name="円/楕円 72"/>
          <p:cNvSpPr/>
          <p:nvPr/>
        </p:nvSpPr>
        <p:spPr>
          <a:xfrm>
            <a:off x="5322505" y="2190063"/>
            <a:ext cx="72342" cy="76944"/>
          </a:xfrm>
          <a:prstGeom prst="ellipse">
            <a:avLst/>
          </a:prstGeom>
          <a:solidFill>
            <a:srgbClr val="50AF86"/>
          </a:solidFill>
          <a:ln>
            <a:solidFill>
              <a:srgbClr val="50AF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75" name="円/楕円 74"/>
          <p:cNvSpPr/>
          <p:nvPr/>
        </p:nvSpPr>
        <p:spPr>
          <a:xfrm>
            <a:off x="5322505" y="3198167"/>
            <a:ext cx="72342" cy="76944"/>
          </a:xfrm>
          <a:prstGeom prst="ellipse">
            <a:avLst/>
          </a:prstGeom>
          <a:solidFill>
            <a:srgbClr val="50AF86"/>
          </a:solidFill>
          <a:ln>
            <a:solidFill>
              <a:srgbClr val="50AF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77" name="円/楕円 76"/>
          <p:cNvSpPr/>
          <p:nvPr/>
        </p:nvSpPr>
        <p:spPr>
          <a:xfrm>
            <a:off x="5322505" y="4132563"/>
            <a:ext cx="72342" cy="76944"/>
          </a:xfrm>
          <a:prstGeom prst="ellipse">
            <a:avLst/>
          </a:prstGeom>
          <a:solidFill>
            <a:srgbClr val="50AF86"/>
          </a:solidFill>
          <a:ln>
            <a:solidFill>
              <a:srgbClr val="50AF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79" name="円/楕円 78"/>
          <p:cNvSpPr/>
          <p:nvPr/>
        </p:nvSpPr>
        <p:spPr>
          <a:xfrm>
            <a:off x="5322505" y="5103911"/>
            <a:ext cx="72342" cy="76944"/>
          </a:xfrm>
          <a:prstGeom prst="ellipse">
            <a:avLst/>
          </a:prstGeom>
          <a:solidFill>
            <a:srgbClr val="50AF86"/>
          </a:solidFill>
          <a:ln>
            <a:solidFill>
              <a:srgbClr val="50AF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81" name="円/楕円 80"/>
          <p:cNvSpPr/>
          <p:nvPr/>
        </p:nvSpPr>
        <p:spPr>
          <a:xfrm>
            <a:off x="5322505" y="6015343"/>
            <a:ext cx="72342" cy="76944"/>
          </a:xfrm>
          <a:prstGeom prst="ellipse">
            <a:avLst/>
          </a:prstGeom>
          <a:solidFill>
            <a:srgbClr val="50AF86"/>
          </a:solidFill>
          <a:ln>
            <a:solidFill>
              <a:srgbClr val="50AF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82" name="円/楕円 81"/>
          <p:cNvSpPr/>
          <p:nvPr/>
        </p:nvSpPr>
        <p:spPr>
          <a:xfrm>
            <a:off x="3760405" y="1974163"/>
            <a:ext cx="72342" cy="76944"/>
          </a:xfrm>
          <a:prstGeom prst="ellipse">
            <a:avLst/>
          </a:prstGeom>
          <a:solidFill>
            <a:srgbClr val="C0504D"/>
          </a:solidFill>
          <a:ln>
            <a:solidFill>
              <a:srgbClr val="C050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83" name="円/楕円 82"/>
          <p:cNvSpPr/>
          <p:nvPr/>
        </p:nvSpPr>
        <p:spPr>
          <a:xfrm>
            <a:off x="3760405" y="2753667"/>
            <a:ext cx="72342" cy="76944"/>
          </a:xfrm>
          <a:prstGeom prst="ellipse">
            <a:avLst/>
          </a:prstGeom>
          <a:solidFill>
            <a:srgbClr val="C0504D"/>
          </a:solidFill>
          <a:ln>
            <a:solidFill>
              <a:srgbClr val="C050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84" name="円/楕円 83"/>
          <p:cNvSpPr/>
          <p:nvPr/>
        </p:nvSpPr>
        <p:spPr>
          <a:xfrm>
            <a:off x="3760405" y="3561063"/>
            <a:ext cx="72342" cy="76944"/>
          </a:xfrm>
          <a:prstGeom prst="ellipse">
            <a:avLst/>
          </a:prstGeom>
          <a:solidFill>
            <a:srgbClr val="C0504D"/>
          </a:solidFill>
          <a:ln>
            <a:solidFill>
              <a:srgbClr val="C050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85" name="円/楕円 84"/>
          <p:cNvSpPr/>
          <p:nvPr/>
        </p:nvSpPr>
        <p:spPr>
          <a:xfrm>
            <a:off x="3760405" y="4354611"/>
            <a:ext cx="72342" cy="76944"/>
          </a:xfrm>
          <a:prstGeom prst="ellipse">
            <a:avLst/>
          </a:prstGeom>
          <a:solidFill>
            <a:srgbClr val="C0504D"/>
          </a:solidFill>
          <a:ln>
            <a:solidFill>
              <a:srgbClr val="C050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86" name="円/楕円 85"/>
          <p:cNvSpPr/>
          <p:nvPr/>
        </p:nvSpPr>
        <p:spPr>
          <a:xfrm>
            <a:off x="3760405" y="5266043"/>
            <a:ext cx="72342" cy="76944"/>
          </a:xfrm>
          <a:prstGeom prst="ellipse">
            <a:avLst/>
          </a:prstGeom>
          <a:solidFill>
            <a:srgbClr val="C0504D"/>
          </a:solidFill>
          <a:ln>
            <a:solidFill>
              <a:srgbClr val="C050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87" name="円/楕円 86"/>
          <p:cNvSpPr/>
          <p:nvPr/>
        </p:nvSpPr>
        <p:spPr>
          <a:xfrm>
            <a:off x="3773105" y="6109375"/>
            <a:ext cx="72342" cy="76944"/>
          </a:xfrm>
          <a:prstGeom prst="ellipse">
            <a:avLst/>
          </a:prstGeom>
          <a:solidFill>
            <a:srgbClr val="C0504D"/>
          </a:solidFill>
          <a:ln>
            <a:solidFill>
              <a:srgbClr val="C050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90" name="角丸四角形 89"/>
          <p:cNvSpPr/>
          <p:nvPr/>
        </p:nvSpPr>
        <p:spPr>
          <a:xfrm>
            <a:off x="5582847" y="1929333"/>
            <a:ext cx="3420645" cy="624548"/>
          </a:xfrm>
          <a:prstGeom prst="roundRect">
            <a:avLst/>
          </a:prstGeom>
          <a:solidFill>
            <a:srgbClr val="E0F1E6"/>
          </a:solidFill>
          <a:ln w="31750">
            <a:solidFill>
              <a:srgbClr val="50AF8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1" name="角丸四角形 90"/>
          <p:cNvSpPr/>
          <p:nvPr/>
        </p:nvSpPr>
        <p:spPr>
          <a:xfrm>
            <a:off x="5592811" y="2888086"/>
            <a:ext cx="3420645" cy="624548"/>
          </a:xfrm>
          <a:prstGeom prst="roundRect">
            <a:avLst/>
          </a:prstGeom>
          <a:solidFill>
            <a:srgbClr val="E0F1E6"/>
          </a:solidFill>
          <a:ln w="31750">
            <a:solidFill>
              <a:srgbClr val="50AF8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2" name="角丸四角形 91"/>
          <p:cNvSpPr/>
          <p:nvPr/>
        </p:nvSpPr>
        <p:spPr>
          <a:xfrm>
            <a:off x="5603129" y="3846839"/>
            <a:ext cx="3420645" cy="624548"/>
          </a:xfrm>
          <a:prstGeom prst="roundRect">
            <a:avLst/>
          </a:prstGeom>
          <a:solidFill>
            <a:srgbClr val="E0F1E6"/>
          </a:solidFill>
          <a:ln w="31750">
            <a:solidFill>
              <a:srgbClr val="50AF8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3" name="角丸四角形 92"/>
          <p:cNvSpPr/>
          <p:nvPr/>
        </p:nvSpPr>
        <p:spPr>
          <a:xfrm>
            <a:off x="5591989" y="4805592"/>
            <a:ext cx="3420645" cy="624548"/>
          </a:xfrm>
          <a:prstGeom prst="roundRect">
            <a:avLst/>
          </a:prstGeom>
          <a:solidFill>
            <a:srgbClr val="E0F1E6"/>
          </a:solidFill>
          <a:ln w="31750">
            <a:solidFill>
              <a:srgbClr val="50AF8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4" name="角丸四角形 93"/>
          <p:cNvSpPr/>
          <p:nvPr/>
        </p:nvSpPr>
        <p:spPr>
          <a:xfrm>
            <a:off x="5539630" y="5787259"/>
            <a:ext cx="3207054" cy="624548"/>
          </a:xfrm>
          <a:prstGeom prst="round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5770942" y="2933766"/>
            <a:ext cx="3186772" cy="523220"/>
          </a:xfrm>
          <a:prstGeom prst="rect">
            <a:avLst/>
          </a:prstGeom>
          <a:noFill/>
          <a:ln w="38100" cmpd="sng">
            <a:noFill/>
            <a:miter lim="800000"/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公的年金保険</a:t>
            </a:r>
            <a:endParaRPr kumimoji="1" lang="ja-JP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5752746" y="1996590"/>
            <a:ext cx="3186772" cy="523220"/>
          </a:xfrm>
          <a:prstGeom prst="rect">
            <a:avLst/>
          </a:prstGeom>
          <a:noFill/>
          <a:ln w="38100" cmpd="sng">
            <a:noFill/>
            <a:miter lim="800000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公的医療保険</a:t>
            </a:r>
            <a:endParaRPr lang="ja-JP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5752746" y="3892410"/>
            <a:ext cx="3186772" cy="523220"/>
          </a:xfrm>
          <a:prstGeom prst="rect">
            <a:avLst/>
          </a:prstGeom>
          <a:noFill/>
          <a:ln w="38100" cmpd="sng">
            <a:noFill/>
            <a:miter lim="800000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公的介護保険</a:t>
            </a:r>
            <a:endParaRPr lang="ja-JP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5529311" y="4854643"/>
            <a:ext cx="3485380" cy="523220"/>
          </a:xfrm>
          <a:prstGeom prst="rect">
            <a:avLst/>
          </a:prstGeom>
          <a:noFill/>
          <a:ln w="38100" cmpd="sng">
            <a:noFill/>
            <a:miter lim="800000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労働者災害補償保険</a:t>
            </a:r>
            <a:endParaRPr lang="ja-JP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95" name="角丸四角形 94"/>
          <p:cNvSpPr/>
          <p:nvPr/>
        </p:nvSpPr>
        <p:spPr>
          <a:xfrm>
            <a:off x="5594045" y="5764345"/>
            <a:ext cx="3420645" cy="624548"/>
          </a:xfrm>
          <a:prstGeom prst="roundRect">
            <a:avLst/>
          </a:prstGeom>
          <a:solidFill>
            <a:srgbClr val="E0F1E6"/>
          </a:solidFill>
          <a:ln w="31750">
            <a:solidFill>
              <a:srgbClr val="50AF8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5715289" y="5816878"/>
            <a:ext cx="3186772" cy="523220"/>
          </a:xfrm>
          <a:prstGeom prst="rect">
            <a:avLst/>
          </a:prstGeom>
          <a:noFill/>
          <a:ln w="38100" cmpd="sng">
            <a:noFill/>
            <a:miter lim="800000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雇用保険</a:t>
            </a:r>
            <a:endParaRPr lang="ja-JP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cxnSp>
        <p:nvCxnSpPr>
          <p:cNvPr id="62" name="直線コネクタ 61"/>
          <p:cNvCxnSpPr>
            <a:stCxn id="82" idx="2"/>
            <a:endCxn id="75" idx="5"/>
          </p:cNvCxnSpPr>
          <p:nvPr/>
        </p:nvCxnSpPr>
        <p:spPr>
          <a:xfrm>
            <a:off x="3760405" y="2012635"/>
            <a:ext cx="1623848" cy="12512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/>
          <p:cNvCxnSpPr>
            <a:stCxn id="83" idx="1"/>
            <a:endCxn id="81" idx="5"/>
          </p:cNvCxnSpPr>
          <p:nvPr/>
        </p:nvCxnSpPr>
        <p:spPr>
          <a:xfrm>
            <a:off x="3770999" y="2764935"/>
            <a:ext cx="1613254" cy="33160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コネクタ 87"/>
          <p:cNvCxnSpPr>
            <a:stCxn id="84" idx="1"/>
            <a:endCxn id="77" idx="6"/>
          </p:cNvCxnSpPr>
          <p:nvPr/>
        </p:nvCxnSpPr>
        <p:spPr>
          <a:xfrm>
            <a:off x="3770999" y="3572331"/>
            <a:ext cx="1623848" cy="5987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コネクタ 88"/>
          <p:cNvCxnSpPr>
            <a:stCxn id="85" idx="3"/>
            <a:endCxn id="75" idx="6"/>
          </p:cNvCxnSpPr>
          <p:nvPr/>
        </p:nvCxnSpPr>
        <p:spPr>
          <a:xfrm flipV="1">
            <a:off x="3770999" y="3236639"/>
            <a:ext cx="1623848" cy="11836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線コネクタ 95"/>
          <p:cNvCxnSpPr>
            <a:stCxn id="86" idx="3"/>
            <a:endCxn id="73" idx="7"/>
          </p:cNvCxnSpPr>
          <p:nvPr/>
        </p:nvCxnSpPr>
        <p:spPr>
          <a:xfrm flipV="1">
            <a:off x="3770999" y="2201331"/>
            <a:ext cx="1613254" cy="31303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線コネクタ 96"/>
          <p:cNvCxnSpPr>
            <a:stCxn id="87" idx="2"/>
            <a:endCxn id="79" idx="7"/>
          </p:cNvCxnSpPr>
          <p:nvPr/>
        </p:nvCxnSpPr>
        <p:spPr>
          <a:xfrm flipV="1">
            <a:off x="3773105" y="5115179"/>
            <a:ext cx="1611148" cy="103266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角丸四角形 1"/>
          <p:cNvSpPr/>
          <p:nvPr/>
        </p:nvSpPr>
        <p:spPr>
          <a:xfrm>
            <a:off x="571500" y="1200140"/>
            <a:ext cx="3098800" cy="350326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 bwMode="white">
          <a:xfrm>
            <a:off x="749300" y="1154145"/>
            <a:ext cx="2679700" cy="420926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状　況</a:t>
            </a:r>
            <a:endParaRPr lang="en-US" altLang="ja-JP" sz="24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116" y="2065898"/>
            <a:ext cx="1283723" cy="1196924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521" y="2988241"/>
            <a:ext cx="1053377" cy="977867"/>
          </a:xfrm>
          <a:prstGeom prst="rect">
            <a:avLst/>
          </a:prstGeom>
        </p:spPr>
      </p:pic>
      <p:pic>
        <p:nvPicPr>
          <p:cNvPr id="56" name="図 5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391" y="4683509"/>
            <a:ext cx="1076066" cy="1068657"/>
          </a:xfrm>
          <a:prstGeom prst="rect">
            <a:avLst/>
          </a:prstGeom>
        </p:spPr>
      </p:pic>
      <p:pic>
        <p:nvPicPr>
          <p:cNvPr id="57" name="図 5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887" y="5495954"/>
            <a:ext cx="853941" cy="1233471"/>
          </a:xfrm>
          <a:prstGeom prst="rect">
            <a:avLst/>
          </a:prstGeom>
        </p:spPr>
      </p:pic>
      <p:pic>
        <p:nvPicPr>
          <p:cNvPr id="100" name="図 99" descr="シャツ が含まれている画像&#10;&#10;自動的に生成された説明">
            <a:extLst>
              <a:ext uri="{FF2B5EF4-FFF2-40B4-BE49-F238E27FC236}">
                <a16:creationId xmlns:a16="http://schemas.microsoft.com/office/drawing/2014/main" id="{63248484-64C5-4DD8-A9D1-08E064D991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6400" y="3880858"/>
            <a:ext cx="1402289" cy="902256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754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正方形/長方形 38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 bwMode="white">
          <a:xfrm>
            <a:off x="461965" y="30760"/>
            <a:ext cx="6311368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リスクに備える</a:t>
            </a:r>
            <a:r>
              <a:rPr lang="en-US" altLang="ja-JP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3</a:t>
            </a:r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つの保障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378434" y="769134"/>
            <a:ext cx="8258703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b="1" dirty="0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保障：もしものときに生活を守るもの</a:t>
            </a:r>
            <a:endParaRPr lang="en-US" altLang="ja-JP" sz="3600" b="1" dirty="0">
              <a:solidFill>
                <a:srgbClr val="17375E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</p:txBody>
      </p:sp>
      <p:cxnSp>
        <p:nvCxnSpPr>
          <p:cNvPr id="13" name="直線コネクタ 12"/>
          <p:cNvCxnSpPr/>
          <p:nvPr/>
        </p:nvCxnSpPr>
        <p:spPr>
          <a:xfrm>
            <a:off x="4305935" y="2659454"/>
            <a:ext cx="439214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4303554" y="3906661"/>
            <a:ext cx="41258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4301819" y="5292615"/>
            <a:ext cx="219607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>
            <a:off x="4507786" y="5768176"/>
            <a:ext cx="210729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4507786" y="4901284"/>
            <a:ext cx="210729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>
            <a:off x="4525542" y="4882912"/>
            <a:ext cx="2219" cy="900138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 bwMode="ltGray">
          <a:xfrm>
            <a:off x="4754682" y="2126092"/>
            <a:ext cx="3179650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accent6">
                <a:lumMod val="75000"/>
              </a:schemeClr>
            </a:solidFill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社会保障制度</a:t>
            </a:r>
            <a:endParaRPr kumimoji="1" lang="en-US" altLang="ja-JP" sz="28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/>
            <a:r>
              <a:rPr lang="en-US" altLang="ja-JP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(</a:t>
            </a:r>
            <a:r>
              <a:rPr lang="ja-JP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社会保険等</a:t>
            </a:r>
            <a:r>
              <a:rPr lang="en-US" altLang="ja-JP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)</a:t>
            </a:r>
            <a:endParaRPr kumimoji="1" lang="ja-JP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</p:txBody>
      </p:sp>
      <p:sp>
        <p:nvSpPr>
          <p:cNvPr id="20" name="テキスト ボックス 19"/>
          <p:cNvSpPr txBox="1"/>
          <p:nvPr/>
        </p:nvSpPr>
        <p:spPr bwMode="ltGray">
          <a:xfrm>
            <a:off x="4754681" y="3617324"/>
            <a:ext cx="317965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accent3">
                <a:lumMod val="75000"/>
              </a:schemeClr>
            </a:solidFill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死亡退職金等</a:t>
            </a:r>
            <a:endParaRPr kumimoji="1" lang="ja-JP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</p:txBody>
      </p:sp>
      <p:sp>
        <p:nvSpPr>
          <p:cNvPr id="21" name="テキスト ボックス 20"/>
          <p:cNvSpPr txBox="1"/>
          <p:nvPr/>
        </p:nvSpPr>
        <p:spPr bwMode="ltGray">
          <a:xfrm>
            <a:off x="4745150" y="4707840"/>
            <a:ext cx="317965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accent4">
                <a:lumMod val="75000"/>
              </a:schemeClr>
            </a:solidFill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預貯金</a:t>
            </a:r>
            <a:endParaRPr kumimoji="1" lang="ja-JP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</p:txBody>
      </p:sp>
      <p:sp>
        <p:nvSpPr>
          <p:cNvPr id="22" name="テキスト ボックス 21"/>
          <p:cNvSpPr txBox="1"/>
          <p:nvPr/>
        </p:nvSpPr>
        <p:spPr bwMode="ltGray">
          <a:xfrm>
            <a:off x="4754678" y="5432312"/>
            <a:ext cx="317965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accent4">
                <a:lumMod val="75000"/>
              </a:schemeClr>
            </a:solidFill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民間保険</a:t>
            </a:r>
            <a:endParaRPr kumimoji="1" lang="ja-JP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458112" y="1820923"/>
            <a:ext cx="895647" cy="4382427"/>
          </a:xfrm>
          <a:prstGeom prst="roundRect">
            <a:avLst>
              <a:gd name="adj" fmla="val 50000"/>
            </a:avLst>
          </a:prstGeom>
          <a:solidFill>
            <a:srgbClr val="799AB4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" name="円/楕円 22"/>
          <p:cNvSpPr/>
          <p:nvPr/>
        </p:nvSpPr>
        <p:spPr>
          <a:xfrm>
            <a:off x="-10761" y="2049740"/>
            <a:ext cx="1827496" cy="382088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リ</a:t>
            </a:r>
            <a:endParaRPr kumimoji="1" lang="en-US" altLang="ja-JP" sz="48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algn="ctr"/>
            <a:r>
              <a:rPr kumimoji="1" lang="ja-JP" altLang="en-US" sz="48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ス</a:t>
            </a:r>
            <a:endParaRPr kumimoji="1" lang="en-US" altLang="ja-JP" sz="48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algn="ctr"/>
            <a:r>
              <a:rPr kumimoji="1" lang="ja-JP" altLang="en-US" sz="48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ク</a:t>
            </a:r>
          </a:p>
        </p:txBody>
      </p:sp>
      <p:sp>
        <p:nvSpPr>
          <p:cNvPr id="5" name="ホームベース 4"/>
          <p:cNvSpPr/>
          <p:nvPr/>
        </p:nvSpPr>
        <p:spPr>
          <a:xfrm rot="10800000">
            <a:off x="1449443" y="2190493"/>
            <a:ext cx="2956744" cy="924567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 w="762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1" name="ホームベース 30"/>
          <p:cNvSpPr/>
          <p:nvPr/>
        </p:nvSpPr>
        <p:spPr>
          <a:xfrm rot="10800000">
            <a:off x="1467200" y="3478244"/>
            <a:ext cx="2956744" cy="924567"/>
          </a:xfrm>
          <a:prstGeom prst="homePlate">
            <a:avLst/>
          </a:prstGeom>
          <a:solidFill>
            <a:srgbClr val="D2E7B8"/>
          </a:solidFill>
          <a:ln w="571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2" name="ホームベース 31"/>
          <p:cNvSpPr/>
          <p:nvPr/>
        </p:nvSpPr>
        <p:spPr>
          <a:xfrm rot="10800000">
            <a:off x="1449444" y="4797381"/>
            <a:ext cx="2956744" cy="924567"/>
          </a:xfrm>
          <a:prstGeom prst="homePlate">
            <a:avLst/>
          </a:prstGeom>
          <a:solidFill>
            <a:srgbClr val="CBCADB"/>
          </a:solidFill>
          <a:ln w="571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1997577" y="2350924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公的保障</a:t>
            </a: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1997577" y="3639186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企業保障</a:t>
            </a: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997577" y="4953239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私的保障</a:t>
            </a:r>
          </a:p>
        </p:txBody>
      </p:sp>
      <p:sp>
        <p:nvSpPr>
          <p:cNvPr id="36" name="円/楕円 35"/>
          <p:cNvSpPr/>
          <p:nvPr/>
        </p:nvSpPr>
        <p:spPr bwMode="ltGray">
          <a:xfrm>
            <a:off x="7738849" y="1989763"/>
            <a:ext cx="1165006" cy="1188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5715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ja-JP" altLang="en-US" sz="2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国など</a:t>
            </a:r>
            <a:endParaRPr lang="en-US" altLang="ja-JP" sz="28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</p:txBody>
      </p:sp>
      <p:sp>
        <p:nvSpPr>
          <p:cNvPr id="37" name="円/楕円 36"/>
          <p:cNvSpPr/>
          <p:nvPr/>
        </p:nvSpPr>
        <p:spPr bwMode="ltGray">
          <a:xfrm>
            <a:off x="7738849" y="3314092"/>
            <a:ext cx="1165005" cy="136473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57150" cmpd="sng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ja-JP" altLang="en-US" sz="2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勤</a:t>
            </a:r>
            <a:endParaRPr lang="en-US" altLang="ja-JP" sz="28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 eaLnBrk="1" hangingPunct="1">
              <a:defRPr/>
            </a:pPr>
            <a:r>
              <a:rPr lang="ja-JP" altLang="en-US" sz="2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め先</a:t>
            </a:r>
            <a:endParaRPr lang="en-US" altLang="ja-JP" sz="28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</p:txBody>
      </p:sp>
      <p:sp>
        <p:nvSpPr>
          <p:cNvPr id="38" name="円/楕円 37"/>
          <p:cNvSpPr/>
          <p:nvPr/>
        </p:nvSpPr>
        <p:spPr bwMode="ltGray">
          <a:xfrm>
            <a:off x="7807107" y="4838312"/>
            <a:ext cx="1096748" cy="1188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57150" cmpd="sng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ja-JP" altLang="en-US" sz="2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自分</a:t>
            </a:r>
            <a:endParaRPr lang="en-US" altLang="ja-JP" sz="28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</p:txBody>
      </p:sp>
      <p:sp>
        <p:nvSpPr>
          <p:cNvPr id="25" name="角丸四角形吹き出し 24"/>
          <p:cNvSpPr/>
          <p:nvPr/>
        </p:nvSpPr>
        <p:spPr>
          <a:xfrm>
            <a:off x="2444909" y="1507508"/>
            <a:ext cx="1979035" cy="534837"/>
          </a:xfrm>
          <a:prstGeom prst="wedgeRoundRectCallout">
            <a:avLst>
              <a:gd name="adj1" fmla="val 2196"/>
              <a:gd name="adj2" fmla="val 101664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法で強制</a:t>
            </a:r>
            <a:endParaRPr kumimoji="1" lang="ja-JP" altLang="en-US" sz="28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29" name="ホームベース 28"/>
          <p:cNvSpPr/>
          <p:nvPr/>
        </p:nvSpPr>
        <p:spPr>
          <a:xfrm rot="10800000">
            <a:off x="1455357" y="4791854"/>
            <a:ext cx="2956744" cy="924567"/>
          </a:xfrm>
          <a:prstGeom prst="homePlate">
            <a:avLst/>
          </a:prstGeom>
          <a:noFill/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6" name="角丸四角形吹き出し 25"/>
          <p:cNvSpPr/>
          <p:nvPr/>
        </p:nvSpPr>
        <p:spPr>
          <a:xfrm>
            <a:off x="1671782" y="5871239"/>
            <a:ext cx="2235588" cy="699307"/>
          </a:xfrm>
          <a:prstGeom prst="wedgeRoundRectCallout">
            <a:avLst>
              <a:gd name="adj1" fmla="val -2868"/>
              <a:gd name="adj2" fmla="val -94067"/>
              <a:gd name="adj3" fmla="val 16667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本人の意思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441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正方形/長方形 36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 bwMode="white">
          <a:xfrm>
            <a:off x="461965" y="30760"/>
            <a:ext cx="6996110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預貯金と民間保険</a:t>
            </a:r>
            <a:r>
              <a:rPr lang="en-US" altLang="ja-JP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①</a:t>
            </a:r>
          </a:p>
        </p:txBody>
      </p:sp>
      <p:graphicFrame>
        <p:nvGraphicFramePr>
          <p:cNvPr id="2" name="表 1"/>
          <p:cNvGraphicFramePr>
            <a:graphicFrameLocks noGrp="1"/>
          </p:cNvGraphicFramePr>
          <p:nvPr/>
        </p:nvGraphicFramePr>
        <p:xfrm>
          <a:off x="166256" y="1126084"/>
          <a:ext cx="4392000" cy="532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b="1" i="0" dirty="0">
                          <a:solidFill>
                            <a:schemeClr val="tx2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預貯金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0000">
                <a:tc>
                  <a:txBody>
                    <a:bodyPr/>
                    <a:lstStyle/>
                    <a:p>
                      <a:pPr algn="ctr"/>
                      <a:endParaRPr kumimoji="1" lang="ja-JP" altLang="en-US" sz="2400" b="0" i="0" dirty="0">
                        <a:latin typeface="ヒラギノ角ゴ Pro W6"/>
                        <a:ea typeface="ヒラギノ角ゴ Pro W6"/>
                        <a:cs typeface="ヒラギノ角ゴ Pro W6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表 6"/>
          <p:cNvGraphicFramePr>
            <a:graphicFrameLocks noGrp="1"/>
          </p:cNvGraphicFramePr>
          <p:nvPr/>
        </p:nvGraphicFramePr>
        <p:xfrm>
          <a:off x="4613369" y="1126084"/>
          <a:ext cx="4392000" cy="532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b="1" i="0" dirty="0">
                          <a:solidFill>
                            <a:srgbClr val="339966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民間保険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F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0000">
                <a:tc>
                  <a:txBody>
                    <a:bodyPr/>
                    <a:lstStyle/>
                    <a:p>
                      <a:pPr algn="ctr"/>
                      <a:endParaRPr kumimoji="1" lang="ja-JP" altLang="en-US" sz="2400" b="0" i="0" dirty="0">
                        <a:latin typeface="ヒラギノ角ゴ Pro W6"/>
                        <a:ea typeface="ヒラギノ角ゴ Pro W6"/>
                        <a:cs typeface="ヒラギノ角ゴ Pro W6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F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図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0764" y="2966349"/>
            <a:ext cx="1416466" cy="1864921"/>
          </a:xfrm>
          <a:prstGeom prst="rect">
            <a:avLst/>
          </a:prstGeom>
        </p:spPr>
      </p:pic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DD87005F-84A3-4D29-84E1-C195FF18E3A9}"/>
              </a:ext>
            </a:extLst>
          </p:cNvPr>
          <p:cNvGrpSpPr/>
          <p:nvPr/>
        </p:nvGrpSpPr>
        <p:grpSpPr>
          <a:xfrm>
            <a:off x="1465688" y="2558439"/>
            <a:ext cx="1597813" cy="914705"/>
            <a:chOff x="1465688" y="2558439"/>
            <a:chExt cx="1597813" cy="914705"/>
          </a:xfrm>
        </p:grpSpPr>
        <p:sp>
          <p:nvSpPr>
            <p:cNvPr id="11" name="右矢印 10"/>
            <p:cNvSpPr/>
            <p:nvPr/>
          </p:nvSpPr>
          <p:spPr bwMode="black">
            <a:xfrm rot="1058399">
              <a:off x="1465688" y="2558439"/>
              <a:ext cx="1597813" cy="914705"/>
            </a:xfrm>
            <a:prstGeom prst="rightArrow">
              <a:avLst>
                <a:gd name="adj1" fmla="val 50000"/>
                <a:gd name="adj2" fmla="val 60917"/>
              </a:avLst>
            </a:prstGeom>
            <a:solidFill>
              <a:schemeClr val="accent5"/>
            </a:solidFill>
            <a:ln w="31750"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テキスト ボックス 5"/>
            <p:cNvSpPr txBox="1"/>
            <p:nvPr/>
          </p:nvSpPr>
          <p:spPr bwMode="white">
            <a:xfrm rot="1159575">
              <a:off x="1496336" y="2831976"/>
              <a:ext cx="14093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お金を預ける</a:t>
              </a:r>
            </a:p>
          </p:txBody>
        </p:sp>
      </p:grp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FCA42698-CEB6-4FD1-8B4C-5EEC0BD8235B}"/>
              </a:ext>
            </a:extLst>
          </p:cNvPr>
          <p:cNvGrpSpPr/>
          <p:nvPr/>
        </p:nvGrpSpPr>
        <p:grpSpPr>
          <a:xfrm>
            <a:off x="1428601" y="4493423"/>
            <a:ext cx="1761318" cy="929642"/>
            <a:chOff x="1428601" y="4493423"/>
            <a:chExt cx="1761318" cy="929642"/>
          </a:xfrm>
        </p:grpSpPr>
        <p:sp>
          <p:nvSpPr>
            <p:cNvPr id="13" name="右矢印 12"/>
            <p:cNvSpPr/>
            <p:nvPr/>
          </p:nvSpPr>
          <p:spPr bwMode="gray">
            <a:xfrm rot="9417149">
              <a:off x="1428601" y="4493423"/>
              <a:ext cx="1702313" cy="929642"/>
            </a:xfrm>
            <a:prstGeom prst="rightArrow">
              <a:avLst>
                <a:gd name="adj1" fmla="val 50000"/>
                <a:gd name="adj2" fmla="val 65335"/>
              </a:avLst>
            </a:prstGeom>
            <a:solidFill>
              <a:schemeClr val="accent4">
                <a:lumMod val="75000"/>
              </a:schemeClr>
            </a:solidFill>
            <a:ln w="31750">
              <a:solidFill>
                <a:schemeClr val="accent4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テキスト ボックス 14"/>
            <p:cNvSpPr txBox="1"/>
            <p:nvPr/>
          </p:nvSpPr>
          <p:spPr bwMode="white">
            <a:xfrm rot="20185190">
              <a:off x="1560947" y="4720834"/>
              <a:ext cx="16289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お金を引き出す</a:t>
              </a:r>
            </a:p>
          </p:txBody>
        </p:sp>
      </p:grpSp>
      <p:pic>
        <p:nvPicPr>
          <p:cNvPr id="16" name="図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999" y="4364576"/>
            <a:ext cx="1155920" cy="1147960"/>
          </a:xfrm>
          <a:prstGeom prst="rect">
            <a:avLst/>
          </a:prstGeom>
        </p:spPr>
      </p:pic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DB7A5267-F399-47B5-AF71-DA3FBD3B88A0}"/>
              </a:ext>
            </a:extLst>
          </p:cNvPr>
          <p:cNvGrpSpPr/>
          <p:nvPr/>
        </p:nvGrpSpPr>
        <p:grpSpPr>
          <a:xfrm rot="21250923">
            <a:off x="5990055" y="4342785"/>
            <a:ext cx="1910884" cy="904066"/>
            <a:chOff x="6138786" y="4287654"/>
            <a:chExt cx="1910884" cy="767104"/>
          </a:xfrm>
        </p:grpSpPr>
        <p:sp>
          <p:nvSpPr>
            <p:cNvPr id="29" name="右矢印 28"/>
            <p:cNvSpPr/>
            <p:nvPr/>
          </p:nvSpPr>
          <p:spPr bwMode="gray">
            <a:xfrm rot="9998293">
              <a:off x="6138786" y="4287654"/>
              <a:ext cx="1783199" cy="767104"/>
            </a:xfrm>
            <a:prstGeom prst="rightArrow">
              <a:avLst>
                <a:gd name="adj1" fmla="val 51606"/>
                <a:gd name="adj2" fmla="val 73693"/>
              </a:avLst>
            </a:prstGeom>
            <a:solidFill>
              <a:schemeClr val="accent4">
                <a:lumMod val="75000"/>
              </a:schemeClr>
            </a:solidFill>
            <a:ln w="31750">
              <a:solidFill>
                <a:schemeClr val="accent4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テキスト ボックス 29"/>
            <p:cNvSpPr txBox="1"/>
            <p:nvPr/>
          </p:nvSpPr>
          <p:spPr bwMode="white">
            <a:xfrm rot="20766334">
              <a:off x="6340653" y="4396808"/>
              <a:ext cx="1709017" cy="496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6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お金</a:t>
              </a:r>
              <a:r>
                <a:rPr kumimoji="1" lang="en-US" altLang="ja-JP" sz="16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(</a:t>
              </a:r>
              <a:r>
                <a:rPr kumimoji="1" lang="ja-JP" altLang="en-US" sz="16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保険金</a:t>
              </a:r>
              <a:r>
                <a:rPr kumimoji="1" lang="en-US" altLang="ja-JP" sz="16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)</a:t>
              </a:r>
              <a:r>
                <a:rPr kumimoji="1" lang="ja-JP" altLang="en-US" sz="16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を受取る</a:t>
              </a:r>
            </a:p>
          </p:txBody>
        </p:sp>
      </p:grpSp>
      <p:pic>
        <p:nvPicPr>
          <p:cNvPr id="36" name="図 3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5345" y="3064346"/>
            <a:ext cx="1290024" cy="1700486"/>
          </a:xfrm>
          <a:prstGeom prst="rect">
            <a:avLst/>
          </a:prstGeom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id="{8C5B53C5-F932-43AA-B06B-04FDE4C0550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775" y="1822293"/>
            <a:ext cx="1254450" cy="1644395"/>
          </a:xfrm>
          <a:prstGeom prst="rect">
            <a:avLst/>
          </a:prstGeom>
        </p:spPr>
      </p:pic>
      <p:pic>
        <p:nvPicPr>
          <p:cNvPr id="42" name="図 41">
            <a:extLst>
              <a:ext uri="{FF2B5EF4-FFF2-40B4-BE49-F238E27FC236}">
                <a16:creationId xmlns:a16="http://schemas.microsoft.com/office/drawing/2014/main" id="{F03410FD-006D-47DE-AA66-46CE7A25C5A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3515" y="5220760"/>
            <a:ext cx="1129112" cy="1121338"/>
          </a:xfrm>
          <a:prstGeom prst="rect">
            <a:avLst/>
          </a:prstGeom>
        </p:spPr>
      </p:pic>
      <p:pic>
        <p:nvPicPr>
          <p:cNvPr id="43" name="図 42">
            <a:extLst>
              <a:ext uri="{FF2B5EF4-FFF2-40B4-BE49-F238E27FC236}">
                <a16:creationId xmlns:a16="http://schemas.microsoft.com/office/drawing/2014/main" id="{64FA26A2-32B7-44A6-860C-86AEF571F5B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2617" y="4361684"/>
            <a:ext cx="1053377" cy="977867"/>
          </a:xfrm>
          <a:prstGeom prst="rect">
            <a:avLst/>
          </a:prstGeom>
        </p:spPr>
      </p:pic>
      <p:pic>
        <p:nvPicPr>
          <p:cNvPr id="44" name="図 43">
            <a:extLst>
              <a:ext uri="{FF2B5EF4-FFF2-40B4-BE49-F238E27FC236}">
                <a16:creationId xmlns:a16="http://schemas.microsoft.com/office/drawing/2014/main" id="{17EFADF5-B37C-43B1-8002-D44AD07E249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8876" y="4956878"/>
            <a:ext cx="1421465" cy="985800"/>
          </a:xfrm>
          <a:prstGeom prst="rect">
            <a:avLst/>
          </a:prstGeom>
        </p:spPr>
      </p:pic>
      <p:pic>
        <p:nvPicPr>
          <p:cNvPr id="31" name="図 30" descr="おもちゃ, 人形, 写真, 異なる が含まれている画像&#10;&#10;自動的に生成された説明">
            <a:extLst>
              <a:ext uri="{FF2B5EF4-FFF2-40B4-BE49-F238E27FC236}">
                <a16:creationId xmlns:a16="http://schemas.microsoft.com/office/drawing/2014/main" id="{249EBBCF-A1D3-454F-B37F-2E38DF5970E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42679" y="1929288"/>
            <a:ext cx="1661881" cy="1416461"/>
          </a:xfrm>
          <a:prstGeom prst="rect">
            <a:avLst/>
          </a:prstGeom>
        </p:spPr>
      </p:pic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B0E6FE43-E5C6-4272-8715-89914B21C67C}"/>
              </a:ext>
            </a:extLst>
          </p:cNvPr>
          <p:cNvGrpSpPr/>
          <p:nvPr/>
        </p:nvGrpSpPr>
        <p:grpSpPr>
          <a:xfrm>
            <a:off x="6162685" y="2860509"/>
            <a:ext cx="1673736" cy="823030"/>
            <a:chOff x="6222848" y="3002696"/>
            <a:chExt cx="1673736" cy="823030"/>
          </a:xfrm>
        </p:grpSpPr>
        <p:sp>
          <p:nvSpPr>
            <p:cNvPr id="27" name="右矢印 26"/>
            <p:cNvSpPr/>
            <p:nvPr/>
          </p:nvSpPr>
          <p:spPr bwMode="black">
            <a:xfrm rot="1218939">
              <a:off x="6348977" y="3002696"/>
              <a:ext cx="1547607" cy="823030"/>
            </a:xfrm>
            <a:prstGeom prst="rightArrow">
              <a:avLst>
                <a:gd name="adj1" fmla="val 59133"/>
                <a:gd name="adj2" fmla="val 51299"/>
              </a:avLst>
            </a:prstGeom>
            <a:solidFill>
              <a:schemeClr val="accent5"/>
            </a:solidFill>
            <a:ln w="31750"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テキスト ボックス 27"/>
            <p:cNvSpPr txBox="1"/>
            <p:nvPr/>
          </p:nvSpPr>
          <p:spPr bwMode="white">
            <a:xfrm rot="1272866">
              <a:off x="6222848" y="3131726"/>
              <a:ext cx="16672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6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お金</a:t>
              </a:r>
              <a:r>
                <a:rPr kumimoji="1" lang="en-US" altLang="ja-JP" sz="16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(</a:t>
              </a:r>
              <a:r>
                <a:rPr kumimoji="1" lang="ja-JP" altLang="en-US" sz="16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保険料</a:t>
              </a:r>
              <a:r>
                <a:rPr lang="en-US" altLang="ja-JP" sz="16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)</a:t>
              </a:r>
              <a:r>
                <a:rPr lang="ja-JP" altLang="en-US" sz="16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を</a:t>
              </a:r>
              <a:r>
                <a:rPr kumimoji="1" lang="ja-JP" altLang="en-US" sz="16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支払う</a:t>
              </a:r>
            </a:p>
          </p:txBody>
        </p:sp>
      </p:grpSp>
      <p:pic>
        <p:nvPicPr>
          <p:cNvPr id="5" name="図 4">
            <a:extLst>
              <a:ext uri="{FF2B5EF4-FFF2-40B4-BE49-F238E27FC236}">
                <a16:creationId xmlns:a16="http://schemas.microsoft.com/office/drawing/2014/main" id="{74D2F650-1CBA-4897-95B7-A14BC14B5AA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8628" y="3780667"/>
            <a:ext cx="1254450" cy="1014150"/>
          </a:xfrm>
          <a:prstGeom prst="rect">
            <a:avLst/>
          </a:prstGeom>
        </p:spPr>
      </p:pic>
      <p:pic>
        <p:nvPicPr>
          <p:cNvPr id="14" name="図 13" descr="ブラック, 時計, 立つ が含まれている画像&#10;&#10;自動的に生成された説明">
            <a:extLst>
              <a:ext uri="{FF2B5EF4-FFF2-40B4-BE49-F238E27FC236}">
                <a16:creationId xmlns:a16="http://schemas.microsoft.com/office/drawing/2014/main" id="{B7E37A86-BB1E-4FB4-B3EF-FA171A84092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9451" y="5304317"/>
            <a:ext cx="1119742" cy="805469"/>
          </a:xfrm>
          <a:prstGeom prst="rect">
            <a:avLst/>
          </a:prstGeom>
        </p:spPr>
      </p:pic>
      <p:sp>
        <p:nvSpPr>
          <p:cNvPr id="17" name="スライド番号プレースホルダー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036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59"/>
    </mc:Choice>
    <mc:Fallback xmlns="">
      <p:transition spd="slow" advTm="8259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フレーム 4"/>
          <p:cNvSpPr/>
          <p:nvPr/>
        </p:nvSpPr>
        <p:spPr>
          <a:xfrm>
            <a:off x="0" y="1"/>
            <a:ext cx="9144000" cy="6874074"/>
          </a:xfrm>
          <a:prstGeom prst="frame">
            <a:avLst>
              <a:gd name="adj1" fmla="val 13704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" name="角丸四角形 7"/>
          <p:cNvSpPr/>
          <p:nvPr/>
        </p:nvSpPr>
        <p:spPr bwMode="white">
          <a:xfrm>
            <a:off x="474133" y="457199"/>
            <a:ext cx="8212667" cy="6011333"/>
          </a:xfrm>
          <a:prstGeom prst="roundRect">
            <a:avLst>
              <a:gd name="adj" fmla="val 2265"/>
            </a:avLst>
          </a:prstGeom>
          <a:solidFill>
            <a:schemeClr val="bg1"/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latin typeface="ヒラギノ丸ゴ Pro W4"/>
              <a:ea typeface="ヒラギノ丸ゴ Pro W4"/>
              <a:cs typeface="ヒラギノ丸ゴ Pro W4"/>
            </a:endParaRPr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304800" y="2589537"/>
            <a:ext cx="85471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66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Std W8"/>
              </a:rPr>
              <a:t>１</a:t>
            </a:r>
            <a:r>
              <a:rPr lang="en-US" altLang="ja-JP" sz="66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Std W8"/>
              </a:rPr>
              <a:t>. </a:t>
            </a:r>
            <a:r>
              <a:rPr lang="ja-JP" altLang="en-US" sz="66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Std W8"/>
              </a:rPr>
              <a:t>生活設計とお金</a:t>
            </a:r>
            <a:endParaRPr lang="en-US" altLang="ja-JP" sz="6600" b="1" dirty="0">
              <a:solidFill>
                <a:schemeClr val="accent1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Std W8"/>
            </a:endParaRPr>
          </a:p>
          <a:p>
            <a:pPr algn="ctr">
              <a:spcBef>
                <a:spcPts val="1200"/>
              </a:spcBef>
            </a:pPr>
            <a:r>
              <a:rPr kumimoji="1" lang="en-US" altLang="ja-JP" sz="36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Std W8"/>
              </a:rPr>
              <a:t>~</a:t>
            </a:r>
            <a:r>
              <a:rPr kumimoji="1" lang="ja-JP" altLang="en-US" sz="36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Std W8"/>
              </a:rPr>
              <a:t>将来について考えてみよう</a:t>
            </a:r>
            <a:r>
              <a:rPr kumimoji="1" lang="en-US" altLang="ja-JP" sz="36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Std W8"/>
              </a:rPr>
              <a:t>~</a:t>
            </a:r>
            <a:endParaRPr kumimoji="1" lang="ja-JP" altLang="en-US" sz="3600" b="1" dirty="0">
              <a:solidFill>
                <a:schemeClr val="accent1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Std W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94268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7" name="表 6"/>
          <p:cNvGraphicFramePr>
            <a:graphicFrameLocks noGrp="1"/>
          </p:cNvGraphicFramePr>
          <p:nvPr/>
        </p:nvGraphicFramePr>
        <p:xfrm>
          <a:off x="265989" y="786703"/>
          <a:ext cx="4286974" cy="56250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869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3331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b="1" i="0" dirty="0">
                          <a:solidFill>
                            <a:schemeClr val="tx2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預貯金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1464">
                <a:tc>
                  <a:txBody>
                    <a:bodyPr/>
                    <a:lstStyle/>
                    <a:p>
                      <a:pPr algn="ctr"/>
                      <a:endParaRPr kumimoji="1" lang="ja-JP" altLang="en-US" sz="2400" b="0" i="0" dirty="0">
                        <a:solidFill>
                          <a:srgbClr val="000000"/>
                        </a:solidFill>
                        <a:latin typeface="ヒラギノ角ゴ Pro W6"/>
                        <a:ea typeface="ヒラギノ角ゴ Pro W6"/>
                        <a:cs typeface="ヒラギノ角ゴ Pro W6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60261">
                <a:tc>
                  <a:txBody>
                    <a:bodyPr/>
                    <a:lstStyle/>
                    <a:p>
                      <a:pPr algn="ctr"/>
                      <a:endParaRPr kumimoji="1" lang="ja-JP" altLang="en-US" sz="2400" b="0" i="0" dirty="0">
                        <a:solidFill>
                          <a:srgbClr val="000000"/>
                        </a:solidFill>
                        <a:latin typeface="ヒラギノ角ゴ Pro W6"/>
                        <a:ea typeface="ヒラギノ角ゴ Pro W6"/>
                        <a:cs typeface="ヒラギノ角ゴ Pro W6"/>
                      </a:endParaRPr>
                    </a:p>
                    <a:p>
                      <a:pPr algn="ctr"/>
                      <a:endParaRPr kumimoji="1" lang="ja-JP" altLang="en-US" sz="2400" b="0" i="0" dirty="0">
                        <a:solidFill>
                          <a:srgbClr val="000000"/>
                        </a:solidFill>
                        <a:latin typeface="ヒラギノ角ゴ Pro W6"/>
                        <a:ea typeface="ヒラギノ角ゴ Pro W6"/>
                        <a:cs typeface="ヒラギノ角ゴ Pro W6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" name="表 11"/>
          <p:cNvGraphicFramePr>
            <a:graphicFrameLocks noGrp="1"/>
          </p:cNvGraphicFramePr>
          <p:nvPr/>
        </p:nvGraphicFramePr>
        <p:xfrm>
          <a:off x="4637925" y="786702"/>
          <a:ext cx="4430730" cy="5625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30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3119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b="1" i="0" dirty="0">
                          <a:solidFill>
                            <a:srgbClr val="00B05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民間保険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F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4364">
                <a:tc>
                  <a:txBody>
                    <a:bodyPr/>
                    <a:lstStyle/>
                    <a:p>
                      <a:pPr algn="ctr"/>
                      <a:endParaRPr kumimoji="1" lang="ja-JP" altLang="en-US" sz="2400" b="0" i="0" dirty="0">
                        <a:solidFill>
                          <a:srgbClr val="000000"/>
                        </a:solidFill>
                        <a:latin typeface="ヒラギノ角ゴ Pro W6"/>
                        <a:ea typeface="ヒラギノ角ゴ Pro W6"/>
                        <a:cs typeface="ヒラギノ角ゴ Pro W6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F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69477">
                <a:tc>
                  <a:txBody>
                    <a:bodyPr/>
                    <a:lstStyle/>
                    <a:p>
                      <a:pPr algn="ctr"/>
                      <a:endParaRPr kumimoji="1" lang="ja-JP" altLang="en-US" sz="2400" b="0" i="0" dirty="0">
                        <a:solidFill>
                          <a:srgbClr val="000000"/>
                        </a:solidFill>
                        <a:latin typeface="ヒラギノ角ゴ Pro W6"/>
                        <a:ea typeface="ヒラギノ角ゴ Pro W6"/>
                        <a:cs typeface="ヒラギノ角ゴ Pro W6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F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表 4"/>
          <p:cNvGraphicFramePr>
            <a:graphicFrameLocks noGrp="1"/>
          </p:cNvGraphicFramePr>
          <p:nvPr/>
        </p:nvGraphicFramePr>
        <p:xfrm>
          <a:off x="302012" y="4614826"/>
          <a:ext cx="985833" cy="4045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58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458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i="0" spc="-21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特　　徴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テキスト ボックス 16"/>
          <p:cNvSpPr txBox="1"/>
          <p:nvPr/>
        </p:nvSpPr>
        <p:spPr>
          <a:xfrm>
            <a:off x="467699" y="4949122"/>
            <a:ext cx="3993648" cy="1486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ja-JP" altLang="en-US" sz="4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さまざまな</a:t>
            </a:r>
            <a:r>
              <a:rPr lang="ja-JP" altLang="en-US" sz="40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目的</a:t>
            </a:r>
            <a:r>
              <a:rPr lang="ja-JP" altLang="en-US" sz="40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の</a:t>
            </a:r>
          </a:p>
          <a:p>
            <a:pPr algn="ctr">
              <a:lnSpc>
                <a:spcPct val="120000"/>
              </a:lnSpc>
            </a:pPr>
            <a:r>
              <a:rPr lang="ja-JP" altLang="en-US" sz="40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ために貯める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459850" y="4966917"/>
            <a:ext cx="270779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ja-JP" altLang="en-US" sz="4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特定</a:t>
            </a:r>
            <a:r>
              <a:rPr lang="ja-JP" altLang="en-US" sz="40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の損失</a:t>
            </a:r>
          </a:p>
          <a:p>
            <a:pPr algn="ctr">
              <a:lnSpc>
                <a:spcPct val="120000"/>
              </a:lnSpc>
            </a:pPr>
            <a:r>
              <a:rPr lang="ja-JP" altLang="en-US" sz="40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に備える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44304" y="4196651"/>
            <a:ext cx="4461478" cy="387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貯蓄額は毎年</a:t>
            </a:r>
            <a:r>
              <a:rPr lang="en-US" altLang="ja-JP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100</a:t>
            </a:r>
            <a:r>
              <a:rPr lang="ja-JP" altLang="en-US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万円（総額</a:t>
            </a:r>
            <a:r>
              <a:rPr lang="en-US" altLang="ja-JP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1,000</a:t>
            </a:r>
            <a:r>
              <a:rPr lang="ja-JP" altLang="en-US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万円）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796332" y="4187173"/>
            <a:ext cx="4272323" cy="387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保険料は毎年約</a:t>
            </a:r>
            <a:r>
              <a:rPr lang="en-US" altLang="ja-JP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3</a:t>
            </a:r>
            <a:r>
              <a:rPr lang="ja-JP" altLang="en-US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万円（総額約</a:t>
            </a:r>
            <a:r>
              <a:rPr lang="en-US" altLang="ja-JP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30</a:t>
            </a:r>
            <a:r>
              <a:rPr lang="ja-JP" altLang="en-US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万円）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12275761-9FE9-43BF-BB18-A5A0C0DDD26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37" y="2079540"/>
            <a:ext cx="4201134" cy="1966917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E77D9232-1EB3-4E06-A875-C2E9BEE913F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6821" y="2088078"/>
            <a:ext cx="4086242" cy="1937881"/>
          </a:xfrm>
          <a:prstGeom prst="rect">
            <a:avLst/>
          </a:prstGeom>
        </p:spPr>
      </p:pic>
      <p:grpSp>
        <p:nvGrpSpPr>
          <p:cNvPr id="3" name="グループ化 2"/>
          <p:cNvGrpSpPr/>
          <p:nvPr/>
        </p:nvGrpSpPr>
        <p:grpSpPr>
          <a:xfrm>
            <a:off x="75345" y="1604617"/>
            <a:ext cx="4610318" cy="2916762"/>
            <a:chOff x="13395" y="1637522"/>
            <a:chExt cx="4610318" cy="2916762"/>
          </a:xfrm>
        </p:grpSpPr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4F997734-76CF-4AD2-A3E2-26E9596AF190}"/>
                </a:ext>
              </a:extLst>
            </p:cNvPr>
            <p:cNvSpPr txBox="1"/>
            <p:nvPr/>
          </p:nvSpPr>
          <p:spPr>
            <a:xfrm>
              <a:off x="164745" y="4069539"/>
              <a:ext cx="650810" cy="4847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30</a:t>
              </a:r>
              <a:r>
                <a:rPr kumimoji="1" lang="ja-JP" altLang="en-US" sz="1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歳</a:t>
              </a:r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14BEE68A-9988-42B9-BF2A-D5BA0AA9429A}"/>
                </a:ext>
              </a:extLst>
            </p:cNvPr>
            <p:cNvSpPr txBox="1"/>
            <p:nvPr/>
          </p:nvSpPr>
          <p:spPr>
            <a:xfrm>
              <a:off x="3972903" y="4067402"/>
              <a:ext cx="650810" cy="4847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40</a:t>
              </a:r>
              <a:r>
                <a:rPr lang="ja-JP" altLang="en-US" sz="1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歳</a:t>
              </a:r>
              <a:endParaRPr kumimoji="1"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C6F6F963-7D7A-4929-9572-BECC0283934F}"/>
                </a:ext>
              </a:extLst>
            </p:cNvPr>
            <p:cNvSpPr txBox="1"/>
            <p:nvPr/>
          </p:nvSpPr>
          <p:spPr>
            <a:xfrm>
              <a:off x="13395" y="1637522"/>
              <a:ext cx="453335" cy="939196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kumimoji="1" lang="ja-JP" altLang="en-US" sz="1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目標額</a:t>
              </a:r>
            </a:p>
          </p:txBody>
        </p:sp>
      </p:grpSp>
      <p:pic>
        <p:nvPicPr>
          <p:cNvPr id="27" name="図 26">
            <a:extLst>
              <a:ext uri="{FF2B5EF4-FFF2-40B4-BE49-F238E27FC236}">
                <a16:creationId xmlns:a16="http://schemas.microsoft.com/office/drawing/2014/main" id="{1BDA1492-731B-4115-930C-0DD10AB5D18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7462" y="2109509"/>
            <a:ext cx="653716" cy="1933101"/>
          </a:xfrm>
          <a:prstGeom prst="rect">
            <a:avLst/>
          </a:prstGeom>
        </p:spPr>
      </p:pic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CBEE3A99-671C-4578-8261-FA7414DA7661}"/>
              </a:ext>
            </a:extLst>
          </p:cNvPr>
          <p:cNvSpPr txBox="1"/>
          <p:nvPr/>
        </p:nvSpPr>
        <p:spPr>
          <a:xfrm>
            <a:off x="4678163" y="4073541"/>
            <a:ext cx="4860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30</a:t>
            </a:r>
            <a:r>
              <a:rPr kumimoji="1"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歳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E9E28851-1FB0-4756-8BB3-B53DDFF6C895}"/>
              </a:ext>
            </a:extLst>
          </p:cNvPr>
          <p:cNvSpPr txBox="1"/>
          <p:nvPr/>
        </p:nvSpPr>
        <p:spPr>
          <a:xfrm>
            <a:off x="8439064" y="4031484"/>
            <a:ext cx="4860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40</a:t>
            </a:r>
            <a:r>
              <a:rPr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歳</a:t>
            </a:r>
            <a:endParaRPr kumimoji="1" lang="ja-JP" altLang="en-US" sz="1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57C58435-9A21-48C0-A43E-326D26DFC7F3}"/>
              </a:ext>
            </a:extLst>
          </p:cNvPr>
          <p:cNvCxnSpPr/>
          <p:nvPr/>
        </p:nvCxnSpPr>
        <p:spPr>
          <a:xfrm>
            <a:off x="4067625" y="2079540"/>
            <a:ext cx="1008000" cy="0"/>
          </a:xfrm>
          <a:prstGeom prst="line">
            <a:avLst/>
          </a:prstGeom>
          <a:ln w="12700">
            <a:solidFill>
              <a:schemeClr val="accent6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518657E6-B697-41C5-ADFB-A856E9DD4189}"/>
              </a:ext>
            </a:extLst>
          </p:cNvPr>
          <p:cNvCxnSpPr/>
          <p:nvPr/>
        </p:nvCxnSpPr>
        <p:spPr>
          <a:xfrm>
            <a:off x="3988960" y="4046457"/>
            <a:ext cx="1008000" cy="0"/>
          </a:xfrm>
          <a:prstGeom prst="line">
            <a:avLst/>
          </a:prstGeom>
          <a:ln w="12700">
            <a:solidFill>
              <a:schemeClr val="accent6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正方形/長方形 32"/>
          <p:cNvSpPr/>
          <p:nvPr/>
        </p:nvSpPr>
        <p:spPr bwMode="white">
          <a:xfrm>
            <a:off x="461965" y="30760"/>
            <a:ext cx="6996110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預貯金と民間保険</a:t>
            </a:r>
            <a:r>
              <a:rPr lang="en-US" altLang="ja-JP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②</a:t>
            </a:r>
          </a:p>
        </p:txBody>
      </p:sp>
      <p:graphicFrame>
        <p:nvGraphicFramePr>
          <p:cNvPr id="36" name="表 35"/>
          <p:cNvGraphicFramePr>
            <a:graphicFrameLocks noGrp="1"/>
          </p:cNvGraphicFramePr>
          <p:nvPr/>
        </p:nvGraphicFramePr>
        <p:xfrm>
          <a:off x="4671276" y="4621572"/>
          <a:ext cx="985833" cy="4540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58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407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i="0" spc="-21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特　　徴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7" name="テキスト ボックス 36"/>
          <p:cNvSpPr txBox="1"/>
          <p:nvPr/>
        </p:nvSpPr>
        <p:spPr>
          <a:xfrm>
            <a:off x="292144" y="6411742"/>
            <a:ext cx="838993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注 </a:t>
            </a:r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①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預貯金は利子や税金などを考慮しない金額。 </a:t>
            </a:r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②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保険料は男性（</a:t>
            </a:r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30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歳）契約で、保険期間</a:t>
            </a:r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10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年、保険金額</a:t>
            </a:r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1,000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万円の定期保険の例。実際の保険料は、保険種類や契約内容、生命保険会社によって異なる場合があります。</a:t>
            </a:r>
            <a:endParaRPr lang="en-US" altLang="ja-JP" sz="1050" dirty="0">
              <a:latin typeface="Meiryo UI" panose="020B0604030504040204" pitchFamily="50" charset="-128"/>
              <a:ea typeface="Meiryo UI" panose="020B0604030504040204" pitchFamily="50" charset="-128"/>
              <a:cs typeface="ヒラギノ角ゴ Pro W3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20</a:t>
            </a:fld>
            <a:endParaRPr kumimoji="1"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373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837"/>
    </mc:Choice>
    <mc:Fallback xmlns="">
      <p:transition spd="slow" advTm="1088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7" name="表 6"/>
          <p:cNvGraphicFramePr>
            <a:graphicFrameLocks noGrp="1"/>
          </p:cNvGraphicFramePr>
          <p:nvPr/>
        </p:nvGraphicFramePr>
        <p:xfrm>
          <a:off x="1352806" y="763574"/>
          <a:ext cx="3682827" cy="57976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828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650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b="1" i="0" dirty="0">
                          <a:solidFill>
                            <a:schemeClr val="tx2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預貯金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6285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endParaRPr kumimoji="1" lang="ja-JP" altLang="en-US" sz="1400" b="0" i="0" dirty="0">
                        <a:solidFill>
                          <a:srgbClr val="000000"/>
                        </a:solidFill>
                        <a:latin typeface="ヒラギノ角ゴ Pro W6"/>
                        <a:ea typeface="ヒラギノ角ゴ Pro W6"/>
                        <a:cs typeface="ヒラギノ角ゴ Pro W6"/>
                      </a:endParaRPr>
                    </a:p>
                  </a:txBody>
                  <a:tcPr marL="144000" marR="144000" marT="93600" marB="936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34859">
                <a:tc>
                  <a:txBody>
                    <a:bodyPr/>
                    <a:lstStyle/>
                    <a:p>
                      <a:pPr algn="l"/>
                      <a:endParaRPr kumimoji="1" lang="ja-JP" altLang="en-US" sz="1400" b="0" i="0" spc="-40" dirty="0">
                        <a:solidFill>
                          <a:srgbClr val="000000"/>
                        </a:solidFill>
                        <a:latin typeface="ヒラギノ角ゴ Pro W6"/>
                        <a:ea typeface="ヒラギノ角ゴ Pro W6"/>
                        <a:cs typeface="ヒラギノ角ゴ Pro W6"/>
                      </a:endParaRPr>
                    </a:p>
                  </a:txBody>
                  <a:tcPr marL="144000" marR="144000" marT="93600" marB="936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2" name="表 11"/>
          <p:cNvGraphicFramePr>
            <a:graphicFrameLocks noGrp="1"/>
          </p:cNvGraphicFramePr>
          <p:nvPr/>
        </p:nvGraphicFramePr>
        <p:xfrm>
          <a:off x="5121658" y="777044"/>
          <a:ext cx="3986846" cy="57843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868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0023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b="1" i="0" dirty="0">
                          <a:solidFill>
                            <a:srgbClr val="00B05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民間保険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F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2105">
                <a:tc>
                  <a:txBody>
                    <a:bodyPr/>
                    <a:lstStyle/>
                    <a:p>
                      <a:pPr algn="l"/>
                      <a:endParaRPr kumimoji="1" lang="ja-JP" altLang="en-US" sz="1400" b="0" i="0" dirty="0">
                        <a:solidFill>
                          <a:srgbClr val="000000"/>
                        </a:solidFill>
                        <a:latin typeface="ヒラギノ角ゴ Pro W6"/>
                        <a:ea typeface="ヒラギノ角ゴ Pro W6"/>
                        <a:cs typeface="ヒラギノ角ゴ Pro W6"/>
                      </a:endParaRPr>
                    </a:p>
                  </a:txBody>
                  <a:tcPr marL="144000" marR="144000" marT="93600" marB="936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F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31979">
                <a:tc>
                  <a:txBody>
                    <a:bodyPr/>
                    <a:lstStyle/>
                    <a:p>
                      <a:pPr algn="l"/>
                      <a:endParaRPr kumimoji="1" lang="ja-JP" altLang="en-US" sz="1400" b="0" i="0" spc="-120" dirty="0">
                        <a:solidFill>
                          <a:srgbClr val="000000"/>
                        </a:solidFill>
                        <a:latin typeface="ヒラギノ角ゴ Pro W6"/>
                        <a:ea typeface="ヒラギノ角ゴ Pro W6"/>
                        <a:cs typeface="ヒラギノ角ゴ Pro W6"/>
                      </a:endParaRPr>
                    </a:p>
                  </a:txBody>
                  <a:tcPr marL="144000" marR="144000" marT="93600" marB="936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F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表 4"/>
          <p:cNvGraphicFramePr>
            <a:graphicFrameLocks noGrp="1"/>
          </p:cNvGraphicFramePr>
          <p:nvPr/>
        </p:nvGraphicFramePr>
        <p:xfrm>
          <a:off x="100083" y="1676400"/>
          <a:ext cx="1228724" cy="48940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87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3760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i="0" spc="-21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メリット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642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i="0" spc="-21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デメリット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テキスト ボックス 1"/>
          <p:cNvSpPr txBox="1"/>
          <p:nvPr/>
        </p:nvSpPr>
        <p:spPr>
          <a:xfrm>
            <a:off x="1352675" y="1930536"/>
            <a:ext cx="3636000" cy="188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ja-JP" altLang="en-US" sz="2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○</a:t>
            </a:r>
            <a:r>
              <a:rPr lang="ja-JP" altLang="en-US" sz="28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貯めたお金は</a:t>
            </a: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自由</a:t>
            </a:r>
            <a:r>
              <a:rPr lang="ja-JP" altLang="en-US" sz="28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に　　</a:t>
            </a:r>
            <a:endParaRPr lang="en-US" altLang="ja-JP" sz="28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>
              <a:lnSpc>
                <a:spcPts val="3500"/>
              </a:lnSpc>
            </a:pPr>
            <a:r>
              <a:rPr lang="ja-JP" altLang="en-US" sz="28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使うことができる。</a:t>
            </a:r>
            <a:endParaRPr lang="en-US" altLang="ja-JP" sz="28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>
              <a:lnSpc>
                <a:spcPts val="3500"/>
              </a:lnSpc>
            </a:pPr>
            <a:r>
              <a:rPr lang="ja-JP" altLang="en-US" sz="2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○</a:t>
            </a:r>
            <a:r>
              <a:rPr lang="ja-JP" altLang="en-US" sz="2800" spc="-5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途中での引き出しや</a:t>
            </a:r>
            <a:endParaRPr lang="en-US" altLang="ja-JP" sz="2800" spc="-5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>
              <a:lnSpc>
                <a:spcPts val="3500"/>
              </a:lnSpc>
            </a:pPr>
            <a:r>
              <a:rPr lang="ja-JP" altLang="en-US" sz="2800" spc="-5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貯めるペースが</a:t>
            </a:r>
            <a:r>
              <a:rPr lang="ja-JP" altLang="en-US" sz="2800" spc="-5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自由</a:t>
            </a:r>
            <a:r>
              <a:rPr lang="ja-JP" altLang="en-US" sz="2800" spc="-5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。</a:t>
            </a:r>
            <a:endParaRPr lang="en-US" altLang="ja-JP" sz="2800" spc="-5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361143" y="4423238"/>
            <a:ext cx="3636000" cy="1846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ja-JP" altLang="en-US" sz="28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●途中で病気やケガ等、リスクが発生した場合に、</a:t>
            </a:r>
            <a:r>
              <a:rPr lang="ja-JP" altLang="en-US" sz="2800" b="1" spc="-4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必要な</a:t>
            </a:r>
            <a:r>
              <a:rPr lang="ja-JP" altLang="en-US" sz="2800" spc="-4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金額が貯まっているとは限らない。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143721" y="1929669"/>
            <a:ext cx="3996000" cy="2295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ja-JP" altLang="en-US" sz="2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○</a:t>
            </a:r>
            <a:r>
              <a:rPr lang="ja-JP" altLang="en-US" sz="28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途中いつでも、病気や</a:t>
            </a:r>
            <a:endParaRPr lang="en-US" altLang="ja-JP" sz="28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>
              <a:lnSpc>
                <a:spcPts val="3500"/>
              </a:lnSpc>
            </a:pPr>
            <a:r>
              <a:rPr lang="ja-JP" altLang="en-US" sz="28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ケガ等のリスクが発生した場合に、</a:t>
            </a: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あらかじめ</a:t>
            </a:r>
            <a:r>
              <a:rPr lang="ja-JP" altLang="en-US" sz="2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決められた</a:t>
            </a: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金額</a:t>
            </a:r>
            <a:r>
              <a:rPr lang="ja-JP" altLang="en-US" sz="28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を受け取ることができる。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129677" y="4418752"/>
            <a:ext cx="3996000" cy="188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ja-JP" altLang="en-US" sz="28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●決められた金額を</a:t>
            </a: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保険料として支払う</a:t>
            </a:r>
            <a:r>
              <a:rPr lang="ja-JP" altLang="en-US" sz="28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必要がある。</a:t>
            </a:r>
            <a:r>
              <a:rPr lang="en-US" altLang="ja-JP" sz="28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(</a:t>
            </a:r>
            <a:r>
              <a:rPr lang="ja-JP" altLang="en-US" sz="2800" spc="-12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保険の種類によっては</a:t>
            </a:r>
            <a:endParaRPr lang="en-US" altLang="ja-JP" sz="2800" spc="-12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>
              <a:lnSpc>
                <a:spcPts val="3500"/>
              </a:lnSpc>
            </a:pPr>
            <a:r>
              <a:rPr lang="ja-JP" altLang="en-US" sz="2800" spc="-12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一部戻ってくる場合がある）</a:t>
            </a:r>
          </a:p>
        </p:txBody>
      </p:sp>
      <p:sp>
        <p:nvSpPr>
          <p:cNvPr id="32" name="正方形/長方形 31"/>
          <p:cNvSpPr/>
          <p:nvPr/>
        </p:nvSpPr>
        <p:spPr bwMode="white">
          <a:xfrm>
            <a:off x="461965" y="30760"/>
            <a:ext cx="6996110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「預貯金」と「民間保険」の違い③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13A698F6-31A0-44C5-92C4-DE60B7068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7E502-7D6F-49F2-8D91-33EB17385912}" type="slidenum">
              <a:rPr lang="ja-JP" altLang="en-US" smtClean="0"/>
              <a:pPr/>
              <a:t>21</a:t>
            </a:fld>
            <a:endParaRPr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128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837"/>
    </mc:Choice>
    <mc:Fallback xmlns="">
      <p:transition spd="slow" advTm="1088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7ED2D9EC-3DF3-43EA-A2B7-33018B2A4003}"/>
              </a:ext>
            </a:extLst>
          </p:cNvPr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 bwMode="white">
          <a:xfrm>
            <a:off x="461965" y="30760"/>
            <a:ext cx="3922878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保険のしくみ</a:t>
            </a:r>
            <a:r>
              <a:rPr lang="en-US" altLang="ja-JP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①</a:t>
            </a:r>
          </a:p>
        </p:txBody>
      </p:sp>
      <p:sp>
        <p:nvSpPr>
          <p:cNvPr id="12" name="角丸四角形 11"/>
          <p:cNvSpPr/>
          <p:nvPr/>
        </p:nvSpPr>
        <p:spPr>
          <a:xfrm>
            <a:off x="200416" y="1063641"/>
            <a:ext cx="3950897" cy="2335610"/>
          </a:xfrm>
          <a:prstGeom prst="roundRect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100</a:t>
            </a:r>
            <a:r>
              <a:rPr kumimoji="1"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人の部員がいる</a:t>
            </a:r>
            <a:endParaRPr kumimoji="1"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/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サッカーチーム</a:t>
            </a:r>
            <a:endParaRPr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5005388" y="4039211"/>
            <a:ext cx="3950722" cy="2335610"/>
            <a:chOff x="5005388" y="4039211"/>
            <a:chExt cx="3467100" cy="2335610"/>
          </a:xfrm>
        </p:grpSpPr>
        <p:sp>
          <p:nvSpPr>
            <p:cNvPr id="15" name="角丸四角形 14"/>
            <p:cNvSpPr/>
            <p:nvPr/>
          </p:nvSpPr>
          <p:spPr>
            <a:xfrm>
              <a:off x="5005388" y="4039211"/>
              <a:ext cx="3467100" cy="2335610"/>
            </a:xfrm>
            <a:prstGeom prst="roundRect">
              <a:avLst/>
            </a:prstGeom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32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治療にかかる費用は</a:t>
              </a:r>
              <a:endParaRPr lang="en-US" altLang="ja-JP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endParaRPr>
            </a:p>
            <a:p>
              <a:pPr algn="ctr"/>
              <a:r>
                <a:rPr lang="en-US" altLang="ja-JP" sz="32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1</a:t>
              </a:r>
              <a:r>
                <a:rPr lang="ja-JP" altLang="en-US" sz="32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人</a:t>
              </a:r>
              <a:r>
                <a:rPr lang="en-US" altLang="ja-JP" sz="32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10,000</a:t>
              </a:r>
              <a:r>
                <a:rPr kumimoji="1" lang="ja-JP" altLang="en-US" sz="32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円</a:t>
              </a:r>
              <a:endParaRPr kumimoji="1" lang="en-US" altLang="ja-JP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endParaRPr>
            </a:p>
            <a:p>
              <a:pPr algn="ctr"/>
              <a:endParaRPr kumimoji="1"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endParaRPr>
            </a:p>
          </p:txBody>
        </p:sp>
        <p:grpSp>
          <p:nvGrpSpPr>
            <p:cNvPr id="34" name="図形グループ 33"/>
            <p:cNvGrpSpPr/>
            <p:nvPr/>
          </p:nvGrpSpPr>
          <p:grpSpPr>
            <a:xfrm>
              <a:off x="6005876" y="5520154"/>
              <a:ext cx="1452563" cy="559691"/>
              <a:chOff x="6005876" y="5641383"/>
              <a:chExt cx="1452563" cy="559691"/>
            </a:xfrm>
          </p:grpSpPr>
          <p:sp>
            <p:nvSpPr>
              <p:cNvPr id="4" name="正方形/長方形 3"/>
              <p:cNvSpPr/>
              <p:nvPr/>
            </p:nvSpPr>
            <p:spPr>
              <a:xfrm>
                <a:off x="6005876" y="5641383"/>
                <a:ext cx="1452563" cy="559691"/>
              </a:xfrm>
              <a:prstGeom prst="rect">
                <a:avLst/>
              </a:prstGeom>
              <a:solidFill>
                <a:schemeClr val="bg2"/>
              </a:solidFill>
              <a:ln w="25400">
                <a:solidFill>
                  <a:schemeClr val="bg2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" name="テキスト ボックス 4"/>
              <p:cNvSpPr txBox="1"/>
              <p:nvPr/>
            </p:nvSpPr>
            <p:spPr>
              <a:xfrm>
                <a:off x="6296872" y="5868800"/>
                <a:ext cx="35137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b="1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ヒラギノ丸ゴ Pro W4"/>
                    <a:ea typeface="ヒラギノ丸ゴ Pro W4"/>
                    <a:cs typeface="ヒラギノ丸ゴ Pro W4"/>
                  </a:rPr>
                  <a:t>●</a:t>
                </a:r>
                <a:endParaRPr kumimoji="1" lang="ja-JP" altLang="en-US" sz="12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ヒラギノ丸ゴ Pro W4"/>
                  <a:ea typeface="ヒラギノ丸ゴ Pro W4"/>
                  <a:cs typeface="ヒラギノ丸ゴ Pro W4"/>
                </a:endParaRPr>
              </a:p>
            </p:txBody>
          </p:sp>
          <p:sp>
            <p:nvSpPr>
              <p:cNvPr id="25" name="円/楕円 24"/>
              <p:cNvSpPr/>
              <p:nvPr/>
            </p:nvSpPr>
            <p:spPr>
              <a:xfrm>
                <a:off x="6543243" y="5714287"/>
                <a:ext cx="372732" cy="407206"/>
              </a:xfrm>
              <a:prstGeom prst="ellipse">
                <a:avLst/>
              </a:prstGeom>
              <a:solidFill>
                <a:schemeClr val="bg1"/>
              </a:solidFill>
              <a:ln w="317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テキスト ボックス 21"/>
              <p:cNvSpPr txBox="1"/>
              <p:nvPr/>
            </p:nvSpPr>
            <p:spPr>
              <a:xfrm>
                <a:off x="6040391" y="5764374"/>
                <a:ext cx="607859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050" b="1" dirty="0">
                    <a:latin typeface="ヒラギノ丸ゴ Pro W4"/>
                    <a:ea typeface="ヒラギノ丸ゴ Pro W4"/>
                    <a:cs typeface="ヒラギノ丸ゴ Pro W4"/>
                  </a:rPr>
                  <a:t>壱万円</a:t>
                </a:r>
              </a:p>
            </p:txBody>
          </p:sp>
        </p:grpSp>
      </p:grpSp>
      <p:sp>
        <p:nvSpPr>
          <p:cNvPr id="27" name="右矢印 26"/>
          <p:cNvSpPr/>
          <p:nvPr/>
        </p:nvSpPr>
        <p:spPr bwMode="gray">
          <a:xfrm>
            <a:off x="4373679" y="1989130"/>
            <a:ext cx="458788" cy="484632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 w="31750"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右矢印 27"/>
          <p:cNvSpPr/>
          <p:nvPr/>
        </p:nvSpPr>
        <p:spPr bwMode="gray">
          <a:xfrm>
            <a:off x="4373679" y="5035522"/>
            <a:ext cx="458788" cy="484632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 w="31750"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右矢印 28"/>
          <p:cNvSpPr/>
          <p:nvPr/>
        </p:nvSpPr>
        <p:spPr bwMode="gray">
          <a:xfrm rot="8166730">
            <a:off x="4373679" y="3494655"/>
            <a:ext cx="458788" cy="484632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 w="31750"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" name="図形グループ 6"/>
          <p:cNvGrpSpPr/>
          <p:nvPr/>
        </p:nvGrpSpPr>
        <p:grpSpPr>
          <a:xfrm>
            <a:off x="152791" y="4070635"/>
            <a:ext cx="3998522" cy="2387215"/>
            <a:chOff x="690543" y="4191864"/>
            <a:chExt cx="3467100" cy="2387215"/>
          </a:xfrm>
        </p:grpSpPr>
        <p:sp>
          <p:nvSpPr>
            <p:cNvPr id="14" name="角丸四角形 13"/>
            <p:cNvSpPr/>
            <p:nvPr/>
          </p:nvSpPr>
          <p:spPr>
            <a:xfrm>
              <a:off x="690543" y="4191864"/>
              <a:ext cx="3467100" cy="2335610"/>
            </a:xfrm>
            <a:prstGeom prst="roundRect">
              <a:avLst/>
            </a:prstGeom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endParaRPr>
            </a:p>
          </p:txBody>
        </p:sp>
        <p:pic>
          <p:nvPicPr>
            <p:cNvPr id="32" name="図 3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19740" y="5246884"/>
              <a:ext cx="1152541" cy="1332195"/>
            </a:xfrm>
            <a:prstGeom prst="rect">
              <a:avLst/>
            </a:prstGeom>
          </p:spPr>
        </p:pic>
        <p:sp>
          <p:nvSpPr>
            <p:cNvPr id="33" name="テキスト ボックス 32"/>
            <p:cNvSpPr txBox="1"/>
            <p:nvPr/>
          </p:nvSpPr>
          <p:spPr>
            <a:xfrm>
              <a:off x="1113022" y="4321849"/>
              <a:ext cx="2663435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32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対策をしても</a:t>
              </a:r>
              <a:endParaRPr lang="en-US" altLang="ja-JP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endParaRPr>
            </a:p>
            <a:p>
              <a:pPr algn="ctr"/>
              <a:r>
                <a:rPr lang="ja-JP" altLang="en-US" sz="32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ケガは減らない</a:t>
              </a:r>
              <a:r>
                <a:rPr lang="en-US" altLang="ja-JP" sz="32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…</a:t>
              </a:r>
            </a:p>
          </p:txBody>
        </p:sp>
      </p:grpSp>
      <p:sp>
        <p:nvSpPr>
          <p:cNvPr id="35" name="正方形/長方形 34"/>
          <p:cNvSpPr/>
          <p:nvPr/>
        </p:nvSpPr>
        <p:spPr>
          <a:xfrm>
            <a:off x="461964" y="30760"/>
            <a:ext cx="5844568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保険のしくみ①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83DFA9B0-F9A9-4733-A0C9-BB523C245B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77075" y="64706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457200" rtl="0" eaLnBrk="1" latinLnBrk="0" hangingPunct="1">
              <a:defRPr kumimoji="1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E1D277-9C57-4E30-9C75-4A0776A97483}" type="slidenum">
              <a:rPr lang="ja-JP" altLang="en-US" smtClean="0"/>
              <a:pPr/>
              <a:t>22</a:t>
            </a:fld>
            <a:endParaRPr lang="ja-JP" altLang="en-US" dirty="0"/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39FCA747-DC48-494A-A666-503A268B8915}"/>
              </a:ext>
            </a:extLst>
          </p:cNvPr>
          <p:cNvGrpSpPr/>
          <p:nvPr/>
        </p:nvGrpSpPr>
        <p:grpSpPr>
          <a:xfrm>
            <a:off x="5005388" y="1063641"/>
            <a:ext cx="3950722" cy="2335610"/>
            <a:chOff x="5005388" y="1063641"/>
            <a:chExt cx="3950722" cy="2335610"/>
          </a:xfrm>
        </p:grpSpPr>
        <p:grpSp>
          <p:nvGrpSpPr>
            <p:cNvPr id="6" name="図形グループ 5"/>
            <p:cNvGrpSpPr/>
            <p:nvPr/>
          </p:nvGrpSpPr>
          <p:grpSpPr>
            <a:xfrm>
              <a:off x="5005388" y="1063641"/>
              <a:ext cx="3950722" cy="2335610"/>
              <a:chOff x="5005388" y="1261070"/>
              <a:chExt cx="3467100" cy="2335610"/>
            </a:xfrm>
          </p:grpSpPr>
          <p:sp>
            <p:nvSpPr>
              <p:cNvPr id="13" name="角丸四角形 12"/>
              <p:cNvSpPr/>
              <p:nvPr/>
            </p:nvSpPr>
            <p:spPr>
              <a:xfrm>
                <a:off x="5005388" y="1261070"/>
                <a:ext cx="3467100" cy="2335610"/>
              </a:xfrm>
              <a:prstGeom prst="roundRect">
                <a:avLst/>
              </a:prstGeom>
              <a:ln w="381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en-US" altLang="ja-JP" sz="24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endParaRPr>
              </a:p>
            </p:txBody>
          </p:sp>
          <p:sp>
            <p:nvSpPr>
              <p:cNvPr id="30" name="テキスト ボックス 29"/>
              <p:cNvSpPr txBox="1"/>
              <p:nvPr/>
            </p:nvSpPr>
            <p:spPr>
              <a:xfrm>
                <a:off x="5231842" y="1375530"/>
                <a:ext cx="2155459" cy="22050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ja-JP" altLang="en-US" sz="32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ヒラギノ丸ゴ Pro W4"/>
                  </a:rPr>
                  <a:t>毎年</a:t>
                </a:r>
                <a:endParaRPr lang="en-US" altLang="ja-JP" sz="32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endParaRPr>
              </a:p>
              <a:p>
                <a:pPr algn="ctr">
                  <a:lnSpc>
                    <a:spcPct val="110000"/>
                  </a:lnSpc>
                </a:pPr>
                <a:r>
                  <a:rPr lang="en-US" altLang="ja-JP" sz="32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ヒラギノ丸ゴ Pro W4"/>
                  </a:rPr>
                  <a:t>5</a:t>
                </a:r>
                <a:r>
                  <a:rPr lang="ja-JP" altLang="en-US" sz="32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ヒラギノ丸ゴ Pro W4"/>
                  </a:rPr>
                  <a:t>人の部員が</a:t>
                </a:r>
                <a:endParaRPr lang="en-US" altLang="ja-JP" sz="32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endParaRPr>
              </a:p>
              <a:p>
                <a:pPr algn="ctr">
                  <a:lnSpc>
                    <a:spcPct val="110000"/>
                  </a:lnSpc>
                </a:pPr>
                <a:r>
                  <a:rPr lang="ja-JP" altLang="en-US" sz="32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ヒラギノ丸ゴ Pro W4"/>
                  </a:rPr>
                  <a:t>骨折を</a:t>
                </a:r>
                <a:endParaRPr lang="en-US" altLang="ja-JP" sz="32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endParaRPr>
              </a:p>
              <a:p>
                <a:pPr algn="ctr">
                  <a:lnSpc>
                    <a:spcPct val="110000"/>
                  </a:lnSpc>
                </a:pPr>
                <a:r>
                  <a:rPr lang="ja-JP" altLang="en-US" sz="32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ヒラギノ丸ゴ Pro W4"/>
                  </a:rPr>
                  <a:t>している</a:t>
                </a:r>
                <a:endParaRPr lang="en-US" altLang="ja-JP" sz="32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endParaRPr>
              </a:p>
            </p:txBody>
          </p:sp>
        </p:grpSp>
        <p:pic>
          <p:nvPicPr>
            <p:cNvPr id="11" name="図 10" descr="椅子, テーブル, マグカップ が含まれている画像&#10;&#10;自動的に生成された説明">
              <a:extLst>
                <a:ext uri="{FF2B5EF4-FFF2-40B4-BE49-F238E27FC236}">
                  <a16:creationId xmlns:a16="http://schemas.microsoft.com/office/drawing/2014/main" id="{CEF9BF96-5F9D-4A73-AF55-27F2F95AFE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88557" y="1281043"/>
              <a:ext cx="682764" cy="19992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7401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7" grpId="0" animBg="1"/>
      <p:bldP spid="28" grpId="0" animBg="1"/>
      <p:bldP spid="2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22E65E61-70D3-4FF4-9C12-1BD61FDE66F0}"/>
              </a:ext>
            </a:extLst>
          </p:cNvPr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 bwMode="white">
          <a:xfrm>
            <a:off x="461965" y="30760"/>
            <a:ext cx="3922878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保険のしくみ</a:t>
            </a:r>
            <a:r>
              <a:rPr lang="en-US" altLang="ja-JP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②</a:t>
            </a:r>
          </a:p>
        </p:txBody>
      </p:sp>
      <p:sp>
        <p:nvSpPr>
          <p:cNvPr id="12" name="角丸四角形 11"/>
          <p:cNvSpPr/>
          <p:nvPr/>
        </p:nvSpPr>
        <p:spPr>
          <a:xfrm>
            <a:off x="4880128" y="1092556"/>
            <a:ext cx="4138612" cy="2335610"/>
          </a:xfrm>
          <a:prstGeom prst="roundRect">
            <a:avLst/>
          </a:prstGeom>
          <a:ln w="38100">
            <a:solidFill>
              <a:srgbClr val="604A7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治療にかかる費用は</a:t>
            </a:r>
            <a:endParaRPr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>
              <a:lnSpc>
                <a:spcPct val="110000"/>
              </a:lnSpc>
            </a:pPr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全員分で</a:t>
            </a:r>
            <a:endParaRPr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>
              <a:lnSpc>
                <a:spcPct val="110000"/>
              </a:lnSpc>
            </a:pPr>
            <a:r>
              <a:rPr lang="en-US" altLang="ja-JP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10,000</a:t>
            </a:r>
            <a:r>
              <a:rPr kumimoji="1"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円 </a:t>
            </a:r>
            <a:r>
              <a:rPr kumimoji="1" lang="en-US" altLang="ja-JP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×</a:t>
            </a:r>
            <a:r>
              <a:rPr kumimoji="1"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 </a:t>
            </a:r>
            <a:r>
              <a:rPr lang="en-US" altLang="ja-JP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5</a:t>
            </a:r>
            <a:r>
              <a:rPr kumimoji="1" lang="ja-JP" altLang="en-US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人</a:t>
            </a:r>
            <a:endParaRPr kumimoji="1"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/>
            <a:endParaRPr kumimoji="1"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237995" y="1092556"/>
            <a:ext cx="3946653" cy="2335610"/>
          </a:xfrm>
          <a:prstGeom prst="roundRect">
            <a:avLst/>
          </a:prstGeom>
          <a:ln w="38100">
            <a:solidFill>
              <a:srgbClr val="604A7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>
              <a:lnSpc>
                <a:spcPct val="110000"/>
              </a:lnSpc>
            </a:pPr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全員で治療</a:t>
            </a:r>
            <a:r>
              <a:rPr lang="ja-JP" altLang="en-US" sz="3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にかかる</a:t>
            </a:r>
            <a:endParaRPr lang="en-US" altLang="ja-JP" sz="32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>
              <a:lnSpc>
                <a:spcPct val="110000"/>
              </a:lnSpc>
            </a:pPr>
            <a:r>
              <a:rPr lang="ja-JP" altLang="en-US" sz="3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費用を</a:t>
            </a:r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準備すれば</a:t>
            </a:r>
            <a:endParaRPr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>
              <a:lnSpc>
                <a:spcPct val="110000"/>
              </a:lnSpc>
            </a:pPr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よいのでは？</a:t>
            </a:r>
            <a:endParaRPr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/>
            <a:endParaRPr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4880128" y="3986858"/>
            <a:ext cx="4138612" cy="2335610"/>
          </a:xfrm>
          <a:prstGeom prst="roundRect">
            <a:avLst/>
          </a:prstGeom>
          <a:ln w="38100">
            <a:solidFill>
              <a:srgbClr val="604A7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骨折した生徒は</a:t>
            </a:r>
            <a:endParaRPr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>
              <a:lnSpc>
                <a:spcPct val="110000"/>
              </a:lnSpc>
            </a:pPr>
            <a:r>
              <a:rPr lang="en-US" altLang="ja-JP" sz="31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10,000</a:t>
            </a:r>
            <a:r>
              <a:rPr lang="ja-JP" altLang="en-US" sz="31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円</a:t>
            </a:r>
            <a:r>
              <a:rPr lang="ja-JP" altLang="en-US" sz="31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を受け取り、</a:t>
            </a:r>
            <a:endParaRPr lang="en-US" altLang="ja-JP" sz="3100" b="1" dirty="0"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>
              <a:lnSpc>
                <a:spcPct val="110000"/>
              </a:lnSpc>
            </a:pPr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治療費にあてる</a:t>
            </a:r>
            <a:endParaRPr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237995" y="3986858"/>
            <a:ext cx="3933953" cy="2335610"/>
          </a:xfrm>
          <a:prstGeom prst="roundRect">
            <a:avLst/>
          </a:prstGeom>
          <a:ln w="38100">
            <a:solidFill>
              <a:srgbClr val="604A7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50,000</a:t>
            </a:r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円</a:t>
            </a:r>
            <a:r>
              <a:rPr lang="en-US" altLang="ja-JP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÷100</a:t>
            </a:r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人</a:t>
            </a:r>
            <a:endParaRPr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/>
            <a:endParaRPr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/>
            <a:endParaRPr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</p:txBody>
      </p:sp>
      <p:sp>
        <p:nvSpPr>
          <p:cNvPr id="18" name="右矢印 17"/>
          <p:cNvSpPr/>
          <p:nvPr/>
        </p:nvSpPr>
        <p:spPr bwMode="gray">
          <a:xfrm>
            <a:off x="5577404" y="2869784"/>
            <a:ext cx="456570" cy="3964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6033974" y="2770757"/>
            <a:ext cx="212430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50,000</a:t>
            </a:r>
            <a:r>
              <a:rPr lang="ja-JP" altLang="en-US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円</a:t>
            </a:r>
          </a:p>
        </p:txBody>
      </p:sp>
      <p:sp>
        <p:nvSpPr>
          <p:cNvPr id="20" name="右矢印 19"/>
          <p:cNvSpPr/>
          <p:nvPr/>
        </p:nvSpPr>
        <p:spPr bwMode="gray">
          <a:xfrm>
            <a:off x="617209" y="5361474"/>
            <a:ext cx="415064" cy="3964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1053981" y="5082653"/>
            <a:ext cx="256811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人あたり</a:t>
            </a:r>
            <a:endParaRPr lang="en-US" altLang="ja-JP" sz="32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r"/>
            <a:r>
              <a:rPr lang="ja-JP" altLang="en-US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年間</a:t>
            </a:r>
            <a:r>
              <a:rPr lang="en-US" altLang="ja-JP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500</a:t>
            </a:r>
            <a:r>
              <a:rPr lang="ja-JP" altLang="en-US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円</a:t>
            </a:r>
          </a:p>
        </p:txBody>
      </p:sp>
      <p:sp>
        <p:nvSpPr>
          <p:cNvPr id="26" name="右矢印 25"/>
          <p:cNvSpPr/>
          <p:nvPr/>
        </p:nvSpPr>
        <p:spPr bwMode="gray">
          <a:xfrm>
            <a:off x="4336101" y="1873963"/>
            <a:ext cx="458788" cy="484632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 w="31750"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右矢印 26"/>
          <p:cNvSpPr/>
          <p:nvPr/>
        </p:nvSpPr>
        <p:spPr bwMode="gray">
          <a:xfrm>
            <a:off x="4336101" y="4996555"/>
            <a:ext cx="458788" cy="484632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 w="31750"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右矢印 27"/>
          <p:cNvSpPr/>
          <p:nvPr/>
        </p:nvSpPr>
        <p:spPr bwMode="gray">
          <a:xfrm rot="8166730">
            <a:off x="4336101" y="3493788"/>
            <a:ext cx="458788" cy="484632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 w="31750"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/>
        </p:nvSpPr>
        <p:spPr>
          <a:xfrm>
            <a:off x="461964" y="30760"/>
            <a:ext cx="5844568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保険のしくみ②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7A99F210-8C01-424B-BEAB-4423A32AB6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77075" y="64706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457200" rtl="0" eaLnBrk="1" latinLnBrk="0" hangingPunct="1">
              <a:defRPr kumimoji="1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E1D277-9C57-4E30-9C75-4A0776A97483}" type="slidenum">
              <a:rPr lang="ja-JP" altLang="en-US" smtClean="0"/>
              <a:pPr/>
              <a:t>23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58823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8" grpId="0" animBg="1"/>
      <p:bldP spid="19" grpId="0"/>
      <p:bldP spid="20" grpId="0" animBg="1"/>
      <p:bldP spid="21" grpId="0"/>
      <p:bldP spid="26" grpId="0" animBg="1"/>
      <p:bldP spid="27" grpId="0" animBg="1"/>
      <p:bldP spid="2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D6FBE789-63A5-4C93-B98C-93F3AF034C1F}"/>
              </a:ext>
            </a:extLst>
          </p:cNvPr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 bwMode="white">
          <a:xfrm>
            <a:off x="461965" y="30760"/>
            <a:ext cx="3922878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保険のしくみ</a:t>
            </a:r>
            <a:r>
              <a:rPr lang="en-US" altLang="ja-JP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③</a:t>
            </a: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600627" y="5668523"/>
            <a:ext cx="82046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骨折した</a:t>
            </a:r>
            <a:r>
              <a:rPr kumimoji="1" lang="en-US" altLang="ja-JP" sz="36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5</a:t>
            </a:r>
            <a:r>
              <a:rPr kumimoji="1" lang="ja-JP" altLang="en-US" sz="36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人は</a:t>
            </a:r>
            <a:r>
              <a:rPr lang="en-US" altLang="ja-JP" sz="36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10,000</a:t>
            </a:r>
            <a:r>
              <a:rPr kumimoji="1" lang="ja-JP" altLang="en-US" sz="36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円ずつ受け取り、治療費を支払える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6528AA83-7FE6-4289-A312-2D1F4F8C0584}"/>
              </a:ext>
            </a:extLst>
          </p:cNvPr>
          <p:cNvGrpSpPr/>
          <p:nvPr/>
        </p:nvGrpSpPr>
        <p:grpSpPr>
          <a:xfrm>
            <a:off x="461964" y="772874"/>
            <a:ext cx="8258703" cy="2352651"/>
            <a:chOff x="461964" y="772874"/>
            <a:chExt cx="8258703" cy="2352651"/>
          </a:xfrm>
        </p:grpSpPr>
        <p:sp>
          <p:nvSpPr>
            <p:cNvPr id="40" name="テキスト ボックス 39"/>
            <p:cNvSpPr txBox="1"/>
            <p:nvPr/>
          </p:nvSpPr>
          <p:spPr>
            <a:xfrm>
              <a:off x="6191915" y="2725415"/>
              <a:ext cx="1459348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0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100</a:t>
              </a:r>
              <a:r>
                <a:rPr lang="ja-JP" altLang="en-US" sz="20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人</a:t>
              </a:r>
              <a:endPara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endParaRPr>
            </a:p>
          </p:txBody>
        </p:sp>
        <p:grpSp>
          <p:nvGrpSpPr>
            <p:cNvPr id="2" name="グループ化 1">
              <a:extLst>
                <a:ext uri="{FF2B5EF4-FFF2-40B4-BE49-F238E27FC236}">
                  <a16:creationId xmlns:a16="http://schemas.microsoft.com/office/drawing/2014/main" id="{F328CB0E-9DA6-4669-A3FB-B47A69976753}"/>
                </a:ext>
              </a:extLst>
            </p:cNvPr>
            <p:cNvGrpSpPr/>
            <p:nvPr/>
          </p:nvGrpSpPr>
          <p:grpSpPr>
            <a:xfrm>
              <a:off x="461964" y="772874"/>
              <a:ext cx="8258703" cy="2126182"/>
              <a:chOff x="461964" y="772874"/>
              <a:chExt cx="8258703" cy="2126182"/>
            </a:xfrm>
          </p:grpSpPr>
          <p:sp>
            <p:nvSpPr>
              <p:cNvPr id="11" name="正方形/長方形 10"/>
              <p:cNvSpPr/>
              <p:nvPr/>
            </p:nvSpPr>
            <p:spPr>
              <a:xfrm>
                <a:off x="461964" y="772874"/>
                <a:ext cx="8258703" cy="725182"/>
              </a:xfrm>
              <a:prstGeom prst="rect">
                <a:avLst/>
              </a:prstGeom>
              <a:noFill/>
              <a:ln w="50800" cap="rnd" cmpd="sng">
                <a:noFill/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ja-JP" altLang="en-US" sz="4000" b="1" dirty="0">
                    <a:solidFill>
                      <a:schemeClr val="tx2">
                        <a:lumMod val="7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丸ゴ Pro W4"/>
                  </a:rPr>
                  <a:t>ケガに備えるために</a:t>
                </a:r>
                <a:r>
                  <a:rPr lang="en-US" altLang="ja-JP" sz="4000" b="1" dirty="0">
                    <a:solidFill>
                      <a:schemeClr val="tx2">
                        <a:lumMod val="7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丸ゴ Pro W4"/>
                  </a:rPr>
                  <a:t>……</a:t>
                </a:r>
              </a:p>
            </p:txBody>
          </p:sp>
          <p:sp>
            <p:nvSpPr>
              <p:cNvPr id="6" name="正方形/長方形 5"/>
              <p:cNvSpPr/>
              <p:nvPr/>
            </p:nvSpPr>
            <p:spPr>
              <a:xfrm>
                <a:off x="789920" y="1690110"/>
                <a:ext cx="2986479" cy="909235"/>
              </a:xfrm>
              <a:prstGeom prst="rect">
                <a:avLst/>
              </a:prstGeom>
              <a:noFill/>
              <a:ln w="50800" cap="rnd" cmpd="sng">
                <a:noFill/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3600" b="1" dirty="0">
                    <a:solidFill>
                      <a:schemeClr val="tx2">
                        <a:lumMod val="7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丸ゴ Pro W4"/>
                  </a:rPr>
                  <a:t>それぞれが</a:t>
                </a:r>
                <a:endParaRPr lang="en-US" altLang="ja-JP" sz="3600" b="1" dirty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endParaRPr>
              </a:p>
              <a:p>
                <a:pPr algn="ctr"/>
                <a:r>
                  <a:rPr lang="ja-JP" altLang="en-US" sz="3600" b="1" dirty="0">
                    <a:solidFill>
                      <a:schemeClr val="tx2">
                        <a:lumMod val="7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丸ゴ Pro W4"/>
                  </a:rPr>
                  <a:t>出し合う費用</a:t>
                </a:r>
                <a:endParaRPr lang="en-US" altLang="ja-JP" sz="3600" b="1" dirty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endParaRPr>
              </a:p>
            </p:txBody>
          </p:sp>
          <p:pic>
            <p:nvPicPr>
              <p:cNvPr id="5" name="図 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849882" y="1455186"/>
                <a:ext cx="1174157" cy="1179542"/>
              </a:xfrm>
              <a:prstGeom prst="rect">
                <a:avLst/>
              </a:prstGeom>
            </p:spPr>
          </p:pic>
          <p:pic>
            <p:nvPicPr>
              <p:cNvPr id="25" name="図 24"/>
              <p:cNvPicPr>
                <a:picLocks noChangeAspect="1"/>
              </p:cNvPicPr>
              <p:nvPr/>
            </p:nvPicPr>
            <p:blipFill rotWithShape="1">
              <a:blip r:embed="rId3"/>
              <a:srcRect t="15566"/>
              <a:stretch/>
            </p:blipFill>
            <p:spPr>
              <a:xfrm>
                <a:off x="6450330" y="1190859"/>
                <a:ext cx="794373" cy="1708197"/>
              </a:xfrm>
              <a:prstGeom prst="rect">
                <a:avLst/>
              </a:prstGeom>
            </p:spPr>
          </p:pic>
          <p:sp>
            <p:nvSpPr>
              <p:cNvPr id="41" name="乗算記号 40"/>
              <p:cNvSpPr/>
              <p:nvPr/>
            </p:nvSpPr>
            <p:spPr>
              <a:xfrm>
                <a:off x="5393683" y="1701456"/>
                <a:ext cx="687003" cy="687003"/>
              </a:xfrm>
              <a:prstGeom prst="mathMultiply">
                <a:avLst>
                  <a:gd name="adj1" fmla="val 11020"/>
                </a:avLst>
              </a:prstGeom>
              <a:solidFill>
                <a:srgbClr val="17375E"/>
              </a:solidFill>
              <a:ln w="31750">
                <a:solidFill>
                  <a:srgbClr val="17375E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66" name="右矢印 65"/>
          <p:cNvSpPr/>
          <p:nvPr/>
        </p:nvSpPr>
        <p:spPr bwMode="gray">
          <a:xfrm rot="5400000">
            <a:off x="4175336" y="2741030"/>
            <a:ext cx="555134" cy="1129384"/>
          </a:xfrm>
          <a:prstGeom prst="rightArrow">
            <a:avLst/>
          </a:prstGeom>
          <a:solidFill>
            <a:schemeClr val="tx2">
              <a:lumMod val="75000"/>
            </a:schemeClr>
          </a:solidFill>
          <a:ln w="3175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円/楕円 43"/>
          <p:cNvSpPr/>
          <p:nvPr/>
        </p:nvSpPr>
        <p:spPr bwMode="white">
          <a:xfrm>
            <a:off x="1503087" y="5315609"/>
            <a:ext cx="372732" cy="407206"/>
          </a:xfrm>
          <a:prstGeom prst="ellipse">
            <a:avLst/>
          </a:prstGeom>
          <a:solidFill>
            <a:schemeClr val="bg1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CF71646E-C48F-4292-AA65-D90D6423EE76}"/>
              </a:ext>
            </a:extLst>
          </p:cNvPr>
          <p:cNvGrpSpPr/>
          <p:nvPr/>
        </p:nvGrpSpPr>
        <p:grpSpPr>
          <a:xfrm>
            <a:off x="1351279" y="3744977"/>
            <a:ext cx="1057205" cy="1923546"/>
            <a:chOff x="1175490" y="3744977"/>
            <a:chExt cx="1057205" cy="1923546"/>
          </a:xfrm>
        </p:grpSpPr>
        <p:grpSp>
          <p:nvGrpSpPr>
            <p:cNvPr id="15" name="グループ化 14">
              <a:extLst>
                <a:ext uri="{FF2B5EF4-FFF2-40B4-BE49-F238E27FC236}">
                  <a16:creationId xmlns:a16="http://schemas.microsoft.com/office/drawing/2014/main" id="{FC7FB609-190F-4831-A1C2-F849D5C5924A}"/>
                </a:ext>
              </a:extLst>
            </p:cNvPr>
            <p:cNvGrpSpPr/>
            <p:nvPr/>
          </p:nvGrpSpPr>
          <p:grpSpPr>
            <a:xfrm>
              <a:off x="1333792" y="4216524"/>
              <a:ext cx="748686" cy="1451999"/>
              <a:chOff x="908289" y="3504258"/>
              <a:chExt cx="748686" cy="1451999"/>
            </a:xfrm>
          </p:grpSpPr>
          <p:pic>
            <p:nvPicPr>
              <p:cNvPr id="14" name="図 13" descr="アイコン&#10;&#10;自動的に生成された説明">
                <a:extLst>
                  <a:ext uri="{FF2B5EF4-FFF2-40B4-BE49-F238E27FC236}">
                    <a16:creationId xmlns:a16="http://schemas.microsoft.com/office/drawing/2014/main" id="{3EA870D2-38D0-4EDC-A155-365948F834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8289" y="3504259"/>
                <a:ext cx="748686" cy="1451998"/>
              </a:xfrm>
              <a:prstGeom prst="rect">
                <a:avLst/>
              </a:prstGeom>
            </p:spPr>
          </p:pic>
          <p:sp>
            <p:nvSpPr>
              <p:cNvPr id="76" name="乗算記号 69"/>
              <p:cNvSpPr/>
              <p:nvPr/>
            </p:nvSpPr>
            <p:spPr>
              <a:xfrm rot="20847909">
                <a:off x="1039657" y="3504258"/>
                <a:ext cx="340278" cy="320323"/>
              </a:xfrm>
              <a:prstGeom prst="mathMultiply">
                <a:avLst/>
              </a:prstGeom>
              <a:solidFill>
                <a:schemeClr val="bg1"/>
              </a:solidFill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90FE5F1E-EF7E-4E20-B023-B180366633C4}"/>
                </a:ext>
              </a:extLst>
            </p:cNvPr>
            <p:cNvGrpSpPr/>
            <p:nvPr/>
          </p:nvGrpSpPr>
          <p:grpSpPr>
            <a:xfrm>
              <a:off x="1175490" y="3744977"/>
              <a:ext cx="1057205" cy="425163"/>
              <a:chOff x="1189004" y="5264106"/>
              <a:chExt cx="1057205" cy="425163"/>
            </a:xfrm>
          </p:grpSpPr>
          <p:sp>
            <p:nvSpPr>
              <p:cNvPr id="100" name="正方形/長方形 99"/>
              <p:cNvSpPr/>
              <p:nvPr/>
            </p:nvSpPr>
            <p:spPr>
              <a:xfrm>
                <a:off x="1218281" y="5264106"/>
                <a:ext cx="1027928" cy="425163"/>
              </a:xfrm>
              <a:prstGeom prst="rect">
                <a:avLst/>
              </a:prstGeom>
              <a:solidFill>
                <a:schemeClr val="bg2"/>
              </a:solidFill>
              <a:ln w="25400">
                <a:solidFill>
                  <a:schemeClr val="bg2">
                    <a:lumMod val="2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02" name="テキスト ボックス 101"/>
              <p:cNvSpPr txBox="1"/>
              <p:nvPr/>
            </p:nvSpPr>
            <p:spPr>
              <a:xfrm>
                <a:off x="1189004" y="5327573"/>
                <a:ext cx="102792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4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Std W8"/>
                  </a:rPr>
                  <a:t>￥</a:t>
                </a:r>
                <a:r>
                  <a:rPr kumimoji="1" lang="en-US" altLang="ja-JP" sz="14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Std W8"/>
                  </a:rPr>
                  <a:t>10,000</a:t>
                </a:r>
                <a:endParaRPr kumimoji="1" lang="ja-JP" altLang="en-US" sz="14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角ゴ Std W8"/>
                </a:endParaRPr>
              </a:p>
            </p:txBody>
          </p:sp>
        </p:grpSp>
      </p:grpSp>
      <p:sp>
        <p:nvSpPr>
          <p:cNvPr id="49" name="正方形/長方形 48"/>
          <p:cNvSpPr/>
          <p:nvPr/>
        </p:nvSpPr>
        <p:spPr>
          <a:xfrm>
            <a:off x="461964" y="30760"/>
            <a:ext cx="5844568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保険のしくみ③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12" name="スライド番号プレースホルダー 11">
            <a:extLst>
              <a:ext uri="{FF2B5EF4-FFF2-40B4-BE49-F238E27FC236}">
                <a16:creationId xmlns:a16="http://schemas.microsoft.com/office/drawing/2014/main" id="{9524659F-C6E2-467A-AC23-9D2E6A7990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77075" y="64706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457200" rtl="0" eaLnBrk="1" latinLnBrk="0" hangingPunct="1">
              <a:defRPr kumimoji="1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E1D277-9C57-4E30-9C75-4A0776A97483}" type="slidenum">
              <a:rPr lang="ja-JP" altLang="en-US" smtClean="0"/>
              <a:pPr/>
              <a:t>24</a:t>
            </a:fld>
            <a:endParaRPr lang="ja-JP" altLang="en-US" dirty="0"/>
          </a:p>
        </p:txBody>
      </p:sp>
      <p:grpSp>
        <p:nvGrpSpPr>
          <p:cNvPr id="112" name="グループ化 111">
            <a:extLst>
              <a:ext uri="{FF2B5EF4-FFF2-40B4-BE49-F238E27FC236}">
                <a16:creationId xmlns:a16="http://schemas.microsoft.com/office/drawing/2014/main" id="{F6F526A6-DE36-4EAE-A340-11AED47A87F1}"/>
              </a:ext>
            </a:extLst>
          </p:cNvPr>
          <p:cNvGrpSpPr/>
          <p:nvPr/>
        </p:nvGrpSpPr>
        <p:grpSpPr>
          <a:xfrm>
            <a:off x="2635768" y="3744977"/>
            <a:ext cx="1057205" cy="1923546"/>
            <a:chOff x="1175490" y="3744977"/>
            <a:chExt cx="1057205" cy="1923546"/>
          </a:xfrm>
        </p:grpSpPr>
        <p:grpSp>
          <p:nvGrpSpPr>
            <p:cNvPr id="113" name="グループ化 112">
              <a:extLst>
                <a:ext uri="{FF2B5EF4-FFF2-40B4-BE49-F238E27FC236}">
                  <a16:creationId xmlns:a16="http://schemas.microsoft.com/office/drawing/2014/main" id="{08073AB3-7C94-4EB9-868C-74A7E008E5F0}"/>
                </a:ext>
              </a:extLst>
            </p:cNvPr>
            <p:cNvGrpSpPr/>
            <p:nvPr/>
          </p:nvGrpSpPr>
          <p:grpSpPr>
            <a:xfrm>
              <a:off x="1333792" y="4216524"/>
              <a:ext cx="748686" cy="1451999"/>
              <a:chOff x="908289" y="3504258"/>
              <a:chExt cx="748686" cy="1451999"/>
            </a:xfrm>
          </p:grpSpPr>
          <p:pic>
            <p:nvPicPr>
              <p:cNvPr id="117" name="図 116" descr="アイコン&#10;&#10;自動的に生成された説明">
                <a:extLst>
                  <a:ext uri="{FF2B5EF4-FFF2-40B4-BE49-F238E27FC236}">
                    <a16:creationId xmlns:a16="http://schemas.microsoft.com/office/drawing/2014/main" id="{69EAE735-919E-450A-AE8F-D1E892B321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8289" y="3504259"/>
                <a:ext cx="748686" cy="1451998"/>
              </a:xfrm>
              <a:prstGeom prst="rect">
                <a:avLst/>
              </a:prstGeom>
            </p:spPr>
          </p:pic>
          <p:sp>
            <p:nvSpPr>
              <p:cNvPr id="118" name="乗算記号 69">
                <a:extLst>
                  <a:ext uri="{FF2B5EF4-FFF2-40B4-BE49-F238E27FC236}">
                    <a16:creationId xmlns:a16="http://schemas.microsoft.com/office/drawing/2014/main" id="{1673167E-6825-4920-AC5A-FF74804E5B3B}"/>
                  </a:ext>
                </a:extLst>
              </p:cNvPr>
              <p:cNvSpPr/>
              <p:nvPr/>
            </p:nvSpPr>
            <p:spPr>
              <a:xfrm rot="20847909">
                <a:off x="1039657" y="3504258"/>
                <a:ext cx="340278" cy="320323"/>
              </a:xfrm>
              <a:prstGeom prst="mathMultiply">
                <a:avLst/>
              </a:prstGeom>
              <a:solidFill>
                <a:schemeClr val="bg1"/>
              </a:solidFill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114" name="グループ化 113">
              <a:extLst>
                <a:ext uri="{FF2B5EF4-FFF2-40B4-BE49-F238E27FC236}">
                  <a16:creationId xmlns:a16="http://schemas.microsoft.com/office/drawing/2014/main" id="{1F0986DF-0D36-4AEE-8748-FB5655D974E6}"/>
                </a:ext>
              </a:extLst>
            </p:cNvPr>
            <p:cNvGrpSpPr/>
            <p:nvPr/>
          </p:nvGrpSpPr>
          <p:grpSpPr>
            <a:xfrm>
              <a:off x="1175490" y="3744977"/>
              <a:ext cx="1057205" cy="425163"/>
              <a:chOff x="1189004" y="5264106"/>
              <a:chExt cx="1057205" cy="425163"/>
            </a:xfrm>
          </p:grpSpPr>
          <p:sp>
            <p:nvSpPr>
              <p:cNvPr id="115" name="正方形/長方形 114">
                <a:extLst>
                  <a:ext uri="{FF2B5EF4-FFF2-40B4-BE49-F238E27FC236}">
                    <a16:creationId xmlns:a16="http://schemas.microsoft.com/office/drawing/2014/main" id="{557031C2-8A98-4D6D-B801-8722F041D56A}"/>
                  </a:ext>
                </a:extLst>
              </p:cNvPr>
              <p:cNvSpPr/>
              <p:nvPr/>
            </p:nvSpPr>
            <p:spPr>
              <a:xfrm>
                <a:off x="1218281" y="5264106"/>
                <a:ext cx="1027928" cy="425163"/>
              </a:xfrm>
              <a:prstGeom prst="rect">
                <a:avLst/>
              </a:prstGeom>
              <a:solidFill>
                <a:schemeClr val="bg2"/>
              </a:solidFill>
              <a:ln w="25400">
                <a:solidFill>
                  <a:schemeClr val="bg2">
                    <a:lumMod val="2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16" name="テキスト ボックス 115">
                <a:extLst>
                  <a:ext uri="{FF2B5EF4-FFF2-40B4-BE49-F238E27FC236}">
                    <a16:creationId xmlns:a16="http://schemas.microsoft.com/office/drawing/2014/main" id="{A6426DD6-C692-41D5-8940-8948E5741490}"/>
                  </a:ext>
                </a:extLst>
              </p:cNvPr>
              <p:cNvSpPr txBox="1"/>
              <p:nvPr/>
            </p:nvSpPr>
            <p:spPr>
              <a:xfrm>
                <a:off x="1189004" y="5327573"/>
                <a:ext cx="102792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4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Std W8"/>
                  </a:rPr>
                  <a:t>￥</a:t>
                </a:r>
                <a:r>
                  <a:rPr kumimoji="1" lang="en-US" altLang="ja-JP" sz="14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Std W8"/>
                  </a:rPr>
                  <a:t>10,000</a:t>
                </a:r>
                <a:endParaRPr kumimoji="1" lang="ja-JP" altLang="en-US" sz="14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角ゴ Std W8"/>
                </a:endParaRPr>
              </a:p>
            </p:txBody>
          </p:sp>
        </p:grpSp>
      </p:grpSp>
      <p:grpSp>
        <p:nvGrpSpPr>
          <p:cNvPr id="119" name="グループ化 118">
            <a:extLst>
              <a:ext uri="{FF2B5EF4-FFF2-40B4-BE49-F238E27FC236}">
                <a16:creationId xmlns:a16="http://schemas.microsoft.com/office/drawing/2014/main" id="{A19EA518-7786-49FB-90AA-0A691F917168}"/>
              </a:ext>
            </a:extLst>
          </p:cNvPr>
          <p:cNvGrpSpPr/>
          <p:nvPr/>
        </p:nvGrpSpPr>
        <p:grpSpPr>
          <a:xfrm>
            <a:off x="3920258" y="3744977"/>
            <a:ext cx="1057205" cy="1923546"/>
            <a:chOff x="1175490" y="3744977"/>
            <a:chExt cx="1057205" cy="1923546"/>
          </a:xfrm>
        </p:grpSpPr>
        <p:grpSp>
          <p:nvGrpSpPr>
            <p:cNvPr id="120" name="グループ化 119">
              <a:extLst>
                <a:ext uri="{FF2B5EF4-FFF2-40B4-BE49-F238E27FC236}">
                  <a16:creationId xmlns:a16="http://schemas.microsoft.com/office/drawing/2014/main" id="{08688397-8AA9-4B66-AC4F-B96432E16E85}"/>
                </a:ext>
              </a:extLst>
            </p:cNvPr>
            <p:cNvGrpSpPr/>
            <p:nvPr/>
          </p:nvGrpSpPr>
          <p:grpSpPr>
            <a:xfrm>
              <a:off x="1333792" y="4216524"/>
              <a:ext cx="748686" cy="1451999"/>
              <a:chOff x="908289" y="3504258"/>
              <a:chExt cx="748686" cy="1451999"/>
            </a:xfrm>
          </p:grpSpPr>
          <p:pic>
            <p:nvPicPr>
              <p:cNvPr id="124" name="図 123" descr="アイコン&#10;&#10;自動的に生成された説明">
                <a:extLst>
                  <a:ext uri="{FF2B5EF4-FFF2-40B4-BE49-F238E27FC236}">
                    <a16:creationId xmlns:a16="http://schemas.microsoft.com/office/drawing/2014/main" id="{9B222935-CB3A-4E6F-92AB-0716ECBF9F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8289" y="3504259"/>
                <a:ext cx="748686" cy="1451998"/>
              </a:xfrm>
              <a:prstGeom prst="rect">
                <a:avLst/>
              </a:prstGeom>
            </p:spPr>
          </p:pic>
          <p:sp>
            <p:nvSpPr>
              <p:cNvPr id="125" name="乗算記号 69">
                <a:extLst>
                  <a:ext uri="{FF2B5EF4-FFF2-40B4-BE49-F238E27FC236}">
                    <a16:creationId xmlns:a16="http://schemas.microsoft.com/office/drawing/2014/main" id="{C54284E7-2995-4902-A7D9-2D6535FCAA1B}"/>
                  </a:ext>
                </a:extLst>
              </p:cNvPr>
              <p:cNvSpPr/>
              <p:nvPr/>
            </p:nvSpPr>
            <p:spPr>
              <a:xfrm rot="20847909">
                <a:off x="1039657" y="3504258"/>
                <a:ext cx="340278" cy="320323"/>
              </a:xfrm>
              <a:prstGeom prst="mathMultiply">
                <a:avLst/>
              </a:prstGeom>
              <a:solidFill>
                <a:schemeClr val="bg1"/>
              </a:solidFill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121" name="グループ化 120">
              <a:extLst>
                <a:ext uri="{FF2B5EF4-FFF2-40B4-BE49-F238E27FC236}">
                  <a16:creationId xmlns:a16="http://schemas.microsoft.com/office/drawing/2014/main" id="{E00C5FA9-F3CB-496E-8925-331CD91E697A}"/>
                </a:ext>
              </a:extLst>
            </p:cNvPr>
            <p:cNvGrpSpPr/>
            <p:nvPr/>
          </p:nvGrpSpPr>
          <p:grpSpPr>
            <a:xfrm>
              <a:off x="1175490" y="3744977"/>
              <a:ext cx="1057205" cy="425163"/>
              <a:chOff x="1189004" y="5264106"/>
              <a:chExt cx="1057205" cy="425163"/>
            </a:xfrm>
          </p:grpSpPr>
          <p:sp>
            <p:nvSpPr>
              <p:cNvPr id="122" name="正方形/長方形 121">
                <a:extLst>
                  <a:ext uri="{FF2B5EF4-FFF2-40B4-BE49-F238E27FC236}">
                    <a16:creationId xmlns:a16="http://schemas.microsoft.com/office/drawing/2014/main" id="{81DC97FB-AEE9-4A39-A179-4DE3B6E4184E}"/>
                  </a:ext>
                </a:extLst>
              </p:cNvPr>
              <p:cNvSpPr/>
              <p:nvPr/>
            </p:nvSpPr>
            <p:spPr>
              <a:xfrm>
                <a:off x="1218281" y="5264106"/>
                <a:ext cx="1027928" cy="425163"/>
              </a:xfrm>
              <a:prstGeom prst="rect">
                <a:avLst/>
              </a:prstGeom>
              <a:solidFill>
                <a:schemeClr val="bg2"/>
              </a:solidFill>
              <a:ln w="25400">
                <a:solidFill>
                  <a:schemeClr val="bg2">
                    <a:lumMod val="2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23" name="テキスト ボックス 122">
                <a:extLst>
                  <a:ext uri="{FF2B5EF4-FFF2-40B4-BE49-F238E27FC236}">
                    <a16:creationId xmlns:a16="http://schemas.microsoft.com/office/drawing/2014/main" id="{D7CA0C0D-CE5E-4AEB-9AB1-79348178BED7}"/>
                  </a:ext>
                </a:extLst>
              </p:cNvPr>
              <p:cNvSpPr txBox="1"/>
              <p:nvPr/>
            </p:nvSpPr>
            <p:spPr>
              <a:xfrm>
                <a:off x="1189004" y="5327573"/>
                <a:ext cx="102792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4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Std W8"/>
                  </a:rPr>
                  <a:t>￥</a:t>
                </a:r>
                <a:r>
                  <a:rPr kumimoji="1" lang="en-US" altLang="ja-JP" sz="14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Std W8"/>
                  </a:rPr>
                  <a:t>10,000</a:t>
                </a:r>
                <a:endParaRPr kumimoji="1" lang="ja-JP" altLang="en-US" sz="14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角ゴ Std W8"/>
                </a:endParaRPr>
              </a:p>
            </p:txBody>
          </p:sp>
        </p:grpSp>
      </p:grpSp>
      <p:grpSp>
        <p:nvGrpSpPr>
          <p:cNvPr id="126" name="グループ化 125">
            <a:extLst>
              <a:ext uri="{FF2B5EF4-FFF2-40B4-BE49-F238E27FC236}">
                <a16:creationId xmlns:a16="http://schemas.microsoft.com/office/drawing/2014/main" id="{C05C5236-5C82-4BE9-91D6-B3AF6160256C}"/>
              </a:ext>
            </a:extLst>
          </p:cNvPr>
          <p:cNvGrpSpPr/>
          <p:nvPr/>
        </p:nvGrpSpPr>
        <p:grpSpPr>
          <a:xfrm>
            <a:off x="5204748" y="3744977"/>
            <a:ext cx="1057205" cy="1923546"/>
            <a:chOff x="1175490" y="3744977"/>
            <a:chExt cx="1057205" cy="1923546"/>
          </a:xfrm>
        </p:grpSpPr>
        <p:grpSp>
          <p:nvGrpSpPr>
            <p:cNvPr id="127" name="グループ化 126">
              <a:extLst>
                <a:ext uri="{FF2B5EF4-FFF2-40B4-BE49-F238E27FC236}">
                  <a16:creationId xmlns:a16="http://schemas.microsoft.com/office/drawing/2014/main" id="{39DCDEB9-38E7-46A6-808D-5F462DE1C0BE}"/>
                </a:ext>
              </a:extLst>
            </p:cNvPr>
            <p:cNvGrpSpPr/>
            <p:nvPr/>
          </p:nvGrpSpPr>
          <p:grpSpPr>
            <a:xfrm>
              <a:off x="1333792" y="4216524"/>
              <a:ext cx="748686" cy="1451999"/>
              <a:chOff x="908289" y="3504258"/>
              <a:chExt cx="748686" cy="1451999"/>
            </a:xfrm>
          </p:grpSpPr>
          <p:pic>
            <p:nvPicPr>
              <p:cNvPr id="131" name="図 130" descr="アイコン&#10;&#10;自動的に生成された説明">
                <a:extLst>
                  <a:ext uri="{FF2B5EF4-FFF2-40B4-BE49-F238E27FC236}">
                    <a16:creationId xmlns:a16="http://schemas.microsoft.com/office/drawing/2014/main" id="{083676B5-3D9E-4AEE-B894-EBCE6F9D96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8289" y="3504259"/>
                <a:ext cx="748686" cy="1451998"/>
              </a:xfrm>
              <a:prstGeom prst="rect">
                <a:avLst/>
              </a:prstGeom>
            </p:spPr>
          </p:pic>
          <p:sp>
            <p:nvSpPr>
              <p:cNvPr id="132" name="乗算記号 69">
                <a:extLst>
                  <a:ext uri="{FF2B5EF4-FFF2-40B4-BE49-F238E27FC236}">
                    <a16:creationId xmlns:a16="http://schemas.microsoft.com/office/drawing/2014/main" id="{A581DD56-3046-4BD4-8E5C-FE19A3170583}"/>
                  </a:ext>
                </a:extLst>
              </p:cNvPr>
              <p:cNvSpPr/>
              <p:nvPr/>
            </p:nvSpPr>
            <p:spPr>
              <a:xfrm rot="20847909">
                <a:off x="1039657" y="3504258"/>
                <a:ext cx="340278" cy="320323"/>
              </a:xfrm>
              <a:prstGeom prst="mathMultiply">
                <a:avLst/>
              </a:prstGeom>
              <a:solidFill>
                <a:schemeClr val="bg1"/>
              </a:solidFill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128" name="グループ化 127">
              <a:extLst>
                <a:ext uri="{FF2B5EF4-FFF2-40B4-BE49-F238E27FC236}">
                  <a16:creationId xmlns:a16="http://schemas.microsoft.com/office/drawing/2014/main" id="{1B251524-A8C9-4B1E-AB18-D7B918B5C7B9}"/>
                </a:ext>
              </a:extLst>
            </p:cNvPr>
            <p:cNvGrpSpPr/>
            <p:nvPr/>
          </p:nvGrpSpPr>
          <p:grpSpPr>
            <a:xfrm>
              <a:off x="1175490" y="3744977"/>
              <a:ext cx="1057205" cy="425163"/>
              <a:chOff x="1189004" y="5264106"/>
              <a:chExt cx="1057205" cy="425163"/>
            </a:xfrm>
          </p:grpSpPr>
          <p:sp>
            <p:nvSpPr>
              <p:cNvPr id="129" name="正方形/長方形 128">
                <a:extLst>
                  <a:ext uri="{FF2B5EF4-FFF2-40B4-BE49-F238E27FC236}">
                    <a16:creationId xmlns:a16="http://schemas.microsoft.com/office/drawing/2014/main" id="{18B30357-5E3D-4CEE-AA9D-B505D9A591E0}"/>
                  </a:ext>
                </a:extLst>
              </p:cNvPr>
              <p:cNvSpPr/>
              <p:nvPr/>
            </p:nvSpPr>
            <p:spPr>
              <a:xfrm>
                <a:off x="1218281" y="5264106"/>
                <a:ext cx="1027928" cy="425163"/>
              </a:xfrm>
              <a:prstGeom prst="rect">
                <a:avLst/>
              </a:prstGeom>
              <a:solidFill>
                <a:schemeClr val="bg2"/>
              </a:solidFill>
              <a:ln w="25400">
                <a:solidFill>
                  <a:schemeClr val="bg2">
                    <a:lumMod val="2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30" name="テキスト ボックス 129">
                <a:extLst>
                  <a:ext uri="{FF2B5EF4-FFF2-40B4-BE49-F238E27FC236}">
                    <a16:creationId xmlns:a16="http://schemas.microsoft.com/office/drawing/2014/main" id="{B7B0A91E-6D66-455A-8351-C01868F2D0B8}"/>
                  </a:ext>
                </a:extLst>
              </p:cNvPr>
              <p:cNvSpPr txBox="1"/>
              <p:nvPr/>
            </p:nvSpPr>
            <p:spPr>
              <a:xfrm>
                <a:off x="1189004" y="5327573"/>
                <a:ext cx="102792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4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Std W8"/>
                  </a:rPr>
                  <a:t>￥</a:t>
                </a:r>
                <a:r>
                  <a:rPr kumimoji="1" lang="en-US" altLang="ja-JP" sz="14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Std W8"/>
                  </a:rPr>
                  <a:t>10,000</a:t>
                </a:r>
                <a:endParaRPr kumimoji="1" lang="ja-JP" altLang="en-US" sz="14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角ゴ Std W8"/>
                </a:endParaRPr>
              </a:p>
            </p:txBody>
          </p:sp>
        </p:grpSp>
      </p:grpSp>
      <p:grpSp>
        <p:nvGrpSpPr>
          <p:cNvPr id="133" name="グループ化 132">
            <a:extLst>
              <a:ext uri="{FF2B5EF4-FFF2-40B4-BE49-F238E27FC236}">
                <a16:creationId xmlns:a16="http://schemas.microsoft.com/office/drawing/2014/main" id="{0257CFE0-DAD2-4A4E-A9D2-1E549D0B3676}"/>
              </a:ext>
            </a:extLst>
          </p:cNvPr>
          <p:cNvGrpSpPr/>
          <p:nvPr/>
        </p:nvGrpSpPr>
        <p:grpSpPr>
          <a:xfrm>
            <a:off x="6489237" y="3744977"/>
            <a:ext cx="1057205" cy="1923546"/>
            <a:chOff x="1175490" y="3744977"/>
            <a:chExt cx="1057205" cy="1923546"/>
          </a:xfrm>
        </p:grpSpPr>
        <p:grpSp>
          <p:nvGrpSpPr>
            <p:cNvPr id="134" name="グループ化 133">
              <a:extLst>
                <a:ext uri="{FF2B5EF4-FFF2-40B4-BE49-F238E27FC236}">
                  <a16:creationId xmlns:a16="http://schemas.microsoft.com/office/drawing/2014/main" id="{613C7528-DCFC-4E6C-BF66-8579CCAA8E04}"/>
                </a:ext>
              </a:extLst>
            </p:cNvPr>
            <p:cNvGrpSpPr/>
            <p:nvPr/>
          </p:nvGrpSpPr>
          <p:grpSpPr>
            <a:xfrm>
              <a:off x="1333792" y="4216524"/>
              <a:ext cx="748686" cy="1451999"/>
              <a:chOff x="908289" y="3504258"/>
              <a:chExt cx="748686" cy="1451999"/>
            </a:xfrm>
          </p:grpSpPr>
          <p:pic>
            <p:nvPicPr>
              <p:cNvPr id="138" name="図 137" descr="アイコン&#10;&#10;自動的に生成された説明">
                <a:extLst>
                  <a:ext uri="{FF2B5EF4-FFF2-40B4-BE49-F238E27FC236}">
                    <a16:creationId xmlns:a16="http://schemas.microsoft.com/office/drawing/2014/main" id="{0BD681D5-33C6-48BB-9BD1-475AE453EA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8289" y="3504259"/>
                <a:ext cx="748686" cy="1451998"/>
              </a:xfrm>
              <a:prstGeom prst="rect">
                <a:avLst/>
              </a:prstGeom>
            </p:spPr>
          </p:pic>
          <p:sp>
            <p:nvSpPr>
              <p:cNvPr id="139" name="乗算記号 69">
                <a:extLst>
                  <a:ext uri="{FF2B5EF4-FFF2-40B4-BE49-F238E27FC236}">
                    <a16:creationId xmlns:a16="http://schemas.microsoft.com/office/drawing/2014/main" id="{F19148B4-0D5E-4A99-A56C-936A3E5A61B7}"/>
                  </a:ext>
                </a:extLst>
              </p:cNvPr>
              <p:cNvSpPr/>
              <p:nvPr/>
            </p:nvSpPr>
            <p:spPr>
              <a:xfrm rot="20847909">
                <a:off x="1039657" y="3504258"/>
                <a:ext cx="340278" cy="320323"/>
              </a:xfrm>
              <a:prstGeom prst="mathMultiply">
                <a:avLst/>
              </a:prstGeom>
              <a:solidFill>
                <a:schemeClr val="bg1"/>
              </a:solidFill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135" name="グループ化 134">
              <a:extLst>
                <a:ext uri="{FF2B5EF4-FFF2-40B4-BE49-F238E27FC236}">
                  <a16:creationId xmlns:a16="http://schemas.microsoft.com/office/drawing/2014/main" id="{071EBC54-3D61-42BE-B280-F533E043E849}"/>
                </a:ext>
              </a:extLst>
            </p:cNvPr>
            <p:cNvGrpSpPr/>
            <p:nvPr/>
          </p:nvGrpSpPr>
          <p:grpSpPr>
            <a:xfrm>
              <a:off x="1175490" y="3744977"/>
              <a:ext cx="1057205" cy="425163"/>
              <a:chOff x="1189004" y="5264106"/>
              <a:chExt cx="1057205" cy="425163"/>
            </a:xfrm>
          </p:grpSpPr>
          <p:sp>
            <p:nvSpPr>
              <p:cNvPr id="136" name="正方形/長方形 135">
                <a:extLst>
                  <a:ext uri="{FF2B5EF4-FFF2-40B4-BE49-F238E27FC236}">
                    <a16:creationId xmlns:a16="http://schemas.microsoft.com/office/drawing/2014/main" id="{3CAEEA87-61B6-4362-9CEB-8FBF50E3A534}"/>
                  </a:ext>
                </a:extLst>
              </p:cNvPr>
              <p:cNvSpPr/>
              <p:nvPr/>
            </p:nvSpPr>
            <p:spPr>
              <a:xfrm>
                <a:off x="1218281" y="5264106"/>
                <a:ext cx="1027928" cy="425163"/>
              </a:xfrm>
              <a:prstGeom prst="rect">
                <a:avLst/>
              </a:prstGeom>
              <a:solidFill>
                <a:schemeClr val="bg2"/>
              </a:solidFill>
              <a:ln w="25400">
                <a:solidFill>
                  <a:schemeClr val="bg2">
                    <a:lumMod val="2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37" name="テキスト ボックス 136">
                <a:extLst>
                  <a:ext uri="{FF2B5EF4-FFF2-40B4-BE49-F238E27FC236}">
                    <a16:creationId xmlns:a16="http://schemas.microsoft.com/office/drawing/2014/main" id="{DEB12449-04FE-4DA2-812A-0CADFA1D5B04}"/>
                  </a:ext>
                </a:extLst>
              </p:cNvPr>
              <p:cNvSpPr txBox="1"/>
              <p:nvPr/>
            </p:nvSpPr>
            <p:spPr>
              <a:xfrm>
                <a:off x="1189004" y="5327573"/>
                <a:ext cx="102792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4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Std W8"/>
                  </a:rPr>
                  <a:t>￥</a:t>
                </a:r>
                <a:r>
                  <a:rPr kumimoji="1" lang="en-US" altLang="ja-JP" sz="14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Std W8"/>
                  </a:rPr>
                  <a:t>10,000</a:t>
                </a:r>
                <a:endParaRPr kumimoji="1" lang="ja-JP" altLang="en-US" sz="14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角ゴ Std W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79641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6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 bwMode="white">
          <a:xfrm>
            <a:off x="461964" y="30760"/>
            <a:ext cx="5303835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生命保険と損害保険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1797050" y="914399"/>
            <a:ext cx="3420000" cy="5419725"/>
          </a:xfrm>
          <a:prstGeom prst="roundRect">
            <a:avLst>
              <a:gd name="adj" fmla="val 3812"/>
            </a:avLst>
          </a:prstGeom>
          <a:solidFill>
            <a:srgbClr val="DBEFE0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5295900" y="914399"/>
            <a:ext cx="3420000" cy="5419725"/>
          </a:xfrm>
          <a:prstGeom prst="roundRect">
            <a:avLst>
              <a:gd name="adj" fmla="val 3409"/>
            </a:avLst>
          </a:prstGeom>
          <a:solidFill>
            <a:srgbClr val="E5F2D1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/>
        </p:nvGraphicFramePr>
        <p:xfrm>
          <a:off x="431799" y="865200"/>
          <a:ext cx="8364535" cy="58442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866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06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072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2301">
                <a:tc>
                  <a:txBody>
                    <a:bodyPr/>
                    <a:lstStyle/>
                    <a:p>
                      <a:pPr algn="ctr"/>
                      <a:endParaRPr kumimoji="1" lang="ja-JP" altLang="en-US" sz="1800" b="1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b="1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生命保険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b="1" i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損害保険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779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b="1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対象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i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i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751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b="1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受取額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</a:pPr>
                      <a:r>
                        <a:rPr kumimoji="1" lang="ja-JP" altLang="en-US" sz="28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あらかじめ約束した</a:t>
                      </a:r>
                    </a:p>
                    <a:p>
                      <a:pPr algn="ctr">
                        <a:lnSpc>
                          <a:spcPts val="3000"/>
                        </a:lnSpc>
                      </a:pPr>
                      <a:r>
                        <a:rPr kumimoji="1" lang="ja-JP" altLang="en-US" sz="28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金額</a:t>
                      </a:r>
                    </a:p>
                    <a:p>
                      <a:pPr algn="ctr">
                        <a:lnSpc>
                          <a:spcPts val="5100"/>
                        </a:lnSpc>
                      </a:pPr>
                      <a:r>
                        <a:rPr kumimoji="1" lang="zh-TW" altLang="en-US" sz="28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（定額給付）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</a:pPr>
                      <a:r>
                        <a:rPr kumimoji="1" lang="ja-JP" altLang="en-US" sz="28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事故により発生した</a:t>
                      </a:r>
                    </a:p>
                    <a:p>
                      <a:pPr algn="l">
                        <a:lnSpc>
                          <a:spcPts val="3000"/>
                        </a:lnSpc>
                      </a:pPr>
                      <a:r>
                        <a:rPr kumimoji="1" lang="ja-JP" altLang="en-US" sz="14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　　　　　　　　 </a:t>
                      </a:r>
                      <a:r>
                        <a:rPr kumimoji="1" lang="ja-JP" altLang="en-US" sz="28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損害額</a:t>
                      </a:r>
                    </a:p>
                    <a:p>
                      <a:pPr algn="l">
                        <a:lnSpc>
                          <a:spcPts val="5100"/>
                        </a:lnSpc>
                      </a:pPr>
                      <a:r>
                        <a:rPr kumimoji="1" lang="ja-JP" altLang="en-US" sz="28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　　</a:t>
                      </a:r>
                      <a:r>
                        <a:rPr kumimoji="1" lang="zh-TW" altLang="en-US" sz="28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（実損填補）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47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備えられる</a:t>
                      </a:r>
                      <a:endParaRPr kumimoji="1" lang="en-US" altLang="ja-JP" sz="2000" b="1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  <a:p>
                      <a:pPr algn="ctr"/>
                      <a:r>
                        <a:rPr kumimoji="1" lang="ja-JP" altLang="en-US" sz="2000" b="1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リスク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b="1" i="0" dirty="0">
                          <a:solidFill>
                            <a:srgbClr val="215968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●</a:t>
                      </a:r>
                      <a:r>
                        <a:rPr kumimoji="1" lang="ja-JP" altLang="en-US" sz="28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死亡</a:t>
                      </a:r>
                      <a:endParaRPr kumimoji="1" lang="en-US" altLang="ja-JP" sz="2800" b="1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  <a:p>
                      <a:r>
                        <a:rPr kumimoji="1" lang="en-US" altLang="ja-JP" sz="2800" b="1" i="0" dirty="0">
                          <a:solidFill>
                            <a:srgbClr val="215968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●</a:t>
                      </a:r>
                      <a:r>
                        <a:rPr kumimoji="1" lang="ja-JP" altLang="en-US" sz="28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病気・ケガ</a:t>
                      </a:r>
                      <a:endParaRPr kumimoji="1" lang="en-US" altLang="ja-JP" sz="2800" b="1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  <a:p>
                      <a:r>
                        <a:rPr kumimoji="1" lang="en-US" altLang="ja-JP" sz="2800" b="1" i="0" dirty="0">
                          <a:solidFill>
                            <a:srgbClr val="215968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●</a:t>
                      </a:r>
                      <a:r>
                        <a:rPr kumimoji="1" lang="ja-JP" altLang="en-US" sz="28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老後</a:t>
                      </a:r>
                      <a:endParaRPr kumimoji="1" lang="en-US" altLang="ja-JP" sz="2800" b="1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  <a:p>
                      <a:r>
                        <a:rPr kumimoji="1" lang="en-US" altLang="ja-JP" sz="2800" b="1" i="0" dirty="0">
                          <a:solidFill>
                            <a:srgbClr val="215968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●</a:t>
                      </a:r>
                      <a:r>
                        <a:rPr kumimoji="1" lang="ja-JP" altLang="en-US" sz="28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介護　　　　　　　　　</a:t>
                      </a:r>
                      <a:endParaRPr kumimoji="1" lang="en-US" altLang="ja-JP" sz="2800" b="1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  <a:p>
                      <a:r>
                        <a:rPr kumimoji="1" lang="ja-JP" altLang="en-US" sz="28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　　　　　　</a:t>
                      </a:r>
                      <a:r>
                        <a:rPr kumimoji="1" lang="ja-JP" altLang="en-US" sz="20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など</a:t>
                      </a:r>
                      <a:endParaRPr kumimoji="1" lang="en-US" altLang="ja-JP" sz="2000" b="1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  <a:p>
                      <a:endParaRPr kumimoji="1" lang="en-US" altLang="ja-JP" sz="2000" b="1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  <a:p>
                      <a:r>
                        <a:rPr kumimoji="1" lang="ja-JP" altLang="en-US" sz="20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　　　　　　　　　　　　　　　  </a:t>
                      </a:r>
                    </a:p>
                  </a:txBody>
                  <a:tcPr marL="25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b="1" i="0" dirty="0">
                          <a:solidFill>
                            <a:srgbClr val="4F6228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●</a:t>
                      </a:r>
                      <a:r>
                        <a:rPr kumimoji="1" lang="ja-JP" altLang="en-US" sz="28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交通事故</a:t>
                      </a:r>
                      <a:endParaRPr kumimoji="1" lang="en-US" altLang="ja-JP" sz="2800" b="1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  <a:p>
                      <a:r>
                        <a:rPr kumimoji="1" lang="en-US" altLang="ja-JP" sz="2800" b="1" i="0" dirty="0">
                          <a:solidFill>
                            <a:srgbClr val="4F6228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●</a:t>
                      </a:r>
                      <a:r>
                        <a:rPr kumimoji="1" lang="ja-JP" altLang="en-US" sz="28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火事</a:t>
                      </a:r>
                      <a:endParaRPr kumimoji="1" lang="en-US" altLang="ja-JP" sz="2800" b="1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  <a:p>
                      <a:r>
                        <a:rPr kumimoji="1" lang="en-US" altLang="ja-JP" sz="2800" b="1" i="0" dirty="0">
                          <a:solidFill>
                            <a:srgbClr val="4F6228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●</a:t>
                      </a:r>
                      <a:r>
                        <a:rPr kumimoji="1" lang="ja-JP" altLang="en-US" sz="28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台風や地震　　　</a:t>
                      </a:r>
                      <a:endParaRPr kumimoji="1" lang="en-US" altLang="ja-JP" sz="2800" b="1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  <a:p>
                      <a:r>
                        <a:rPr kumimoji="1" lang="ja-JP" altLang="en-US" sz="28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　</a:t>
                      </a:r>
                      <a:endParaRPr kumimoji="1" lang="en-US" altLang="ja-JP" sz="2800" b="1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  <a:p>
                      <a:r>
                        <a:rPr kumimoji="1" lang="ja-JP" altLang="en-US" sz="28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　　　　　</a:t>
                      </a:r>
                      <a:r>
                        <a:rPr kumimoji="1" lang="ja-JP" altLang="en-US" sz="20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など</a:t>
                      </a:r>
                      <a:endParaRPr kumimoji="1" lang="en-US" altLang="ja-JP" sz="2800" b="1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</a:txBody>
                  <a:tcPr marL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角丸四角形 5"/>
          <p:cNvSpPr/>
          <p:nvPr/>
        </p:nvSpPr>
        <p:spPr>
          <a:xfrm>
            <a:off x="411165" y="1517625"/>
            <a:ext cx="8364535" cy="692800"/>
          </a:xfrm>
          <a:prstGeom prst="roundRect">
            <a:avLst/>
          </a:prstGeom>
          <a:noFill/>
          <a:ln w="12700" cmpd="sng"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411164" y="2297234"/>
            <a:ext cx="8364535" cy="1479387"/>
          </a:xfrm>
          <a:prstGeom prst="roundRect">
            <a:avLst>
              <a:gd name="adj" fmla="val 11430"/>
            </a:avLst>
          </a:prstGeom>
          <a:noFill/>
          <a:ln w="12700" cmpd="sng"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411165" y="3845808"/>
            <a:ext cx="8364535" cy="2537516"/>
          </a:xfrm>
          <a:prstGeom prst="roundRect">
            <a:avLst>
              <a:gd name="adj" fmla="val 6915"/>
            </a:avLst>
          </a:prstGeom>
          <a:noFill/>
          <a:ln w="12700" cmpd="sng"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" name="図 2" descr="ウィンドウ, マグカップ, 挿絵 が含まれている画像&#10;&#10;自動的に生成された説明">
            <a:extLst>
              <a:ext uri="{FF2B5EF4-FFF2-40B4-BE49-F238E27FC236}">
                <a16:creationId xmlns:a16="http://schemas.microsoft.com/office/drawing/2014/main" id="{21EEB853-4BDB-40D7-ADD8-0C0DFBB4B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99" y="4398630"/>
            <a:ext cx="988531" cy="1222074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5849F068-6124-45C5-942D-F069BA4890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6175" y="5271356"/>
            <a:ext cx="1081770" cy="914594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2B220EA-4B80-45F3-A7AB-515EED1C6C74}"/>
              </a:ext>
            </a:extLst>
          </p:cNvPr>
          <p:cNvSpPr txBox="1"/>
          <p:nvPr/>
        </p:nvSpPr>
        <p:spPr>
          <a:xfrm>
            <a:off x="3223674" y="1565441"/>
            <a:ext cx="1543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i="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人</a:t>
            </a:r>
            <a:endParaRPr kumimoji="1" lang="ja-JP" altLang="en-US" sz="4000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56503D4-3217-4F23-8884-3DBC5993FAB6}"/>
              </a:ext>
            </a:extLst>
          </p:cNvPr>
          <p:cNvSpPr txBox="1"/>
          <p:nvPr/>
        </p:nvSpPr>
        <p:spPr>
          <a:xfrm>
            <a:off x="6314799" y="1541532"/>
            <a:ext cx="1543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b="1" i="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モノ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365862" y="3055715"/>
            <a:ext cx="14409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じっそん</a:t>
            </a:r>
            <a:r>
              <a: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てんぽ</a:t>
            </a:r>
          </a:p>
        </p:txBody>
      </p:sp>
      <p:sp>
        <p:nvSpPr>
          <p:cNvPr id="18" name="スライド番号プレースホルダー 12"/>
          <p:cNvSpPr>
            <a:spLocks noGrp="1"/>
          </p:cNvSpPr>
          <p:nvPr>
            <p:ph type="sldNum" sz="quarter" idx="4294967295"/>
          </p:nvPr>
        </p:nvSpPr>
        <p:spPr>
          <a:xfrm>
            <a:off x="7086600" y="6492566"/>
            <a:ext cx="2057400" cy="365125"/>
          </a:xfrm>
        </p:spPr>
        <p:txBody>
          <a:bodyPr/>
          <a:lstStyle/>
          <a:p>
            <a:fld id="{CFE1D277-9C57-4E30-9C75-4A0776A97483}" type="slidenum">
              <a:rPr kumimoji="1" lang="ja-JP" altLang="en-US" smtClean="0"/>
              <a:t>25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17694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B1FC939-AF45-4D75-9342-6B3B99142567}"/>
              </a:ext>
            </a:extLst>
          </p:cNvPr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E32FF40-CC2D-4463-B44E-5E2E02253D9A}"/>
              </a:ext>
            </a:extLst>
          </p:cNvPr>
          <p:cNvSpPr/>
          <p:nvPr/>
        </p:nvSpPr>
        <p:spPr bwMode="white">
          <a:xfrm>
            <a:off x="461964" y="30760"/>
            <a:ext cx="8342823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ライフステージによる必要な保障の違い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068E62E3-7F43-4950-8A07-2EA15AAA8B8F}"/>
              </a:ext>
            </a:extLst>
          </p:cNvPr>
          <p:cNvSpPr txBox="1"/>
          <p:nvPr/>
        </p:nvSpPr>
        <p:spPr>
          <a:xfrm>
            <a:off x="87772" y="813368"/>
            <a:ext cx="8826879" cy="523220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家族の状況の変化などで、必要な保障の金額が異なります。</a:t>
            </a: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EB657857-4554-47A1-BEE0-9CC4923AE5C7}"/>
              </a:ext>
            </a:extLst>
          </p:cNvPr>
          <p:cNvSpPr/>
          <p:nvPr/>
        </p:nvSpPr>
        <p:spPr>
          <a:xfrm>
            <a:off x="662349" y="4956996"/>
            <a:ext cx="2506452" cy="17874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DFABF019-369C-42A0-A1AD-D3EAB74BD27E}"/>
              </a:ext>
            </a:extLst>
          </p:cNvPr>
          <p:cNvSpPr/>
          <p:nvPr/>
        </p:nvSpPr>
        <p:spPr>
          <a:xfrm>
            <a:off x="3268146" y="4956996"/>
            <a:ext cx="2382544" cy="17874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B0743347-D252-4CD6-AB2A-7CFBCCE87DFA}"/>
              </a:ext>
            </a:extLst>
          </p:cNvPr>
          <p:cNvSpPr/>
          <p:nvPr/>
        </p:nvSpPr>
        <p:spPr>
          <a:xfrm>
            <a:off x="5718231" y="4956996"/>
            <a:ext cx="3016130" cy="17874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937CF8D4-6CC7-4143-87A1-CB15F88B527D}"/>
              </a:ext>
            </a:extLst>
          </p:cNvPr>
          <p:cNvSpPr txBox="1"/>
          <p:nvPr/>
        </p:nvSpPr>
        <p:spPr>
          <a:xfrm>
            <a:off x="712991" y="4961594"/>
            <a:ext cx="245581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>
                <a:solidFill>
                  <a:schemeClr val="accent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＜結婚＞</a:t>
            </a:r>
            <a:endParaRPr lang="en-US" altLang="ja-JP" sz="2400" b="1" dirty="0">
              <a:solidFill>
                <a:schemeClr val="accent2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endParaRPr lang="en-US" altLang="ja-JP" sz="800" b="1" dirty="0">
              <a:solidFill>
                <a:schemeClr val="accent2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残される配偶者の</a:t>
            </a:r>
          </a:p>
          <a:p>
            <a:r>
              <a:rPr kumimoji="1" lang="ja-JP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ため</a:t>
            </a:r>
            <a:r>
              <a:rPr lang="ja-JP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</a:t>
            </a:r>
            <a:r>
              <a:rPr kumimoji="1" lang="ja-JP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死亡保障が</a:t>
            </a:r>
          </a:p>
          <a:p>
            <a:r>
              <a:rPr kumimoji="1" lang="ja-JP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必要となります。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BB97FAE8-8DC2-4F53-A175-3591257102ED}"/>
              </a:ext>
            </a:extLst>
          </p:cNvPr>
          <p:cNvSpPr txBox="1"/>
          <p:nvPr/>
        </p:nvSpPr>
        <p:spPr>
          <a:xfrm>
            <a:off x="3219443" y="4944909"/>
            <a:ext cx="254127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＜出産＞</a:t>
            </a:r>
            <a:endParaRPr lang="en-US" altLang="ja-JP" sz="2400" b="1" dirty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endParaRPr lang="en-US" altLang="ja-JP" sz="800" b="1" dirty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遺族の生活費や教育費をまかなうために、</a:t>
            </a:r>
          </a:p>
          <a:p>
            <a:r>
              <a:rPr kumimoji="1" lang="ja-JP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より大きな保障が必要となります。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5AFD9238-7EE2-4B90-8783-0CC80D6E5ABD}"/>
              </a:ext>
            </a:extLst>
          </p:cNvPr>
          <p:cNvSpPr txBox="1"/>
          <p:nvPr/>
        </p:nvSpPr>
        <p:spPr>
          <a:xfrm>
            <a:off x="5504873" y="4961594"/>
            <a:ext cx="340977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＜子どもの独立・老後＞</a:t>
            </a:r>
            <a:endParaRPr lang="en-US" altLang="ja-JP" sz="2400" b="1" dirty="0">
              <a:solidFill>
                <a:schemeClr val="accent6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endParaRPr lang="en-US" altLang="ja-JP" sz="800" b="1" dirty="0">
              <a:solidFill>
                <a:schemeClr val="accent6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親としての責任は減るため、</a:t>
            </a:r>
            <a:endParaRPr kumimoji="1" lang="en-US" altLang="ja-JP" sz="20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死亡保障の必要な金額は</a:t>
            </a:r>
            <a:endParaRPr kumimoji="1" lang="en-US" altLang="ja-JP" sz="20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その分減少します。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DCDF41D1-88AC-4C40-A912-FFA19D4E011B}"/>
              </a:ext>
            </a:extLst>
          </p:cNvPr>
          <p:cNvSpPr txBox="1"/>
          <p:nvPr/>
        </p:nvSpPr>
        <p:spPr>
          <a:xfrm>
            <a:off x="123198" y="1366754"/>
            <a:ext cx="6369081" cy="523220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・亡くなったときに必要な金額（イメージ）</a:t>
            </a: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1C78219E-85F9-4530-9658-2F049573D0EA}"/>
              </a:ext>
            </a:extLst>
          </p:cNvPr>
          <p:cNvSpPr/>
          <p:nvPr/>
        </p:nvSpPr>
        <p:spPr bwMode="gray">
          <a:xfrm>
            <a:off x="7500290" y="3301560"/>
            <a:ext cx="1234071" cy="9154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solidFill>
              <a:schemeClr val="accent6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74370B40-0223-41E2-9F34-FDC815891FEF}"/>
              </a:ext>
            </a:extLst>
          </p:cNvPr>
          <p:cNvSpPr/>
          <p:nvPr/>
        </p:nvSpPr>
        <p:spPr bwMode="gray">
          <a:xfrm>
            <a:off x="6170715" y="2882583"/>
            <a:ext cx="1379441" cy="133447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0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7E72EDA-920E-4085-85B7-6A7CB67D7664}"/>
              </a:ext>
            </a:extLst>
          </p:cNvPr>
          <p:cNvSpPr txBox="1"/>
          <p:nvPr/>
        </p:nvSpPr>
        <p:spPr>
          <a:xfrm>
            <a:off x="544876" y="4158038"/>
            <a:ext cx="763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▲</a:t>
            </a:r>
            <a:endParaRPr kumimoji="1" lang="en-US" altLang="ja-JP" sz="20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就職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9EAC17F-2B7A-4229-9320-F46E4567DEEA}"/>
              </a:ext>
            </a:extLst>
          </p:cNvPr>
          <p:cNvSpPr txBox="1"/>
          <p:nvPr/>
        </p:nvSpPr>
        <p:spPr>
          <a:xfrm>
            <a:off x="1868183" y="4158038"/>
            <a:ext cx="763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▲</a:t>
            </a:r>
            <a:endParaRPr lang="en-US" altLang="ja-JP" sz="20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結婚</a:t>
            </a:r>
            <a:endParaRPr kumimoji="1" lang="ja-JP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18390E1-C460-4203-B491-ED80B9F82EB4}"/>
              </a:ext>
            </a:extLst>
          </p:cNvPr>
          <p:cNvSpPr txBox="1"/>
          <p:nvPr/>
        </p:nvSpPr>
        <p:spPr>
          <a:xfrm>
            <a:off x="2905094" y="4158038"/>
            <a:ext cx="1378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▲</a:t>
            </a:r>
            <a:endParaRPr kumimoji="1" lang="en-US" altLang="ja-JP" sz="20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第</a:t>
            </a:r>
            <a:r>
              <a:rPr kumimoji="1" lang="en-US" altLang="ja-JP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kumimoji="1" lang="ja-JP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子誕生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499CB8C-966B-49B6-8456-6EB01CF10F8F}"/>
              </a:ext>
            </a:extLst>
          </p:cNvPr>
          <p:cNvSpPr txBox="1"/>
          <p:nvPr/>
        </p:nvSpPr>
        <p:spPr>
          <a:xfrm>
            <a:off x="4267719" y="4158038"/>
            <a:ext cx="14013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▲</a:t>
            </a:r>
            <a:endParaRPr kumimoji="1" lang="en-US" altLang="ja-JP" sz="20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第</a:t>
            </a:r>
            <a:r>
              <a:rPr kumimoji="1" lang="en-US" altLang="ja-JP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kumimoji="1" lang="ja-JP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子誕生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A16228F-22C0-43D8-BB11-44F0ED45712A}"/>
              </a:ext>
            </a:extLst>
          </p:cNvPr>
          <p:cNvSpPr txBox="1"/>
          <p:nvPr/>
        </p:nvSpPr>
        <p:spPr>
          <a:xfrm>
            <a:off x="5612455" y="4158038"/>
            <a:ext cx="1384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▲</a:t>
            </a:r>
            <a:endParaRPr lang="en-US" altLang="ja-JP" sz="20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子ども独立</a:t>
            </a:r>
            <a:endParaRPr kumimoji="1" lang="ja-JP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6FED65E-C866-4FC7-B022-47AF46FC56CD}"/>
              </a:ext>
            </a:extLst>
          </p:cNvPr>
          <p:cNvSpPr txBox="1"/>
          <p:nvPr/>
        </p:nvSpPr>
        <p:spPr>
          <a:xfrm>
            <a:off x="7178150" y="4158038"/>
            <a:ext cx="763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▲</a:t>
            </a:r>
            <a:endParaRPr lang="en-US" altLang="ja-JP" sz="20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老後</a:t>
            </a:r>
            <a:endParaRPr kumimoji="1" lang="ja-JP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AFDBA6DE-6574-44D6-BD9C-18B5E6BC3092}"/>
              </a:ext>
            </a:extLst>
          </p:cNvPr>
          <p:cNvSpPr/>
          <p:nvPr/>
        </p:nvSpPr>
        <p:spPr bwMode="gray">
          <a:xfrm>
            <a:off x="922025" y="3553241"/>
            <a:ext cx="1430184" cy="6638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chemeClr val="accent2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0E0AC1DC-9128-4D7C-B99D-C62E48C03E14}"/>
              </a:ext>
            </a:extLst>
          </p:cNvPr>
          <p:cNvSpPr/>
          <p:nvPr/>
        </p:nvSpPr>
        <p:spPr bwMode="gray">
          <a:xfrm>
            <a:off x="2251208" y="3047057"/>
            <a:ext cx="1415948" cy="116999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0">
            <a:solidFill>
              <a:schemeClr val="accent5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06E0A449-D1C8-4110-BDB6-327BB22AEB5D}"/>
              </a:ext>
            </a:extLst>
          </p:cNvPr>
          <p:cNvSpPr/>
          <p:nvPr/>
        </p:nvSpPr>
        <p:spPr bwMode="gray">
          <a:xfrm>
            <a:off x="3618957" y="2672946"/>
            <a:ext cx="1392001" cy="154410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1750"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089A21AF-034B-415B-ADFC-F1512CF4D9C3}"/>
              </a:ext>
            </a:extLst>
          </p:cNvPr>
          <p:cNvSpPr/>
          <p:nvPr/>
        </p:nvSpPr>
        <p:spPr bwMode="gray">
          <a:xfrm>
            <a:off x="4918936" y="2314916"/>
            <a:ext cx="1330075" cy="190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0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179B9CA0-EB3E-4548-A3A6-C14D88860BA2}"/>
              </a:ext>
            </a:extLst>
          </p:cNvPr>
          <p:cNvCxnSpPr>
            <a:cxnSpLocks/>
          </p:cNvCxnSpPr>
          <p:nvPr/>
        </p:nvCxnSpPr>
        <p:spPr>
          <a:xfrm flipV="1">
            <a:off x="651775" y="2279469"/>
            <a:ext cx="0" cy="1962116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headEnd type="triangle" w="med" len="sm"/>
            <a:tailEnd type="triangl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5A67CCFA-DC25-4CC2-917C-320C16169EDD}"/>
              </a:ext>
            </a:extLst>
          </p:cNvPr>
          <p:cNvSpPr txBox="1"/>
          <p:nvPr/>
        </p:nvSpPr>
        <p:spPr>
          <a:xfrm>
            <a:off x="41586" y="2526822"/>
            <a:ext cx="553998" cy="163121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必要な金額</a:t>
            </a:r>
          </a:p>
        </p:txBody>
      </p:sp>
      <p:pic>
        <p:nvPicPr>
          <p:cNvPr id="8" name="図 7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8D9792F6-5577-4264-8DD6-36843745B3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371" y="3084853"/>
            <a:ext cx="597400" cy="1157460"/>
          </a:xfrm>
          <a:prstGeom prst="rect">
            <a:avLst/>
          </a:prstGeom>
        </p:spPr>
      </p:pic>
      <p:pic>
        <p:nvPicPr>
          <p:cNvPr id="10" name="図 9" descr="ウィンドウ, マグカップ が含まれている画像&#10;&#10;自動的に生成された説明">
            <a:extLst>
              <a:ext uri="{FF2B5EF4-FFF2-40B4-BE49-F238E27FC236}">
                <a16:creationId xmlns:a16="http://schemas.microsoft.com/office/drawing/2014/main" id="{F4FD1BAB-E080-433B-B306-4145CD5FBB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4457"/>
          <a:stretch/>
        </p:blipFill>
        <p:spPr>
          <a:xfrm>
            <a:off x="1669285" y="3084854"/>
            <a:ext cx="1415949" cy="1157459"/>
          </a:xfrm>
          <a:prstGeom prst="rect">
            <a:avLst/>
          </a:prstGeom>
        </p:spPr>
      </p:pic>
      <p:pic>
        <p:nvPicPr>
          <p:cNvPr id="12" name="図 11" descr="ウィンドウ が含まれている画像&#10;&#10;自動的に生成された説明">
            <a:extLst>
              <a:ext uri="{FF2B5EF4-FFF2-40B4-BE49-F238E27FC236}">
                <a16:creationId xmlns:a16="http://schemas.microsoft.com/office/drawing/2014/main" id="{9A6188BE-C344-4313-AB8A-19806DEA13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7508" y="3474007"/>
            <a:ext cx="799296" cy="768306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B85BA52F-7551-472A-9BAC-38F8FD8406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0862" y="3430184"/>
            <a:ext cx="686977" cy="812129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ED30A2D8-DF47-474A-AF06-4E39907CF5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6244" y="3061326"/>
            <a:ext cx="1118760" cy="1180987"/>
          </a:xfrm>
          <a:prstGeom prst="rect">
            <a:avLst/>
          </a:prstGeom>
        </p:spPr>
      </p:pic>
      <p:pic>
        <p:nvPicPr>
          <p:cNvPr id="40" name="図 39" descr="挿絵, ウィンドウ が含まれている画像&#10;&#10;自動的に生成された説明">
            <a:extLst>
              <a:ext uri="{FF2B5EF4-FFF2-40B4-BE49-F238E27FC236}">
                <a16:creationId xmlns:a16="http://schemas.microsoft.com/office/drawing/2014/main" id="{84A68602-CFBD-405F-889D-CD10BCD52A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58213" y="3077593"/>
            <a:ext cx="1085552" cy="1164720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20045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BD8CC6C7-8DD9-4D20-806C-444C3A37ADC9}"/>
              </a:ext>
            </a:extLst>
          </p:cNvPr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839B785-4EF7-4FB2-95D9-B5351E5D8D5E}"/>
              </a:ext>
            </a:extLst>
          </p:cNvPr>
          <p:cNvSpPr/>
          <p:nvPr/>
        </p:nvSpPr>
        <p:spPr bwMode="white">
          <a:xfrm>
            <a:off x="32593" y="30760"/>
            <a:ext cx="6074008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［参考］生活設計と生命保険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44450" y="978763"/>
            <a:ext cx="8990493" cy="5262502"/>
            <a:chOff x="44450" y="978763"/>
            <a:chExt cx="8990493" cy="5262502"/>
          </a:xfrm>
        </p:grpSpPr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5288EC99-5A56-49EC-AE9E-5C99E75695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9057" y="978763"/>
              <a:ext cx="8925886" cy="390271"/>
            </a:xfrm>
            <a:prstGeom prst="rect">
              <a:avLst/>
            </a:prstGeom>
          </p:spPr>
        </p:pic>
        <p:pic>
          <p:nvPicPr>
            <p:cNvPr id="27" name="図 26" descr="テキスト&#10;&#10;自動的に生成された説明">
              <a:extLst>
                <a:ext uri="{FF2B5EF4-FFF2-40B4-BE49-F238E27FC236}">
                  <a16:creationId xmlns:a16="http://schemas.microsoft.com/office/drawing/2014/main" id="{AC4429CD-D351-44C4-A96F-E9B9BBD1C8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78" t="11302" r="26191" b="68615"/>
            <a:stretch/>
          </p:blipFill>
          <p:spPr>
            <a:xfrm>
              <a:off x="44450" y="1496327"/>
              <a:ext cx="6833833" cy="983943"/>
            </a:xfrm>
            <a:prstGeom prst="rect">
              <a:avLst/>
            </a:prstGeom>
          </p:spPr>
        </p:pic>
        <p:pic>
          <p:nvPicPr>
            <p:cNvPr id="28" name="図 27" descr="テキスト&#10;&#10;自動的に生成された説明">
              <a:extLst>
                <a:ext uri="{FF2B5EF4-FFF2-40B4-BE49-F238E27FC236}">
                  <a16:creationId xmlns:a16="http://schemas.microsoft.com/office/drawing/2014/main" id="{E49B4725-0FD9-4B26-B19F-84F1DF86D1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5918" t="11302" r="1686" b="68615"/>
            <a:stretch/>
          </p:blipFill>
          <p:spPr>
            <a:xfrm>
              <a:off x="6859731" y="1499401"/>
              <a:ext cx="2168199" cy="977795"/>
            </a:xfrm>
            <a:prstGeom prst="rect">
              <a:avLst/>
            </a:prstGeom>
          </p:spPr>
        </p:pic>
        <p:pic>
          <p:nvPicPr>
            <p:cNvPr id="30" name="図 29" descr="テキスト&#10;&#10;自動的に生成された説明">
              <a:extLst>
                <a:ext uri="{FF2B5EF4-FFF2-40B4-BE49-F238E27FC236}">
                  <a16:creationId xmlns:a16="http://schemas.microsoft.com/office/drawing/2014/main" id="{50279582-F90D-4109-A884-ED39266A88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002" y="3986775"/>
              <a:ext cx="6748279" cy="989905"/>
            </a:xfrm>
            <a:prstGeom prst="rect">
              <a:avLst/>
            </a:prstGeom>
          </p:spPr>
        </p:pic>
        <p:pic>
          <p:nvPicPr>
            <p:cNvPr id="31" name="図 30" descr="テキスト&#10;&#10;自動的に生成された説明">
              <a:extLst>
                <a:ext uri="{FF2B5EF4-FFF2-40B4-BE49-F238E27FC236}">
                  <a16:creationId xmlns:a16="http://schemas.microsoft.com/office/drawing/2014/main" id="{FA3F3B7B-9E9B-44BF-AF86-411F7546CC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002" y="2774397"/>
              <a:ext cx="6797280" cy="979000"/>
            </a:xfrm>
            <a:prstGeom prst="rect">
              <a:avLst/>
            </a:prstGeom>
          </p:spPr>
        </p:pic>
        <p:pic>
          <p:nvPicPr>
            <p:cNvPr id="32" name="図 31" descr="テキスト&#10;&#10;自動的に生成された説明">
              <a:extLst>
                <a:ext uri="{FF2B5EF4-FFF2-40B4-BE49-F238E27FC236}">
                  <a16:creationId xmlns:a16="http://schemas.microsoft.com/office/drawing/2014/main" id="{2037AA65-053B-47E9-811E-FFFBFDB39E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002" y="5246828"/>
              <a:ext cx="6818622" cy="979347"/>
            </a:xfrm>
            <a:prstGeom prst="rect">
              <a:avLst/>
            </a:prstGeom>
          </p:spPr>
        </p:pic>
        <p:pic>
          <p:nvPicPr>
            <p:cNvPr id="34" name="図 33" descr="テキスト&#10;&#10;自動的に生成された説明">
              <a:extLst>
                <a:ext uri="{FF2B5EF4-FFF2-40B4-BE49-F238E27FC236}">
                  <a16:creationId xmlns:a16="http://schemas.microsoft.com/office/drawing/2014/main" id="{CB4E1CDD-2029-44A6-A33B-82FAB15776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30398" y="2774397"/>
              <a:ext cx="2097532" cy="979000"/>
            </a:xfrm>
            <a:prstGeom prst="rect">
              <a:avLst/>
            </a:prstGeom>
          </p:spPr>
        </p:pic>
        <p:pic>
          <p:nvPicPr>
            <p:cNvPr id="35" name="図 34" descr="テキスト&#10;&#10;自動的に生成された説明">
              <a:extLst>
                <a:ext uri="{FF2B5EF4-FFF2-40B4-BE49-F238E27FC236}">
                  <a16:creationId xmlns:a16="http://schemas.microsoft.com/office/drawing/2014/main" id="{0047B63F-2410-413E-BB3C-B89307F188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80261" y="3975908"/>
              <a:ext cx="2147669" cy="1011638"/>
            </a:xfrm>
            <a:prstGeom prst="rect">
              <a:avLst/>
            </a:prstGeom>
          </p:spPr>
        </p:pic>
        <p:pic>
          <p:nvPicPr>
            <p:cNvPr id="36" name="図 35" descr="テキスト&#10;&#10;自動的に生成された説明">
              <a:extLst>
                <a:ext uri="{FF2B5EF4-FFF2-40B4-BE49-F238E27FC236}">
                  <a16:creationId xmlns:a16="http://schemas.microsoft.com/office/drawing/2014/main" id="{378610D6-1C57-428A-B636-52F88E011C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21139" y="5231738"/>
              <a:ext cx="2106791" cy="1009527"/>
            </a:xfrm>
            <a:prstGeom prst="rect">
              <a:avLst/>
            </a:prstGeom>
          </p:spPr>
        </p:pic>
      </p:grp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08209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 bwMode="white">
          <a:xfrm>
            <a:off x="56447" y="16844"/>
            <a:ext cx="9087553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0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［参考］足の骨折で入院したら</a:t>
            </a:r>
            <a:r>
              <a:rPr lang="ja-JP" altLang="en-US" sz="20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（入院・手術が伴う骨折の場合）</a:t>
            </a:r>
            <a:endParaRPr lang="en-US" altLang="ja-JP" sz="30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8256" y="1353166"/>
            <a:ext cx="4265744" cy="1606065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138546" y="873922"/>
            <a:ext cx="8408190" cy="2582786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2640"/>
              </a:lnSpc>
            </a:pPr>
            <a:r>
              <a:rPr lang="en-US" altLang="ja-JP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A</a:t>
            </a:r>
            <a:r>
              <a:rPr lang="ja-JP" altLang="en-US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さん（</a:t>
            </a:r>
            <a:r>
              <a:rPr lang="en-US" altLang="ja-JP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23</a:t>
            </a:r>
            <a:r>
              <a:rPr lang="ja-JP" altLang="en-US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歳）は、友人とスノーボードをしている</a:t>
            </a:r>
            <a:br>
              <a:rPr lang="en-US" altLang="ja-JP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</a:br>
            <a:r>
              <a:rPr lang="ja-JP" altLang="en-US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ときに、足をひねる状態で転倒し、大ケガを負いま</a:t>
            </a:r>
            <a:br>
              <a:rPr lang="en-US" altLang="ja-JP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</a:br>
            <a:r>
              <a:rPr lang="ja-JP" altLang="en-US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した。レントゲン検査の結果、ねじったように骨折し</a:t>
            </a:r>
            <a:br>
              <a:rPr lang="en-US" altLang="ja-JP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</a:br>
            <a:r>
              <a:rPr lang="ja-JP" altLang="en-US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ており、翌日手術を行いました。そして</a:t>
            </a:r>
            <a:r>
              <a:rPr lang="en-US" altLang="ja-JP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22</a:t>
            </a:r>
            <a:r>
              <a:rPr lang="ja-JP" altLang="en-US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日目に</a:t>
            </a:r>
            <a:br>
              <a:rPr lang="en-US" altLang="ja-JP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</a:br>
            <a:r>
              <a:rPr lang="ja-JP" altLang="en-US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は無事退院をすることができました。このとき、医療</a:t>
            </a:r>
            <a:br>
              <a:rPr lang="en-US" altLang="ja-JP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</a:br>
            <a:r>
              <a:rPr lang="ja-JP" altLang="en-US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費などはいくらかかったでしょうか。</a:t>
            </a:r>
            <a:endParaRPr lang="en-US" altLang="ja-JP" dirty="0">
              <a:solidFill>
                <a:schemeClr val="tx2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>
              <a:lnSpc>
                <a:spcPts val="2640"/>
              </a:lnSpc>
            </a:pPr>
            <a:endParaRPr lang="ja-JP" altLang="en-US" sz="2200" dirty="0">
              <a:solidFill>
                <a:schemeClr val="tx2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59133" y="6528131"/>
            <a:ext cx="4509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＊生命保険文化センター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｢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医療保障ガイド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｣(2022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年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10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月改訂版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)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をもとに作成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ヒラギノ角ゴ Pro W3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BDF682FE-57CA-42E4-9DA4-34394B35F56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97265" y="3204594"/>
            <a:ext cx="3756622" cy="3213813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D477E23E-37A0-405E-91F2-0A3CC17D412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694299" y="3264013"/>
            <a:ext cx="3946361" cy="3193713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86028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 bwMode="white">
          <a:xfrm>
            <a:off x="31225" y="21235"/>
            <a:ext cx="8580435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0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［参考］もしも</a:t>
            </a:r>
            <a:r>
              <a:rPr lang="en-US" altLang="ja-JP" sz="30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､</a:t>
            </a:r>
            <a:r>
              <a:rPr lang="ja-JP" altLang="en-US" sz="30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亡くなってしまったら①</a:t>
            </a:r>
            <a:endParaRPr lang="en-US" altLang="ja-JP" sz="30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138546" y="900000"/>
            <a:ext cx="8408190" cy="1750191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2640"/>
              </a:lnSpc>
            </a:pPr>
            <a:r>
              <a:rPr lang="en-US" altLang="ja-JP" sz="2200" dirty="0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B</a:t>
            </a:r>
            <a:r>
              <a:rPr lang="ja-JP" altLang="en-US" sz="2200" dirty="0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さんは今年</a:t>
            </a:r>
            <a:r>
              <a:rPr lang="en-US" altLang="ja-JP" sz="2200" dirty="0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45</a:t>
            </a:r>
            <a:r>
              <a:rPr lang="ja-JP" altLang="en-US" sz="2200" dirty="0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歳。妻</a:t>
            </a:r>
            <a:r>
              <a:rPr lang="en-US" altLang="ja-JP" sz="2200" dirty="0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(42</a:t>
            </a:r>
            <a:r>
              <a:rPr lang="ja-JP" altLang="en-US" sz="2200" dirty="0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歳</a:t>
            </a:r>
            <a:r>
              <a:rPr lang="en-US" altLang="ja-JP" sz="2200" dirty="0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)</a:t>
            </a:r>
            <a:r>
              <a:rPr lang="ja-JP" altLang="en-US" sz="2200" dirty="0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はパート</a:t>
            </a:r>
          </a:p>
          <a:p>
            <a:pPr>
              <a:lnSpc>
                <a:spcPts val="2640"/>
              </a:lnSpc>
            </a:pPr>
            <a:r>
              <a:rPr lang="ja-JP" altLang="en-US" sz="2200" dirty="0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勤務で、長女</a:t>
            </a:r>
            <a:r>
              <a:rPr lang="en-US" altLang="ja-JP" sz="2200" dirty="0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(10</a:t>
            </a:r>
            <a:r>
              <a:rPr lang="ja-JP" altLang="en-US" sz="2200" dirty="0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歳</a:t>
            </a:r>
            <a:r>
              <a:rPr lang="en-US" altLang="ja-JP" sz="2200" dirty="0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)</a:t>
            </a:r>
            <a:r>
              <a:rPr lang="ja-JP" altLang="en-US" sz="2200" dirty="0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・長男</a:t>
            </a:r>
            <a:r>
              <a:rPr lang="en-US" altLang="ja-JP" sz="2200" dirty="0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(8</a:t>
            </a:r>
            <a:r>
              <a:rPr lang="ja-JP" altLang="en-US" sz="2200" dirty="0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歳</a:t>
            </a:r>
            <a:r>
              <a:rPr lang="en-US" altLang="ja-JP" sz="2200" dirty="0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)</a:t>
            </a:r>
            <a:r>
              <a:rPr lang="ja-JP" altLang="en-US" sz="2200" dirty="0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がいます。</a:t>
            </a:r>
            <a:endParaRPr lang="en-US" altLang="ja-JP" sz="2200" dirty="0">
              <a:solidFill>
                <a:srgbClr val="17375E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>
              <a:lnSpc>
                <a:spcPts val="2640"/>
              </a:lnSpc>
            </a:pPr>
            <a:r>
              <a:rPr lang="ja-JP" altLang="en-US" sz="2200" dirty="0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もし</a:t>
            </a:r>
            <a:r>
              <a:rPr lang="en-US" altLang="ja-JP" sz="2200" dirty="0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B</a:t>
            </a:r>
            <a:r>
              <a:rPr lang="ja-JP" altLang="en-US" sz="2200" dirty="0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さんが亡くなってしまった場合、遺族の</a:t>
            </a:r>
          </a:p>
          <a:p>
            <a:pPr>
              <a:lnSpc>
                <a:spcPts val="2640"/>
              </a:lnSpc>
            </a:pPr>
            <a:r>
              <a:rPr lang="ja-JP" altLang="en-US" sz="2200" dirty="0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生活費や教育費などこれから必要になる</a:t>
            </a:r>
          </a:p>
          <a:p>
            <a:pPr>
              <a:lnSpc>
                <a:spcPts val="2640"/>
              </a:lnSpc>
            </a:pPr>
            <a:r>
              <a:rPr lang="ja-JP" altLang="en-US" sz="2200" dirty="0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お金はいくらになるでしょうか。</a:t>
            </a:r>
            <a:endParaRPr lang="en-US" altLang="ja-JP" sz="2200" dirty="0">
              <a:solidFill>
                <a:srgbClr val="17375E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18567" y="944076"/>
            <a:ext cx="4145419" cy="1753198"/>
          </a:xfrm>
          <a:prstGeom prst="rect">
            <a:avLst/>
          </a:prstGeom>
        </p:spPr>
      </p:pic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54AC2874-E572-4946-A25E-4BC07E5E4E5A}"/>
              </a:ext>
            </a:extLst>
          </p:cNvPr>
          <p:cNvGrpSpPr/>
          <p:nvPr/>
        </p:nvGrpSpPr>
        <p:grpSpPr>
          <a:xfrm>
            <a:off x="537739" y="3008392"/>
            <a:ext cx="8084983" cy="3710873"/>
            <a:chOff x="537739" y="2866405"/>
            <a:chExt cx="8084983" cy="3710873"/>
          </a:xfrm>
        </p:grpSpPr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57B4DA78-9CEA-428C-9D49-A46698824E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7739" y="2866405"/>
              <a:ext cx="3886074" cy="3487057"/>
            </a:xfrm>
            <a:prstGeom prst="rect">
              <a:avLst/>
            </a:prstGeom>
          </p:spPr>
        </p:pic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CB2C85C7-FFA0-42A1-8988-CCA440D248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36648" y="2878315"/>
              <a:ext cx="3886074" cy="3487057"/>
            </a:xfrm>
            <a:prstGeom prst="rect">
              <a:avLst/>
            </a:prstGeom>
          </p:spPr>
        </p:pic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E8B24376-BA9F-4E70-8C08-3E0C04B45894}"/>
                </a:ext>
              </a:extLst>
            </p:cNvPr>
            <p:cNvSpPr/>
            <p:nvPr/>
          </p:nvSpPr>
          <p:spPr>
            <a:xfrm>
              <a:off x="975923" y="3707107"/>
              <a:ext cx="3257177" cy="944283"/>
            </a:xfrm>
            <a:prstGeom prst="rect">
              <a:avLst/>
            </a:prstGeom>
            <a:solidFill>
              <a:srgbClr val="FDEDE6"/>
            </a:solidFill>
            <a:ln w="63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EEB8B5A8-839E-476B-8048-42A22C02ECBA}"/>
                </a:ext>
              </a:extLst>
            </p:cNvPr>
            <p:cNvSpPr/>
            <p:nvPr/>
          </p:nvSpPr>
          <p:spPr>
            <a:xfrm>
              <a:off x="5187576" y="3717913"/>
              <a:ext cx="3257177" cy="944283"/>
            </a:xfrm>
            <a:prstGeom prst="rect">
              <a:avLst/>
            </a:prstGeom>
            <a:solidFill>
              <a:srgbClr val="E2E9F0"/>
            </a:solidFill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9E8C25FB-1C1F-4C5A-AF88-20823B5022EE}"/>
                </a:ext>
              </a:extLst>
            </p:cNvPr>
            <p:cNvSpPr txBox="1"/>
            <p:nvPr/>
          </p:nvSpPr>
          <p:spPr>
            <a:xfrm>
              <a:off x="952018" y="3670830"/>
              <a:ext cx="3281081" cy="9871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kumimoji="1" lang="ja-JP" altLang="en-US" sz="1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遺族の生活費の合計</a:t>
              </a:r>
              <a:r>
                <a:rPr kumimoji="1" lang="en-US" altLang="ja-JP" sz="1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(</a:t>
              </a:r>
              <a:r>
                <a:rPr lang="en-US" altLang="ja-JP" sz="1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48</a:t>
              </a:r>
              <a:r>
                <a:rPr lang="ja-JP" altLang="en-US" sz="1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年間</a:t>
              </a:r>
              <a:r>
                <a:rPr kumimoji="1" lang="en-US" altLang="ja-JP" sz="1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)</a:t>
              </a:r>
              <a:r>
                <a:rPr kumimoji="1" lang="ja-JP" altLang="en-US" sz="1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約</a:t>
              </a:r>
              <a:r>
                <a:rPr kumimoji="1" lang="en-US" altLang="ja-JP" sz="1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9,190</a:t>
              </a:r>
              <a:r>
                <a:rPr kumimoji="1" lang="ja-JP" altLang="en-US" sz="1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万円、子どもの教育費</a:t>
              </a:r>
              <a:r>
                <a:rPr kumimoji="1" lang="en-US" altLang="ja-JP" sz="1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(</a:t>
              </a:r>
              <a:r>
                <a:rPr lang="en-US" altLang="ja-JP" sz="1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2</a:t>
              </a:r>
              <a:r>
                <a:rPr lang="ja-JP" altLang="en-US" sz="1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人分</a:t>
              </a:r>
              <a:r>
                <a:rPr kumimoji="1" lang="en-US" altLang="ja-JP" sz="1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)</a:t>
              </a:r>
              <a:r>
                <a:rPr kumimoji="1" lang="ja-JP" altLang="en-US" sz="1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約</a:t>
              </a:r>
              <a:r>
                <a:rPr kumimoji="1" lang="en-US" altLang="ja-JP" sz="1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2,220</a:t>
              </a:r>
              <a:r>
                <a:rPr kumimoji="1" lang="ja-JP" altLang="en-US" sz="1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万円に加え、住居費や葬儀費用といったその他の費用約</a:t>
              </a:r>
              <a:r>
                <a:rPr kumimoji="1" lang="en-US" altLang="ja-JP" sz="1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1,650</a:t>
              </a:r>
              <a:r>
                <a:rPr lang="ja-JP" altLang="en-US" sz="1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万円を合計すると、約</a:t>
              </a:r>
              <a:r>
                <a:rPr lang="en-US" altLang="ja-JP" sz="1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1</a:t>
              </a:r>
              <a:r>
                <a:rPr lang="ja-JP" altLang="en-US" sz="1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億</a:t>
              </a:r>
              <a:r>
                <a:rPr lang="en-US" altLang="ja-JP" sz="1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3,060</a:t>
              </a:r>
              <a:r>
                <a:rPr lang="ja-JP" altLang="en-US" sz="1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円になりました。</a:t>
              </a:r>
              <a:endParaRPr kumimoji="1" lang="ja-JP" altLang="en-US" sz="115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CA07A442-551C-4AA7-91F0-9A3AE34315AF}"/>
                </a:ext>
              </a:extLst>
            </p:cNvPr>
            <p:cNvSpPr txBox="1"/>
            <p:nvPr/>
          </p:nvSpPr>
          <p:spPr>
            <a:xfrm>
              <a:off x="5187576" y="3670830"/>
              <a:ext cx="3212352" cy="9871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kumimoji="1" lang="ja-JP" altLang="en-US" sz="1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公的保障として、遺族年金や妻の老齢年金から合計</a:t>
              </a:r>
              <a:r>
                <a:rPr kumimoji="1" lang="en-US" altLang="ja-JP" sz="1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(48</a:t>
              </a:r>
              <a:r>
                <a:rPr kumimoji="1" lang="ja-JP" altLang="en-US" sz="1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年間</a:t>
              </a:r>
              <a:r>
                <a:rPr kumimoji="1" lang="en-US" altLang="ja-JP" sz="1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)</a:t>
              </a:r>
              <a:r>
                <a:rPr kumimoji="1" lang="ja-JP" altLang="en-US" sz="1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で約</a:t>
              </a:r>
              <a:r>
                <a:rPr kumimoji="1" lang="en-US" altLang="ja-JP" sz="1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6,190</a:t>
              </a:r>
              <a:r>
                <a:rPr kumimoji="1" lang="ja-JP" altLang="en-US" sz="1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万円の支払いが見込まれ</a:t>
              </a:r>
              <a:endParaRPr kumimoji="1" lang="en-US" altLang="ja-JP" sz="115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1800"/>
                </a:lnSpc>
              </a:pPr>
              <a:r>
                <a:rPr kumimoji="1" lang="ja-JP" altLang="en-US" sz="1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ます。企業保障として、死亡退職金約</a:t>
              </a:r>
              <a:r>
                <a:rPr kumimoji="1" lang="en-US" altLang="ja-JP" sz="1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400</a:t>
              </a:r>
              <a:r>
                <a:rPr lang="ja-JP" altLang="en-US" sz="1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万円が</a:t>
              </a:r>
              <a:endParaRPr lang="en-US" altLang="ja-JP" sz="115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1800"/>
                </a:lnSpc>
              </a:pPr>
              <a:r>
                <a:rPr lang="ja-JP" altLang="en-US" sz="1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支払われました。</a:t>
              </a:r>
              <a:endParaRPr kumimoji="1" lang="ja-JP" altLang="en-US" sz="115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B4744719-50BA-4789-B851-66E6DBAE8E06}"/>
                </a:ext>
              </a:extLst>
            </p:cNvPr>
            <p:cNvSpPr txBox="1"/>
            <p:nvPr/>
          </p:nvSpPr>
          <p:spPr>
            <a:xfrm>
              <a:off x="859133" y="6331057"/>
              <a:ext cx="450949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ja-JP" altLang="en-US" sz="1000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3"/>
                </a:rPr>
                <a:t>＊生命保険文化センター</a:t>
              </a:r>
              <a:r>
                <a:rPr lang="en-US" altLang="ja-JP" sz="1000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3"/>
                </a:rPr>
                <a:t>｢</a:t>
              </a:r>
              <a:r>
                <a:rPr lang="ja-JP" altLang="en-US" sz="1000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3"/>
                </a:rPr>
                <a:t>遺族保障ガイド</a:t>
              </a:r>
              <a:r>
                <a:rPr lang="en-US" altLang="ja-JP" sz="1000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3"/>
                </a:rPr>
                <a:t>｣(2021</a:t>
              </a:r>
              <a:r>
                <a:rPr lang="ja-JP" altLang="en-US" sz="1000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3"/>
                </a:rPr>
                <a:t>年</a:t>
              </a:r>
              <a:r>
                <a:rPr lang="en-US" altLang="ja-JP" sz="1000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3"/>
                </a:rPr>
                <a:t>12</a:t>
              </a:r>
              <a:r>
                <a:rPr lang="ja-JP" altLang="en-US" sz="1000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3"/>
                </a:rPr>
                <a:t>月改訂版</a:t>
              </a:r>
              <a:r>
                <a:rPr lang="en-US" altLang="ja-JP" sz="1000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3"/>
                </a:rPr>
                <a:t>)</a:t>
              </a:r>
              <a:r>
                <a:rPr lang="ja-JP" altLang="en-US" sz="1000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3"/>
                </a:rPr>
                <a:t>をもとに作成</a:t>
              </a:r>
              <a:endPara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endParaRPr>
            </a:p>
          </p:txBody>
        </p:sp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78708C43-4CB9-4DB2-9E10-5CFBC48288A0}"/>
                </a:ext>
              </a:extLst>
            </p:cNvPr>
            <p:cNvSpPr/>
            <p:nvPr/>
          </p:nvSpPr>
          <p:spPr>
            <a:xfrm>
              <a:off x="1186774" y="4863829"/>
              <a:ext cx="2714017" cy="1149427"/>
            </a:xfrm>
            <a:prstGeom prst="rect">
              <a:avLst/>
            </a:prstGeom>
            <a:solidFill>
              <a:srgbClr val="EA8C78"/>
            </a:solidFill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1DACB7A6-7263-4FC6-9F03-3D2877E6BF61}"/>
                </a:ext>
              </a:extLst>
            </p:cNvPr>
            <p:cNvSpPr txBox="1"/>
            <p:nvPr/>
          </p:nvSpPr>
          <p:spPr>
            <a:xfrm>
              <a:off x="1169673" y="4861285"/>
              <a:ext cx="1310880" cy="724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700"/>
                </a:lnSpc>
              </a:pPr>
              <a:r>
                <a:rPr kumimoji="1" lang="ja-JP" altLang="en-US" sz="13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生活費　　　　</a:t>
              </a:r>
              <a:endParaRPr kumimoji="1" lang="en-US" altLang="ja-JP" sz="13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1700"/>
                </a:lnSpc>
              </a:pPr>
              <a:r>
                <a:rPr lang="ja-JP" altLang="en-US" sz="13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子どもの教育費</a:t>
              </a:r>
              <a:endParaRPr lang="en-US" altLang="ja-JP" sz="13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1700"/>
                </a:lnSpc>
              </a:pPr>
              <a:r>
                <a:rPr kumimoji="1" lang="ja-JP" altLang="en-US" sz="13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その他</a:t>
              </a:r>
            </a:p>
          </p:txBody>
        </p: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1340A267-2BCA-4BF6-9617-62940EA31B8A}"/>
                </a:ext>
              </a:extLst>
            </p:cNvPr>
            <p:cNvSpPr txBox="1"/>
            <p:nvPr/>
          </p:nvSpPr>
          <p:spPr>
            <a:xfrm>
              <a:off x="1169673" y="5697547"/>
              <a:ext cx="774279" cy="2889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700"/>
                </a:lnSpc>
              </a:pPr>
              <a:r>
                <a:rPr kumimoji="1" lang="ja-JP" altLang="en-US" sz="13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合計</a:t>
              </a:r>
            </a:p>
          </p:txBody>
        </p:sp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04E4EF0B-1841-4188-88D0-9EE9421F3F9D}"/>
                </a:ext>
              </a:extLst>
            </p:cNvPr>
            <p:cNvSpPr/>
            <p:nvPr/>
          </p:nvSpPr>
          <p:spPr>
            <a:xfrm>
              <a:off x="5368629" y="4863829"/>
              <a:ext cx="2859334" cy="1149427"/>
            </a:xfrm>
            <a:prstGeom prst="rect">
              <a:avLst/>
            </a:prstGeom>
            <a:solidFill>
              <a:srgbClr val="5381B6"/>
            </a:solidFill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080812BA-FC50-427F-9E43-68F0BFC1555B}"/>
                </a:ext>
              </a:extLst>
            </p:cNvPr>
            <p:cNvSpPr txBox="1"/>
            <p:nvPr/>
          </p:nvSpPr>
          <p:spPr>
            <a:xfrm>
              <a:off x="5422499" y="4897396"/>
              <a:ext cx="1250675" cy="724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700"/>
                </a:lnSpc>
              </a:pPr>
              <a:r>
                <a:rPr kumimoji="1" lang="ja-JP" altLang="en-US" sz="13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公的保障</a:t>
              </a:r>
              <a:endParaRPr kumimoji="1" lang="en-US" altLang="ja-JP" sz="13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1700"/>
                </a:lnSpc>
              </a:pPr>
              <a:r>
                <a:rPr lang="ja-JP" altLang="en-US" sz="13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企業保障</a:t>
              </a:r>
              <a:endParaRPr lang="en-US" altLang="ja-JP" sz="13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1700"/>
                </a:lnSpc>
              </a:pPr>
              <a:r>
                <a:rPr kumimoji="1" lang="ja-JP" altLang="en-US" sz="13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妻の就労収入</a:t>
              </a:r>
              <a:endParaRPr kumimoji="1" lang="en-US" altLang="ja-JP" sz="13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A7057533-0E2A-49C8-8DE8-456CAAE09013}"/>
                </a:ext>
              </a:extLst>
            </p:cNvPr>
            <p:cNvSpPr txBox="1"/>
            <p:nvPr/>
          </p:nvSpPr>
          <p:spPr>
            <a:xfrm>
              <a:off x="5422499" y="5731494"/>
              <a:ext cx="665363" cy="2889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700"/>
                </a:lnSpc>
              </a:pPr>
              <a:r>
                <a:rPr kumimoji="1" lang="ja-JP" altLang="en-US" sz="13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合計</a:t>
              </a:r>
            </a:p>
          </p:txBody>
        </p:sp>
        <p:cxnSp>
          <p:nvCxnSpPr>
            <p:cNvPr id="25" name="直線コネクタ 24">
              <a:extLst>
                <a:ext uri="{FF2B5EF4-FFF2-40B4-BE49-F238E27FC236}">
                  <a16:creationId xmlns:a16="http://schemas.microsoft.com/office/drawing/2014/main" id="{AE808185-78D7-415A-85EE-DFDF5A5B5313}"/>
                </a:ext>
              </a:extLst>
            </p:cNvPr>
            <p:cNvCxnSpPr/>
            <p:nvPr/>
          </p:nvCxnSpPr>
          <p:spPr>
            <a:xfrm>
              <a:off x="5462394" y="5680255"/>
              <a:ext cx="2705350" cy="0"/>
            </a:xfrm>
            <a:prstGeom prst="line">
              <a:avLst/>
            </a:prstGeom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>
              <a:extLst>
                <a:ext uri="{FF2B5EF4-FFF2-40B4-BE49-F238E27FC236}">
                  <a16:creationId xmlns:a16="http://schemas.microsoft.com/office/drawing/2014/main" id="{83DB5743-A1EA-4A9A-98AC-68E4750DF1F3}"/>
                </a:ext>
              </a:extLst>
            </p:cNvPr>
            <p:cNvCxnSpPr/>
            <p:nvPr/>
          </p:nvCxnSpPr>
          <p:spPr>
            <a:xfrm>
              <a:off x="1195441" y="5680255"/>
              <a:ext cx="2705350" cy="0"/>
            </a:xfrm>
            <a:prstGeom prst="line">
              <a:avLst/>
            </a:prstGeom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946D8229-97D4-43C0-9283-7BB3A7894520}"/>
                </a:ext>
              </a:extLst>
            </p:cNvPr>
            <p:cNvSpPr txBox="1"/>
            <p:nvPr/>
          </p:nvSpPr>
          <p:spPr>
            <a:xfrm>
              <a:off x="2626354" y="4861285"/>
              <a:ext cx="1320608" cy="724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ts val="1700"/>
                </a:lnSpc>
              </a:pPr>
              <a:r>
                <a:rPr kumimoji="1" lang="ja-JP" altLang="en-US" sz="13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約</a:t>
              </a:r>
              <a:r>
                <a:rPr kumimoji="1" lang="en-US" altLang="ja-JP" sz="13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9,190</a:t>
              </a:r>
              <a:r>
                <a:rPr kumimoji="1" lang="ja-JP" altLang="en-US" sz="13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万円</a:t>
              </a:r>
              <a:endParaRPr kumimoji="1" lang="en-US" altLang="ja-JP" sz="13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r">
                <a:lnSpc>
                  <a:spcPts val="1700"/>
                </a:lnSpc>
              </a:pPr>
              <a:r>
                <a:rPr lang="ja-JP" altLang="en-US" sz="13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約</a:t>
              </a:r>
              <a:r>
                <a:rPr lang="en-US" altLang="ja-JP" sz="13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2,220</a:t>
              </a:r>
              <a:r>
                <a:rPr lang="ja-JP" altLang="en-US" sz="13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万円</a:t>
              </a:r>
              <a:endParaRPr lang="en-US" altLang="ja-JP" sz="13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r">
                <a:lnSpc>
                  <a:spcPts val="1700"/>
                </a:lnSpc>
              </a:pPr>
              <a:r>
                <a:rPr kumimoji="1" lang="ja-JP" altLang="en-US" sz="13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約</a:t>
              </a:r>
              <a:r>
                <a:rPr kumimoji="1" lang="en-US" altLang="ja-JP" sz="13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1,650</a:t>
              </a:r>
              <a:r>
                <a:rPr kumimoji="1" lang="ja-JP" altLang="en-US" sz="13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万円</a:t>
              </a:r>
            </a:p>
          </p:txBody>
        </p: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C036D762-6FE1-4EBF-B0E6-27712B86730F}"/>
                </a:ext>
              </a:extLst>
            </p:cNvPr>
            <p:cNvSpPr txBox="1"/>
            <p:nvPr/>
          </p:nvSpPr>
          <p:spPr>
            <a:xfrm>
              <a:off x="6833195" y="4897396"/>
              <a:ext cx="1299314" cy="724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ts val="1700"/>
                </a:lnSpc>
              </a:pPr>
              <a:r>
                <a:rPr kumimoji="1" lang="ja-JP" altLang="en-US" sz="13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約</a:t>
              </a:r>
              <a:r>
                <a:rPr kumimoji="1" lang="en-US" altLang="ja-JP" sz="13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6,190</a:t>
              </a:r>
              <a:r>
                <a:rPr kumimoji="1" lang="ja-JP" altLang="en-US" sz="13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万円</a:t>
              </a:r>
              <a:endParaRPr kumimoji="1" lang="en-US" altLang="ja-JP" sz="13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r">
                <a:lnSpc>
                  <a:spcPts val="1700"/>
                </a:lnSpc>
              </a:pPr>
              <a:r>
                <a:rPr lang="ja-JP" altLang="en-US" sz="13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約</a:t>
              </a:r>
              <a:r>
                <a:rPr lang="en-US" altLang="ja-JP" sz="13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400</a:t>
              </a:r>
              <a:r>
                <a:rPr lang="ja-JP" altLang="en-US" sz="13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万円</a:t>
              </a:r>
              <a:endParaRPr lang="en-US" altLang="ja-JP" sz="13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r">
                <a:lnSpc>
                  <a:spcPts val="1700"/>
                </a:lnSpc>
              </a:pPr>
              <a:r>
                <a:rPr kumimoji="1" lang="ja-JP" altLang="en-US" sz="13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約</a:t>
              </a:r>
              <a:r>
                <a:rPr kumimoji="1" lang="en-US" altLang="ja-JP" sz="13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2,340</a:t>
              </a:r>
              <a:r>
                <a:rPr kumimoji="1" lang="ja-JP" altLang="en-US" sz="13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万円</a:t>
              </a:r>
              <a:endParaRPr kumimoji="1" lang="en-US" altLang="ja-JP" sz="13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3583E4DF-5FAC-4B2D-92AE-24F14FD3E071}"/>
                </a:ext>
              </a:extLst>
            </p:cNvPr>
            <p:cNvSpPr txBox="1"/>
            <p:nvPr/>
          </p:nvSpPr>
          <p:spPr>
            <a:xfrm>
              <a:off x="2124383" y="5717478"/>
              <a:ext cx="1932826" cy="310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ts val="1700"/>
                </a:lnSpc>
              </a:pPr>
              <a:r>
                <a:rPr kumimoji="1" lang="ja-JP" altLang="en-US" sz="14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約</a:t>
              </a:r>
              <a:r>
                <a:rPr kumimoji="1" lang="en-US" altLang="ja-JP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1</a:t>
              </a:r>
              <a:r>
                <a:rPr kumimoji="1" lang="ja-JP" altLang="en-US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億</a:t>
              </a:r>
              <a:r>
                <a:rPr kumimoji="1" lang="en-US" altLang="ja-JP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3,060</a:t>
              </a:r>
              <a:r>
                <a:rPr kumimoji="1" lang="ja-JP" altLang="en-US" sz="14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万円</a:t>
              </a:r>
            </a:p>
          </p:txBody>
        </p: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7D1F3BC3-9E8D-4DBF-B367-96815075D4A2}"/>
                </a:ext>
              </a:extLst>
            </p:cNvPr>
            <p:cNvSpPr txBox="1"/>
            <p:nvPr/>
          </p:nvSpPr>
          <p:spPr>
            <a:xfrm>
              <a:off x="6679685" y="5701143"/>
              <a:ext cx="1452824" cy="310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ts val="1700"/>
                </a:lnSpc>
              </a:pPr>
              <a:r>
                <a:rPr kumimoji="1" lang="ja-JP" altLang="en-US" sz="14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約</a:t>
              </a:r>
              <a:r>
                <a:rPr kumimoji="1" lang="en-US" altLang="ja-JP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8,930</a:t>
              </a:r>
              <a:r>
                <a:rPr kumimoji="1" lang="ja-JP" altLang="en-US" sz="14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万円</a:t>
              </a:r>
            </a:p>
          </p:txBody>
        </p:sp>
      </p:grp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8602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445032" y="30760"/>
            <a:ext cx="3922878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将来を考える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461964" y="739194"/>
            <a:ext cx="8258703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b="1" dirty="0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N W4"/>
              </a:rPr>
              <a:t>将来の目標を持っていますか？</a:t>
            </a:r>
            <a:endParaRPr lang="en-US" altLang="ja-JP" sz="4000" b="1" dirty="0">
              <a:solidFill>
                <a:srgbClr val="17375E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N W4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179959" y="1486622"/>
            <a:ext cx="7251972" cy="3925897"/>
            <a:chOff x="-257785" y="2449767"/>
            <a:chExt cx="7251972" cy="3925897"/>
          </a:xfrm>
        </p:grpSpPr>
        <p:pic>
          <p:nvPicPr>
            <p:cNvPr id="7" name="図 6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257785" y="2449767"/>
              <a:ext cx="7251972" cy="3925897"/>
            </a:xfrm>
            <a:prstGeom prst="round2DiagRect">
              <a:avLst>
                <a:gd name="adj1" fmla="val 30295"/>
                <a:gd name="adj2" fmla="val 27999"/>
              </a:avLst>
            </a:prstGeom>
          </p:spPr>
        </p:pic>
        <p:sp>
          <p:nvSpPr>
            <p:cNvPr id="17" name="テキスト ボックス 16"/>
            <p:cNvSpPr txBox="1"/>
            <p:nvPr/>
          </p:nvSpPr>
          <p:spPr>
            <a:xfrm>
              <a:off x="788883" y="3059026"/>
              <a:ext cx="5735513" cy="2435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4600"/>
                </a:lnSpc>
              </a:pPr>
              <a:r>
                <a:rPr kumimoji="1" lang="ja-JP" altLang="en-US" sz="3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・卒業後はどうしたい</a:t>
              </a:r>
              <a:r>
                <a:rPr kumimoji="1" lang="en-US" altLang="ja-JP" sz="3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…</a:t>
              </a:r>
              <a:r>
                <a:rPr kumimoji="1" lang="ja-JP" altLang="en-US" sz="3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？</a:t>
              </a:r>
              <a:endParaRPr kumimoji="1" lang="en-US" altLang="ja-JP" sz="10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endParaRPr>
            </a:p>
            <a:p>
              <a:pPr>
                <a:lnSpc>
                  <a:spcPts val="4600"/>
                </a:lnSpc>
              </a:pPr>
              <a:r>
                <a:rPr kumimoji="1" lang="ja-JP" altLang="en-US" sz="3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・どんな職業に就きたい</a:t>
              </a:r>
              <a:r>
                <a:rPr kumimoji="1" lang="en-US" altLang="ja-JP" sz="3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…</a:t>
              </a:r>
              <a:r>
                <a:rPr kumimoji="1" lang="ja-JP" altLang="en-US" sz="3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？</a:t>
              </a:r>
              <a:endParaRPr kumimoji="1" lang="en-US" altLang="ja-JP" sz="10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endParaRPr>
            </a:p>
            <a:p>
              <a:pPr>
                <a:lnSpc>
                  <a:spcPts val="4600"/>
                </a:lnSpc>
              </a:pPr>
              <a:r>
                <a:rPr lang="ja-JP" altLang="en-US" sz="3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・結婚したい</a:t>
              </a:r>
              <a:r>
                <a:rPr lang="en-US" altLang="ja-JP" sz="3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…</a:t>
              </a:r>
              <a:r>
                <a:rPr lang="ja-JP" altLang="en-US" sz="3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？</a:t>
              </a:r>
              <a:endParaRPr lang="en-US" altLang="ja-JP" sz="10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endParaRPr>
            </a:p>
            <a:p>
              <a:pPr>
                <a:lnSpc>
                  <a:spcPts val="4600"/>
                </a:lnSpc>
              </a:pPr>
              <a:r>
                <a:rPr kumimoji="1" lang="ja-JP" altLang="en-US" sz="3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・子どもはほしい</a:t>
              </a:r>
              <a:r>
                <a:rPr kumimoji="1" lang="en-US" altLang="ja-JP" sz="3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…</a:t>
              </a:r>
              <a:r>
                <a:rPr kumimoji="1" lang="ja-JP" altLang="en-US" sz="3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？</a:t>
              </a:r>
              <a:endParaRPr kumimoji="1" lang="en-US" altLang="ja-JP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endParaRPr>
            </a:p>
          </p:txBody>
        </p:sp>
      </p:grpSp>
      <p:pic>
        <p:nvPicPr>
          <p:cNvPr id="9" name="図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8090" y="4173508"/>
            <a:ext cx="3044359" cy="2852588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D0D2D38C-AB48-4730-8442-45F746041F32}"/>
              </a:ext>
            </a:extLst>
          </p:cNvPr>
          <p:cNvSpPr/>
          <p:nvPr/>
        </p:nvSpPr>
        <p:spPr>
          <a:xfrm>
            <a:off x="179959" y="5551062"/>
            <a:ext cx="5964907" cy="540000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N W4"/>
              </a:rPr>
              <a:t>生活設計とは、</a:t>
            </a:r>
            <a:endParaRPr lang="en-US" altLang="ja-JP" sz="3200" b="1" dirty="0">
              <a:solidFill>
                <a:srgbClr val="17375E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N W4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FBADB4C4-5251-41C1-8FED-B8404F1B59AB}"/>
              </a:ext>
            </a:extLst>
          </p:cNvPr>
          <p:cNvSpPr/>
          <p:nvPr/>
        </p:nvSpPr>
        <p:spPr>
          <a:xfrm>
            <a:off x="179959" y="6005431"/>
            <a:ext cx="6932160" cy="540000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N W4"/>
              </a:rPr>
              <a:t>自分の将来について</a:t>
            </a:r>
            <a:r>
              <a:rPr lang="ja-JP" altLang="en-US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N W4"/>
              </a:rPr>
              <a:t>具体的に考える</a:t>
            </a:r>
            <a:r>
              <a:rPr lang="ja-JP" altLang="en-US" sz="3200" b="1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N W4"/>
              </a:rPr>
              <a:t>こと</a:t>
            </a:r>
            <a:endParaRPr lang="en-US" altLang="ja-JP" sz="3200" b="1" dirty="0">
              <a:solidFill>
                <a:schemeClr val="tx2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N W4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597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F84041A-6425-4471-B943-9C5E8502D528}"/>
              </a:ext>
            </a:extLst>
          </p:cNvPr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90286065-0CFB-4B82-856E-A4A4EFEE0555}"/>
              </a:ext>
            </a:extLst>
          </p:cNvPr>
          <p:cNvSpPr/>
          <p:nvPr/>
        </p:nvSpPr>
        <p:spPr bwMode="white">
          <a:xfrm>
            <a:off x="31225" y="21235"/>
            <a:ext cx="8580435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0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［参考］もしも</a:t>
            </a:r>
            <a:r>
              <a:rPr lang="en-US" altLang="ja-JP" sz="30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､</a:t>
            </a:r>
            <a:r>
              <a:rPr lang="ja-JP" altLang="en-US" sz="30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亡くなってしまったら②</a:t>
            </a:r>
            <a:endParaRPr lang="en-US" altLang="ja-JP" sz="30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EE0D24F-D4E0-4986-8E9E-B97A59AF3E6E}"/>
              </a:ext>
            </a:extLst>
          </p:cNvPr>
          <p:cNvSpPr/>
          <p:nvPr/>
        </p:nvSpPr>
        <p:spPr>
          <a:xfrm>
            <a:off x="120074" y="900000"/>
            <a:ext cx="8426662" cy="145801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2880"/>
              </a:lnSpc>
            </a:pPr>
            <a:r>
              <a:rPr lang="en-US" altLang="ja-JP" sz="2200" dirty="0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C</a:t>
            </a:r>
            <a:r>
              <a:rPr lang="ja-JP" altLang="en-US" sz="2200" dirty="0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さんは今年</a:t>
            </a:r>
            <a:r>
              <a:rPr lang="en-US" altLang="ja-JP" sz="2200" dirty="0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32</a:t>
            </a:r>
            <a:r>
              <a:rPr lang="ja-JP" altLang="en-US" sz="2200" dirty="0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歳。妻</a:t>
            </a:r>
            <a:r>
              <a:rPr lang="en-US" altLang="ja-JP" sz="2200" dirty="0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(30</a:t>
            </a:r>
            <a:r>
              <a:rPr lang="ja-JP" altLang="en-US" sz="2200" dirty="0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歳</a:t>
            </a:r>
            <a:r>
              <a:rPr lang="en-US" altLang="ja-JP" sz="2200" dirty="0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)</a:t>
            </a:r>
            <a:r>
              <a:rPr lang="ja-JP" altLang="en-US" sz="2200" dirty="0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は正社員で、長女</a:t>
            </a:r>
          </a:p>
          <a:p>
            <a:pPr>
              <a:lnSpc>
                <a:spcPts val="2880"/>
              </a:lnSpc>
            </a:pPr>
            <a:r>
              <a:rPr lang="en-US" altLang="ja-JP" sz="2200" dirty="0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(2</a:t>
            </a:r>
            <a:r>
              <a:rPr lang="ja-JP" altLang="en-US" sz="2200" dirty="0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歳</a:t>
            </a:r>
            <a:r>
              <a:rPr lang="en-US" altLang="ja-JP" sz="2200" dirty="0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)</a:t>
            </a:r>
            <a:r>
              <a:rPr lang="ja-JP" altLang="en-US" sz="2200" dirty="0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・長男</a:t>
            </a:r>
            <a:r>
              <a:rPr lang="en-US" altLang="ja-JP" sz="2200" dirty="0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(0</a:t>
            </a:r>
            <a:r>
              <a:rPr lang="ja-JP" altLang="en-US" sz="2200" dirty="0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歳</a:t>
            </a:r>
            <a:r>
              <a:rPr lang="en-US" altLang="ja-JP" sz="2200" dirty="0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)</a:t>
            </a:r>
            <a:r>
              <a:rPr lang="ja-JP" altLang="en-US" sz="2200" dirty="0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がいます。もし</a:t>
            </a:r>
            <a:r>
              <a:rPr lang="en-US" altLang="ja-JP" sz="2200" dirty="0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C</a:t>
            </a:r>
            <a:r>
              <a:rPr lang="ja-JP" altLang="en-US" sz="2200" dirty="0" err="1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さんが</a:t>
            </a:r>
            <a:r>
              <a:rPr lang="ja-JP" altLang="en-US" sz="2200" dirty="0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亡くなって</a:t>
            </a:r>
          </a:p>
          <a:p>
            <a:pPr>
              <a:lnSpc>
                <a:spcPts val="2880"/>
              </a:lnSpc>
            </a:pPr>
            <a:r>
              <a:rPr lang="ja-JP" altLang="en-US" sz="2200" dirty="0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しまった場合、遺族の生活費や教育費などこれから</a:t>
            </a:r>
          </a:p>
          <a:p>
            <a:pPr>
              <a:lnSpc>
                <a:spcPts val="2880"/>
              </a:lnSpc>
            </a:pPr>
            <a:r>
              <a:rPr lang="ja-JP" altLang="en-US" sz="2200" dirty="0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必要になるお金はいくらになるでしょうか。</a:t>
            </a:r>
            <a:endParaRPr lang="en-US" altLang="ja-JP" sz="2200" dirty="0">
              <a:solidFill>
                <a:srgbClr val="17375E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EB0E819D-2224-4914-8520-D99018C8B60A}"/>
              </a:ext>
            </a:extLst>
          </p:cNvPr>
          <p:cNvGrpSpPr/>
          <p:nvPr/>
        </p:nvGrpSpPr>
        <p:grpSpPr>
          <a:xfrm>
            <a:off x="537739" y="2866405"/>
            <a:ext cx="8084983" cy="3710873"/>
            <a:chOff x="537739" y="2866405"/>
            <a:chExt cx="8084983" cy="3710873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54860619-D7B5-4FF5-AA40-1CBA876ACD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7739" y="2866405"/>
              <a:ext cx="3886074" cy="3487057"/>
            </a:xfrm>
            <a:prstGeom prst="rect">
              <a:avLst/>
            </a:prstGeom>
          </p:spPr>
        </p:pic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191F7202-8941-4E49-AC38-3856B4D458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36648" y="2878315"/>
              <a:ext cx="3886074" cy="3487057"/>
            </a:xfrm>
            <a:prstGeom prst="rect">
              <a:avLst/>
            </a:prstGeom>
          </p:spPr>
        </p:pic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FDE3A25E-1050-41EC-830C-36022B6EB034}"/>
                </a:ext>
              </a:extLst>
            </p:cNvPr>
            <p:cNvSpPr/>
            <p:nvPr/>
          </p:nvSpPr>
          <p:spPr>
            <a:xfrm>
              <a:off x="975923" y="3707107"/>
              <a:ext cx="3257177" cy="944283"/>
            </a:xfrm>
            <a:prstGeom prst="rect">
              <a:avLst/>
            </a:prstGeom>
            <a:solidFill>
              <a:srgbClr val="FDEDE6"/>
            </a:solidFill>
            <a:ln w="63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5D70BE7E-C360-433B-92C9-013068AB6063}"/>
                </a:ext>
              </a:extLst>
            </p:cNvPr>
            <p:cNvSpPr/>
            <p:nvPr/>
          </p:nvSpPr>
          <p:spPr>
            <a:xfrm>
              <a:off x="5187576" y="3717913"/>
              <a:ext cx="3257177" cy="944283"/>
            </a:xfrm>
            <a:prstGeom prst="rect">
              <a:avLst/>
            </a:prstGeom>
            <a:solidFill>
              <a:srgbClr val="E2E9F0"/>
            </a:solidFill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1060A6FE-5CCC-4750-85FE-437C36CA344B}"/>
                </a:ext>
              </a:extLst>
            </p:cNvPr>
            <p:cNvSpPr txBox="1"/>
            <p:nvPr/>
          </p:nvSpPr>
          <p:spPr>
            <a:xfrm>
              <a:off x="952018" y="3670830"/>
              <a:ext cx="3281081" cy="9871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kumimoji="1" lang="ja-JP" altLang="en-US" sz="1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遺族の生活費の合計</a:t>
              </a:r>
              <a:r>
                <a:rPr kumimoji="1" lang="en-US" altLang="ja-JP" sz="1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(</a:t>
              </a:r>
              <a:r>
                <a:rPr lang="en-US" altLang="ja-JP" sz="1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59</a:t>
              </a:r>
              <a:r>
                <a:rPr lang="ja-JP" altLang="en-US" sz="1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年間</a:t>
              </a:r>
              <a:r>
                <a:rPr kumimoji="1" lang="en-US" altLang="ja-JP" sz="1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)</a:t>
              </a:r>
              <a:r>
                <a:rPr kumimoji="1" lang="ja-JP" altLang="en-US" sz="1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約</a:t>
              </a:r>
              <a:r>
                <a:rPr kumimoji="1" lang="en-US" altLang="ja-JP" sz="1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1</a:t>
              </a:r>
              <a:r>
                <a:rPr kumimoji="1" lang="ja-JP" altLang="en-US" sz="1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億</a:t>
              </a:r>
              <a:r>
                <a:rPr kumimoji="1" lang="en-US" altLang="ja-JP" sz="1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1,660</a:t>
              </a:r>
              <a:r>
                <a:rPr kumimoji="1" lang="ja-JP" altLang="en-US" sz="1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万円、子どもの教育費</a:t>
              </a:r>
              <a:r>
                <a:rPr kumimoji="1" lang="en-US" altLang="ja-JP" sz="1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(</a:t>
              </a:r>
              <a:r>
                <a:rPr lang="en-US" altLang="ja-JP" sz="1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2</a:t>
              </a:r>
              <a:r>
                <a:rPr lang="ja-JP" altLang="en-US" sz="1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人分</a:t>
              </a:r>
              <a:r>
                <a:rPr kumimoji="1" lang="en-US" altLang="ja-JP" sz="1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)</a:t>
              </a:r>
              <a:r>
                <a:rPr kumimoji="1" lang="ja-JP" altLang="en-US" sz="1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約</a:t>
              </a:r>
              <a:r>
                <a:rPr kumimoji="1" lang="en-US" altLang="ja-JP" sz="1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2,550</a:t>
              </a:r>
              <a:r>
                <a:rPr kumimoji="1" lang="ja-JP" altLang="en-US" sz="1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万円に加え、住居費や葬儀費用といったその他の費用約</a:t>
              </a:r>
              <a:r>
                <a:rPr kumimoji="1" lang="en-US" altLang="ja-JP" sz="1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5,260</a:t>
              </a:r>
              <a:r>
                <a:rPr lang="ja-JP" altLang="en-US" sz="1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万円を合計すると、約</a:t>
              </a:r>
              <a:r>
                <a:rPr lang="en-US" altLang="ja-JP" sz="1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1</a:t>
              </a:r>
              <a:r>
                <a:rPr lang="ja-JP" altLang="en-US" sz="1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億</a:t>
              </a:r>
              <a:r>
                <a:rPr lang="en-US" altLang="ja-JP" sz="1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9,470</a:t>
              </a:r>
              <a:r>
                <a:rPr lang="ja-JP" altLang="en-US" sz="1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円になりました。</a:t>
              </a:r>
              <a:endParaRPr kumimoji="1" lang="ja-JP" altLang="en-US" sz="115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E56BCE98-521D-4E77-A78E-29CB8F818BAE}"/>
                </a:ext>
              </a:extLst>
            </p:cNvPr>
            <p:cNvSpPr txBox="1"/>
            <p:nvPr/>
          </p:nvSpPr>
          <p:spPr>
            <a:xfrm>
              <a:off x="5187576" y="3670830"/>
              <a:ext cx="3212352" cy="9871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kumimoji="1" lang="ja-JP" altLang="en-US" sz="1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公的保障として、遺族年金や妻の老齢年金から合計</a:t>
              </a:r>
              <a:r>
                <a:rPr kumimoji="1" lang="en-US" altLang="ja-JP" sz="1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(59</a:t>
              </a:r>
              <a:r>
                <a:rPr kumimoji="1" lang="ja-JP" altLang="en-US" sz="1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年間</a:t>
              </a:r>
              <a:r>
                <a:rPr kumimoji="1" lang="en-US" altLang="ja-JP" sz="1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)</a:t>
              </a:r>
              <a:r>
                <a:rPr kumimoji="1" lang="ja-JP" altLang="en-US" sz="1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で約</a:t>
              </a:r>
              <a:r>
                <a:rPr kumimoji="1" lang="en-US" altLang="ja-JP" sz="1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8,030</a:t>
              </a:r>
              <a:r>
                <a:rPr kumimoji="1" lang="ja-JP" altLang="en-US" sz="1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万円の支払いが見込まれ</a:t>
              </a:r>
              <a:endParaRPr kumimoji="1" lang="en-US" altLang="ja-JP" sz="115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1800"/>
                </a:lnSpc>
              </a:pPr>
              <a:r>
                <a:rPr kumimoji="1" lang="ja-JP" altLang="en-US" sz="1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ます。企業保障として、死亡退職金約</a:t>
              </a:r>
              <a:r>
                <a:rPr kumimoji="1" lang="en-US" altLang="ja-JP" sz="1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300</a:t>
              </a:r>
              <a:r>
                <a:rPr lang="ja-JP" altLang="en-US" sz="1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万円が</a:t>
              </a:r>
              <a:endParaRPr lang="en-US" altLang="ja-JP" sz="115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1800"/>
                </a:lnSpc>
              </a:pPr>
              <a:r>
                <a:rPr lang="ja-JP" altLang="en-US" sz="1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支払われました。</a:t>
              </a:r>
              <a:endParaRPr kumimoji="1" lang="ja-JP" altLang="en-US" sz="115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FA93166E-4378-4326-968C-E5D6D7CA7BCA}"/>
                </a:ext>
              </a:extLst>
            </p:cNvPr>
            <p:cNvSpPr txBox="1"/>
            <p:nvPr/>
          </p:nvSpPr>
          <p:spPr>
            <a:xfrm>
              <a:off x="859133" y="6331057"/>
              <a:ext cx="450949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ja-JP" altLang="en-US" sz="1000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3"/>
                </a:rPr>
                <a:t>＊生命保険文化センター</a:t>
              </a:r>
              <a:r>
                <a:rPr lang="en-US" altLang="ja-JP" sz="1000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3"/>
                </a:rPr>
                <a:t>｢</a:t>
              </a:r>
              <a:r>
                <a:rPr lang="ja-JP" altLang="en-US" sz="1000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3"/>
                </a:rPr>
                <a:t>遺族保障ガイド</a:t>
              </a:r>
              <a:r>
                <a:rPr lang="en-US" altLang="ja-JP" sz="1000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3"/>
                </a:rPr>
                <a:t>｣(2021</a:t>
              </a:r>
              <a:r>
                <a:rPr lang="ja-JP" altLang="en-US" sz="1000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3"/>
                </a:rPr>
                <a:t>年</a:t>
              </a:r>
              <a:r>
                <a:rPr lang="en-US" altLang="ja-JP" sz="1000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3"/>
                </a:rPr>
                <a:t>12</a:t>
              </a:r>
              <a:r>
                <a:rPr lang="ja-JP" altLang="en-US" sz="1000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3"/>
                </a:rPr>
                <a:t>月改訂版</a:t>
              </a:r>
              <a:r>
                <a:rPr lang="en-US" altLang="ja-JP" sz="1000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3"/>
                </a:rPr>
                <a:t>)</a:t>
              </a:r>
              <a:r>
                <a:rPr lang="ja-JP" altLang="en-US" sz="1000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3"/>
                </a:rPr>
                <a:t>をもとに作成</a:t>
              </a:r>
              <a:endPara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endParaRPr>
            </a:p>
          </p:txBody>
        </p:sp>
        <p:sp>
          <p:nvSpPr>
            <p:cNvPr id="2" name="正方形/長方形 1">
              <a:extLst>
                <a:ext uri="{FF2B5EF4-FFF2-40B4-BE49-F238E27FC236}">
                  <a16:creationId xmlns:a16="http://schemas.microsoft.com/office/drawing/2014/main" id="{16D025FE-FB43-4D87-A74A-F8AE38C5AF91}"/>
                </a:ext>
              </a:extLst>
            </p:cNvPr>
            <p:cNvSpPr/>
            <p:nvPr/>
          </p:nvSpPr>
          <p:spPr>
            <a:xfrm>
              <a:off x="1186774" y="4863829"/>
              <a:ext cx="2714017" cy="1149427"/>
            </a:xfrm>
            <a:prstGeom prst="rect">
              <a:avLst/>
            </a:prstGeom>
            <a:solidFill>
              <a:srgbClr val="EA8C78"/>
            </a:solidFill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B5886112-2449-4A59-8111-4820CD29BC81}"/>
                </a:ext>
              </a:extLst>
            </p:cNvPr>
            <p:cNvSpPr txBox="1"/>
            <p:nvPr/>
          </p:nvSpPr>
          <p:spPr>
            <a:xfrm>
              <a:off x="1169673" y="4871013"/>
              <a:ext cx="1369246" cy="7275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700"/>
                </a:lnSpc>
              </a:pPr>
              <a:r>
                <a:rPr kumimoji="1" lang="ja-JP" altLang="en-US" sz="13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生活費</a:t>
              </a:r>
              <a:endParaRPr lang="en-US" altLang="ja-JP" sz="13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1700"/>
                </a:lnSpc>
              </a:pPr>
              <a:r>
                <a:rPr lang="ja-JP" altLang="en-US" sz="13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子どもの教育費</a:t>
              </a:r>
              <a:endParaRPr lang="en-US" altLang="ja-JP" sz="13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1700"/>
                </a:lnSpc>
              </a:pPr>
              <a:r>
                <a:rPr kumimoji="1" lang="ja-JP" altLang="en-US" sz="13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その他</a:t>
              </a:r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9E98A57A-D2D3-409A-B37A-617E230090A2}"/>
                </a:ext>
              </a:extLst>
            </p:cNvPr>
            <p:cNvSpPr txBox="1"/>
            <p:nvPr/>
          </p:nvSpPr>
          <p:spPr>
            <a:xfrm>
              <a:off x="1169673" y="5697547"/>
              <a:ext cx="588430" cy="2889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700"/>
                </a:lnSpc>
              </a:pPr>
              <a:r>
                <a:rPr kumimoji="1" lang="ja-JP" altLang="en-US" sz="13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合計</a:t>
              </a:r>
            </a:p>
          </p:txBody>
        </p:sp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1BF59CFD-710F-4855-9E6F-145CC0C02998}"/>
                </a:ext>
              </a:extLst>
            </p:cNvPr>
            <p:cNvSpPr/>
            <p:nvPr/>
          </p:nvSpPr>
          <p:spPr>
            <a:xfrm>
              <a:off x="5368629" y="4863829"/>
              <a:ext cx="2859334" cy="1149427"/>
            </a:xfrm>
            <a:prstGeom prst="rect">
              <a:avLst/>
            </a:prstGeom>
            <a:solidFill>
              <a:srgbClr val="5381B6"/>
            </a:solidFill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F0692393-FD84-4385-B211-1628D16F45FE}"/>
                </a:ext>
              </a:extLst>
            </p:cNvPr>
            <p:cNvSpPr txBox="1"/>
            <p:nvPr/>
          </p:nvSpPr>
          <p:spPr>
            <a:xfrm>
              <a:off x="5381744" y="4741152"/>
              <a:ext cx="1310884" cy="945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700"/>
                </a:lnSpc>
              </a:pPr>
              <a:r>
                <a:rPr kumimoji="1" lang="ja-JP" altLang="en-US" sz="13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公的保障</a:t>
              </a:r>
              <a:endParaRPr kumimoji="1" lang="en-US" altLang="ja-JP" sz="13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1700"/>
                </a:lnSpc>
              </a:pPr>
              <a:r>
                <a:rPr lang="ja-JP" altLang="en-US" sz="13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企業保障</a:t>
              </a:r>
              <a:endParaRPr lang="en-US" altLang="ja-JP" sz="13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1700"/>
                </a:lnSpc>
              </a:pPr>
              <a:r>
                <a:rPr kumimoji="1" lang="ja-JP" altLang="en-US" sz="13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妻の就労収入</a:t>
              </a:r>
              <a:endParaRPr kumimoji="1" lang="en-US" altLang="ja-JP" sz="13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1700"/>
                </a:lnSpc>
              </a:pPr>
              <a:r>
                <a:rPr kumimoji="1" lang="ja-JP" altLang="en-US" sz="13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妻の退職金</a:t>
              </a:r>
            </a:p>
          </p:txBody>
        </p: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5D3121A5-05B1-4E90-A1DF-C4AA7986BD9C}"/>
                </a:ext>
              </a:extLst>
            </p:cNvPr>
            <p:cNvSpPr txBox="1"/>
            <p:nvPr/>
          </p:nvSpPr>
          <p:spPr>
            <a:xfrm>
              <a:off x="5381744" y="5731494"/>
              <a:ext cx="588004" cy="2889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700"/>
                </a:lnSpc>
              </a:pPr>
              <a:r>
                <a:rPr kumimoji="1" lang="ja-JP" altLang="en-US" sz="13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合計</a:t>
              </a:r>
            </a:p>
          </p:txBody>
        </p:sp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BBEB2424-B5FE-4ED5-A827-8B0728D76084}"/>
                </a:ext>
              </a:extLst>
            </p:cNvPr>
            <p:cNvCxnSpPr/>
            <p:nvPr/>
          </p:nvCxnSpPr>
          <p:spPr>
            <a:xfrm>
              <a:off x="5433210" y="5680255"/>
              <a:ext cx="2705350" cy="0"/>
            </a:xfrm>
            <a:prstGeom prst="line">
              <a:avLst/>
            </a:prstGeom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528EA01A-410E-43CA-9B60-5B55B04A8A6A}"/>
                </a:ext>
              </a:extLst>
            </p:cNvPr>
            <p:cNvCxnSpPr/>
            <p:nvPr/>
          </p:nvCxnSpPr>
          <p:spPr>
            <a:xfrm>
              <a:off x="1195441" y="5680255"/>
              <a:ext cx="2705350" cy="0"/>
            </a:xfrm>
            <a:prstGeom prst="line">
              <a:avLst/>
            </a:prstGeom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0D403F3A-351B-419E-9B35-9E37C9A06E7F}"/>
                </a:ext>
              </a:extLst>
            </p:cNvPr>
            <p:cNvSpPr txBox="1"/>
            <p:nvPr/>
          </p:nvSpPr>
          <p:spPr>
            <a:xfrm>
              <a:off x="2324388" y="4871013"/>
              <a:ext cx="1610938" cy="7275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ts val="1700"/>
                </a:lnSpc>
              </a:pPr>
              <a:r>
                <a:rPr kumimoji="1" lang="ja-JP" altLang="en-US" sz="13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約</a:t>
              </a:r>
              <a:r>
                <a:rPr kumimoji="1" lang="en-US" altLang="ja-JP" sz="13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1</a:t>
              </a:r>
              <a:r>
                <a:rPr kumimoji="1" lang="ja-JP" altLang="en-US" sz="13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億</a:t>
              </a:r>
              <a:r>
                <a:rPr kumimoji="1" lang="en-US" altLang="ja-JP" sz="13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1,660</a:t>
              </a:r>
              <a:r>
                <a:rPr kumimoji="1" lang="ja-JP" altLang="en-US" sz="13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万円</a:t>
              </a:r>
              <a:endParaRPr kumimoji="1" lang="en-US" altLang="ja-JP" sz="13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r">
                <a:lnSpc>
                  <a:spcPts val="1700"/>
                </a:lnSpc>
              </a:pPr>
              <a:r>
                <a:rPr lang="ja-JP" altLang="en-US" sz="13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約</a:t>
              </a:r>
              <a:r>
                <a:rPr lang="en-US" altLang="ja-JP" sz="13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2,550</a:t>
              </a:r>
              <a:r>
                <a:rPr lang="ja-JP" altLang="en-US" sz="13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万円</a:t>
              </a:r>
              <a:endParaRPr lang="en-US" altLang="ja-JP" sz="13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r">
                <a:lnSpc>
                  <a:spcPts val="1700"/>
                </a:lnSpc>
              </a:pPr>
              <a:r>
                <a:rPr kumimoji="1" lang="ja-JP" altLang="en-US" sz="13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約</a:t>
              </a:r>
              <a:r>
                <a:rPr kumimoji="1" lang="en-US" altLang="ja-JP" sz="13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5,260</a:t>
              </a:r>
              <a:r>
                <a:rPr kumimoji="1" lang="ja-JP" altLang="en-US" sz="13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万円</a:t>
              </a:r>
            </a:p>
          </p:txBody>
        </p:sp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24F1766A-5650-4607-8F76-19616E68A8A0}"/>
                </a:ext>
              </a:extLst>
            </p:cNvPr>
            <p:cNvSpPr txBox="1"/>
            <p:nvPr/>
          </p:nvSpPr>
          <p:spPr>
            <a:xfrm>
              <a:off x="2070939" y="5697547"/>
              <a:ext cx="1864388" cy="310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ts val="1700"/>
                </a:lnSpc>
              </a:pPr>
              <a:r>
                <a:rPr kumimoji="1" lang="ja-JP" altLang="en-US" sz="14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約</a:t>
              </a:r>
              <a:r>
                <a:rPr kumimoji="1" lang="en-US" altLang="ja-JP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1</a:t>
              </a:r>
              <a:r>
                <a:rPr kumimoji="1" lang="ja-JP" altLang="en-US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億</a:t>
              </a:r>
              <a:r>
                <a:rPr kumimoji="1" lang="en-US" altLang="ja-JP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9,470</a:t>
              </a:r>
              <a:r>
                <a:rPr kumimoji="1" lang="ja-JP" altLang="en-US" sz="14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万円</a:t>
              </a:r>
            </a:p>
          </p:txBody>
        </p: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4AEF9735-4529-47DE-9BF5-5B37DF957D84}"/>
                </a:ext>
              </a:extLst>
            </p:cNvPr>
            <p:cNvSpPr txBox="1"/>
            <p:nvPr/>
          </p:nvSpPr>
          <p:spPr>
            <a:xfrm>
              <a:off x="6282583" y="5731494"/>
              <a:ext cx="1848100" cy="310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ts val="1700"/>
                </a:lnSpc>
              </a:pPr>
              <a:r>
                <a:rPr kumimoji="1" lang="ja-JP" altLang="en-US" sz="14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約</a:t>
              </a:r>
              <a:r>
                <a:rPr kumimoji="1" lang="en-US" altLang="ja-JP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1</a:t>
              </a:r>
              <a:r>
                <a:rPr kumimoji="1" lang="ja-JP" altLang="en-US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億</a:t>
              </a:r>
              <a:r>
                <a:rPr kumimoji="1" lang="en-US" altLang="ja-JP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6,330</a:t>
              </a:r>
              <a:r>
                <a:rPr kumimoji="1" lang="ja-JP" altLang="en-US" sz="14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万円</a:t>
              </a:r>
            </a:p>
          </p:txBody>
        </p:sp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1D381B56-EA9D-4559-B465-645400962E70}"/>
                </a:ext>
              </a:extLst>
            </p:cNvPr>
            <p:cNvSpPr txBox="1"/>
            <p:nvPr/>
          </p:nvSpPr>
          <p:spPr>
            <a:xfrm>
              <a:off x="6803980" y="4741152"/>
              <a:ext cx="1326703" cy="945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ts val="1700"/>
                </a:lnSpc>
              </a:pPr>
              <a:r>
                <a:rPr kumimoji="1" lang="ja-JP" altLang="en-US" sz="13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約</a:t>
              </a:r>
              <a:r>
                <a:rPr kumimoji="1" lang="en-US" altLang="ja-JP" sz="13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8,030</a:t>
              </a:r>
              <a:r>
                <a:rPr kumimoji="1" lang="ja-JP" altLang="en-US" sz="13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万円</a:t>
              </a:r>
              <a:endParaRPr kumimoji="1" lang="en-US" altLang="ja-JP" sz="13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r">
                <a:lnSpc>
                  <a:spcPts val="1700"/>
                </a:lnSpc>
              </a:pPr>
              <a:r>
                <a:rPr lang="ja-JP" altLang="en-US" sz="13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約</a:t>
              </a:r>
              <a:r>
                <a:rPr lang="en-US" altLang="ja-JP" sz="13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300</a:t>
              </a:r>
              <a:r>
                <a:rPr lang="ja-JP" altLang="en-US" sz="13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万円</a:t>
              </a:r>
              <a:endParaRPr lang="en-US" altLang="ja-JP" sz="13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r">
                <a:lnSpc>
                  <a:spcPts val="1700"/>
                </a:lnSpc>
              </a:pPr>
              <a:r>
                <a:rPr kumimoji="1" lang="ja-JP" altLang="en-US" sz="13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約</a:t>
              </a:r>
              <a:r>
                <a:rPr kumimoji="1" lang="en-US" altLang="ja-JP" sz="13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7,200</a:t>
              </a:r>
              <a:r>
                <a:rPr kumimoji="1" lang="ja-JP" altLang="en-US" sz="13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万円</a:t>
              </a:r>
              <a:endParaRPr kumimoji="1" lang="en-US" altLang="ja-JP" sz="13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r">
                <a:lnSpc>
                  <a:spcPts val="1700"/>
                </a:lnSpc>
              </a:pPr>
              <a:r>
                <a:rPr kumimoji="1" lang="ja-JP" altLang="en-US" sz="13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約</a:t>
              </a:r>
              <a:r>
                <a:rPr kumimoji="1" lang="en-US" altLang="ja-JP" sz="13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800</a:t>
              </a:r>
              <a:r>
                <a:rPr kumimoji="1" lang="ja-JP" altLang="en-US" sz="13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万円</a:t>
              </a:r>
            </a:p>
          </p:txBody>
        </p:sp>
      </p:grpSp>
      <p:pic>
        <p:nvPicPr>
          <p:cNvPr id="13" name="図 12" descr="ウィンドウ, 部屋, 挿絵 が含まれている画像&#10;&#10;自動的に生成された説明">
            <a:extLst>
              <a:ext uri="{FF2B5EF4-FFF2-40B4-BE49-F238E27FC236}">
                <a16:creationId xmlns:a16="http://schemas.microsoft.com/office/drawing/2014/main" id="{6A68D7F7-DBA0-4525-AFBB-2EAB13F4E1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4083" y="797655"/>
            <a:ext cx="1950670" cy="2227079"/>
          </a:xfrm>
          <a:prstGeom prst="rect">
            <a:avLst/>
          </a:prstGeom>
        </p:spPr>
      </p:pic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95713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 bwMode="white">
          <a:xfrm>
            <a:off x="461965" y="30760"/>
            <a:ext cx="3922878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0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まとめ </a:t>
            </a:r>
            <a:r>
              <a:rPr lang="en-US" altLang="ja-JP" sz="30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③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31</a:t>
            </a:fld>
            <a:endParaRPr kumimoji="1" lang="ja-JP" altLang="en-US"/>
          </a:p>
        </p:txBody>
      </p:sp>
      <p:grpSp>
        <p:nvGrpSpPr>
          <p:cNvPr id="14" name="グループ化 13"/>
          <p:cNvGrpSpPr/>
          <p:nvPr/>
        </p:nvGrpSpPr>
        <p:grpSpPr>
          <a:xfrm>
            <a:off x="200536" y="4781708"/>
            <a:ext cx="8500023" cy="1283939"/>
            <a:chOff x="200536" y="4781708"/>
            <a:chExt cx="8500023" cy="1283939"/>
          </a:xfrm>
        </p:grpSpPr>
        <p:sp>
          <p:nvSpPr>
            <p:cNvPr id="16" name="正方形/長方形 15"/>
            <p:cNvSpPr/>
            <p:nvPr/>
          </p:nvSpPr>
          <p:spPr>
            <a:xfrm>
              <a:off x="621004" y="5087217"/>
              <a:ext cx="8079555" cy="978430"/>
            </a:xfrm>
            <a:prstGeom prst="rect">
              <a:avLst/>
            </a:prstGeom>
            <a:noFill/>
            <a:ln w="50800" cap="rnd" cmpd="sng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3600" b="1" dirty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家族構成や年齢などによって必要な保障は異なる。</a:t>
              </a:r>
              <a:r>
                <a:rPr lang="ja-JP" altLang="en-US" sz="36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生活設計</a:t>
              </a:r>
              <a:r>
                <a:rPr lang="ja-JP" altLang="en-US" sz="3600" b="1" dirty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に応じて、リスクへの備えを考えよう。</a:t>
              </a:r>
              <a:endParaRPr lang="en-US" altLang="ja-JP" sz="3600" b="1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endParaRPr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200536" y="4781708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2800" dirty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④</a:t>
              </a:r>
              <a:endParaRPr lang="ja-JP" altLang="en-US" sz="28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18" name="グループ化 17"/>
          <p:cNvGrpSpPr/>
          <p:nvPr/>
        </p:nvGrpSpPr>
        <p:grpSpPr>
          <a:xfrm>
            <a:off x="190095" y="976721"/>
            <a:ext cx="8953904" cy="870051"/>
            <a:chOff x="190095" y="976721"/>
            <a:chExt cx="8953904" cy="870051"/>
          </a:xfrm>
        </p:grpSpPr>
        <p:sp>
          <p:nvSpPr>
            <p:cNvPr id="19" name="正方形/長方形 18"/>
            <p:cNvSpPr/>
            <p:nvPr/>
          </p:nvSpPr>
          <p:spPr>
            <a:xfrm>
              <a:off x="610248" y="1121590"/>
              <a:ext cx="8533751" cy="725182"/>
            </a:xfrm>
            <a:prstGeom prst="rect">
              <a:avLst/>
            </a:prstGeom>
            <a:noFill/>
            <a:ln w="50800" cap="rnd" cmpd="sng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3600" b="1" dirty="0">
                  <a:solidFill>
                    <a:schemeClr val="bg1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生活設計と資金計画は、セットで考える必要がある。</a:t>
              </a:r>
              <a:endParaRPr lang="en-US" altLang="ja-JP" sz="3600" b="1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endParaRPr>
            </a:p>
          </p:txBody>
        </p:sp>
        <p:sp>
          <p:nvSpPr>
            <p:cNvPr id="20" name="正方形/長方形 19"/>
            <p:cNvSpPr/>
            <p:nvPr/>
          </p:nvSpPr>
          <p:spPr>
            <a:xfrm>
              <a:off x="190095" y="976721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2800" dirty="0">
                  <a:solidFill>
                    <a:schemeClr val="bg1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①</a:t>
              </a:r>
              <a:endParaRPr lang="ja-JP" altLang="en-US" sz="28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21" name="グループ化 20"/>
          <p:cNvGrpSpPr/>
          <p:nvPr/>
        </p:nvGrpSpPr>
        <p:grpSpPr>
          <a:xfrm>
            <a:off x="194711" y="2177113"/>
            <a:ext cx="8857385" cy="1007227"/>
            <a:chOff x="194711" y="2177113"/>
            <a:chExt cx="8857385" cy="1007227"/>
          </a:xfrm>
        </p:grpSpPr>
        <p:sp>
          <p:nvSpPr>
            <p:cNvPr id="22" name="正方形/長方形 21"/>
            <p:cNvSpPr/>
            <p:nvPr/>
          </p:nvSpPr>
          <p:spPr>
            <a:xfrm>
              <a:off x="645345" y="2230980"/>
              <a:ext cx="8406751" cy="953360"/>
            </a:xfrm>
            <a:prstGeom prst="rect">
              <a:avLst/>
            </a:prstGeom>
            <a:noFill/>
            <a:ln w="50800" cap="rnd" cmpd="sng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3600" b="1" dirty="0">
                  <a:solidFill>
                    <a:schemeClr val="bg1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リスクに対して</a:t>
              </a:r>
              <a:r>
                <a:rPr lang="en-US" altLang="ja-JP" sz="3600" b="1" dirty="0">
                  <a:solidFill>
                    <a:schemeClr val="bg1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3</a:t>
              </a:r>
              <a:r>
                <a:rPr lang="ja-JP" altLang="en-US" sz="3600" b="1" dirty="0">
                  <a:solidFill>
                    <a:schemeClr val="bg1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つの保障手段で備えることができる。</a:t>
              </a:r>
              <a:endParaRPr lang="en-US" altLang="ja-JP" sz="3600" b="1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endParaRPr>
            </a:p>
          </p:txBody>
        </p:sp>
        <p:sp>
          <p:nvSpPr>
            <p:cNvPr id="23" name="正方形/長方形 22"/>
            <p:cNvSpPr/>
            <p:nvPr/>
          </p:nvSpPr>
          <p:spPr>
            <a:xfrm>
              <a:off x="194711" y="2177113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2800" dirty="0">
                  <a:solidFill>
                    <a:schemeClr val="bg1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②</a:t>
              </a:r>
              <a:endParaRPr lang="ja-JP" altLang="en-US" sz="28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24" name="グループ化 23"/>
          <p:cNvGrpSpPr/>
          <p:nvPr/>
        </p:nvGrpSpPr>
        <p:grpSpPr>
          <a:xfrm>
            <a:off x="198681" y="3414553"/>
            <a:ext cx="9040568" cy="1083980"/>
            <a:chOff x="198681" y="3414553"/>
            <a:chExt cx="9040568" cy="1083980"/>
          </a:xfrm>
        </p:grpSpPr>
        <p:sp>
          <p:nvSpPr>
            <p:cNvPr id="25" name="正方形/長方形 24"/>
            <p:cNvSpPr/>
            <p:nvPr/>
          </p:nvSpPr>
          <p:spPr>
            <a:xfrm>
              <a:off x="610248" y="3438374"/>
              <a:ext cx="8629001" cy="1060159"/>
            </a:xfrm>
            <a:prstGeom prst="rect">
              <a:avLst/>
            </a:prstGeom>
            <a:noFill/>
            <a:ln w="50800" cap="rnd" cmpd="sng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3600" b="1" dirty="0">
                  <a:solidFill>
                    <a:schemeClr val="bg1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公的保障と企業保障で不足する部分を私的保障で補う。</a:t>
              </a:r>
              <a:endParaRPr lang="en-US" altLang="ja-JP" sz="3600" b="1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endParaRPr>
            </a:p>
          </p:txBody>
        </p:sp>
        <p:sp>
          <p:nvSpPr>
            <p:cNvPr id="26" name="正方形/長方形 25"/>
            <p:cNvSpPr/>
            <p:nvPr/>
          </p:nvSpPr>
          <p:spPr>
            <a:xfrm>
              <a:off x="198681" y="3414553"/>
              <a:ext cx="54373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2800" dirty="0">
                  <a:solidFill>
                    <a:schemeClr val="bg1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③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286028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レーム 2"/>
          <p:cNvSpPr/>
          <p:nvPr/>
        </p:nvSpPr>
        <p:spPr>
          <a:xfrm>
            <a:off x="0" y="1"/>
            <a:ext cx="9144000" cy="6874074"/>
          </a:xfrm>
          <a:prstGeom prst="frame">
            <a:avLst>
              <a:gd name="adj1" fmla="val 13704"/>
            </a:avLst>
          </a:prstGeom>
          <a:solidFill>
            <a:srgbClr val="C050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角丸四角形 8"/>
          <p:cNvSpPr/>
          <p:nvPr/>
        </p:nvSpPr>
        <p:spPr bwMode="white">
          <a:xfrm>
            <a:off x="304800" y="342901"/>
            <a:ext cx="8547100" cy="6135720"/>
          </a:xfrm>
          <a:prstGeom prst="roundRect">
            <a:avLst>
              <a:gd name="adj" fmla="val 2265"/>
            </a:avLst>
          </a:prstGeom>
          <a:solidFill>
            <a:schemeClr val="bg1"/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latin typeface="ヒラギノ丸ゴ Pro W4"/>
              <a:ea typeface="ヒラギノ丸ゴ Pro W4"/>
              <a:cs typeface="ヒラギノ丸ゴ Pro W4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04800" y="2835634"/>
            <a:ext cx="84285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6600" b="1" dirty="0">
                <a:solidFill>
                  <a:schemeClr val="accent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４</a:t>
            </a:r>
            <a:r>
              <a:rPr lang="en-US" altLang="ja-JP" sz="6600" b="1" dirty="0">
                <a:solidFill>
                  <a:schemeClr val="accent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. </a:t>
            </a:r>
            <a:r>
              <a:rPr kumimoji="1" lang="ja-JP" altLang="en-US" sz="6600" b="1" dirty="0">
                <a:solidFill>
                  <a:schemeClr val="accent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まとめ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86028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C0504D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 bwMode="white">
          <a:xfrm>
            <a:off x="461965" y="30760"/>
            <a:ext cx="3922878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0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まとめ</a:t>
            </a:r>
            <a:endParaRPr lang="en-US" altLang="ja-JP" sz="30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186322" y="4781708"/>
            <a:ext cx="8790274" cy="1283939"/>
            <a:chOff x="267648" y="4781708"/>
            <a:chExt cx="8469225" cy="1283939"/>
          </a:xfrm>
        </p:grpSpPr>
        <p:sp>
          <p:nvSpPr>
            <p:cNvPr id="15" name="正方形/長方形 14"/>
            <p:cNvSpPr/>
            <p:nvPr/>
          </p:nvSpPr>
          <p:spPr>
            <a:xfrm>
              <a:off x="657318" y="5087217"/>
              <a:ext cx="8079555" cy="978430"/>
            </a:xfrm>
            <a:prstGeom prst="rect">
              <a:avLst/>
            </a:prstGeom>
            <a:noFill/>
            <a:ln w="50800" cap="rnd" cmpd="sng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3600" b="1" dirty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家族構成や年齢などによって必要な保障は異なる。</a:t>
              </a:r>
              <a:r>
                <a:rPr lang="ja-JP" altLang="en-US" sz="36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生活設計</a:t>
              </a:r>
              <a:r>
                <a:rPr lang="ja-JP" altLang="en-US" sz="3600" b="1" dirty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に応じて、リスクへの備えを考えよう。</a:t>
              </a:r>
              <a:endParaRPr lang="en-US" altLang="ja-JP" sz="3600" b="1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endParaRPr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267648" y="4781708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2800" dirty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④</a:t>
              </a:r>
              <a:endParaRPr lang="ja-JP" altLang="en-US" sz="28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186322" y="976721"/>
            <a:ext cx="8865774" cy="870051"/>
            <a:chOff x="190095" y="976721"/>
            <a:chExt cx="8953904" cy="870051"/>
          </a:xfrm>
        </p:grpSpPr>
        <p:sp>
          <p:nvSpPr>
            <p:cNvPr id="17" name="正方形/長方形 16"/>
            <p:cNvSpPr/>
            <p:nvPr/>
          </p:nvSpPr>
          <p:spPr>
            <a:xfrm>
              <a:off x="610248" y="1121590"/>
              <a:ext cx="8533751" cy="725182"/>
            </a:xfrm>
            <a:prstGeom prst="rect">
              <a:avLst/>
            </a:prstGeom>
            <a:noFill/>
            <a:ln w="50800" cap="rnd" cmpd="sng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36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生活設計</a:t>
              </a:r>
              <a:r>
                <a:rPr lang="ja-JP" altLang="en-US" sz="3600" b="1" dirty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と</a:t>
              </a:r>
              <a:r>
                <a:rPr lang="ja-JP" altLang="en-US" sz="36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資金計画</a:t>
              </a:r>
              <a:r>
                <a:rPr lang="ja-JP" altLang="en-US" sz="3600" b="1" dirty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は、セットで考える必要がある。</a:t>
              </a:r>
              <a:endParaRPr lang="en-US" altLang="ja-JP" sz="3600" b="1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endParaRPr>
            </a:p>
          </p:txBody>
        </p:sp>
        <p:sp>
          <p:nvSpPr>
            <p:cNvPr id="18" name="正方形/長方形 17"/>
            <p:cNvSpPr/>
            <p:nvPr/>
          </p:nvSpPr>
          <p:spPr>
            <a:xfrm>
              <a:off x="190095" y="976721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2800" dirty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①</a:t>
              </a:r>
              <a:endParaRPr lang="ja-JP" altLang="en-US" sz="28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4" name="グループ化 3"/>
          <p:cNvGrpSpPr/>
          <p:nvPr/>
        </p:nvGrpSpPr>
        <p:grpSpPr>
          <a:xfrm>
            <a:off x="186322" y="2177113"/>
            <a:ext cx="8865774" cy="1007227"/>
            <a:chOff x="186322" y="2177113"/>
            <a:chExt cx="8865774" cy="1007227"/>
          </a:xfrm>
        </p:grpSpPr>
        <p:sp>
          <p:nvSpPr>
            <p:cNvPr id="23" name="正方形/長方形 22"/>
            <p:cNvSpPr/>
            <p:nvPr/>
          </p:nvSpPr>
          <p:spPr>
            <a:xfrm>
              <a:off x="645345" y="2230980"/>
              <a:ext cx="8406751" cy="953360"/>
            </a:xfrm>
            <a:prstGeom prst="rect">
              <a:avLst/>
            </a:prstGeom>
            <a:noFill/>
            <a:ln w="50800" cap="rnd" cmpd="sng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3600" b="1" dirty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リスクに対して</a:t>
              </a:r>
              <a:r>
                <a:rPr lang="en-US" altLang="ja-JP" sz="3600" b="1" dirty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3</a:t>
              </a:r>
              <a:r>
                <a:rPr lang="ja-JP" altLang="en-US" sz="3600" b="1" dirty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つの保障手段で備えることができる。</a:t>
              </a:r>
              <a:endParaRPr lang="en-US" altLang="ja-JP" sz="3600" b="1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endParaRPr>
            </a:p>
          </p:txBody>
        </p:sp>
        <p:sp>
          <p:nvSpPr>
            <p:cNvPr id="26" name="正方形/長方形 25"/>
            <p:cNvSpPr/>
            <p:nvPr/>
          </p:nvSpPr>
          <p:spPr>
            <a:xfrm>
              <a:off x="186322" y="2177113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2800" dirty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②</a:t>
              </a:r>
              <a:endParaRPr lang="ja-JP" altLang="en-US" sz="28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186323" y="3414553"/>
            <a:ext cx="8932884" cy="1083980"/>
            <a:chOff x="240626" y="3414553"/>
            <a:chExt cx="9066741" cy="1083980"/>
          </a:xfrm>
        </p:grpSpPr>
        <p:sp>
          <p:nvSpPr>
            <p:cNvPr id="29" name="正方形/長方形 28"/>
            <p:cNvSpPr/>
            <p:nvPr/>
          </p:nvSpPr>
          <p:spPr>
            <a:xfrm>
              <a:off x="678366" y="3438374"/>
              <a:ext cx="8629001" cy="1060159"/>
            </a:xfrm>
            <a:prstGeom prst="rect">
              <a:avLst/>
            </a:prstGeom>
            <a:noFill/>
            <a:ln w="50800" cap="rnd" cmpd="sng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36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公的保障</a:t>
              </a:r>
              <a:r>
                <a:rPr lang="ja-JP" altLang="en-US" sz="3600" b="1" dirty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と企業保障で不足する部分を</a:t>
              </a:r>
              <a:r>
                <a:rPr lang="ja-JP" altLang="en-US" sz="36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私的保障</a:t>
              </a:r>
              <a:r>
                <a:rPr lang="ja-JP" altLang="en-US" sz="3600" b="1" dirty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で補う。</a:t>
              </a:r>
              <a:endParaRPr lang="en-US" altLang="ja-JP" sz="3600" b="1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endParaRPr>
            </a:p>
          </p:txBody>
        </p:sp>
        <p:sp>
          <p:nvSpPr>
            <p:cNvPr id="32" name="正方形/長方形 31"/>
            <p:cNvSpPr/>
            <p:nvPr/>
          </p:nvSpPr>
          <p:spPr>
            <a:xfrm>
              <a:off x="240626" y="3414553"/>
              <a:ext cx="54373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2800" dirty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③</a:t>
              </a:r>
            </a:p>
          </p:txBody>
        </p:sp>
      </p:grp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5983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正方形/長方形 33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461964" y="30760"/>
            <a:ext cx="6650035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さまざまなライフコース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61964" y="823674"/>
            <a:ext cx="8258703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3200" dirty="0">
              <a:solidFill>
                <a:srgbClr val="17375E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33081" y="873004"/>
            <a:ext cx="827552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800" b="1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N W4"/>
              </a:rPr>
              <a:t>それぞれの生き方を</a:t>
            </a:r>
            <a:r>
              <a:rPr lang="en-US" altLang="ja-JP" sz="3800" b="1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N W4"/>
              </a:rPr>
              <a:t>｢</a:t>
            </a:r>
            <a:r>
              <a:rPr lang="ja-JP" altLang="en-US" sz="3800" b="1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N W4"/>
              </a:rPr>
              <a:t>ライフコース</a:t>
            </a:r>
            <a:r>
              <a:rPr lang="en-US" altLang="ja-JP" sz="3800" b="1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N W4"/>
              </a:rPr>
              <a:t>｣</a:t>
            </a:r>
            <a:r>
              <a:rPr lang="ja-JP" altLang="en-US" sz="3800" b="1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N W4"/>
              </a:rPr>
              <a:t>とよぶ</a:t>
            </a:r>
            <a:endParaRPr lang="en-US" altLang="ja-JP" sz="3800" b="1" dirty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N W4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4</a:t>
            </a:fld>
            <a:endParaRPr kumimoji="1" lang="ja-JP" altLang="en-US"/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E0448D07-2DB5-42FD-A663-D3E356F08B20}"/>
              </a:ext>
            </a:extLst>
          </p:cNvPr>
          <p:cNvGrpSpPr/>
          <p:nvPr/>
        </p:nvGrpSpPr>
        <p:grpSpPr>
          <a:xfrm>
            <a:off x="662782" y="2088359"/>
            <a:ext cx="8115819" cy="4305077"/>
            <a:chOff x="662782" y="2088359"/>
            <a:chExt cx="8115819" cy="4305077"/>
          </a:xfrm>
        </p:grpSpPr>
        <p:grpSp>
          <p:nvGrpSpPr>
            <p:cNvPr id="2" name="グループ化 1">
              <a:extLst>
                <a:ext uri="{FF2B5EF4-FFF2-40B4-BE49-F238E27FC236}">
                  <a16:creationId xmlns:a16="http://schemas.microsoft.com/office/drawing/2014/main" id="{82ED1609-E4E2-4A00-AE66-6ECE5F0D9A73}"/>
                </a:ext>
              </a:extLst>
            </p:cNvPr>
            <p:cNvGrpSpPr/>
            <p:nvPr/>
          </p:nvGrpSpPr>
          <p:grpSpPr>
            <a:xfrm>
              <a:off x="662782" y="2088359"/>
              <a:ext cx="8115819" cy="4305077"/>
              <a:chOff x="515045" y="1715465"/>
              <a:chExt cx="8115819" cy="4305077"/>
            </a:xfrm>
          </p:grpSpPr>
          <p:cxnSp>
            <p:nvCxnSpPr>
              <p:cNvPr id="9" name="直線コネクタ 8"/>
              <p:cNvCxnSpPr/>
              <p:nvPr/>
            </p:nvCxnSpPr>
            <p:spPr bwMode="white">
              <a:xfrm>
                <a:off x="2740714" y="4055522"/>
                <a:ext cx="298800" cy="0"/>
              </a:xfrm>
              <a:prstGeom prst="line">
                <a:avLst/>
              </a:prstGeom>
              <a:ln w="193675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" name="角丸四角形 3"/>
              <p:cNvSpPr/>
              <p:nvPr/>
            </p:nvSpPr>
            <p:spPr>
              <a:xfrm>
                <a:off x="1357387" y="2134779"/>
                <a:ext cx="540000" cy="3492000"/>
              </a:xfrm>
              <a:prstGeom prst="roundRect">
                <a:avLst/>
              </a:prstGeom>
              <a:solidFill>
                <a:srgbClr val="7ABD5F"/>
              </a:solidFill>
              <a:ln w="317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角丸四角形 35"/>
              <p:cNvSpPr/>
              <p:nvPr/>
            </p:nvSpPr>
            <p:spPr>
              <a:xfrm>
                <a:off x="515045" y="1717524"/>
                <a:ext cx="540000" cy="4284000"/>
              </a:xfrm>
              <a:prstGeom prst="roundRect">
                <a:avLst/>
              </a:prstGeom>
              <a:solidFill>
                <a:srgbClr val="7ABD5F"/>
              </a:solidFill>
              <a:ln w="317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" name="テキスト ボックス 36"/>
              <p:cNvSpPr txBox="1"/>
              <p:nvPr/>
            </p:nvSpPr>
            <p:spPr bwMode="white">
              <a:xfrm>
                <a:off x="574621" y="2978403"/>
                <a:ext cx="475655" cy="1761235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ctr"/>
                <a:r>
                  <a:rPr kumimoji="1" lang="ja-JP" altLang="en-US" sz="2200" b="1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丸ゴ Pro W4"/>
                  </a:rPr>
                  <a:t>高 等 学 校</a:t>
                </a:r>
              </a:p>
            </p:txBody>
          </p:sp>
          <p:sp>
            <p:nvSpPr>
              <p:cNvPr id="16" name="テキスト ボックス 15"/>
              <p:cNvSpPr txBox="1"/>
              <p:nvPr/>
            </p:nvSpPr>
            <p:spPr bwMode="white">
              <a:xfrm>
                <a:off x="1353923" y="2286001"/>
                <a:ext cx="523220" cy="3132344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ctr"/>
                <a:r>
                  <a:rPr lang="ja-JP" altLang="en-US" sz="2200" b="1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丸ゴ Pro W4"/>
                  </a:rPr>
                  <a:t>大学・短大・専門学校</a:t>
                </a:r>
                <a:endParaRPr kumimoji="1" lang="ja-JP" altLang="en-US" sz="22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endParaRPr>
              </a:p>
            </p:txBody>
          </p:sp>
          <p:sp>
            <p:nvSpPr>
              <p:cNvPr id="38" name="角丸四角形 37"/>
              <p:cNvSpPr/>
              <p:nvPr/>
            </p:nvSpPr>
            <p:spPr>
              <a:xfrm>
                <a:off x="2198691" y="1716620"/>
                <a:ext cx="540000" cy="3060000"/>
              </a:xfrm>
              <a:prstGeom prst="roundRect">
                <a:avLst/>
              </a:prstGeom>
              <a:solidFill>
                <a:srgbClr val="EC8E4E"/>
              </a:solidFill>
              <a:ln w="317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" name="テキスト ボックス 40"/>
              <p:cNvSpPr txBox="1"/>
              <p:nvPr/>
            </p:nvSpPr>
            <p:spPr bwMode="white">
              <a:xfrm>
                <a:off x="2257323" y="1788747"/>
                <a:ext cx="475655" cy="2905377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ctr"/>
                <a:r>
                  <a:rPr kumimoji="1" lang="ja-JP" altLang="en-US" sz="2200" b="1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丸ゴ Pro W4"/>
                  </a:rPr>
                  <a:t>就 職</a:t>
                </a:r>
              </a:p>
            </p:txBody>
          </p:sp>
          <p:sp>
            <p:nvSpPr>
              <p:cNvPr id="39" name="角丸四角形 38"/>
              <p:cNvSpPr/>
              <p:nvPr/>
            </p:nvSpPr>
            <p:spPr>
              <a:xfrm>
                <a:off x="3045287" y="2348542"/>
                <a:ext cx="540000" cy="3672000"/>
              </a:xfrm>
              <a:prstGeom prst="roundRect">
                <a:avLst/>
              </a:prstGeom>
              <a:solidFill>
                <a:srgbClr val="EC8E4E"/>
              </a:solidFill>
              <a:ln w="317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" name="テキスト ボックス 47"/>
              <p:cNvSpPr txBox="1"/>
              <p:nvPr/>
            </p:nvSpPr>
            <p:spPr bwMode="white">
              <a:xfrm>
                <a:off x="3059666" y="2880277"/>
                <a:ext cx="523220" cy="2383430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ctr"/>
                <a:r>
                  <a:rPr kumimoji="1" lang="ja-JP" altLang="en-US" sz="2200" b="1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丸ゴ Pro W4"/>
                  </a:rPr>
                  <a:t>結 婚</a:t>
                </a:r>
              </a:p>
            </p:txBody>
          </p:sp>
          <p:sp>
            <p:nvSpPr>
              <p:cNvPr id="49" name="角丸四角形 48"/>
              <p:cNvSpPr/>
              <p:nvPr/>
            </p:nvSpPr>
            <p:spPr>
              <a:xfrm>
                <a:off x="3883206" y="4275589"/>
                <a:ext cx="540000" cy="1332000"/>
              </a:xfrm>
              <a:prstGeom prst="roundRect">
                <a:avLst/>
              </a:prstGeom>
              <a:solidFill>
                <a:srgbClr val="EC8E4E"/>
              </a:solidFill>
              <a:ln w="317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テキスト ボックス 19"/>
              <p:cNvSpPr txBox="1"/>
              <p:nvPr/>
            </p:nvSpPr>
            <p:spPr bwMode="white">
              <a:xfrm>
                <a:off x="3941010" y="4240898"/>
                <a:ext cx="475655" cy="1254378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ctr"/>
                <a:r>
                  <a:rPr kumimoji="1" lang="ja-JP" altLang="en-US" sz="2200" b="1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丸ゴ Pro W4"/>
                  </a:rPr>
                  <a:t>退</a:t>
                </a:r>
                <a:r>
                  <a:rPr lang="ja-JP" altLang="en-US" sz="2200" b="1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丸ゴ Pro W4"/>
                  </a:rPr>
                  <a:t> </a:t>
                </a:r>
                <a:r>
                  <a:rPr kumimoji="1" lang="ja-JP" altLang="en-US" sz="2200" b="1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丸ゴ Pro W4"/>
                  </a:rPr>
                  <a:t>職</a:t>
                </a:r>
              </a:p>
            </p:txBody>
          </p:sp>
          <p:sp>
            <p:nvSpPr>
              <p:cNvPr id="50" name="角丸四角形 49"/>
              <p:cNvSpPr/>
              <p:nvPr/>
            </p:nvSpPr>
            <p:spPr>
              <a:xfrm>
                <a:off x="4720692" y="2564568"/>
                <a:ext cx="540000" cy="1332000"/>
              </a:xfrm>
              <a:prstGeom prst="roundRect">
                <a:avLst/>
              </a:prstGeom>
              <a:solidFill>
                <a:srgbClr val="888C8B"/>
              </a:solidFill>
              <a:ln w="317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" name="テキスト ボックス 43"/>
              <p:cNvSpPr txBox="1"/>
              <p:nvPr/>
            </p:nvSpPr>
            <p:spPr bwMode="white">
              <a:xfrm>
                <a:off x="4721556" y="2683153"/>
                <a:ext cx="523220" cy="1058875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ctr"/>
                <a:r>
                  <a:rPr lang="ja-JP" altLang="en-US" sz="2200" b="1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丸ゴ Pro W4"/>
                  </a:rPr>
                  <a:t>共働き</a:t>
                </a:r>
                <a:endParaRPr kumimoji="1" lang="ja-JP" altLang="en-US" sz="22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endParaRPr>
              </a:p>
            </p:txBody>
          </p:sp>
          <p:sp>
            <p:nvSpPr>
              <p:cNvPr id="51" name="角丸四角形 50"/>
              <p:cNvSpPr/>
              <p:nvPr/>
            </p:nvSpPr>
            <p:spPr>
              <a:xfrm>
                <a:off x="4729699" y="4275402"/>
                <a:ext cx="540000" cy="1332000"/>
              </a:xfrm>
              <a:prstGeom prst="roundRect">
                <a:avLst/>
              </a:prstGeom>
              <a:solidFill>
                <a:srgbClr val="888C8B"/>
              </a:solidFill>
              <a:ln w="317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" name="角丸四角形 51"/>
              <p:cNvSpPr/>
              <p:nvPr/>
            </p:nvSpPr>
            <p:spPr>
              <a:xfrm>
                <a:off x="6404232" y="2561327"/>
                <a:ext cx="540000" cy="1332000"/>
              </a:xfrm>
              <a:prstGeom prst="roundRect">
                <a:avLst/>
              </a:prstGeom>
              <a:solidFill>
                <a:srgbClr val="888C8B"/>
              </a:solidFill>
              <a:ln w="317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" name="テキスト ボックス 52"/>
              <p:cNvSpPr txBox="1"/>
              <p:nvPr/>
            </p:nvSpPr>
            <p:spPr bwMode="white">
              <a:xfrm>
                <a:off x="6402470" y="2683153"/>
                <a:ext cx="523220" cy="1058875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ctr"/>
                <a:r>
                  <a:rPr lang="ja-JP" altLang="en-US" sz="2200" b="1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丸ゴ Pro W4"/>
                  </a:rPr>
                  <a:t>共働き</a:t>
                </a:r>
                <a:endParaRPr kumimoji="1" lang="ja-JP" altLang="en-US" sz="22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endParaRPr>
              </a:p>
            </p:txBody>
          </p:sp>
          <p:sp>
            <p:nvSpPr>
              <p:cNvPr id="54" name="テキスト ボックス 53"/>
              <p:cNvSpPr txBox="1"/>
              <p:nvPr/>
            </p:nvSpPr>
            <p:spPr bwMode="white">
              <a:xfrm>
                <a:off x="4738386" y="4396836"/>
                <a:ext cx="523220" cy="1058875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ctr"/>
                <a:r>
                  <a:rPr lang="ja-JP" altLang="en-US" sz="2200" b="1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丸ゴ Pro W4"/>
                  </a:rPr>
                  <a:t>片働き</a:t>
                </a:r>
                <a:endParaRPr kumimoji="1" lang="ja-JP" altLang="en-US" sz="22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endParaRPr>
              </a:p>
            </p:txBody>
          </p:sp>
          <p:sp>
            <p:nvSpPr>
              <p:cNvPr id="55" name="角丸四角形 54"/>
              <p:cNvSpPr/>
              <p:nvPr/>
            </p:nvSpPr>
            <p:spPr>
              <a:xfrm>
                <a:off x="6412504" y="4275402"/>
                <a:ext cx="540000" cy="1332000"/>
              </a:xfrm>
              <a:prstGeom prst="roundRect">
                <a:avLst/>
              </a:prstGeom>
              <a:solidFill>
                <a:srgbClr val="888C8B"/>
              </a:solidFill>
              <a:ln w="317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" name="テキスト ボックス 55"/>
              <p:cNvSpPr txBox="1"/>
              <p:nvPr/>
            </p:nvSpPr>
            <p:spPr bwMode="white">
              <a:xfrm>
                <a:off x="6421191" y="4396836"/>
                <a:ext cx="523220" cy="1058875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ctr"/>
                <a:r>
                  <a:rPr lang="ja-JP" altLang="en-US" sz="2200" b="1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丸ゴ Pro W4"/>
                  </a:rPr>
                  <a:t>片働き</a:t>
                </a:r>
                <a:endParaRPr kumimoji="1" lang="ja-JP" altLang="en-US" sz="22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endParaRPr>
              </a:p>
            </p:txBody>
          </p:sp>
          <p:sp>
            <p:nvSpPr>
              <p:cNvPr id="57" name="角丸四角形 56"/>
              <p:cNvSpPr/>
              <p:nvPr/>
            </p:nvSpPr>
            <p:spPr>
              <a:xfrm>
                <a:off x="5584088" y="2570178"/>
                <a:ext cx="517118" cy="2998841"/>
              </a:xfrm>
              <a:prstGeom prst="roundRect">
                <a:avLst/>
              </a:prstGeom>
              <a:solidFill>
                <a:srgbClr val="8C89B5"/>
              </a:solidFill>
              <a:ln w="317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テキスト ボックス 32"/>
              <p:cNvSpPr txBox="1"/>
              <p:nvPr/>
            </p:nvSpPr>
            <p:spPr bwMode="white">
              <a:xfrm>
                <a:off x="5625281" y="2901435"/>
                <a:ext cx="475655" cy="2137340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ctr"/>
                <a:r>
                  <a:rPr kumimoji="1" lang="ja-JP" altLang="en-US" sz="2200" b="1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丸ゴ Pro W4"/>
                  </a:rPr>
                  <a:t>親になる</a:t>
                </a:r>
              </a:p>
            </p:txBody>
          </p:sp>
          <p:sp>
            <p:nvSpPr>
              <p:cNvPr id="60" name="角丸四角形 59"/>
              <p:cNvSpPr/>
              <p:nvPr/>
            </p:nvSpPr>
            <p:spPr>
              <a:xfrm>
                <a:off x="7251080" y="1715465"/>
                <a:ext cx="540000" cy="4284000"/>
              </a:xfrm>
              <a:prstGeom prst="roundRect">
                <a:avLst/>
              </a:prstGeom>
              <a:solidFill>
                <a:srgbClr val="CABA80"/>
              </a:solidFill>
              <a:ln w="317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" name="テキスト ボックス 60"/>
              <p:cNvSpPr txBox="1"/>
              <p:nvPr/>
            </p:nvSpPr>
            <p:spPr bwMode="white">
              <a:xfrm>
                <a:off x="7246217" y="1828162"/>
                <a:ext cx="523220" cy="4085873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ctr"/>
                <a:r>
                  <a:rPr kumimoji="1" lang="ja-JP" altLang="en-US" sz="2200" b="1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丸ゴ Pro W4"/>
                  </a:rPr>
                  <a:t>退 職</a:t>
                </a:r>
              </a:p>
            </p:txBody>
          </p:sp>
          <p:sp>
            <p:nvSpPr>
              <p:cNvPr id="59" name="角丸四角形 58"/>
              <p:cNvSpPr/>
              <p:nvPr/>
            </p:nvSpPr>
            <p:spPr>
              <a:xfrm>
                <a:off x="8090864" y="1722225"/>
                <a:ext cx="540000" cy="4284000"/>
              </a:xfrm>
              <a:prstGeom prst="roundRect">
                <a:avLst/>
              </a:prstGeom>
              <a:solidFill>
                <a:srgbClr val="CABA80"/>
              </a:solidFill>
              <a:ln w="317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テキスト ボックス 46"/>
              <p:cNvSpPr txBox="1"/>
              <p:nvPr/>
            </p:nvSpPr>
            <p:spPr bwMode="white">
              <a:xfrm>
                <a:off x="8100483" y="1781602"/>
                <a:ext cx="523220" cy="4152898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ctr"/>
                <a:r>
                  <a:rPr kumimoji="1" lang="ja-JP" altLang="en-US" sz="2200" b="1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丸ゴ Pro W4"/>
                  </a:rPr>
                  <a:t>老 後</a:t>
                </a:r>
              </a:p>
            </p:txBody>
          </p:sp>
          <p:cxnSp>
            <p:nvCxnSpPr>
              <p:cNvPr id="5" name="直線矢印コネクタ 4">
                <a:extLst>
                  <a:ext uri="{FF2B5EF4-FFF2-40B4-BE49-F238E27FC236}">
                    <a16:creationId xmlns:a16="http://schemas.microsoft.com/office/drawing/2014/main" id="{95B9DA19-CCF8-40D2-8DA5-A42FF4BC8829}"/>
                  </a:ext>
                </a:extLst>
              </p:cNvPr>
              <p:cNvCxnSpPr/>
              <p:nvPr/>
            </p:nvCxnSpPr>
            <p:spPr>
              <a:xfrm>
                <a:off x="1055045" y="1917184"/>
                <a:ext cx="1143646" cy="0"/>
              </a:xfrm>
              <a:prstGeom prst="straightConnector1">
                <a:avLst/>
              </a:prstGeom>
              <a:ln w="50800">
                <a:solidFill>
                  <a:srgbClr val="8A87B3"/>
                </a:solidFill>
                <a:tailEnd type="stealth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線矢印コネクタ 34">
                <a:extLst>
                  <a:ext uri="{FF2B5EF4-FFF2-40B4-BE49-F238E27FC236}">
                    <a16:creationId xmlns:a16="http://schemas.microsoft.com/office/drawing/2014/main" id="{F974279F-8D2D-4121-A4A6-E76EBC277C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5045" y="3207442"/>
                <a:ext cx="324934" cy="0"/>
              </a:xfrm>
              <a:prstGeom prst="straightConnector1">
                <a:avLst/>
              </a:prstGeom>
              <a:ln w="50800">
                <a:solidFill>
                  <a:srgbClr val="8A87B3"/>
                </a:solidFill>
                <a:tailEnd type="stealth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線矢印コネクタ 39">
                <a:extLst>
                  <a:ext uri="{FF2B5EF4-FFF2-40B4-BE49-F238E27FC236}">
                    <a16:creationId xmlns:a16="http://schemas.microsoft.com/office/drawing/2014/main" id="{77E58F3B-FB00-4715-8077-5C48076893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97387" y="3207442"/>
                <a:ext cx="324934" cy="0"/>
              </a:xfrm>
              <a:prstGeom prst="straightConnector1">
                <a:avLst/>
              </a:prstGeom>
              <a:ln w="50800">
                <a:solidFill>
                  <a:srgbClr val="8A87B3"/>
                </a:solidFill>
                <a:tailEnd type="stealth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線矢印コネクタ 41">
                <a:extLst>
                  <a:ext uri="{FF2B5EF4-FFF2-40B4-BE49-F238E27FC236}">
                    <a16:creationId xmlns:a16="http://schemas.microsoft.com/office/drawing/2014/main" id="{CCD1A4F3-1E09-471E-9D09-F43B3E13FE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38691" y="3207442"/>
                <a:ext cx="324934" cy="0"/>
              </a:xfrm>
              <a:prstGeom prst="straightConnector1">
                <a:avLst/>
              </a:prstGeom>
              <a:ln w="50800">
                <a:solidFill>
                  <a:srgbClr val="8A87B3"/>
                </a:solidFill>
                <a:tailEnd type="stealth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線矢印コネクタ 42">
                <a:extLst>
                  <a:ext uri="{FF2B5EF4-FFF2-40B4-BE49-F238E27FC236}">
                    <a16:creationId xmlns:a16="http://schemas.microsoft.com/office/drawing/2014/main" id="{1324C5EE-0F9E-4C7A-8C72-D819B28BC9C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85287" y="3207442"/>
                <a:ext cx="1135405" cy="0"/>
              </a:xfrm>
              <a:prstGeom prst="straightConnector1">
                <a:avLst/>
              </a:prstGeom>
              <a:ln w="50800">
                <a:solidFill>
                  <a:srgbClr val="8A87B3"/>
                </a:solidFill>
                <a:tailEnd type="stealth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線矢印コネクタ 44">
                <a:extLst>
                  <a:ext uri="{FF2B5EF4-FFF2-40B4-BE49-F238E27FC236}">
                    <a16:creationId xmlns:a16="http://schemas.microsoft.com/office/drawing/2014/main" id="{9330C342-F585-40EE-AAB8-A0AFFAC0DD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97387" y="4912826"/>
                <a:ext cx="1135405" cy="0"/>
              </a:xfrm>
              <a:prstGeom prst="straightConnector1">
                <a:avLst/>
              </a:prstGeom>
              <a:ln w="50800">
                <a:solidFill>
                  <a:srgbClr val="8A87B3"/>
                </a:solidFill>
                <a:tailEnd type="stealth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線矢印コネクタ 45">
                <a:extLst>
                  <a:ext uri="{FF2B5EF4-FFF2-40B4-BE49-F238E27FC236}">
                    <a16:creationId xmlns:a16="http://schemas.microsoft.com/office/drawing/2014/main" id="{0D2756D7-A171-43A5-9622-68E89DA885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5045" y="5771128"/>
                <a:ext cx="1977747" cy="0"/>
              </a:xfrm>
              <a:prstGeom prst="straightConnector1">
                <a:avLst/>
              </a:prstGeom>
              <a:ln w="50800">
                <a:solidFill>
                  <a:srgbClr val="8A87B3"/>
                </a:solidFill>
                <a:tailEnd type="stealth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線矢印コネクタ 57">
                <a:extLst>
                  <a:ext uri="{FF2B5EF4-FFF2-40B4-BE49-F238E27FC236}">
                    <a16:creationId xmlns:a16="http://schemas.microsoft.com/office/drawing/2014/main" id="{51107C6B-21A3-4FB2-9703-409ABA3A389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85287" y="4912826"/>
                <a:ext cx="324000" cy="0"/>
              </a:xfrm>
              <a:prstGeom prst="straightConnector1">
                <a:avLst/>
              </a:prstGeom>
              <a:ln w="50800">
                <a:solidFill>
                  <a:srgbClr val="8A87B3"/>
                </a:solidFill>
                <a:tailEnd type="stealth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線矢印コネクタ 61">
                <a:extLst>
                  <a:ext uri="{FF2B5EF4-FFF2-40B4-BE49-F238E27FC236}">
                    <a16:creationId xmlns:a16="http://schemas.microsoft.com/office/drawing/2014/main" id="{D69ACBC4-176C-4528-85A1-3CB668C78D9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410000" y="4905843"/>
                <a:ext cx="324000" cy="0"/>
              </a:xfrm>
              <a:prstGeom prst="straightConnector1">
                <a:avLst/>
              </a:prstGeom>
              <a:ln w="50800">
                <a:solidFill>
                  <a:srgbClr val="8A87B3"/>
                </a:solidFill>
                <a:tailEnd type="stealth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線矢印コネクタ 62">
                <a:extLst>
                  <a:ext uri="{FF2B5EF4-FFF2-40B4-BE49-F238E27FC236}">
                    <a16:creationId xmlns:a16="http://schemas.microsoft.com/office/drawing/2014/main" id="{3AF3A156-3864-47A1-8A76-0D45FB5B319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260088" y="4912826"/>
                <a:ext cx="324000" cy="0"/>
              </a:xfrm>
              <a:prstGeom prst="straightConnector1">
                <a:avLst/>
              </a:prstGeom>
              <a:ln w="50800">
                <a:solidFill>
                  <a:srgbClr val="8A87B3"/>
                </a:solidFill>
                <a:tailEnd type="stealth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線矢印コネクタ 63">
                <a:extLst>
                  <a:ext uri="{FF2B5EF4-FFF2-40B4-BE49-F238E27FC236}">
                    <a16:creationId xmlns:a16="http://schemas.microsoft.com/office/drawing/2014/main" id="{3739A4CD-2FCE-40CA-8597-FBC3DC136AE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244776" y="3207442"/>
                <a:ext cx="324000" cy="0"/>
              </a:xfrm>
              <a:prstGeom prst="straightConnector1">
                <a:avLst/>
              </a:prstGeom>
              <a:ln w="50800">
                <a:solidFill>
                  <a:srgbClr val="8A87B3"/>
                </a:solidFill>
                <a:tailEnd type="stealth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線矢印コネクタ 64">
                <a:extLst>
                  <a:ext uri="{FF2B5EF4-FFF2-40B4-BE49-F238E27FC236}">
                    <a16:creationId xmlns:a16="http://schemas.microsoft.com/office/drawing/2014/main" id="{0C07F56B-13AB-4324-AAC3-BDAB432F9EA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868918" y="3893327"/>
                <a:ext cx="0" cy="382076"/>
              </a:xfrm>
              <a:prstGeom prst="straightConnector1">
                <a:avLst/>
              </a:prstGeom>
              <a:ln w="50800">
                <a:solidFill>
                  <a:srgbClr val="8A87B3"/>
                </a:solidFill>
                <a:tailEnd type="stealth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線矢印コネクタ 65">
                <a:extLst>
                  <a:ext uri="{FF2B5EF4-FFF2-40B4-BE49-F238E27FC236}">
                    <a16:creationId xmlns:a16="http://schemas.microsoft.com/office/drawing/2014/main" id="{146A2947-0C2F-437B-AC92-8D0B554A88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82091" y="3896568"/>
                <a:ext cx="0" cy="382076"/>
              </a:xfrm>
              <a:prstGeom prst="straightConnector1">
                <a:avLst/>
              </a:prstGeom>
              <a:ln w="50800">
                <a:solidFill>
                  <a:srgbClr val="8A87B3"/>
                </a:solidFill>
                <a:tailEnd type="stealth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線矢印コネクタ 66">
                <a:extLst>
                  <a:ext uri="{FF2B5EF4-FFF2-40B4-BE49-F238E27FC236}">
                    <a16:creationId xmlns:a16="http://schemas.microsoft.com/office/drawing/2014/main" id="{A84C876E-855F-4B95-9131-54A107A7E9A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101206" y="3207442"/>
                <a:ext cx="324000" cy="0"/>
              </a:xfrm>
              <a:prstGeom prst="straightConnector1">
                <a:avLst/>
              </a:prstGeom>
              <a:ln w="50800">
                <a:solidFill>
                  <a:srgbClr val="8A87B3"/>
                </a:solidFill>
                <a:tailEnd type="stealth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線矢印コネクタ 67">
                <a:extLst>
                  <a:ext uri="{FF2B5EF4-FFF2-40B4-BE49-F238E27FC236}">
                    <a16:creationId xmlns:a16="http://schemas.microsoft.com/office/drawing/2014/main" id="{D75BDD67-A2DD-4AF2-B58B-D4405494267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38545" y="3207442"/>
                <a:ext cx="324000" cy="0"/>
              </a:xfrm>
              <a:prstGeom prst="straightConnector1">
                <a:avLst/>
              </a:prstGeom>
              <a:ln w="50800">
                <a:solidFill>
                  <a:srgbClr val="8A87B3"/>
                </a:solidFill>
                <a:tailEnd type="stealth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直線矢印コネクタ 68">
                <a:extLst>
                  <a:ext uri="{FF2B5EF4-FFF2-40B4-BE49-F238E27FC236}">
                    <a16:creationId xmlns:a16="http://schemas.microsoft.com/office/drawing/2014/main" id="{1156568F-7671-4EAB-BF5D-924CE9576A0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97191" y="4912826"/>
                <a:ext cx="324000" cy="0"/>
              </a:xfrm>
              <a:prstGeom prst="straightConnector1">
                <a:avLst/>
              </a:prstGeom>
              <a:ln w="50800">
                <a:solidFill>
                  <a:srgbClr val="8A87B3"/>
                </a:solidFill>
                <a:tailEnd type="stealth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線矢印コネクタ 69">
                <a:extLst>
                  <a:ext uri="{FF2B5EF4-FFF2-40B4-BE49-F238E27FC236}">
                    <a16:creationId xmlns:a16="http://schemas.microsoft.com/office/drawing/2014/main" id="{05E19902-731F-40DA-B4CB-C86342732BD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52504" y="4922673"/>
                <a:ext cx="324000" cy="0"/>
              </a:xfrm>
              <a:prstGeom prst="straightConnector1">
                <a:avLst/>
              </a:prstGeom>
              <a:ln w="50800">
                <a:solidFill>
                  <a:srgbClr val="8A87B3"/>
                </a:solidFill>
                <a:tailEnd type="stealth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直線矢印コネクタ 70">
                <a:extLst>
                  <a:ext uri="{FF2B5EF4-FFF2-40B4-BE49-F238E27FC236}">
                    <a16:creationId xmlns:a16="http://schemas.microsoft.com/office/drawing/2014/main" id="{CDAF434A-C12E-4B62-8B94-799C220A875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557472" y="3893326"/>
                <a:ext cx="0" cy="382076"/>
              </a:xfrm>
              <a:prstGeom prst="straightConnector1">
                <a:avLst/>
              </a:prstGeom>
              <a:ln w="50800">
                <a:solidFill>
                  <a:srgbClr val="8A87B3"/>
                </a:solidFill>
                <a:tailEnd type="stealth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線矢印コネクタ 71">
                <a:extLst>
                  <a:ext uri="{FF2B5EF4-FFF2-40B4-BE49-F238E27FC236}">
                    <a16:creationId xmlns:a16="http://schemas.microsoft.com/office/drawing/2014/main" id="{7FC0E1D6-E838-4760-8D71-5FC93209DC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70645" y="3893326"/>
                <a:ext cx="0" cy="382076"/>
              </a:xfrm>
              <a:prstGeom prst="straightConnector1">
                <a:avLst/>
              </a:prstGeom>
              <a:ln w="50800">
                <a:solidFill>
                  <a:srgbClr val="8A87B3"/>
                </a:solidFill>
                <a:tailEnd type="stealth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円弧 16">
                <a:extLst>
                  <a:ext uri="{FF2B5EF4-FFF2-40B4-BE49-F238E27FC236}">
                    <a16:creationId xmlns:a16="http://schemas.microsoft.com/office/drawing/2014/main" id="{B3C0C087-BB6A-45FE-AF01-6D66B2A026B5}"/>
                  </a:ext>
                </a:extLst>
              </p:cNvPr>
              <p:cNvSpPr/>
              <p:nvPr/>
            </p:nvSpPr>
            <p:spPr>
              <a:xfrm rot="11176756">
                <a:off x="4971339" y="5466078"/>
                <a:ext cx="307733" cy="292821"/>
              </a:xfrm>
              <a:prstGeom prst="arc">
                <a:avLst>
                  <a:gd name="adj1" fmla="val 15847106"/>
                  <a:gd name="adj2" fmla="val 21332550"/>
                </a:avLst>
              </a:prstGeom>
              <a:ln w="50800">
                <a:solidFill>
                  <a:srgbClr val="8A87B3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73" name="直線矢印コネクタ 72">
                <a:extLst>
                  <a:ext uri="{FF2B5EF4-FFF2-40B4-BE49-F238E27FC236}">
                    <a16:creationId xmlns:a16="http://schemas.microsoft.com/office/drawing/2014/main" id="{79296785-8F9A-4DA6-B3B9-40A3050AF6C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11470" y="5758969"/>
                <a:ext cx="2153846" cy="0"/>
              </a:xfrm>
              <a:prstGeom prst="straightConnector1">
                <a:avLst/>
              </a:prstGeom>
              <a:ln w="50800">
                <a:solidFill>
                  <a:srgbClr val="8A87B3"/>
                </a:solidFill>
                <a:tailEnd type="stealth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円弧 73">
                <a:extLst>
                  <a:ext uri="{FF2B5EF4-FFF2-40B4-BE49-F238E27FC236}">
                    <a16:creationId xmlns:a16="http://schemas.microsoft.com/office/drawing/2014/main" id="{1462D8E7-8BEB-4751-A6C2-2A6D2DDEAFB4}"/>
                  </a:ext>
                </a:extLst>
              </p:cNvPr>
              <p:cNvSpPr/>
              <p:nvPr/>
            </p:nvSpPr>
            <p:spPr>
              <a:xfrm rot="16368965">
                <a:off x="4931313" y="2413437"/>
                <a:ext cx="375167" cy="292821"/>
              </a:xfrm>
              <a:prstGeom prst="arc">
                <a:avLst>
                  <a:gd name="adj1" fmla="val 15847106"/>
                  <a:gd name="adj2" fmla="val 21332550"/>
                </a:avLst>
              </a:prstGeom>
              <a:ln w="50800">
                <a:solidFill>
                  <a:srgbClr val="8A87B3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75" name="直線矢印コネクタ 74">
                <a:extLst>
                  <a:ext uri="{FF2B5EF4-FFF2-40B4-BE49-F238E27FC236}">
                    <a16:creationId xmlns:a16="http://schemas.microsoft.com/office/drawing/2014/main" id="{E948A3B1-0A37-4041-889A-5F75155B761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01974" y="2371470"/>
                <a:ext cx="2160000" cy="0"/>
              </a:xfrm>
              <a:prstGeom prst="straightConnector1">
                <a:avLst/>
              </a:prstGeom>
              <a:ln w="50800">
                <a:solidFill>
                  <a:srgbClr val="8A87B3"/>
                </a:solidFill>
                <a:tailEnd type="stealth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直線矢印コネクタ 75">
                <a:extLst>
                  <a:ext uri="{FF2B5EF4-FFF2-40B4-BE49-F238E27FC236}">
                    <a16:creationId xmlns:a16="http://schemas.microsoft.com/office/drawing/2014/main" id="{37F70706-9665-47C6-A990-215901EAAD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38691" y="1917184"/>
                <a:ext cx="4512389" cy="0"/>
              </a:xfrm>
              <a:prstGeom prst="straightConnector1">
                <a:avLst/>
              </a:prstGeom>
              <a:ln w="50800">
                <a:solidFill>
                  <a:srgbClr val="8A87B3"/>
                </a:solidFill>
                <a:tailEnd type="stealth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7" name="直線矢印コネクタ 76">
              <a:extLst>
                <a:ext uri="{FF2B5EF4-FFF2-40B4-BE49-F238E27FC236}">
                  <a16:creationId xmlns:a16="http://schemas.microsoft.com/office/drawing/2014/main" id="{C21E169C-8DCE-4D75-AA6F-858564094080}"/>
                </a:ext>
              </a:extLst>
            </p:cNvPr>
            <p:cNvCxnSpPr>
              <a:cxnSpLocks/>
            </p:cNvCxnSpPr>
            <p:nvPr/>
          </p:nvCxnSpPr>
          <p:spPr>
            <a:xfrm>
              <a:off x="7936868" y="4269462"/>
              <a:ext cx="324934" cy="0"/>
            </a:xfrm>
            <a:prstGeom prst="straightConnector1">
              <a:avLst/>
            </a:prstGeom>
            <a:ln w="50800">
              <a:solidFill>
                <a:srgbClr val="8A87B3"/>
              </a:solidFill>
              <a:tailEnd type="stealth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67805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正方形/長方形 35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461964" y="30760"/>
            <a:ext cx="5392735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さまざまなライフイベント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C38EDBB4-39E6-4EFC-9798-E456D29A6927}"/>
              </a:ext>
            </a:extLst>
          </p:cNvPr>
          <p:cNvGrpSpPr/>
          <p:nvPr/>
        </p:nvGrpSpPr>
        <p:grpSpPr>
          <a:xfrm>
            <a:off x="1705191" y="4009189"/>
            <a:ext cx="2680448" cy="2394935"/>
            <a:chOff x="1705191" y="4009189"/>
            <a:chExt cx="2680448" cy="2394935"/>
          </a:xfrm>
        </p:grpSpPr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 bwMode="gray">
            <a:xfrm>
              <a:off x="1705191" y="4009189"/>
              <a:ext cx="2680448" cy="2214831"/>
            </a:xfrm>
            <a:prstGeom prst="rect">
              <a:avLst/>
            </a:prstGeom>
          </p:spPr>
        </p:pic>
        <p:sp>
          <p:nvSpPr>
            <p:cNvPr id="55" name="角丸四角形 54"/>
            <p:cNvSpPr/>
            <p:nvPr/>
          </p:nvSpPr>
          <p:spPr bwMode="gray">
            <a:xfrm>
              <a:off x="1806789" y="5961002"/>
              <a:ext cx="2578850" cy="443122"/>
            </a:xfrm>
            <a:prstGeom prst="roundRect">
              <a:avLst>
                <a:gd name="adj" fmla="val 43388"/>
              </a:avLst>
            </a:prstGeom>
            <a:solidFill>
              <a:schemeClr val="tx2"/>
            </a:solidFill>
            <a:ln w="317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6" name="角丸四角形 55"/>
            <p:cNvSpPr/>
            <p:nvPr/>
          </p:nvSpPr>
          <p:spPr bwMode="gray">
            <a:xfrm>
              <a:off x="1834787" y="5995861"/>
              <a:ext cx="2522855" cy="373404"/>
            </a:xfrm>
            <a:prstGeom prst="roundRect">
              <a:avLst>
                <a:gd name="adj" fmla="val 43219"/>
              </a:avLst>
            </a:prstGeom>
            <a:noFill/>
            <a:ln w="9525" cmpd="sng">
              <a:solidFill>
                <a:schemeClr val="bg1"/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" name="正方形/長方形 20"/>
            <p:cNvSpPr/>
            <p:nvPr/>
          </p:nvSpPr>
          <p:spPr bwMode="gray">
            <a:xfrm>
              <a:off x="2052782" y="5977890"/>
              <a:ext cx="2086865" cy="409346"/>
            </a:xfrm>
            <a:prstGeom prst="rect">
              <a:avLst/>
            </a:prstGeom>
            <a:noFill/>
            <a:ln w="50800" cap="rnd" cmpd="sng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800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親になる</a:t>
              </a:r>
              <a:endParaRPr lang="en-US" altLang="ja-JP" sz="28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</p:txBody>
        </p:sp>
      </p:grp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5D518B15-01F3-4D53-9609-78876A0A73ED}"/>
              </a:ext>
            </a:extLst>
          </p:cNvPr>
          <p:cNvGrpSpPr/>
          <p:nvPr/>
        </p:nvGrpSpPr>
        <p:grpSpPr>
          <a:xfrm>
            <a:off x="5867670" y="725196"/>
            <a:ext cx="3220077" cy="2900500"/>
            <a:chOff x="5867670" y="725196"/>
            <a:chExt cx="3220077" cy="2900500"/>
          </a:xfrm>
        </p:grpSpPr>
        <p:pic>
          <p:nvPicPr>
            <p:cNvPr id="45" name="図 44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gray">
            <a:xfrm>
              <a:off x="5867670" y="725196"/>
              <a:ext cx="3220077" cy="2504368"/>
            </a:xfrm>
            <a:prstGeom prst="rect">
              <a:avLst/>
            </a:prstGeom>
          </p:spPr>
        </p:pic>
        <p:sp>
          <p:nvSpPr>
            <p:cNvPr id="49" name="角丸四角形 48"/>
            <p:cNvSpPr/>
            <p:nvPr/>
          </p:nvSpPr>
          <p:spPr bwMode="gray">
            <a:xfrm>
              <a:off x="6187537" y="3157055"/>
              <a:ext cx="2727364" cy="468641"/>
            </a:xfrm>
            <a:prstGeom prst="roundRect">
              <a:avLst>
                <a:gd name="adj" fmla="val 43388"/>
              </a:avLst>
            </a:prstGeom>
            <a:solidFill>
              <a:schemeClr val="tx2"/>
            </a:solidFill>
            <a:ln w="317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0" name="角丸四角形 49"/>
            <p:cNvSpPr/>
            <p:nvPr/>
          </p:nvSpPr>
          <p:spPr bwMode="gray">
            <a:xfrm>
              <a:off x="6217147" y="3178357"/>
              <a:ext cx="2668145" cy="426037"/>
            </a:xfrm>
            <a:prstGeom prst="roundRect">
              <a:avLst>
                <a:gd name="adj" fmla="val 45836"/>
              </a:avLst>
            </a:prstGeom>
            <a:noFill/>
            <a:ln w="9525" cmpd="sng">
              <a:solidFill>
                <a:schemeClr val="bg1"/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" name="正方形/長方形 19"/>
            <p:cNvSpPr/>
            <p:nvPr/>
          </p:nvSpPr>
          <p:spPr bwMode="gray">
            <a:xfrm>
              <a:off x="6492886" y="3186702"/>
              <a:ext cx="2116667" cy="409346"/>
            </a:xfrm>
            <a:prstGeom prst="rect">
              <a:avLst/>
            </a:prstGeom>
            <a:noFill/>
            <a:ln w="50800" cap="rnd" cmpd="sng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800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結 婚</a:t>
              </a:r>
              <a:endParaRPr lang="en-US" altLang="ja-JP" sz="28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</p:txBody>
        </p:sp>
      </p:grp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63E17615-1C84-4214-A1B6-8566DB036204}"/>
              </a:ext>
            </a:extLst>
          </p:cNvPr>
          <p:cNvGrpSpPr/>
          <p:nvPr/>
        </p:nvGrpSpPr>
        <p:grpSpPr>
          <a:xfrm>
            <a:off x="269577" y="1016804"/>
            <a:ext cx="2933824" cy="2624239"/>
            <a:chOff x="269577" y="1016804"/>
            <a:chExt cx="2933824" cy="2624239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9577" y="1016804"/>
              <a:ext cx="2933824" cy="2245818"/>
            </a:xfrm>
            <a:prstGeom prst="rect">
              <a:avLst/>
            </a:prstGeom>
          </p:spPr>
        </p:pic>
        <p:sp>
          <p:nvSpPr>
            <p:cNvPr id="32" name="角丸四角形 31"/>
            <p:cNvSpPr/>
            <p:nvPr/>
          </p:nvSpPr>
          <p:spPr bwMode="gray">
            <a:xfrm>
              <a:off x="482438" y="3154100"/>
              <a:ext cx="2657847" cy="486943"/>
            </a:xfrm>
            <a:prstGeom prst="roundRect">
              <a:avLst>
                <a:gd name="adj" fmla="val 43388"/>
              </a:avLst>
            </a:prstGeom>
            <a:solidFill>
              <a:schemeClr val="tx2"/>
            </a:solidFill>
            <a:ln w="317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3" name="角丸四角形 32"/>
            <p:cNvSpPr/>
            <p:nvPr/>
          </p:nvSpPr>
          <p:spPr bwMode="white">
            <a:xfrm>
              <a:off x="511292" y="3176234"/>
              <a:ext cx="2600138" cy="442675"/>
            </a:xfrm>
            <a:prstGeom prst="roundRect">
              <a:avLst>
                <a:gd name="adj" fmla="val 45836"/>
              </a:avLst>
            </a:prstGeom>
            <a:noFill/>
            <a:ln w="9525" cmpd="sng">
              <a:solidFill>
                <a:schemeClr val="bg1"/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1" name="正方形/長方形 10"/>
            <p:cNvSpPr/>
            <p:nvPr/>
          </p:nvSpPr>
          <p:spPr bwMode="white">
            <a:xfrm>
              <a:off x="757360" y="3200561"/>
              <a:ext cx="2108002" cy="394021"/>
            </a:xfrm>
            <a:prstGeom prst="rect">
              <a:avLst/>
            </a:prstGeom>
            <a:noFill/>
            <a:ln w="50800" cap="rnd" cmpd="sng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800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進 学</a:t>
              </a:r>
              <a:endParaRPr lang="en-US" altLang="ja-JP" sz="28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</p:txBody>
        </p:sp>
      </p:grp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9C20616C-9BE9-4B64-8575-2C1409B03438}"/>
              </a:ext>
            </a:extLst>
          </p:cNvPr>
          <p:cNvGrpSpPr/>
          <p:nvPr/>
        </p:nvGrpSpPr>
        <p:grpSpPr>
          <a:xfrm>
            <a:off x="3024283" y="1318345"/>
            <a:ext cx="3211753" cy="2336290"/>
            <a:chOff x="3024283" y="1318345"/>
            <a:chExt cx="3211753" cy="2336290"/>
          </a:xfrm>
        </p:grpSpPr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3024283" y="1318345"/>
              <a:ext cx="3157673" cy="1982378"/>
            </a:xfrm>
            <a:prstGeom prst="rect">
              <a:avLst/>
            </a:prstGeom>
          </p:spPr>
        </p:pic>
        <p:sp>
          <p:nvSpPr>
            <p:cNvPr id="47" name="角丸四角形 46"/>
            <p:cNvSpPr/>
            <p:nvPr/>
          </p:nvSpPr>
          <p:spPr bwMode="gray">
            <a:xfrm>
              <a:off x="3416516" y="3224256"/>
              <a:ext cx="2439669" cy="389555"/>
            </a:xfrm>
            <a:prstGeom prst="roundRect">
              <a:avLst>
                <a:gd name="adj" fmla="val 45836"/>
              </a:avLst>
            </a:prstGeom>
            <a:noFill/>
            <a:ln w="9525" cmpd="sng">
              <a:solidFill>
                <a:schemeClr val="bg1"/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6" name="角丸四角形 45"/>
            <p:cNvSpPr/>
            <p:nvPr/>
          </p:nvSpPr>
          <p:spPr bwMode="gray">
            <a:xfrm>
              <a:off x="3388229" y="3157055"/>
              <a:ext cx="2622051" cy="497580"/>
            </a:xfrm>
            <a:prstGeom prst="roundRect">
              <a:avLst>
                <a:gd name="adj" fmla="val 43388"/>
              </a:avLst>
            </a:prstGeom>
            <a:solidFill>
              <a:schemeClr val="tx2"/>
            </a:solidFill>
            <a:ln w="317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 bwMode="gray">
            <a:xfrm>
              <a:off x="3207633" y="3182651"/>
              <a:ext cx="3028403" cy="432437"/>
            </a:xfrm>
            <a:prstGeom prst="rect">
              <a:avLst/>
            </a:prstGeom>
            <a:noFill/>
            <a:ln w="50800" cap="rnd" cmpd="sng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800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独 立</a:t>
              </a:r>
              <a:r>
                <a:rPr lang="en-US" altLang="ja-JP" sz="2400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(1</a:t>
              </a:r>
              <a:r>
                <a:rPr lang="ja-JP" altLang="en-US" sz="2400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人暮らし</a:t>
              </a:r>
              <a:r>
                <a:rPr lang="en-US" altLang="ja-JP" sz="2400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)</a:t>
              </a:r>
            </a:p>
          </p:txBody>
        </p:sp>
        <p:sp>
          <p:nvSpPr>
            <p:cNvPr id="29" name="角丸四角形 32"/>
            <p:cNvSpPr/>
            <p:nvPr/>
          </p:nvSpPr>
          <p:spPr bwMode="gray">
            <a:xfrm>
              <a:off x="3424905" y="3178641"/>
              <a:ext cx="2548698" cy="440456"/>
            </a:xfrm>
            <a:prstGeom prst="roundRect">
              <a:avLst>
                <a:gd name="adj" fmla="val 45836"/>
              </a:avLst>
            </a:prstGeom>
            <a:noFill/>
            <a:ln w="9525" cmpd="sng">
              <a:solidFill>
                <a:schemeClr val="bg1"/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5</a:t>
            </a:fld>
            <a:endParaRPr kumimoji="1" lang="ja-JP" altLang="en-US"/>
          </a:p>
        </p:txBody>
      </p: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D9D8741C-A40A-344D-0451-79B74B15A501}"/>
              </a:ext>
            </a:extLst>
          </p:cNvPr>
          <p:cNvGrpSpPr/>
          <p:nvPr/>
        </p:nvGrpSpPr>
        <p:grpSpPr>
          <a:xfrm>
            <a:off x="5097188" y="4065597"/>
            <a:ext cx="2980011" cy="2395448"/>
            <a:chOff x="173325" y="4329789"/>
            <a:chExt cx="2606493" cy="2156896"/>
          </a:xfrm>
        </p:grpSpPr>
        <p:grpSp>
          <p:nvGrpSpPr>
            <p:cNvPr id="35" name="グループ化 34">
              <a:extLst>
                <a:ext uri="{FF2B5EF4-FFF2-40B4-BE49-F238E27FC236}">
                  <a16:creationId xmlns:a16="http://schemas.microsoft.com/office/drawing/2014/main" id="{6AFA7BDA-B7B2-C106-5485-1B92A9E1A9BF}"/>
                </a:ext>
              </a:extLst>
            </p:cNvPr>
            <p:cNvGrpSpPr/>
            <p:nvPr/>
          </p:nvGrpSpPr>
          <p:grpSpPr>
            <a:xfrm>
              <a:off x="173325" y="4329789"/>
              <a:ext cx="2534321" cy="2156896"/>
              <a:chOff x="216265" y="4378394"/>
              <a:chExt cx="2502734" cy="2087895"/>
            </a:xfrm>
          </p:grpSpPr>
          <p:pic>
            <p:nvPicPr>
              <p:cNvPr id="38" name="図 37">
                <a:extLst>
                  <a:ext uri="{FF2B5EF4-FFF2-40B4-BE49-F238E27FC236}">
                    <a16:creationId xmlns:a16="http://schemas.microsoft.com/office/drawing/2014/main" id="{B48618EF-6647-9DEE-E0F3-0853F82B23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16265" y="4378394"/>
                <a:ext cx="1369179" cy="1151125"/>
              </a:xfrm>
              <a:prstGeom prst="rect">
                <a:avLst/>
              </a:prstGeom>
            </p:spPr>
          </p:pic>
          <p:sp>
            <p:nvSpPr>
              <p:cNvPr id="39" name="角丸四角形 30">
                <a:extLst>
                  <a:ext uri="{FF2B5EF4-FFF2-40B4-BE49-F238E27FC236}">
                    <a16:creationId xmlns:a16="http://schemas.microsoft.com/office/drawing/2014/main" id="{46D4DDD7-6CFD-C112-D282-D6A3054BFE8A}"/>
                  </a:ext>
                </a:extLst>
              </p:cNvPr>
              <p:cNvSpPr/>
              <p:nvPr/>
            </p:nvSpPr>
            <p:spPr bwMode="gray">
              <a:xfrm>
                <a:off x="451892" y="6018151"/>
                <a:ext cx="2267107" cy="428511"/>
              </a:xfrm>
              <a:prstGeom prst="roundRect">
                <a:avLst>
                  <a:gd name="adj" fmla="val 43388"/>
                </a:avLst>
              </a:prstGeom>
              <a:solidFill>
                <a:schemeClr val="tx2"/>
              </a:solidFill>
              <a:ln w="31750"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b="1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40" name="角丸四角形 31">
                <a:extLst>
                  <a:ext uri="{FF2B5EF4-FFF2-40B4-BE49-F238E27FC236}">
                    <a16:creationId xmlns:a16="http://schemas.microsoft.com/office/drawing/2014/main" id="{6C5B7548-FC29-464A-C8EC-CB29EE2722B5}"/>
                  </a:ext>
                </a:extLst>
              </p:cNvPr>
              <p:cNvSpPr/>
              <p:nvPr/>
            </p:nvSpPr>
            <p:spPr bwMode="gray">
              <a:xfrm>
                <a:off x="476505" y="6037629"/>
                <a:ext cx="2217881" cy="389555"/>
              </a:xfrm>
              <a:prstGeom prst="roundRect">
                <a:avLst>
                  <a:gd name="adj" fmla="val 45836"/>
                </a:avLst>
              </a:prstGeom>
              <a:noFill/>
              <a:ln w="9525" cmpd="sng">
                <a:solidFill>
                  <a:schemeClr val="bg1"/>
                </a:solidFill>
                <a:prstDash val="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b="1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41" name="正方形/長方形 40">
                <a:extLst>
                  <a:ext uri="{FF2B5EF4-FFF2-40B4-BE49-F238E27FC236}">
                    <a16:creationId xmlns:a16="http://schemas.microsoft.com/office/drawing/2014/main" id="{10EE8FD6-51B2-2BCC-030B-BAA6B60B8FEC}"/>
                  </a:ext>
                </a:extLst>
              </p:cNvPr>
              <p:cNvSpPr/>
              <p:nvPr/>
            </p:nvSpPr>
            <p:spPr bwMode="gray">
              <a:xfrm>
                <a:off x="646415" y="5998523"/>
                <a:ext cx="1878060" cy="467766"/>
              </a:xfrm>
              <a:prstGeom prst="rect">
                <a:avLst/>
              </a:prstGeom>
              <a:noFill/>
              <a:ln w="50800" cap="rnd" cmpd="sng">
                <a:noFill/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2400" b="1" dirty="0">
                    <a:solidFill>
                      <a:srgbClr val="FFFFFF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住宅購入</a:t>
                </a:r>
                <a:endParaRPr lang="en-US" altLang="ja-JP" sz="2400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endParaRPr>
              </a:p>
            </p:txBody>
          </p:sp>
        </p:grpSp>
        <p:pic>
          <p:nvPicPr>
            <p:cNvPr id="37" name="図 36">
              <a:extLst>
                <a:ext uri="{FF2B5EF4-FFF2-40B4-BE49-F238E27FC236}">
                  <a16:creationId xmlns:a16="http://schemas.microsoft.com/office/drawing/2014/main" id="{7F90D57B-E988-B177-2C87-8F6BDD15879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AF8F4"/>
                </a:clrFrom>
                <a:clrTo>
                  <a:srgbClr val="FAF8F4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71042" y="4701736"/>
              <a:ext cx="1308776" cy="12847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2785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正方形/長方形 33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461964" y="30760"/>
            <a:ext cx="8389935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ライフイベントにかかる費用 </a:t>
            </a:r>
            <a:r>
              <a:rPr lang="en-US" altLang="ja-JP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①</a:t>
            </a:r>
          </a:p>
        </p:txBody>
      </p:sp>
      <p:grpSp>
        <p:nvGrpSpPr>
          <p:cNvPr id="4" name="グループ化 3"/>
          <p:cNvGrpSpPr/>
          <p:nvPr/>
        </p:nvGrpSpPr>
        <p:grpSpPr>
          <a:xfrm>
            <a:off x="2718999" y="1083730"/>
            <a:ext cx="6251265" cy="1680156"/>
            <a:chOff x="2718999" y="1083730"/>
            <a:chExt cx="6251265" cy="1680156"/>
          </a:xfrm>
        </p:grpSpPr>
        <p:sp>
          <p:nvSpPr>
            <p:cNvPr id="13" name="コンテンツ プレースホルダー 1"/>
            <p:cNvSpPr txBox="1">
              <a:spLocks/>
            </p:cNvSpPr>
            <p:nvPr/>
          </p:nvSpPr>
          <p:spPr bwMode="auto">
            <a:xfrm>
              <a:off x="2790245" y="1083730"/>
              <a:ext cx="6180017" cy="957401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215968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24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1pPr>
              <a:lvl2pPr marL="576263" indent="-27305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22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2pPr>
              <a:lvl3pPr marL="855663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20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3pPr>
              <a:lvl4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4pPr>
              <a:lvl5pPr marL="1462088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5pPr>
              <a:lvl6pPr marL="1919288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6pPr>
              <a:lvl7pPr marL="2376488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7pPr>
              <a:lvl8pPr marL="2833688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8pPr>
              <a:lvl9pPr marL="3290888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9pPr>
            </a:lstStyle>
            <a:p>
              <a:pPr eaLnBrk="1" hangingPunct="1">
                <a:buFont typeface="Symbol" pitchFamily="18" charset="2"/>
                <a:buNone/>
              </a:pPr>
              <a:r>
                <a:rPr lang="en-US" altLang="ja-JP" sz="20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【</a:t>
              </a:r>
              <a:r>
                <a:rPr lang="ja-JP" altLang="en-US" sz="20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問題１</a:t>
              </a:r>
              <a:r>
                <a:rPr lang="en-US" altLang="ja-JP" sz="20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】 </a:t>
              </a:r>
              <a:r>
                <a:rPr lang="ja-JP" altLang="en-US" sz="28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結婚にかかる費用はどれくらい？</a:t>
              </a:r>
              <a:endParaRPr lang="en-US" altLang="ja-JP" sz="2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  <a:p>
              <a:pPr eaLnBrk="1" hangingPunct="1">
                <a:buNone/>
              </a:pPr>
              <a:r>
                <a:rPr lang="en-US" altLang="ja-JP" sz="12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    </a:t>
              </a:r>
              <a:r>
                <a:rPr lang="ja-JP" altLang="en-US" sz="12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注　結納・婚約～新婚旅行までにかかった総額</a:t>
              </a:r>
              <a:endParaRPr lang="en-US" altLang="ja-JP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</p:txBody>
        </p:sp>
        <p:sp>
          <p:nvSpPr>
            <p:cNvPr id="20" name="コンテンツ プレースホルダー 1"/>
            <p:cNvSpPr txBox="1">
              <a:spLocks/>
            </p:cNvSpPr>
            <p:nvPr/>
          </p:nvSpPr>
          <p:spPr bwMode="auto">
            <a:xfrm>
              <a:off x="2718999" y="2154978"/>
              <a:ext cx="6251265" cy="608908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24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1pPr>
              <a:lvl2pPr marL="576263" indent="-27305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22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2pPr>
              <a:lvl3pPr marL="855663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20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3pPr>
              <a:lvl4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4pPr>
              <a:lvl5pPr marL="1462088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5pPr>
              <a:lvl6pPr marL="1919288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6pPr>
              <a:lvl7pPr marL="2376488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7pPr>
              <a:lvl8pPr marL="2833688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8pPr>
              <a:lvl9pPr marL="3290888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9pPr>
            </a:lstStyle>
            <a:p>
              <a:pPr algn="ctr" eaLnBrk="1" hangingPunct="1">
                <a:buFont typeface="Symbol" pitchFamily="18" charset="2"/>
                <a:buNone/>
              </a:pPr>
              <a:r>
                <a:rPr lang="en-US" altLang="ja-JP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A.</a:t>
              </a:r>
              <a:r>
                <a:rPr lang="ja-JP" altLang="en-US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約</a:t>
              </a:r>
              <a:r>
                <a:rPr lang="en-US" altLang="ja-JP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370</a:t>
              </a:r>
              <a:r>
                <a:rPr lang="ja-JP" altLang="en-US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万円　</a:t>
              </a:r>
              <a:r>
                <a:rPr lang="en-US" altLang="ja-JP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B.</a:t>
              </a:r>
              <a:r>
                <a:rPr lang="ja-JP" altLang="en-US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約</a:t>
              </a:r>
              <a:r>
                <a:rPr lang="en-US" altLang="ja-JP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470</a:t>
              </a:r>
              <a:r>
                <a:rPr lang="ja-JP" altLang="en-US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万円　</a:t>
              </a:r>
              <a:r>
                <a:rPr lang="en-US" altLang="ja-JP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C.</a:t>
              </a:r>
              <a:r>
                <a:rPr lang="ja-JP" altLang="en-US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約</a:t>
              </a:r>
              <a:r>
                <a:rPr lang="en-US" altLang="ja-JP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570</a:t>
              </a:r>
              <a:r>
                <a:rPr lang="ja-JP" altLang="en-US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万円</a:t>
              </a:r>
              <a:endParaRPr lang="en-US" altLang="ja-JP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</p:txBody>
        </p:sp>
      </p:grpSp>
      <p:sp>
        <p:nvSpPr>
          <p:cNvPr id="21" name="コンテンツ プレースホルダー 1"/>
          <p:cNvSpPr txBox="1">
            <a:spLocks/>
          </p:cNvSpPr>
          <p:nvPr/>
        </p:nvSpPr>
        <p:spPr bwMode="auto">
          <a:xfrm>
            <a:off x="2790244" y="2837602"/>
            <a:ext cx="6244028" cy="917839"/>
          </a:xfrm>
          <a:prstGeom prst="rect">
            <a:avLst/>
          </a:prstGeom>
          <a:solidFill>
            <a:srgbClr val="FEFECD"/>
          </a:solidFill>
          <a:ln>
            <a:noFill/>
          </a:ln>
          <a:effectLst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1pPr>
            <a:lvl2pPr marL="576263" indent="-2730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2pPr>
            <a:lvl3pPr marL="855663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3pPr>
            <a:lvl4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4pPr>
            <a:lvl5pPr marL="1462088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5pPr>
            <a:lvl6pPr marL="19192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6pPr>
            <a:lvl7pPr marL="2376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7pPr>
            <a:lvl8pPr marL="2833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8pPr>
            <a:lvl9pPr marL="3290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9pPr>
          </a:lstStyle>
          <a:p>
            <a:pPr eaLnBrk="1" hangingPunct="1">
              <a:buFont typeface="Symbol" pitchFamily="18" charset="2"/>
              <a:buNone/>
              <a:defRPr/>
            </a:pPr>
            <a:r>
              <a:rPr lang="en-US" altLang="ja-JP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【</a:t>
            </a:r>
            <a:r>
              <a:rPr lang="ja-JP" altLang="en-US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答え</a:t>
            </a:r>
            <a:r>
              <a:rPr lang="en-US" altLang="ja-JP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】 </a:t>
            </a:r>
            <a:r>
              <a:rPr lang="en-US" altLang="ja-JP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A.</a:t>
            </a:r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約</a:t>
            </a:r>
            <a:r>
              <a:rPr lang="en-US" altLang="ja-JP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370</a:t>
            </a:r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万円⇒</a:t>
            </a:r>
            <a:r>
              <a:rPr lang="ja-JP" altLang="en-US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（平均）</a:t>
            </a:r>
            <a:r>
              <a:rPr lang="en-US" altLang="ja-JP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371.3</a:t>
            </a:r>
            <a:r>
              <a:rPr lang="ja-JP" altLang="en-US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万円</a:t>
            </a:r>
            <a:endParaRPr lang="en-US" altLang="ja-JP" sz="105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algn="r" eaLnBrk="1" hangingPunct="1">
              <a:buFont typeface="Symbol" pitchFamily="18" charset="2"/>
              <a:buNone/>
              <a:defRPr/>
            </a:pPr>
            <a:endParaRPr lang="en-US" altLang="ja-JP" sz="5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eaLnBrk="1" hangingPunct="1">
              <a:buFont typeface="Symbol" pitchFamily="18" charset="2"/>
              <a:buNone/>
              <a:defRPr/>
            </a:pPr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　　　　　　　　　　　　　　　　　　　　　　  注 親、親族等からの結婚援助費用は考慮せず</a:t>
            </a:r>
            <a:endParaRPr lang="en-US" altLang="ja-JP" sz="5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algn="r" eaLnBrk="1" hangingPunct="1">
              <a:buFont typeface="Symbol" pitchFamily="18" charset="2"/>
              <a:buNone/>
              <a:defRPr/>
            </a:pPr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＊</a:t>
            </a:r>
            <a:r>
              <a:rPr lang="en-US" altLang="ja-JP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 </a:t>
            </a:r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リクルート「ゼクシィ結婚トレンド調査</a:t>
            </a:r>
            <a:r>
              <a:rPr lang="en-US" altLang="ja-JP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2022</a:t>
            </a:r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」調べ</a:t>
            </a:r>
            <a:endParaRPr lang="en-US" altLang="ja-JP" sz="1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24" name="コンテンツ プレースホルダー 1"/>
          <p:cNvSpPr txBox="1">
            <a:spLocks/>
          </p:cNvSpPr>
          <p:nvPr/>
        </p:nvSpPr>
        <p:spPr bwMode="auto">
          <a:xfrm>
            <a:off x="2861741" y="5838376"/>
            <a:ext cx="6172531" cy="684277"/>
          </a:xfrm>
          <a:prstGeom prst="rect">
            <a:avLst/>
          </a:prstGeom>
          <a:solidFill>
            <a:srgbClr val="FEFECD"/>
          </a:solidFill>
          <a:ln>
            <a:noFill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1pPr>
            <a:lvl2pPr marL="576263" indent="-2730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2pPr>
            <a:lvl3pPr marL="855663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3pPr>
            <a:lvl4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4pPr>
            <a:lvl5pPr marL="1462088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5pPr>
            <a:lvl6pPr marL="19192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6pPr>
            <a:lvl7pPr marL="2376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7pPr>
            <a:lvl8pPr marL="2833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8pPr>
            <a:lvl9pPr marL="3290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9pPr>
          </a:lstStyle>
          <a:p>
            <a:pPr eaLnBrk="1" hangingPunct="1">
              <a:buFont typeface="Symbol" pitchFamily="18" charset="2"/>
              <a:buNone/>
              <a:defRPr/>
            </a:pPr>
            <a:r>
              <a:rPr lang="en-US" altLang="ja-JP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【</a:t>
            </a:r>
            <a:r>
              <a:rPr lang="ja-JP" altLang="en-US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答え</a:t>
            </a:r>
            <a:r>
              <a:rPr lang="en-US" altLang="ja-JP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】</a:t>
            </a:r>
            <a:r>
              <a:rPr lang="en-US" altLang="ja-JP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B.</a:t>
            </a:r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約</a:t>
            </a:r>
            <a:r>
              <a:rPr lang="en-US" altLang="ja-JP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4,000</a:t>
            </a:r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万円⇒</a:t>
            </a:r>
            <a:r>
              <a:rPr lang="ja-JP" altLang="en-US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（平均）</a:t>
            </a:r>
            <a:r>
              <a:rPr lang="en-US" altLang="ja-JP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4,196</a:t>
            </a:r>
            <a:r>
              <a:rPr lang="ja-JP" altLang="en-US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万円</a:t>
            </a:r>
            <a:endParaRPr lang="en-US" altLang="ja-JP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algn="r" eaLnBrk="1" hangingPunct="1">
              <a:buFont typeface="Symbol" pitchFamily="18" charset="2"/>
              <a:buNone/>
              <a:defRPr/>
            </a:pPr>
            <a:endParaRPr lang="en-US" altLang="ja-JP" sz="5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algn="r" eaLnBrk="1" hangingPunct="1">
              <a:buFont typeface="Symbol" pitchFamily="18" charset="2"/>
              <a:buNone/>
              <a:defRPr/>
            </a:pPr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＊</a:t>
            </a:r>
            <a:r>
              <a:rPr lang="en-US" altLang="ja-JP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 </a:t>
            </a:r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住宅金融支援機構「フラット</a:t>
            </a:r>
            <a:r>
              <a:rPr lang="en-US" altLang="ja-JP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35</a:t>
            </a:r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利用者調査」（</a:t>
            </a:r>
            <a:r>
              <a:rPr lang="en-US" altLang="ja-JP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2021</a:t>
            </a:r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年度）</a:t>
            </a:r>
            <a:endParaRPr lang="en-US" altLang="ja-JP" sz="1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eaLnBrk="1" hangingPunct="1">
              <a:buFont typeface="Symbol" pitchFamily="18" charset="2"/>
              <a:buNone/>
              <a:defRPr/>
            </a:pPr>
            <a:endParaRPr lang="en-US" altLang="ja-JP" sz="1000" b="1" dirty="0"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2377440" y="4079244"/>
            <a:ext cx="7068311" cy="1709172"/>
            <a:chOff x="2377440" y="4079244"/>
            <a:chExt cx="7068311" cy="1709172"/>
          </a:xfrm>
        </p:grpSpPr>
        <p:sp>
          <p:nvSpPr>
            <p:cNvPr id="23" name="コンテンツ プレースホルダー 1"/>
            <p:cNvSpPr txBox="1">
              <a:spLocks/>
            </p:cNvSpPr>
            <p:nvPr/>
          </p:nvSpPr>
          <p:spPr bwMode="auto">
            <a:xfrm>
              <a:off x="2377440" y="5178816"/>
              <a:ext cx="7068311" cy="6096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24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1pPr>
              <a:lvl2pPr marL="576263" indent="-27305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22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2pPr>
              <a:lvl3pPr marL="855663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20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3pPr>
              <a:lvl4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4pPr>
              <a:lvl5pPr marL="1462088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5pPr>
              <a:lvl6pPr marL="1919288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6pPr>
              <a:lvl7pPr marL="2376488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7pPr>
              <a:lvl8pPr marL="2833688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8pPr>
              <a:lvl9pPr marL="3290888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9pPr>
            </a:lstStyle>
            <a:p>
              <a:pPr algn="ctr" eaLnBrk="1" hangingPunct="1">
                <a:buFont typeface="Symbol" pitchFamily="18" charset="2"/>
                <a:buNone/>
              </a:pPr>
              <a:r>
                <a:rPr lang="en-US" altLang="ja-JP" sz="2200" b="1" spc="-6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A.</a:t>
              </a:r>
              <a:r>
                <a:rPr lang="ja-JP" altLang="en-US" sz="2200" b="1" spc="-6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約</a:t>
              </a:r>
              <a:r>
                <a:rPr lang="en-US" altLang="ja-JP" sz="2200" b="1" spc="-6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2,000</a:t>
              </a:r>
              <a:r>
                <a:rPr lang="ja-JP" altLang="en-US" sz="2200" b="1" spc="-6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万円　</a:t>
              </a:r>
              <a:r>
                <a:rPr lang="en-US" altLang="ja-JP" sz="2200" b="1" spc="-6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B.</a:t>
              </a:r>
              <a:r>
                <a:rPr lang="ja-JP" altLang="en-US" sz="2200" b="1" spc="-6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約</a:t>
              </a:r>
              <a:r>
                <a:rPr lang="en-US" altLang="ja-JP" sz="2200" b="1" spc="-6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4,000</a:t>
              </a:r>
              <a:r>
                <a:rPr lang="ja-JP" altLang="en-US" sz="2200" b="1" spc="-6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万円　</a:t>
              </a:r>
              <a:r>
                <a:rPr lang="en-US" altLang="ja-JP" sz="2200" b="1" spc="-6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C.</a:t>
              </a:r>
              <a:r>
                <a:rPr lang="ja-JP" altLang="en-US" sz="2200" b="1" spc="-6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約</a:t>
              </a:r>
              <a:r>
                <a:rPr lang="en-US" altLang="ja-JP" sz="2200" b="1" spc="-6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6,000</a:t>
              </a:r>
              <a:r>
                <a:rPr lang="ja-JP" altLang="en-US" sz="2200" b="1" spc="-6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万円</a:t>
              </a:r>
              <a:endParaRPr lang="en-US" altLang="ja-JP" sz="2200" b="1" spc="-6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</p:txBody>
        </p:sp>
        <p:sp>
          <p:nvSpPr>
            <p:cNvPr id="25" name="コンテンツ プレースホルダー 1"/>
            <p:cNvSpPr txBox="1">
              <a:spLocks/>
            </p:cNvSpPr>
            <p:nvPr/>
          </p:nvSpPr>
          <p:spPr bwMode="auto">
            <a:xfrm>
              <a:off x="2790245" y="4079244"/>
              <a:ext cx="6180017" cy="1151124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chemeClr val="accent5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24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1pPr>
              <a:lvl2pPr marL="576263" indent="-27305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22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2pPr>
              <a:lvl3pPr marL="855663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20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3pPr>
              <a:lvl4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4pPr>
              <a:lvl5pPr marL="1462088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5pPr>
              <a:lvl6pPr marL="1919288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6pPr>
              <a:lvl7pPr marL="2376488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7pPr>
              <a:lvl8pPr marL="2833688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8pPr>
              <a:lvl9pPr marL="3290888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9pPr>
            </a:lstStyle>
            <a:p>
              <a:pPr eaLnBrk="1" hangingPunct="1">
                <a:lnSpc>
                  <a:spcPct val="80000"/>
                </a:lnSpc>
                <a:buFont typeface="Symbol" pitchFamily="18" charset="2"/>
                <a:buNone/>
              </a:pPr>
              <a:r>
                <a:rPr lang="en-US" altLang="ja-JP" sz="20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メイリオ" pitchFamily="50" charset="-128"/>
                </a:rPr>
                <a:t>【</a:t>
              </a:r>
              <a:r>
                <a:rPr lang="ja-JP" altLang="en-US" sz="20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メイリオ" pitchFamily="50" charset="-128"/>
                </a:rPr>
                <a:t>問題２</a:t>
              </a:r>
              <a:r>
                <a:rPr lang="en-US" altLang="ja-JP" sz="20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メイリオ" pitchFamily="50" charset="-128"/>
                </a:rPr>
                <a:t>】 </a:t>
              </a:r>
              <a:r>
                <a:rPr lang="ja-JP" altLang="en-US" sz="28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メイリオ" pitchFamily="50" charset="-128"/>
                </a:rPr>
                <a:t>新築住宅を購入するのに必要な</a:t>
              </a:r>
              <a:endParaRPr lang="en-US" altLang="ja-JP" sz="2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endParaRPr>
            </a:p>
            <a:p>
              <a:pPr eaLnBrk="1" hangingPunct="1">
                <a:lnSpc>
                  <a:spcPct val="80000"/>
                </a:lnSpc>
                <a:buFont typeface="Symbol" pitchFamily="18" charset="2"/>
                <a:buNone/>
              </a:pPr>
              <a:r>
                <a:rPr lang="ja-JP" altLang="en-US" sz="28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メイリオ" pitchFamily="50" charset="-128"/>
                </a:rPr>
                <a:t>　　　　 費用はどれくらい？</a:t>
              </a:r>
              <a:endParaRPr lang="en-US" altLang="ja-JP" sz="2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endParaRPr>
            </a:p>
            <a:p>
              <a:pPr eaLnBrk="1" hangingPunct="1">
                <a:buFont typeface="Symbol" pitchFamily="18" charset="2"/>
                <a:buNone/>
              </a:pPr>
              <a:r>
                <a:rPr lang="ja-JP" altLang="en-US" sz="12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メイリオ" pitchFamily="50" charset="-128"/>
                </a:rPr>
                <a:t>　　注　土地付き注文住宅・建売住宅・マンションの全国平均</a:t>
              </a:r>
              <a:endParaRPr lang="en-US" altLang="ja-JP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endParaRPr>
            </a:p>
          </p:txBody>
        </p:sp>
      </p:grpSp>
      <p:pic>
        <p:nvPicPr>
          <p:cNvPr id="26" name="図 2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39" y="790664"/>
            <a:ext cx="3220077" cy="2504368"/>
          </a:xfrm>
          <a:prstGeom prst="rect">
            <a:avLst/>
          </a:prstGeom>
        </p:spPr>
      </p:pic>
      <p:sp>
        <p:nvSpPr>
          <p:cNvPr id="27" name="角丸四角形 26"/>
          <p:cNvSpPr/>
          <p:nvPr/>
        </p:nvSpPr>
        <p:spPr bwMode="gray">
          <a:xfrm>
            <a:off x="440539" y="3295463"/>
            <a:ext cx="2267107" cy="428511"/>
          </a:xfrm>
          <a:prstGeom prst="roundRect">
            <a:avLst>
              <a:gd name="adj" fmla="val 43388"/>
            </a:avLst>
          </a:prstGeom>
          <a:solidFill>
            <a:schemeClr val="tx2"/>
          </a:solidFill>
          <a:ln w="317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8" name="角丸四角形 27"/>
          <p:cNvSpPr/>
          <p:nvPr/>
        </p:nvSpPr>
        <p:spPr bwMode="gray">
          <a:xfrm>
            <a:off x="465152" y="3314941"/>
            <a:ext cx="2217881" cy="389555"/>
          </a:xfrm>
          <a:prstGeom prst="roundRect">
            <a:avLst>
              <a:gd name="adj" fmla="val 45836"/>
            </a:avLst>
          </a:prstGeom>
          <a:noFill/>
          <a:ln w="9525" cmpd="sng">
            <a:solidFill>
              <a:schemeClr val="bg1"/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9" name="正方形/長方形 28"/>
          <p:cNvSpPr/>
          <p:nvPr/>
        </p:nvSpPr>
        <p:spPr bwMode="gray">
          <a:xfrm>
            <a:off x="611971" y="3305045"/>
            <a:ext cx="1924243" cy="409346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結婚</a:t>
            </a:r>
            <a:endParaRPr lang="en-US" altLang="ja-JP" sz="24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6</a:t>
            </a:fld>
            <a:endParaRPr kumimoji="1" lang="ja-JP" altLang="en-US"/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0013A808-EB36-0904-3F0A-1D21E0B5F476}"/>
              </a:ext>
            </a:extLst>
          </p:cNvPr>
          <p:cNvGrpSpPr/>
          <p:nvPr/>
        </p:nvGrpSpPr>
        <p:grpSpPr>
          <a:xfrm>
            <a:off x="173326" y="4060221"/>
            <a:ext cx="2534320" cy="2426464"/>
            <a:chOff x="173326" y="4060221"/>
            <a:chExt cx="2534320" cy="2426464"/>
          </a:xfrm>
        </p:grpSpPr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FCFBCC86-8DC6-48F7-8815-80BEDF30C13B}"/>
                </a:ext>
              </a:extLst>
            </p:cNvPr>
            <p:cNvGrpSpPr/>
            <p:nvPr/>
          </p:nvGrpSpPr>
          <p:grpSpPr>
            <a:xfrm>
              <a:off x="173326" y="4060221"/>
              <a:ext cx="2534320" cy="2426464"/>
              <a:chOff x="216266" y="4117450"/>
              <a:chExt cx="2502733" cy="2348839"/>
            </a:xfrm>
          </p:grpSpPr>
          <p:pic>
            <p:nvPicPr>
              <p:cNvPr id="30" name="図 29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16266" y="4117450"/>
                <a:ext cx="1369179" cy="1151125"/>
              </a:xfrm>
              <a:prstGeom prst="rect">
                <a:avLst/>
              </a:prstGeom>
            </p:spPr>
          </p:pic>
          <p:sp>
            <p:nvSpPr>
              <p:cNvPr id="31" name="角丸四角形 30"/>
              <p:cNvSpPr/>
              <p:nvPr/>
            </p:nvSpPr>
            <p:spPr bwMode="gray">
              <a:xfrm>
                <a:off x="451892" y="6018151"/>
                <a:ext cx="2267107" cy="428511"/>
              </a:xfrm>
              <a:prstGeom prst="roundRect">
                <a:avLst>
                  <a:gd name="adj" fmla="val 43388"/>
                </a:avLst>
              </a:prstGeom>
              <a:solidFill>
                <a:schemeClr val="tx2"/>
              </a:solidFill>
              <a:ln w="31750"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b="1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32" name="角丸四角形 31"/>
              <p:cNvSpPr/>
              <p:nvPr/>
            </p:nvSpPr>
            <p:spPr bwMode="gray">
              <a:xfrm>
                <a:off x="476505" y="6037629"/>
                <a:ext cx="2217881" cy="389555"/>
              </a:xfrm>
              <a:prstGeom prst="roundRect">
                <a:avLst>
                  <a:gd name="adj" fmla="val 45836"/>
                </a:avLst>
              </a:prstGeom>
              <a:noFill/>
              <a:ln w="9525" cmpd="sng">
                <a:solidFill>
                  <a:schemeClr val="bg1"/>
                </a:solidFill>
                <a:prstDash val="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b="1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33" name="正方形/長方形 32"/>
              <p:cNvSpPr/>
              <p:nvPr/>
            </p:nvSpPr>
            <p:spPr bwMode="gray">
              <a:xfrm>
                <a:off x="646415" y="5998523"/>
                <a:ext cx="1878060" cy="467766"/>
              </a:xfrm>
              <a:prstGeom prst="rect">
                <a:avLst/>
              </a:prstGeom>
              <a:noFill/>
              <a:ln w="50800" cap="rnd" cmpd="sng">
                <a:noFill/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2400" b="1" dirty="0">
                    <a:solidFill>
                      <a:srgbClr val="FFFFFF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住宅購入</a:t>
                </a:r>
                <a:endParaRPr lang="en-US" altLang="ja-JP" sz="2400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endParaRPr>
              </a:p>
            </p:txBody>
          </p:sp>
        </p:grpSp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C7AEC2E8-AC3C-371C-8878-40EDAA3E2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AF8F4"/>
                </a:clrFrom>
                <a:clrTo>
                  <a:srgbClr val="FAF8F4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398743" y="4612075"/>
              <a:ext cx="1308776" cy="12847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2860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正方形/長方形 21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461965" y="30760"/>
            <a:ext cx="8258702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ライフイベントにかかる費用 </a:t>
            </a:r>
            <a:r>
              <a:rPr lang="en-US" altLang="ja-JP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②</a:t>
            </a: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919F4394-B9CC-4BBB-8896-D1F84B3222A0}"/>
              </a:ext>
            </a:extLst>
          </p:cNvPr>
          <p:cNvGrpSpPr/>
          <p:nvPr/>
        </p:nvGrpSpPr>
        <p:grpSpPr>
          <a:xfrm>
            <a:off x="261638" y="658429"/>
            <a:ext cx="2680448" cy="2390208"/>
            <a:chOff x="261638" y="658429"/>
            <a:chExt cx="2680448" cy="2390208"/>
          </a:xfrm>
        </p:grpSpPr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1638" y="658429"/>
              <a:ext cx="2680448" cy="2214831"/>
            </a:xfrm>
            <a:prstGeom prst="rect">
              <a:avLst/>
            </a:prstGeom>
          </p:spPr>
        </p:pic>
        <p:sp>
          <p:nvSpPr>
            <p:cNvPr id="7" name="角丸四角形 6"/>
            <p:cNvSpPr/>
            <p:nvPr/>
          </p:nvSpPr>
          <p:spPr bwMode="gray">
            <a:xfrm>
              <a:off x="476592" y="2620126"/>
              <a:ext cx="2267107" cy="428511"/>
            </a:xfrm>
            <a:prstGeom prst="roundRect">
              <a:avLst>
                <a:gd name="adj" fmla="val 43388"/>
              </a:avLst>
            </a:prstGeom>
            <a:solidFill>
              <a:schemeClr val="tx2"/>
            </a:solidFill>
            <a:ln w="317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8" name="角丸四角形 7"/>
            <p:cNvSpPr/>
            <p:nvPr/>
          </p:nvSpPr>
          <p:spPr bwMode="gray">
            <a:xfrm>
              <a:off x="501205" y="2640290"/>
              <a:ext cx="2217881" cy="388183"/>
            </a:xfrm>
            <a:prstGeom prst="roundRect">
              <a:avLst>
                <a:gd name="adj" fmla="val 50000"/>
              </a:avLst>
            </a:prstGeom>
            <a:noFill/>
            <a:ln w="9525" cmpd="sng">
              <a:solidFill>
                <a:schemeClr val="bg1"/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2" name="正方形/長方形 11"/>
            <p:cNvSpPr/>
            <p:nvPr/>
          </p:nvSpPr>
          <p:spPr bwMode="gray">
            <a:xfrm>
              <a:off x="661570" y="2629708"/>
              <a:ext cx="1897150" cy="409346"/>
            </a:xfrm>
            <a:prstGeom prst="rect">
              <a:avLst/>
            </a:prstGeom>
            <a:noFill/>
            <a:ln w="50800" cap="rnd" cmpd="sng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400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親になる</a:t>
              </a:r>
              <a:endParaRPr lang="en-US" altLang="ja-JP" sz="24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</p:txBody>
        </p:sp>
      </p:grpSp>
      <p:sp>
        <p:nvSpPr>
          <p:cNvPr id="14" name="コンテンツ プレースホルダー 1"/>
          <p:cNvSpPr txBox="1">
            <a:spLocks/>
          </p:cNvSpPr>
          <p:nvPr/>
        </p:nvSpPr>
        <p:spPr bwMode="auto">
          <a:xfrm>
            <a:off x="2961592" y="2605095"/>
            <a:ext cx="6025389" cy="641295"/>
          </a:xfrm>
          <a:prstGeom prst="rect">
            <a:avLst/>
          </a:prstGeom>
          <a:solidFill>
            <a:srgbClr val="FEFECD"/>
          </a:solidFill>
          <a:ln>
            <a:noFill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1pPr>
            <a:lvl2pPr marL="576263" indent="-2730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2pPr>
            <a:lvl3pPr marL="855663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3pPr>
            <a:lvl4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4pPr>
            <a:lvl5pPr marL="1462088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5pPr>
            <a:lvl6pPr marL="19192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6pPr>
            <a:lvl7pPr marL="2376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7pPr>
            <a:lvl8pPr marL="2833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8pPr>
            <a:lvl9pPr marL="3290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9pPr>
          </a:lstStyle>
          <a:p>
            <a:pPr eaLnBrk="1" hangingPunct="1">
              <a:buFont typeface="Symbol" pitchFamily="18" charset="2"/>
              <a:buNone/>
              <a:defRPr/>
            </a:pPr>
            <a:r>
              <a:rPr lang="en-US" altLang="ja-JP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【</a:t>
            </a:r>
            <a:r>
              <a:rPr lang="ja-JP" altLang="en-US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答え</a:t>
            </a:r>
            <a:r>
              <a:rPr lang="en-US" altLang="ja-JP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】</a:t>
            </a:r>
            <a:r>
              <a:rPr lang="ja-JP" altLang="en-US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　</a:t>
            </a:r>
            <a:r>
              <a:rPr lang="en-US" altLang="ja-JP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C.</a:t>
            </a:r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約</a:t>
            </a:r>
            <a:r>
              <a:rPr lang="en-US" altLang="ja-JP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1,000</a:t>
            </a:r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万円⇒</a:t>
            </a:r>
            <a:r>
              <a:rPr lang="ja-JP" altLang="en-US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（平均）</a:t>
            </a:r>
            <a:r>
              <a:rPr lang="en-US" altLang="ja-JP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982</a:t>
            </a:r>
            <a:r>
              <a:rPr lang="ja-JP" altLang="en-US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万円</a:t>
            </a:r>
            <a:endParaRPr lang="en-US" altLang="ja-JP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eaLnBrk="1" hangingPunct="1">
              <a:buFont typeface="Symbol" pitchFamily="18" charset="2"/>
              <a:buNone/>
              <a:defRPr/>
            </a:pPr>
            <a:r>
              <a:rPr lang="ja-JP" altLang="en-US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　　                                                   </a:t>
            </a:r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注　教育費とは別に養育費（食事、衣服費等）が必要</a:t>
            </a:r>
            <a:endParaRPr lang="en-US" altLang="ja-JP" sz="1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2266186" y="755943"/>
            <a:ext cx="7154905" cy="1925723"/>
            <a:chOff x="2266186" y="755943"/>
            <a:chExt cx="7154905" cy="1925723"/>
          </a:xfrm>
        </p:grpSpPr>
        <p:sp>
          <p:nvSpPr>
            <p:cNvPr id="13" name="コンテンツ プレースホルダー 1"/>
            <p:cNvSpPr txBox="1">
              <a:spLocks/>
            </p:cNvSpPr>
            <p:nvPr/>
          </p:nvSpPr>
          <p:spPr bwMode="auto">
            <a:xfrm>
              <a:off x="2266186" y="1960941"/>
              <a:ext cx="7154905" cy="720725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24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1pPr>
              <a:lvl2pPr marL="576263" indent="-27305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22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2pPr>
              <a:lvl3pPr marL="855663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20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3pPr>
              <a:lvl4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4pPr>
              <a:lvl5pPr marL="1462088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5pPr>
              <a:lvl6pPr marL="1919288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6pPr>
              <a:lvl7pPr marL="2376488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7pPr>
              <a:lvl8pPr marL="2833688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8pPr>
              <a:lvl9pPr marL="3290888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9pPr>
            </a:lstStyle>
            <a:p>
              <a:pPr algn="ctr" eaLnBrk="1" hangingPunct="1">
                <a:buFont typeface="Symbol" pitchFamily="18" charset="2"/>
                <a:buNone/>
              </a:pPr>
              <a:r>
                <a:rPr lang="en-US" altLang="ja-JP" sz="22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A.</a:t>
              </a:r>
              <a:r>
                <a:rPr lang="ja-JP" altLang="en-US" sz="22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約</a:t>
              </a:r>
              <a:r>
                <a:rPr lang="en-US" altLang="ja-JP" sz="22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500</a:t>
              </a:r>
              <a:r>
                <a:rPr lang="ja-JP" altLang="en-US" sz="22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万円　</a:t>
              </a:r>
              <a:r>
                <a:rPr lang="en-US" altLang="ja-JP" sz="22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B.</a:t>
              </a:r>
              <a:r>
                <a:rPr lang="ja-JP" altLang="en-US" sz="22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約</a:t>
              </a:r>
              <a:r>
                <a:rPr lang="en-US" altLang="ja-JP" sz="22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750</a:t>
              </a:r>
              <a:r>
                <a:rPr lang="ja-JP" altLang="en-US" sz="22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万円　</a:t>
              </a:r>
              <a:r>
                <a:rPr lang="en-US" altLang="ja-JP" sz="22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C.</a:t>
              </a:r>
              <a:r>
                <a:rPr lang="ja-JP" altLang="en-US" sz="22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約</a:t>
              </a:r>
              <a:r>
                <a:rPr lang="en-US" altLang="ja-JP" sz="22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1,000</a:t>
              </a:r>
              <a:r>
                <a:rPr lang="ja-JP" altLang="en-US" sz="22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万円</a:t>
              </a:r>
              <a:endParaRPr lang="en-US" altLang="ja-JP" sz="2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</p:txBody>
        </p:sp>
        <p:sp>
          <p:nvSpPr>
            <p:cNvPr id="15" name="コンテンツ プレースホルダー 1"/>
            <p:cNvSpPr txBox="1">
              <a:spLocks/>
            </p:cNvSpPr>
            <p:nvPr/>
          </p:nvSpPr>
          <p:spPr bwMode="auto">
            <a:xfrm>
              <a:off x="2961593" y="755943"/>
              <a:ext cx="5949188" cy="1348548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3366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24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1pPr>
              <a:lvl2pPr marL="576263" indent="-27305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22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2pPr>
              <a:lvl3pPr marL="855663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20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3pPr>
              <a:lvl4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4pPr>
              <a:lvl5pPr marL="1462088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5pPr>
              <a:lvl6pPr marL="1919288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6pPr>
              <a:lvl7pPr marL="2376488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7pPr>
              <a:lvl8pPr marL="2833688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8pPr>
              <a:lvl9pPr marL="3290888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9pPr>
            </a:lstStyle>
            <a:p>
              <a:pPr eaLnBrk="1" hangingPunct="1">
                <a:buFont typeface="Symbol" pitchFamily="18" charset="2"/>
                <a:buNone/>
              </a:pPr>
              <a:r>
                <a:rPr lang="en-US" altLang="ja-JP" sz="20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【</a:t>
              </a:r>
              <a:r>
                <a:rPr lang="ja-JP" altLang="en-US" sz="20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問題３</a:t>
              </a:r>
              <a:r>
                <a:rPr lang="en-US" altLang="ja-JP" sz="20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】</a:t>
              </a:r>
              <a:r>
                <a:rPr lang="ja-JP" altLang="en-US" sz="28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子ども一人にかかる教育費は</a:t>
              </a:r>
              <a:endParaRPr lang="en-US" altLang="ja-JP" sz="2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  <a:p>
              <a:pPr eaLnBrk="1" hangingPunct="1">
                <a:buFont typeface="Symbol" pitchFamily="18" charset="2"/>
                <a:buNone/>
              </a:pPr>
              <a:r>
                <a:rPr lang="ja-JP" altLang="en-US" sz="28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　　　　 どれくらい？</a:t>
              </a:r>
              <a:endParaRPr lang="en-US" altLang="ja-JP" sz="2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  <a:p>
              <a:pPr eaLnBrk="1" hangingPunct="1">
                <a:buFont typeface="Symbol" pitchFamily="18" charset="2"/>
                <a:buNone/>
              </a:pPr>
              <a:r>
                <a:rPr lang="ja-JP" altLang="en-US" sz="11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　　注</a:t>
              </a:r>
              <a:r>
                <a:rPr lang="en-US" altLang="ja-JP" sz="11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1</a:t>
              </a:r>
              <a:r>
                <a:rPr lang="ja-JP" altLang="en-US" sz="11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　幼稚園～高校は公立、大学は私立文系の場合　注</a:t>
              </a:r>
              <a:r>
                <a:rPr lang="en-US" altLang="ja-JP" sz="11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2</a:t>
              </a:r>
              <a:r>
                <a:rPr lang="ja-JP" altLang="en-US" sz="11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　授業料等を費用負担した場合</a:t>
              </a:r>
              <a:endParaRPr lang="en-US" altLang="ja-JP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</p:txBody>
        </p:sp>
      </p:grpSp>
      <p:graphicFrame>
        <p:nvGraphicFramePr>
          <p:cNvPr id="16" name="表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0578972"/>
              </p:ext>
            </p:extLst>
          </p:nvPr>
        </p:nvGraphicFramePr>
        <p:xfrm>
          <a:off x="438150" y="3494667"/>
          <a:ext cx="3971925" cy="256907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23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3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3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9076">
                <a:tc>
                  <a:txBody>
                    <a:bodyPr/>
                    <a:lstStyle/>
                    <a:p>
                      <a:pPr algn="ctr"/>
                      <a:endParaRPr kumimoji="1" lang="ja-JP" altLang="en-US" sz="1600" b="1" i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公立</a:t>
                      </a:r>
                      <a:endParaRPr kumimoji="1" lang="ja-JP" altLang="en-US" sz="1600" b="1" i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私立</a:t>
                      </a:r>
                      <a:endParaRPr kumimoji="1" lang="ja-JP" altLang="en-US" sz="1600" b="1" i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幼稚園</a:t>
                      </a:r>
                      <a:endParaRPr kumimoji="1" lang="en-US" altLang="ja-JP" sz="1600" b="1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  <a:p>
                      <a:pPr algn="ctr"/>
                      <a:r>
                        <a:rPr kumimoji="1" lang="ja-JP" altLang="en-US" sz="12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（</a:t>
                      </a:r>
                      <a:r>
                        <a:rPr kumimoji="1" lang="en-US" altLang="ja-JP" sz="12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3</a:t>
                      </a:r>
                      <a:r>
                        <a:rPr kumimoji="1" lang="ja-JP" altLang="en-US" sz="12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年間）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200" b="0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65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200" b="0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159</a:t>
                      </a:r>
                      <a:endParaRPr kumimoji="1" lang="ja-JP" altLang="en-US" sz="2200" b="0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小学校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200" b="0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211</a:t>
                      </a:r>
                      <a:endParaRPr kumimoji="1" lang="ja-JP" altLang="en-US" sz="2200" b="0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200" b="0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1000</a:t>
                      </a:r>
                      <a:endParaRPr kumimoji="1" lang="ja-JP" altLang="en-US" sz="2200" b="0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中学校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200" b="0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162</a:t>
                      </a:r>
                      <a:endParaRPr kumimoji="1" lang="ja-JP" altLang="en-US" sz="2200" b="0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200" b="0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430</a:t>
                      </a:r>
                      <a:endParaRPr kumimoji="1" lang="ja-JP" altLang="en-US" sz="2200" b="0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高等学校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200" b="0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154</a:t>
                      </a:r>
                      <a:endParaRPr kumimoji="1" lang="ja-JP" altLang="en-US" sz="2200" b="0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200" b="0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316</a:t>
                      </a:r>
                      <a:endParaRPr kumimoji="1" lang="ja-JP" altLang="en-US" sz="2200" b="0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7" name="テキスト ボックス 16"/>
          <p:cNvSpPr txBox="1"/>
          <p:nvPr/>
        </p:nvSpPr>
        <p:spPr>
          <a:xfrm>
            <a:off x="3775728" y="3224126"/>
            <a:ext cx="9525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（万円）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46349" y="6056693"/>
            <a:ext cx="406372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＊ 文部科学省「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子供</a:t>
            </a:r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の学習費調査」（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令和</a:t>
            </a:r>
            <a:r>
              <a:rPr kumimoji="1"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年度）</a:t>
            </a:r>
            <a:endParaRPr kumimoji="1" lang="en-US" altLang="ja-JP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注 ①</a:t>
            </a:r>
            <a:r>
              <a:rPr kumimoji="1"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2019</a:t>
            </a:r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kumimoji="1"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月から</a:t>
            </a:r>
            <a:r>
              <a:rPr kumimoji="1"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kumimoji="1"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歳までの子どもが利用する幼稚園・保育所の</a:t>
            </a:r>
            <a:endParaRPr kumimoji="1" lang="en-US" altLang="ja-JP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 </a:t>
            </a:r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利用料は無料。</a:t>
            </a:r>
            <a:endParaRPr kumimoji="1" lang="en-US" altLang="ja-JP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②</a:t>
            </a:r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2020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月から公立・私立共に所得要件を満たした世帯を対象に</a:t>
            </a:r>
            <a:endParaRPr lang="en-US" altLang="ja-JP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 授業料への支援金を給付。</a:t>
            </a:r>
            <a:endParaRPr kumimoji="1" lang="ja-JP" altLang="en-US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19" name="表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2284657"/>
              </p:ext>
            </p:extLst>
          </p:nvPr>
        </p:nvGraphicFramePr>
        <p:xfrm>
          <a:off x="4667252" y="3495318"/>
          <a:ext cx="3973002" cy="256073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795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9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43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0734">
                <a:tc>
                  <a:txBody>
                    <a:bodyPr/>
                    <a:lstStyle/>
                    <a:p>
                      <a:pPr algn="ctr"/>
                      <a:endParaRPr kumimoji="1" lang="ja-JP" altLang="en-US" sz="1600" b="1" i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i="0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公立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i="0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私立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大学</a:t>
                      </a:r>
                      <a:endParaRPr kumimoji="1" lang="en-US" altLang="ja-JP" sz="1600" b="1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  <a:p>
                      <a:pPr algn="ctr"/>
                      <a:r>
                        <a:rPr kumimoji="1" lang="ja-JP" altLang="en-US" sz="12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（文系）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sz="2200" b="0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243</a:t>
                      </a:r>
                      <a:endParaRPr kumimoji="1" lang="ja-JP" altLang="en-US" sz="2200" b="0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200" b="0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408</a:t>
                      </a:r>
                      <a:endParaRPr kumimoji="1" lang="ja-JP" altLang="en-US" sz="2200" b="0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大学</a:t>
                      </a:r>
                      <a:endParaRPr kumimoji="1" lang="en-US" altLang="ja-JP" sz="1600" b="1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  <a:p>
                      <a:pPr algn="ctr"/>
                      <a:r>
                        <a:rPr kumimoji="1" lang="ja-JP" altLang="en-US" sz="12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（理系）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2200" b="0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200" b="0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551</a:t>
                      </a:r>
                      <a:endParaRPr kumimoji="1" lang="ja-JP" altLang="en-US" sz="2200" b="0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大学</a:t>
                      </a:r>
                      <a:endParaRPr kumimoji="1" lang="en-US" altLang="ja-JP" sz="1600" b="1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  <a:p>
                      <a:pPr algn="ctr"/>
                      <a:r>
                        <a:rPr kumimoji="1" lang="ja-JP" altLang="en-US" sz="12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（医歯系）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200" b="0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350</a:t>
                      </a:r>
                      <a:endParaRPr kumimoji="1" lang="ja-JP" altLang="en-US" sz="2200" b="0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200" b="0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2,396</a:t>
                      </a:r>
                      <a:endParaRPr kumimoji="1" lang="ja-JP" altLang="en-US" sz="2200" b="0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短期大学</a:t>
                      </a:r>
                      <a:endParaRPr kumimoji="1" lang="en-US" altLang="ja-JP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（</a:t>
                      </a:r>
                      <a:r>
                        <a:rPr kumimoji="1" lang="en-US" altLang="ja-JP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2</a:t>
                      </a:r>
                      <a:r>
                        <a:rPr kumimoji="1" lang="ja-JP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年間）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200" b="0" i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95</a:t>
                      </a:r>
                      <a:endParaRPr kumimoji="1" lang="ja-JP" altLang="en-US" sz="2200" b="0" i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200" b="0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202</a:t>
                      </a:r>
                      <a:endParaRPr kumimoji="1" lang="ja-JP" altLang="en-US" sz="2200" b="0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0" name="テキスト ボックス 19"/>
          <p:cNvSpPr txBox="1"/>
          <p:nvPr/>
        </p:nvSpPr>
        <p:spPr>
          <a:xfrm>
            <a:off x="7999556" y="3226364"/>
            <a:ext cx="9112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（万円）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591316" y="6056429"/>
            <a:ext cx="413358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＊国立・公立は、文部科学省令による標準額</a:t>
            </a:r>
            <a:endParaRPr lang="en-US" altLang="ja-JP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＊私立大学学費は、文部科学省「私立大学入学者に係る初年度学生納付金平均</a:t>
            </a:r>
            <a:endParaRPr lang="en-US" altLang="ja-JP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　 額調査」（令和</a:t>
            </a:r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年度）をもとに生命保険文化センターが作成</a:t>
            </a:r>
            <a:endParaRPr lang="en-US" altLang="ja-JP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注 </a:t>
            </a:r>
            <a:r>
              <a:rPr kumimoji="1"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2020</a:t>
            </a:r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kumimoji="1"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月から「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高等教育の修学支援新制度</a:t>
            </a:r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」の適用により、要件を満た</a:t>
            </a:r>
            <a:endParaRPr kumimoji="1" lang="en-US" altLang="ja-JP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す場合は授業料等の免除または減額。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860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/>
      <p:bldP spid="18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461965" y="30760"/>
            <a:ext cx="3922878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まとめ </a:t>
            </a:r>
            <a:r>
              <a:rPr lang="en-US" altLang="ja-JP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①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8</a:t>
            </a:fld>
            <a:endParaRPr kumimoji="1" lang="ja-JP" altLang="en-US"/>
          </a:p>
        </p:txBody>
      </p:sp>
      <p:grpSp>
        <p:nvGrpSpPr>
          <p:cNvPr id="8" name="グループ化 7"/>
          <p:cNvGrpSpPr/>
          <p:nvPr/>
        </p:nvGrpSpPr>
        <p:grpSpPr>
          <a:xfrm>
            <a:off x="95048" y="1064915"/>
            <a:ext cx="8953904" cy="870051"/>
            <a:chOff x="190095" y="976721"/>
            <a:chExt cx="8953904" cy="870051"/>
          </a:xfrm>
        </p:grpSpPr>
        <p:sp>
          <p:nvSpPr>
            <p:cNvPr id="9" name="正方形/長方形 8"/>
            <p:cNvSpPr/>
            <p:nvPr/>
          </p:nvSpPr>
          <p:spPr>
            <a:xfrm>
              <a:off x="610248" y="1121590"/>
              <a:ext cx="8533751" cy="725182"/>
            </a:xfrm>
            <a:prstGeom prst="rect">
              <a:avLst/>
            </a:prstGeom>
            <a:noFill/>
            <a:ln w="50800" cap="rnd" cmpd="sng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36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生活設計</a:t>
              </a:r>
              <a:r>
                <a:rPr lang="ja-JP" altLang="en-US" sz="3600" b="1" dirty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と</a:t>
              </a:r>
              <a:r>
                <a:rPr lang="ja-JP" altLang="en-US" sz="36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資金計画</a:t>
              </a:r>
              <a:r>
                <a:rPr lang="ja-JP" altLang="en-US" sz="3600" b="1" dirty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は、セットで考える必要がある。</a:t>
              </a:r>
              <a:endParaRPr lang="en-US" altLang="ja-JP" sz="3600" b="1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endParaRPr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190095" y="976721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2800" dirty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①</a:t>
              </a:r>
              <a:endParaRPr lang="ja-JP" altLang="en-US" sz="28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8602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レーム 2"/>
          <p:cNvSpPr/>
          <p:nvPr/>
        </p:nvSpPr>
        <p:spPr>
          <a:xfrm>
            <a:off x="0" y="1"/>
            <a:ext cx="9144000" cy="6874074"/>
          </a:xfrm>
          <a:prstGeom prst="frame">
            <a:avLst>
              <a:gd name="adj1" fmla="val 13704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" name="角丸四角形 4"/>
          <p:cNvSpPr/>
          <p:nvPr/>
        </p:nvSpPr>
        <p:spPr bwMode="white">
          <a:xfrm>
            <a:off x="474133" y="457199"/>
            <a:ext cx="8212667" cy="6011333"/>
          </a:xfrm>
          <a:prstGeom prst="roundRect">
            <a:avLst>
              <a:gd name="adj" fmla="val 2265"/>
            </a:avLst>
          </a:prstGeom>
          <a:solidFill>
            <a:schemeClr val="bg1"/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latin typeface="ヒラギノ丸ゴ Pro W4"/>
              <a:ea typeface="ヒラギノ丸ゴ Pro W4"/>
              <a:cs typeface="ヒラギノ丸ゴ Pro W4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04800" y="2614937"/>
            <a:ext cx="85471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66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２</a:t>
            </a:r>
            <a:r>
              <a:rPr lang="en-US" altLang="ja-JP" sz="66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. </a:t>
            </a:r>
            <a:r>
              <a:rPr lang="ja-JP" altLang="en-US" sz="66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リスクへの備え</a:t>
            </a:r>
            <a:endParaRPr lang="en-US" altLang="ja-JP" sz="6600" b="1" dirty="0">
              <a:solidFill>
                <a:schemeClr val="accent1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algn="ctr">
              <a:spcBef>
                <a:spcPts val="1200"/>
              </a:spcBef>
            </a:pPr>
            <a:r>
              <a:rPr lang="ja-JP" altLang="en-US" sz="36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～３つの保障を理解しよう～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860282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|15.3|23|1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|15.3|23|11.1"/>
</p:tagLst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0">
          <a:solidFill>
            <a:schemeClr val="tx1"/>
          </a:solidFill>
        </a:ln>
        <a:effectLst/>
      </a:spPr>
      <a:bodyPr rtlCol="0" anchor="ctr"/>
      <a:lstStyle>
        <a:defPPr algn="ctr">
          <a:defRPr kumimoji="1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2657</Words>
  <Application>Microsoft Office PowerPoint</Application>
  <PresentationFormat>画面に合わせる (4:3)</PresentationFormat>
  <Paragraphs>494</Paragraphs>
  <Slides>33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33</vt:i4>
      </vt:variant>
    </vt:vector>
  </HeadingPairs>
  <TitlesOfParts>
    <vt:vector size="41" baseType="lpstr">
      <vt:lpstr>Meiryo UI</vt:lpstr>
      <vt:lpstr>ヒラギノ角ゴ Pro W3</vt:lpstr>
      <vt:lpstr>ヒラギノ角ゴ Pro W6</vt:lpstr>
      <vt:lpstr>ヒラギノ丸ゴ Pro W4</vt:lpstr>
      <vt:lpstr>Arial</vt:lpstr>
      <vt:lpstr>Calibri</vt:lpstr>
      <vt:lpstr>Symbol</vt:lpstr>
      <vt:lpstr>ホワイト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2018-03-06T07:59:55Z</dcterms:created>
  <dcterms:modified xsi:type="dcterms:W3CDTF">2023-02-13T07:05:22Z</dcterms:modified>
</cp:coreProperties>
</file>