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handoutMasterIdLst>
    <p:handoutMasterId r:id="rId37"/>
  </p:handoutMasterIdLst>
  <p:sldIdLst>
    <p:sldId id="385" r:id="rId2"/>
    <p:sldId id="361" r:id="rId3"/>
    <p:sldId id="425" r:id="rId4"/>
    <p:sldId id="432" r:id="rId5"/>
    <p:sldId id="426" r:id="rId6"/>
    <p:sldId id="415" r:id="rId7"/>
    <p:sldId id="421" r:id="rId8"/>
    <p:sldId id="390" r:id="rId9"/>
    <p:sldId id="401" r:id="rId10"/>
    <p:sldId id="427" r:id="rId11"/>
    <p:sldId id="372" r:id="rId12"/>
    <p:sldId id="382" r:id="rId13"/>
    <p:sldId id="396" r:id="rId14"/>
    <p:sldId id="410" r:id="rId15"/>
    <p:sldId id="430" r:id="rId16"/>
    <p:sldId id="414" r:id="rId17"/>
    <p:sldId id="392" r:id="rId18"/>
    <p:sldId id="428" r:id="rId19"/>
    <p:sldId id="393" r:id="rId20"/>
    <p:sldId id="423" r:id="rId21"/>
    <p:sldId id="429" r:id="rId22"/>
    <p:sldId id="422" r:id="rId23"/>
    <p:sldId id="418" r:id="rId24"/>
    <p:sldId id="383" r:id="rId25"/>
    <p:sldId id="417" r:id="rId26"/>
    <p:sldId id="409" r:id="rId27"/>
    <p:sldId id="412" r:id="rId28"/>
    <p:sldId id="400" r:id="rId29"/>
    <p:sldId id="368" r:id="rId30"/>
    <p:sldId id="433" r:id="rId31"/>
    <p:sldId id="419" r:id="rId32"/>
    <p:sldId id="402" r:id="rId33"/>
    <p:sldId id="403" r:id="rId34"/>
    <p:sldId id="397" r:id="rId3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uhou-note004" initials="j" lastIdx="6" clrIdx="0">
    <p:extLst>
      <p:ext uri="{19B8F6BF-5375-455C-9EA6-DF929625EA0E}">
        <p15:presenceInfo xmlns:p15="http://schemas.microsoft.com/office/powerpoint/2012/main" userId="jouhou-note004" providerId="None"/>
      </p:ext>
    </p:extLst>
  </p:cmAuthor>
  <p:cmAuthor id="2" name="皆川 祐哉" initials="皆川" lastIdx="4" clrIdx="1">
    <p:extLst>
      <p:ext uri="{19B8F6BF-5375-455C-9EA6-DF929625EA0E}">
        <p15:presenceInfo xmlns:p15="http://schemas.microsoft.com/office/powerpoint/2012/main" userId="皆川 祐哉"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694"/>
    <a:srgbClr val="254061"/>
    <a:srgbClr val="F79646"/>
    <a:srgbClr val="FFFFFF"/>
    <a:srgbClr val="EB6D8E"/>
    <a:srgbClr val="17375E"/>
    <a:srgbClr val="1F497D"/>
    <a:srgbClr val="604A7B"/>
    <a:srgbClr val="558ED5"/>
    <a:srgbClr val="D0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97" autoAdjust="0"/>
    <p:restoredTop sz="96139" autoAdjust="0"/>
  </p:normalViewPr>
  <p:slideViewPr>
    <p:cSldViewPr snapToGrid="0">
      <p:cViewPr varScale="1">
        <p:scale>
          <a:sx n="110" d="100"/>
          <a:sy n="110" d="100"/>
        </p:scale>
        <p:origin x="348" y="78"/>
      </p:cViewPr>
      <p:guideLst/>
    </p:cSldViewPr>
  </p:slideViewPr>
  <p:notesTextViewPr>
    <p:cViewPr>
      <p:scale>
        <a:sx n="1" d="1"/>
        <a:sy n="1" d="1"/>
      </p:scale>
      <p:origin x="0" y="0"/>
    </p:cViewPr>
  </p:notesTextViewPr>
  <p:sorterViewPr>
    <p:cViewPr>
      <p:scale>
        <a:sx n="100" d="100"/>
        <a:sy n="100" d="100"/>
      </p:scale>
      <p:origin x="0" y="-55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2225"/>
          </c:spPr>
          <c:dPt>
            <c:idx val="0"/>
            <c:bubble3D val="0"/>
            <c:spPr>
              <a:solidFill>
                <a:srgbClr val="CC99FF"/>
              </a:solidFill>
              <a:ln w="22225">
                <a:solidFill>
                  <a:schemeClr val="lt1"/>
                </a:solidFill>
              </a:ln>
              <a:effectLst/>
            </c:spPr>
            <c:extLst>
              <c:ext xmlns:c16="http://schemas.microsoft.com/office/drawing/2014/chart" uri="{C3380CC4-5D6E-409C-BE32-E72D297353CC}">
                <c16:uniqueId val="{00000001-0AE0-4A1E-B372-2E1AFE4108F2}"/>
              </c:ext>
            </c:extLst>
          </c:dPt>
          <c:dPt>
            <c:idx val="1"/>
            <c:bubble3D val="0"/>
            <c:spPr>
              <a:solidFill>
                <a:srgbClr val="3399FF"/>
              </a:solidFill>
              <a:ln w="22225">
                <a:solidFill>
                  <a:schemeClr val="lt1"/>
                </a:solidFill>
              </a:ln>
              <a:effectLst/>
            </c:spPr>
            <c:extLst>
              <c:ext xmlns:c16="http://schemas.microsoft.com/office/drawing/2014/chart" uri="{C3380CC4-5D6E-409C-BE32-E72D297353CC}">
                <c16:uniqueId val="{00000003-0AE0-4A1E-B372-2E1AFE4108F2}"/>
              </c:ext>
            </c:extLst>
          </c:dPt>
          <c:dPt>
            <c:idx val="2"/>
            <c:bubble3D val="0"/>
            <c:spPr>
              <a:solidFill>
                <a:srgbClr val="33CC33"/>
              </a:solidFill>
              <a:ln w="22225">
                <a:solidFill>
                  <a:schemeClr val="lt1"/>
                </a:solidFill>
              </a:ln>
              <a:effectLst/>
            </c:spPr>
            <c:extLst>
              <c:ext xmlns:c16="http://schemas.microsoft.com/office/drawing/2014/chart" uri="{C3380CC4-5D6E-409C-BE32-E72D297353CC}">
                <c16:uniqueId val="{00000005-0AE0-4A1E-B372-2E1AFE4108F2}"/>
              </c:ext>
            </c:extLst>
          </c:dPt>
          <c:dPt>
            <c:idx val="3"/>
            <c:bubble3D val="0"/>
            <c:spPr>
              <a:solidFill>
                <a:srgbClr val="FFCC00"/>
              </a:solidFill>
              <a:ln w="22225">
                <a:solidFill>
                  <a:schemeClr val="lt1"/>
                </a:solidFill>
              </a:ln>
              <a:effectLst/>
            </c:spPr>
            <c:extLst>
              <c:ext xmlns:c16="http://schemas.microsoft.com/office/drawing/2014/chart" uri="{C3380CC4-5D6E-409C-BE32-E72D297353CC}">
                <c16:uniqueId val="{00000007-0AE0-4A1E-B372-2E1AFE4108F2}"/>
              </c:ext>
            </c:extLst>
          </c:dPt>
          <c:dPt>
            <c:idx val="4"/>
            <c:bubble3D val="0"/>
            <c:spPr>
              <a:solidFill>
                <a:srgbClr val="CC9900"/>
              </a:solidFill>
              <a:ln w="22225">
                <a:solidFill>
                  <a:schemeClr val="lt1"/>
                </a:solidFill>
              </a:ln>
              <a:effectLst/>
            </c:spPr>
            <c:extLst>
              <c:ext xmlns:c16="http://schemas.microsoft.com/office/drawing/2014/chart" uri="{C3380CC4-5D6E-409C-BE32-E72D297353CC}">
                <c16:uniqueId val="{00000009-0AE0-4A1E-B372-2E1AFE4108F2}"/>
              </c:ext>
            </c:extLst>
          </c:dPt>
          <c:dPt>
            <c:idx val="5"/>
            <c:bubble3D val="0"/>
            <c:explosion val="3"/>
            <c:spPr>
              <a:solidFill>
                <a:srgbClr val="FF5050"/>
              </a:solidFill>
              <a:ln w="22225">
                <a:solidFill>
                  <a:schemeClr val="lt1"/>
                </a:solidFill>
              </a:ln>
              <a:effectLst/>
            </c:spPr>
            <c:extLst>
              <c:ext xmlns:c16="http://schemas.microsoft.com/office/drawing/2014/chart" uri="{C3380CC4-5D6E-409C-BE32-E72D297353CC}">
                <c16:uniqueId val="{0000000B-0AE0-4A1E-B372-2E1AFE4108F2}"/>
              </c:ext>
            </c:extLst>
          </c:dPt>
          <c:dPt>
            <c:idx val="6"/>
            <c:bubble3D val="0"/>
            <c:spPr>
              <a:solidFill>
                <a:schemeClr val="accent1">
                  <a:lumMod val="75000"/>
                </a:schemeClr>
              </a:solidFill>
              <a:ln w="22225">
                <a:solidFill>
                  <a:schemeClr val="lt1"/>
                </a:solidFill>
              </a:ln>
              <a:effectLst/>
            </c:spPr>
            <c:extLst>
              <c:ext xmlns:c16="http://schemas.microsoft.com/office/drawing/2014/chart" uri="{C3380CC4-5D6E-409C-BE32-E72D297353CC}">
                <c16:uniqueId val="{0000000D-0AE0-4A1E-B372-2E1AFE4108F2}"/>
              </c:ext>
            </c:extLst>
          </c:dPt>
          <c:dLbls>
            <c:dLbl>
              <c:idx val="0"/>
              <c:numFmt formatCode="0.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1-0AE0-4A1E-B372-2E1AFE4108F2}"/>
                </c:ext>
              </c:extLst>
            </c:dLbl>
            <c:dLbl>
              <c:idx val="2"/>
              <c:numFmt formatCode="0.0%" sourceLinked="0"/>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5-0AE0-4A1E-B372-2E1AFE4108F2}"/>
                </c:ext>
              </c:extLst>
            </c:dLbl>
            <c:dLbl>
              <c:idx val="3"/>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7-0AE0-4A1E-B372-2E1AFE4108F2}"/>
                </c:ext>
              </c:extLst>
            </c:dLbl>
            <c:dLbl>
              <c:idx val="4"/>
              <c:layout>
                <c:manualLayout>
                  <c:x val="-0.1405001646647594"/>
                  <c:y val="-0.18179286958218052"/>
                </c:manualLayout>
              </c:layout>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AE0-4A1E-B372-2E1AFE4108F2}"/>
                </c:ext>
              </c:extLst>
            </c:dLbl>
            <c:dLbl>
              <c:idx val="5"/>
              <c:layout>
                <c:manualLayout>
                  <c:x val="-0.22653378534387855"/>
                  <c:y val="-0.19931469855372994"/>
                </c:manualLayout>
              </c:layout>
              <c:tx>
                <c:rich>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fld id="{4001491B-2F96-40BC-9E2B-4D5E72127CCA}" type="CATEGORYNAME">
                      <a:rPr lang="ja-JP" altLang="en-US" sz="2000"/>
                      <a:pPr>
                        <a:defRPr sz="2500"/>
                      </a:pPr>
                      <a:t>[分類名]</a:t>
                    </a:fld>
                    <a:r>
                      <a:rPr lang="ja-JP" altLang="en-US" sz="2000" baseline="0" dirty="0"/>
                      <a:t>
</a:t>
                    </a:r>
                    <a:fld id="{D44AFC71-9513-4D0C-BD30-B9A2AD1107FA}" type="PERCENTAGE">
                      <a:rPr lang="en-US" altLang="ja-JP" sz="2000" baseline="0"/>
                      <a:pPr>
                        <a:defRPr sz="2500"/>
                      </a:pPr>
                      <a:t>[パーセンテージ]</a:t>
                    </a:fld>
                    <a:endParaRPr lang="ja-JP" altLang="en-US" sz="2000" baseline="0" dirty="0"/>
                  </a:p>
                </c:rich>
              </c:tx>
              <c:numFmt formatCode="0.0%" sourceLinked="0"/>
              <c:spPr>
                <a:noFill/>
                <a:ln>
                  <a:noFill/>
                </a:ln>
                <a:effectLst/>
              </c:spPr>
              <c:txPr>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5170420593764276"/>
                      <c:h val="0.31923299862458465"/>
                    </c:manualLayout>
                  </c15:layout>
                  <c15:dlblFieldTable/>
                  <c15:showDataLabelsRange val="0"/>
                </c:ext>
                <c:ext xmlns:c16="http://schemas.microsoft.com/office/drawing/2014/chart" uri="{C3380CC4-5D6E-409C-BE32-E72D297353CC}">
                  <c16:uniqueId val="{0000000B-0AE0-4A1E-B372-2E1AFE4108F2}"/>
                </c:ext>
              </c:extLst>
            </c:dLbl>
            <c:dLbl>
              <c:idx val="6"/>
              <c:layout>
                <c:manualLayout>
                  <c:x val="0.21249285269060897"/>
                  <c:y val="0.15455998955010899"/>
                </c:manualLayout>
              </c:layout>
              <c:tx>
                <c:rich>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fld id="{DB7D55C4-9777-4EAB-B9C5-7A39169B6536}" type="CATEGORYNAME">
                      <a:rPr lang="ja-JP" altLang="en-US" sz="1800"/>
                      <a:pPr>
                        <a:defRPr sz="1500"/>
                      </a:pPr>
                      <a:t>[分類名]</a:t>
                    </a:fld>
                    <a:r>
                      <a:rPr lang="ja-JP" altLang="en-US" sz="1800" baseline="0" dirty="0"/>
                      <a:t>
</a:t>
                    </a:r>
                    <a:fld id="{16C62A45-CF90-4A8B-98DC-3E87AEBF056B}" type="PERCENTAGE">
                      <a:rPr lang="en-US" altLang="ja-JP" sz="1800" baseline="0"/>
                      <a:pPr>
                        <a:defRPr sz="1500"/>
                      </a:pPr>
                      <a:t>[パーセンテージ]</a:t>
                    </a:fld>
                    <a:endParaRPr lang="ja-JP" altLang="en-US" sz="1800" baseline="0" dirty="0"/>
                  </a:p>
                </c:rich>
              </c:tx>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0624011722413202"/>
                      <c:h val="0.31969684144309901"/>
                    </c:manualLayout>
                  </c15:layout>
                  <c15:dlblFieldTable/>
                  <c15:showDataLabelsRange val="0"/>
                </c:ext>
                <c:ext xmlns:c16="http://schemas.microsoft.com/office/drawing/2014/chart" uri="{C3380CC4-5D6E-409C-BE32-E72D297353CC}">
                  <c16:uniqueId val="{0000000D-0AE0-4A1E-B372-2E1AFE4108F2}"/>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(2)'!$C$5:$C$11</c:f>
              <c:strCache>
                <c:ptCount val="7"/>
                <c:pt idx="5">
                  <c:v>正規雇用</c:v>
                </c:pt>
                <c:pt idx="6">
                  <c:v>非正規雇用</c:v>
                </c:pt>
              </c:strCache>
            </c:strRef>
          </c:cat>
          <c:val>
            <c:numRef>
              <c:f>'Sheet1 (2)'!$D$5:$D$11</c:f>
              <c:numCache>
                <c:formatCode>General</c:formatCode>
                <c:ptCount val="7"/>
                <c:pt idx="5">
                  <c:v>3565</c:v>
                </c:pt>
                <c:pt idx="6">
                  <c:v>2064</c:v>
                </c:pt>
              </c:numCache>
            </c:numRef>
          </c:val>
          <c:extLst>
            <c:ext xmlns:c16="http://schemas.microsoft.com/office/drawing/2014/chart" uri="{C3380CC4-5D6E-409C-BE32-E72D297353CC}">
              <c16:uniqueId val="{0000000E-0AE0-4A1E-B372-2E1AFE4108F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baseline="0">
          <a:solidFill>
            <a:schemeClr val="bg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33" cy="497969"/>
          </a:xfrm>
          <a:prstGeom prst="rect">
            <a:avLst/>
          </a:prstGeom>
        </p:spPr>
        <p:txBody>
          <a:bodyPr vert="horz" lIns="88313" tIns="44156" rIns="88313" bIns="441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146" y="1"/>
            <a:ext cx="2949532" cy="497969"/>
          </a:xfrm>
          <a:prstGeom prst="rect">
            <a:avLst/>
          </a:prstGeom>
        </p:spPr>
        <p:txBody>
          <a:bodyPr vert="horz" lIns="88313" tIns="44156" rIns="88313" bIns="44156" rtlCol="0"/>
          <a:lstStyle>
            <a:lvl1pPr algn="r">
              <a:defRPr sz="1200"/>
            </a:lvl1pPr>
          </a:lstStyle>
          <a:p>
            <a:fld id="{0105CF0A-45F7-4099-BC4D-9A80A1FEF566}" type="datetimeFigureOut">
              <a:rPr kumimoji="1" lang="ja-JP" altLang="en-US" smtClean="0"/>
              <a:t>2023/6/28</a:t>
            </a:fld>
            <a:endParaRPr kumimoji="1" lang="ja-JP" altLang="en-US"/>
          </a:p>
        </p:txBody>
      </p:sp>
      <p:sp>
        <p:nvSpPr>
          <p:cNvPr id="4" name="フッター プレースホルダー 3"/>
          <p:cNvSpPr>
            <a:spLocks noGrp="1"/>
          </p:cNvSpPr>
          <p:nvPr>
            <p:ph type="ftr" sz="quarter" idx="2"/>
          </p:nvPr>
        </p:nvSpPr>
        <p:spPr>
          <a:xfrm>
            <a:off x="1" y="9441369"/>
            <a:ext cx="2949533" cy="497969"/>
          </a:xfrm>
          <a:prstGeom prst="rect">
            <a:avLst/>
          </a:prstGeom>
        </p:spPr>
        <p:txBody>
          <a:bodyPr vert="horz" lIns="88313" tIns="44156" rIns="88313" bIns="441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146" y="9441369"/>
            <a:ext cx="2949532" cy="497969"/>
          </a:xfrm>
          <a:prstGeom prst="rect">
            <a:avLst/>
          </a:prstGeom>
        </p:spPr>
        <p:txBody>
          <a:bodyPr vert="horz" lIns="88313" tIns="44156" rIns="88313" bIns="44156" rtlCol="0" anchor="b"/>
          <a:lstStyle>
            <a:lvl1pPr algn="r">
              <a:defRPr sz="1200"/>
            </a:lvl1pPr>
          </a:lstStyle>
          <a:p>
            <a:fld id="{A7EDDA24-DFFF-4104-A8E8-FBE57B8F69D2}" type="slidenum">
              <a:rPr kumimoji="1" lang="ja-JP" altLang="en-US" smtClean="0"/>
              <a:t>‹#›</a:t>
            </a:fld>
            <a:endParaRPr kumimoji="1" lang="ja-JP" altLang="en-US"/>
          </a:p>
        </p:txBody>
      </p:sp>
    </p:spTree>
    <p:extLst>
      <p:ext uri="{BB962C8B-B14F-4D97-AF65-F5344CB8AC3E}">
        <p14:creationId xmlns:p14="http://schemas.microsoft.com/office/powerpoint/2010/main" val="21403960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30" tIns="45715" rIns="91430" bIns="45715" rtlCol="0"/>
          <a:lstStyle>
            <a:lvl1pPr algn="r">
              <a:defRPr sz="1200"/>
            </a:lvl1pPr>
          </a:lstStyle>
          <a:p>
            <a:fld id="{10EBAC5C-CA9F-4E2A-9908-119750936445}" type="datetimeFigureOut">
              <a:rPr kumimoji="1" lang="ja-JP" altLang="en-US" smtClean="0"/>
              <a:t>2023/6/28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8475"/>
          </a:xfrm>
          <a:prstGeom prst="rect">
            <a:avLst/>
          </a:prstGeom>
        </p:spPr>
        <p:txBody>
          <a:bodyPr vert="horz" lIns="91430" tIns="45715" rIns="91430" bIns="45715" rtlCol="0" anchor="b"/>
          <a:lstStyle>
            <a:lvl1pPr algn="r">
              <a:defRPr sz="1200"/>
            </a:lvl1pPr>
          </a:lstStyle>
          <a:p>
            <a:fld id="{75B035A2-7032-4A81-BB3A-3AA0E1FC4DAB}" type="slidenum">
              <a:rPr kumimoji="1" lang="ja-JP" altLang="en-US" smtClean="0"/>
              <a:t>‹#›</a:t>
            </a:fld>
            <a:endParaRPr kumimoji="1" lang="ja-JP" altLang="en-US"/>
          </a:p>
        </p:txBody>
      </p:sp>
    </p:spTree>
    <p:extLst>
      <p:ext uri="{BB962C8B-B14F-4D97-AF65-F5344CB8AC3E}">
        <p14:creationId xmlns:p14="http://schemas.microsoft.com/office/powerpoint/2010/main" val="13464837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1315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042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2012</a:t>
            </a:r>
            <a:r>
              <a:rPr lang="ja-JP" altLang="en-US" dirty="0"/>
              <a:t>年</a:t>
            </a:r>
            <a:r>
              <a:rPr lang="en-US" altLang="ja-JP" dirty="0"/>
              <a:t>10</a:t>
            </a:r>
            <a:r>
              <a:rPr lang="ja-JP" altLang="en-US" dirty="0"/>
              <a:t>月改訂の情報ブック</a:t>
            </a:r>
            <a:endParaRPr lang="en-US" altLang="ja-JP" dirty="0"/>
          </a:p>
          <a:p>
            <a:r>
              <a:rPr lang="ja-JP" altLang="en-US" dirty="0"/>
              <a:t>結婚⇒</a:t>
            </a:r>
            <a:r>
              <a:rPr lang="en-US" altLang="ja-JP" dirty="0"/>
              <a:t>9P 423.1+104.5</a:t>
            </a:r>
          </a:p>
          <a:p>
            <a:r>
              <a:rPr lang="ja-JP" altLang="en-US" dirty="0"/>
              <a:t>出産⇒</a:t>
            </a:r>
            <a:r>
              <a:rPr lang="en-US" altLang="ja-JP" dirty="0"/>
              <a:t>14P </a:t>
            </a:r>
            <a:r>
              <a:rPr lang="ja-JP" altLang="en-US" dirty="0"/>
              <a:t>幼稚園～高等学校までの公立 </a:t>
            </a:r>
            <a:r>
              <a:rPr lang="en-US" altLang="ja-JP" dirty="0"/>
              <a:t>+ 15P </a:t>
            </a:r>
            <a:r>
              <a:rPr lang="ja-JP" altLang="en-US" dirty="0"/>
              <a:t>大学 国立</a:t>
            </a:r>
            <a:r>
              <a:rPr lang="en-US" altLang="ja-JP" dirty="0"/>
              <a:t>(</a:t>
            </a:r>
            <a:r>
              <a:rPr lang="ja-JP" altLang="en-US" dirty="0"/>
              <a:t>自宅</a:t>
            </a:r>
            <a:r>
              <a:rPr lang="en-US" altLang="ja-JP" dirty="0"/>
              <a:t>)</a:t>
            </a:r>
          </a:p>
          <a:p>
            <a:r>
              <a:rPr lang="ja-JP" altLang="en-US" dirty="0"/>
              <a:t>住宅⇒</a:t>
            </a:r>
            <a:r>
              <a:rPr lang="en-US" altLang="ja-JP" dirty="0"/>
              <a:t>17P </a:t>
            </a:r>
            <a:r>
              <a:rPr lang="ja-JP" altLang="en-US" dirty="0"/>
              <a:t>土地付注文住宅</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5</a:t>
            </a:fld>
            <a:endParaRPr kumimoji="1" lang="ja-JP" altLang="en-US"/>
          </a:p>
        </p:txBody>
      </p:sp>
    </p:spTree>
    <p:extLst>
      <p:ext uri="{BB962C8B-B14F-4D97-AF65-F5344CB8AC3E}">
        <p14:creationId xmlns:p14="http://schemas.microsoft.com/office/powerpoint/2010/main" val="285636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2012</a:t>
            </a:r>
            <a:r>
              <a:rPr lang="ja-JP" altLang="en-US" dirty="0"/>
              <a:t>年</a:t>
            </a:r>
            <a:r>
              <a:rPr lang="en-US" altLang="ja-JP" dirty="0"/>
              <a:t>10</a:t>
            </a:r>
            <a:r>
              <a:rPr lang="ja-JP" altLang="en-US" dirty="0"/>
              <a:t>月改訂の情報ブック</a:t>
            </a:r>
            <a:endParaRPr lang="en-US" altLang="ja-JP" dirty="0"/>
          </a:p>
          <a:p>
            <a:r>
              <a:rPr lang="ja-JP" altLang="en-US" dirty="0"/>
              <a:t>結婚⇒</a:t>
            </a:r>
            <a:r>
              <a:rPr lang="en-US" altLang="ja-JP" dirty="0"/>
              <a:t>9P 423.1+104.5</a:t>
            </a:r>
          </a:p>
          <a:p>
            <a:r>
              <a:rPr lang="ja-JP" altLang="en-US" dirty="0"/>
              <a:t>出産⇒</a:t>
            </a:r>
            <a:r>
              <a:rPr lang="en-US" altLang="ja-JP" dirty="0"/>
              <a:t>14P </a:t>
            </a:r>
            <a:r>
              <a:rPr lang="ja-JP" altLang="en-US" dirty="0"/>
              <a:t>幼稚園～高等学校までの公立 </a:t>
            </a:r>
            <a:r>
              <a:rPr lang="en-US" altLang="ja-JP" dirty="0"/>
              <a:t>+ 15P </a:t>
            </a:r>
            <a:r>
              <a:rPr lang="ja-JP" altLang="en-US" dirty="0"/>
              <a:t>大学 国立</a:t>
            </a:r>
            <a:r>
              <a:rPr lang="en-US" altLang="ja-JP" dirty="0"/>
              <a:t>(</a:t>
            </a:r>
            <a:r>
              <a:rPr lang="ja-JP" altLang="en-US" dirty="0"/>
              <a:t>自宅</a:t>
            </a:r>
            <a:r>
              <a:rPr lang="en-US" altLang="ja-JP" dirty="0"/>
              <a:t>)</a:t>
            </a:r>
          </a:p>
          <a:p>
            <a:r>
              <a:rPr lang="ja-JP" altLang="en-US" dirty="0"/>
              <a:t>住宅⇒</a:t>
            </a:r>
            <a:r>
              <a:rPr lang="en-US" altLang="ja-JP" dirty="0"/>
              <a:t>17P </a:t>
            </a:r>
            <a:r>
              <a:rPr lang="ja-JP" altLang="en-US" dirty="0"/>
              <a:t>土地付注文住宅</a:t>
            </a:r>
            <a:endParaRPr lang="en-US" altLang="ja-JP" dirty="0"/>
          </a:p>
          <a:p>
            <a:endParaRPr kumimoji="1" lang="ja-JP" altLang="en-US" dirty="0"/>
          </a:p>
        </p:txBody>
      </p:sp>
    </p:spTree>
    <p:extLst>
      <p:ext uri="{BB962C8B-B14F-4D97-AF65-F5344CB8AC3E}">
        <p14:creationId xmlns:p14="http://schemas.microsoft.com/office/powerpoint/2010/main" val="2728353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7</a:t>
            </a:fld>
            <a:endParaRPr kumimoji="1" lang="ja-JP" altLang="en-US"/>
          </a:p>
        </p:txBody>
      </p:sp>
    </p:spTree>
    <p:extLst>
      <p:ext uri="{BB962C8B-B14F-4D97-AF65-F5344CB8AC3E}">
        <p14:creationId xmlns:p14="http://schemas.microsoft.com/office/powerpoint/2010/main" val="2715470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20944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0808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0735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6566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665CCE-D073-4F8D-AA25-BB471C27FEE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203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DD3805-4695-4918-90CB-6376A9FA66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5202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01D316-AB20-4B80-B440-FA04100C3C4B}"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2898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36AD68-D074-4255-89C4-1B80993BCA5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a:xfrm>
            <a:off x="7010400" y="6492492"/>
            <a:ext cx="2133600" cy="365125"/>
          </a:xfrm>
        </p:spPr>
        <p:txBody>
          <a:bodyPr/>
          <a:lstStyle>
            <a:lvl1pPr>
              <a:defRPr sz="18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156529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C396E2B-9FB3-472F-9479-F86B5E2B6F5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703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F96736-95F6-4DD7-B207-4997E639C6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9223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193929-C3BD-4569-ADAF-0E6FE0D6BE4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8932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68600F-EFF2-4D0A-8101-CFF0F86EA1F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692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45707B-61EE-46BE-ACA9-D284019FC83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5"/>
          <p:cNvSpPr>
            <a:spLocks noGrp="1"/>
          </p:cNvSpPr>
          <p:nvPr>
            <p:ph type="sldNum" sz="quarter" idx="4"/>
          </p:nvPr>
        </p:nvSpPr>
        <p:spPr>
          <a:xfrm>
            <a:off x="7010400" y="6474399"/>
            <a:ext cx="2133600" cy="365125"/>
          </a:xfrm>
          <a:prstGeom prst="rect">
            <a:avLst/>
          </a:prstGeom>
        </p:spPr>
        <p:txBody>
          <a:bodyPr vert="horz" lIns="91440" tIns="45720" rIns="91440" bIns="45720" rtlCol="0" anchor="ctr"/>
          <a:lstStyle>
            <a:lvl1pPr algn="r">
              <a:defRPr sz="18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71529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ADDA92C-BA26-4600-A61B-D824A34AAA24}"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86238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4045019-A0BE-405A-8BE5-D9904A53BEA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8898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511FB6B-204A-435D-BD48-F621D07867D3}"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2023/6/28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996538" y="6485655"/>
            <a:ext cx="2133600" cy="365125"/>
          </a:xfrm>
          <a:prstGeom prst="rect">
            <a:avLst/>
          </a:prstGeom>
        </p:spPr>
        <p:txBody>
          <a:bodyPr vert="horz" lIns="91440" tIns="45720" rIns="91440" bIns="45720" rtlCol="0" anchor="ctr"/>
          <a:lstStyle>
            <a:lvl1pPr algn="r">
              <a:defRPr sz="20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26714792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CC70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65666" y="456402"/>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11" name="正方形/長方形 10"/>
          <p:cNvSpPr/>
          <p:nvPr/>
        </p:nvSpPr>
        <p:spPr bwMode="gray">
          <a:xfrm>
            <a:off x="2042161" y="3502881"/>
            <a:ext cx="4766264" cy="228545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1.</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成年になる！</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 </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　</a:t>
            </a:r>
            <a:endParaRPr kumimoji="1"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2.</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トラブルに巻き込まれない</a:t>
            </a:r>
            <a:endParaRPr lang="ja-JP" altLang="en-US" sz="20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3</a:t>
            </a:r>
            <a:r>
              <a:rPr kumimoji="1"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リスクに備える</a:t>
            </a: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4.</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まとめ</a:t>
            </a:r>
          </a:p>
        </p:txBody>
      </p:sp>
      <p:sp>
        <p:nvSpPr>
          <p:cNvPr id="12" name="角丸四角形 11"/>
          <p:cNvSpPr/>
          <p:nvPr/>
        </p:nvSpPr>
        <p:spPr>
          <a:xfrm>
            <a:off x="2114549" y="2814041"/>
            <a:ext cx="4791075" cy="572506"/>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bwMode="white">
          <a:xfrm>
            <a:off x="2568956" y="2736887"/>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14" name="図 13"/>
          <p:cNvPicPr>
            <a:picLocks noChangeAspect="1"/>
          </p:cNvPicPr>
          <p:nvPr/>
        </p:nvPicPr>
        <p:blipFill>
          <a:blip r:embed="rId3"/>
          <a:stretch>
            <a:fillRect/>
          </a:stretch>
        </p:blipFill>
        <p:spPr>
          <a:xfrm>
            <a:off x="2717664" y="6025100"/>
            <a:ext cx="3725603" cy="281478"/>
          </a:xfrm>
          <a:prstGeom prst="rect">
            <a:avLst/>
          </a:prstGeom>
        </p:spPr>
      </p:pic>
      <p:sp>
        <p:nvSpPr>
          <p:cNvPr id="15" name="正方形/長方形 14"/>
          <p:cNvSpPr/>
          <p:nvPr/>
        </p:nvSpPr>
        <p:spPr bwMode="gray">
          <a:xfrm>
            <a:off x="366467" y="1370473"/>
            <a:ext cx="8580026" cy="1000274"/>
          </a:xfrm>
          <a:prstGeom prst="rect">
            <a:avLst/>
          </a:prstGeom>
        </p:spPr>
        <p:txBody>
          <a:bodyPr wrap="square">
            <a:spAutoFit/>
          </a:bodyPr>
          <a:lstStyle/>
          <a:p>
            <a:pPr algn="ctr">
              <a:lnSpc>
                <a:spcPts val="2700"/>
              </a:lnSpc>
              <a:spcBef>
                <a:spcPct val="50000"/>
              </a:spcBef>
              <a:defRPr/>
            </a:pPr>
            <a:r>
              <a:rPr lang="ja-JP" altLang="en-US" sz="44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成年になるということ</a:t>
            </a:r>
            <a:endParaRPr lang="en-US" altLang="ja-JP" sz="4400" b="1" dirty="0">
              <a:ln w="18415" cmpd="sng">
                <a:solidFill>
                  <a:srgbClr val="FFFFFF"/>
                </a:solidFill>
                <a:prstDash val="solid"/>
              </a:ln>
              <a:solidFill>
                <a:srgbClr val="FF0000"/>
              </a:solidFill>
              <a:latin typeface="Meiryo UI" panose="020B0604030504040204" pitchFamily="50" charset="-128"/>
              <a:ea typeface="Meiryo UI" panose="020B0604030504040204" pitchFamily="50" charset="-128"/>
              <a:cs typeface="ヒラギノ角ゴ Std W8"/>
            </a:endParaRPr>
          </a:p>
          <a:p>
            <a:pPr lvl="0" algn="ctr">
              <a:lnSpc>
                <a:spcPts val="2700"/>
              </a:lnSpc>
              <a:spcBef>
                <a:spcPct val="50000"/>
              </a:spcBef>
              <a:defRPr/>
            </a:pPr>
            <a:r>
              <a:rPr lang="ja-JP" altLang="en-US" sz="24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rPr>
              <a:t>～成年年齢と契約について</a:t>
            </a:r>
            <a:r>
              <a:rPr lang="ja-JP" altLang="en-US" sz="28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rPr>
              <a:t>～</a:t>
            </a:r>
            <a:endParaRPr lang="en-US" altLang="ja-JP" sz="28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1</a:t>
            </a:fld>
            <a:endParaRPr lang="ja-JP" altLang="en-US" dirty="0"/>
          </a:p>
        </p:txBody>
      </p:sp>
    </p:spTree>
    <p:extLst>
      <p:ext uri="{BB962C8B-B14F-4D97-AF65-F5344CB8AC3E}">
        <p14:creationId xmlns:p14="http://schemas.microsoft.com/office/powerpoint/2010/main" val="216306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テキスト ボックス 6"/>
          <p:cNvSpPr txBox="1"/>
          <p:nvPr/>
        </p:nvSpPr>
        <p:spPr>
          <a:xfrm>
            <a:off x="1687148" y="1351721"/>
            <a:ext cx="7137398" cy="3785652"/>
          </a:xfrm>
          <a:prstGeom prst="rect">
            <a:avLst/>
          </a:prstGeom>
          <a:noFill/>
        </p:spPr>
        <p:txBody>
          <a:bodyPr wrap="square" rtlCol="0">
            <a:spAutoFit/>
          </a:bodyPr>
          <a:lstStyle/>
          <a:p>
            <a:pPr marL="0" marR="0" lvl="0" indent="-457200" defTabSz="457200" rtl="0" eaLnBrk="1" fontAlgn="auto" latinLnBrk="0" hangingPunct="1">
              <a:lnSpc>
                <a:spcPct val="100000"/>
              </a:lnSpc>
              <a:spcBef>
                <a:spcPts val="0"/>
              </a:spcBef>
              <a:spcAft>
                <a:spcPts val="0"/>
              </a:spcAft>
              <a:buClrTx/>
              <a:buSzTx/>
              <a:buFontTx/>
              <a:buNone/>
              <a:tabLst/>
              <a:defRPr/>
            </a:pP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これまでの学習を通して学んだように、成年になると色々な責任がともないますが、</a:t>
            </a:r>
            <a:endParaRPr lang="en-US" altLang="ja-JP" sz="4800" dirty="0">
              <a:solidFill>
                <a:srgbClr val="254061"/>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ct val="100000"/>
              </a:lnSpc>
              <a:spcBef>
                <a:spcPts val="0"/>
              </a:spcBef>
              <a:spcAft>
                <a:spcPts val="0"/>
              </a:spcAft>
              <a:buClrTx/>
              <a:buSzTx/>
              <a:buFontTx/>
              <a:buNone/>
              <a:tabLst/>
              <a:defRPr/>
            </a:pP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みんなは</a:t>
            </a:r>
            <a:r>
              <a:rPr lang="ja-JP" altLang="en-US" sz="4800" b="1" u="sng" dirty="0">
                <a:solidFill>
                  <a:srgbClr val="254061"/>
                </a:solidFill>
                <a:latin typeface="Meiryo UI" panose="020B0604030504040204" pitchFamily="50" charset="-128"/>
                <a:ea typeface="Meiryo UI" panose="020B0604030504040204" pitchFamily="50" charset="-128"/>
                <a:cs typeface="ヒラギノ角ゴ Pro W6"/>
              </a:rPr>
              <a:t>どんな点に注意する必要がある</a:t>
            </a: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と思いますか。</a:t>
            </a:r>
            <a:endParaRPr lang="en-US" altLang="ja-JP" sz="4800" dirty="0">
              <a:solidFill>
                <a:srgbClr val="254061"/>
              </a:solidFill>
              <a:latin typeface="Meiryo UI" panose="020B0604030504040204" pitchFamily="50" charset="-128"/>
              <a:ea typeface="Meiryo UI" panose="020B0604030504040204" pitchFamily="50" charset="-128"/>
              <a:cs typeface="ヒラギノ角ゴ Pro W6"/>
            </a:endParaRPr>
          </a:p>
        </p:txBody>
      </p:sp>
      <p:pic>
        <p:nvPicPr>
          <p:cNvPr id="16" name="図 15">
            <a:extLst>
              <a:ext uri="{FF2B5EF4-FFF2-40B4-BE49-F238E27FC236}">
                <a16:creationId xmlns:a16="http://schemas.microsoft.com/office/drawing/2014/main" id="{6DA3E24C-D073-40C5-8037-37E3ECF2F6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773" y="4606903"/>
            <a:ext cx="1534452" cy="2011436"/>
          </a:xfrm>
          <a:prstGeom prst="rect">
            <a:avLst/>
          </a:prstGeom>
        </p:spPr>
      </p:pic>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10</a:t>
            </a:fld>
            <a:endParaRPr lang="ja-JP" altLang="en-US" dirty="0"/>
          </a:p>
        </p:txBody>
      </p:sp>
      <p:sp>
        <p:nvSpPr>
          <p:cNvPr id="6" name="吹き出し: 角を丸めた四角形 5">
            <a:extLst>
              <a:ext uri="{FF2B5EF4-FFF2-40B4-BE49-F238E27FC236}">
                <a16:creationId xmlns:a16="http://schemas.microsoft.com/office/drawing/2014/main" id="{5718F38E-CC80-4619-91AF-71DFBE252A0D}"/>
              </a:ext>
            </a:extLst>
          </p:cNvPr>
          <p:cNvSpPr/>
          <p:nvPr/>
        </p:nvSpPr>
        <p:spPr>
          <a:xfrm>
            <a:off x="1503679" y="1152165"/>
            <a:ext cx="7385344" cy="4184765"/>
          </a:xfrm>
          <a:prstGeom prst="wedgeRoundRectCallout">
            <a:avLst>
              <a:gd name="adj1" fmla="val -56129"/>
              <a:gd name="adj2" fmla="val 37735"/>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8783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465666" y="2547951"/>
            <a:ext cx="8212668" cy="923330"/>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２</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トラブルに巻き込まれない</a:t>
            </a:r>
            <a:endPar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11</a:t>
            </a:fld>
            <a:endParaRPr lang="ja-JP" altLang="en-US" dirty="0"/>
          </a:p>
        </p:txBody>
      </p:sp>
    </p:spTree>
    <p:extLst>
      <p:ext uri="{BB962C8B-B14F-4D97-AF65-F5344CB8AC3E}">
        <p14:creationId xmlns:p14="http://schemas.microsoft.com/office/powerpoint/2010/main" val="92744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トラブルに巻き込まれない①</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233796" y="671943"/>
            <a:ext cx="650840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3" name="グループ化 2">
            <a:extLst>
              <a:ext uri="{FF2B5EF4-FFF2-40B4-BE49-F238E27FC236}">
                <a16:creationId xmlns:a16="http://schemas.microsoft.com/office/drawing/2014/main" id="{8A6A81F3-B5D1-4735-9EB2-28A663B8BAC5}"/>
              </a:ext>
            </a:extLst>
          </p:cNvPr>
          <p:cNvGrpSpPr/>
          <p:nvPr/>
        </p:nvGrpSpPr>
        <p:grpSpPr>
          <a:xfrm>
            <a:off x="175775" y="2158074"/>
            <a:ext cx="8800800" cy="1584924"/>
            <a:chOff x="175775" y="2158074"/>
            <a:chExt cx="8800800" cy="1584924"/>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75775" y="2158074"/>
              <a:ext cx="4321523" cy="432316"/>
              <a:chOff x="5018363" y="6140624"/>
              <a:chExt cx="2493818" cy="432316"/>
            </a:xfrm>
            <a:solidFill>
              <a:srgbClr val="FFC000"/>
            </a:solidFill>
          </p:grpSpPr>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70257"/>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40624"/>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①キャッチセ－ルス</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17" name="正方形/長方形 16"/>
            <p:cNvSpPr/>
            <p:nvPr/>
          </p:nvSpPr>
          <p:spPr>
            <a:xfrm>
              <a:off x="302097" y="2727277"/>
              <a:ext cx="8674478" cy="10157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駅や街中などで声をかけて、事務所や喫茶店などに連れて行き、商品などを買わせる販売行為。</a:t>
              </a:r>
            </a:p>
          </p:txBody>
        </p:sp>
      </p:grpSp>
      <p:grpSp>
        <p:nvGrpSpPr>
          <p:cNvPr id="4" name="グループ化 3">
            <a:extLst>
              <a:ext uri="{FF2B5EF4-FFF2-40B4-BE49-F238E27FC236}">
                <a16:creationId xmlns:a16="http://schemas.microsoft.com/office/drawing/2014/main" id="{255A73E7-CBC9-45B7-861C-F64EE1CD0355}"/>
              </a:ext>
            </a:extLst>
          </p:cNvPr>
          <p:cNvGrpSpPr/>
          <p:nvPr/>
        </p:nvGrpSpPr>
        <p:grpSpPr>
          <a:xfrm>
            <a:off x="175775" y="4168403"/>
            <a:ext cx="8646252" cy="2266308"/>
            <a:chOff x="175775" y="4168403"/>
            <a:chExt cx="8646252" cy="2266308"/>
          </a:xfrm>
        </p:grpSpPr>
        <p:grpSp>
          <p:nvGrpSpPr>
            <p:cNvPr id="21" name="グループ化 20">
              <a:extLst>
                <a:ext uri="{FF2B5EF4-FFF2-40B4-BE49-F238E27FC236}">
                  <a16:creationId xmlns:a16="http://schemas.microsoft.com/office/drawing/2014/main" id="{0F4FD678-876F-4360-9784-BCF9500CA129}"/>
                </a:ext>
              </a:extLst>
            </p:cNvPr>
            <p:cNvGrpSpPr/>
            <p:nvPr/>
          </p:nvGrpSpPr>
          <p:grpSpPr>
            <a:xfrm>
              <a:off x="175775" y="4168403"/>
              <a:ext cx="4321523" cy="432316"/>
              <a:chOff x="5018363" y="6140624"/>
              <a:chExt cx="2493818" cy="432316"/>
            </a:xfrm>
            <a:solidFill>
              <a:srgbClr val="92D050"/>
            </a:solidFill>
          </p:grpSpPr>
          <p:sp>
            <p:nvSpPr>
              <p:cNvPr id="22" name="角丸四角形 2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角丸四角形 22"/>
              <p:cNvSpPr/>
              <p:nvPr/>
            </p:nvSpPr>
            <p:spPr bwMode="white">
              <a:xfrm>
                <a:off x="5046649" y="6170257"/>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p:cNvSpPr/>
              <p:nvPr/>
            </p:nvSpPr>
            <p:spPr bwMode="white">
              <a:xfrm>
                <a:off x="5103173" y="6140624"/>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②アポイントメントセールス</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7" name="正方形/長方形 26"/>
            <p:cNvSpPr/>
            <p:nvPr/>
          </p:nvSpPr>
          <p:spPr>
            <a:xfrm>
              <a:off x="322742" y="4642702"/>
              <a:ext cx="8499285"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電話やメールなどで「当たりました」「選ばれました」などと伝え、会う約束（アポイントメント）をとりつけてよび出し、商品などを買わせる販売行為。</a:t>
              </a:r>
            </a:p>
          </p:txBody>
        </p:sp>
      </p:grpSp>
      <p:grpSp>
        <p:nvGrpSpPr>
          <p:cNvPr id="2" name="グループ化 1">
            <a:extLst>
              <a:ext uri="{FF2B5EF4-FFF2-40B4-BE49-F238E27FC236}">
                <a16:creationId xmlns:a16="http://schemas.microsoft.com/office/drawing/2014/main" id="{A4A910B6-F9D1-4C1C-8894-040A2420026A}"/>
              </a:ext>
            </a:extLst>
          </p:cNvPr>
          <p:cNvGrpSpPr/>
          <p:nvPr/>
        </p:nvGrpSpPr>
        <p:grpSpPr>
          <a:xfrm>
            <a:off x="69259" y="541915"/>
            <a:ext cx="9005482" cy="1833992"/>
            <a:chOff x="87861" y="506058"/>
            <a:chExt cx="9005482" cy="1833992"/>
          </a:xfrm>
        </p:grpSpPr>
        <p:sp>
          <p:nvSpPr>
            <p:cNvPr id="16" name="正方形/長方形 15"/>
            <p:cNvSpPr/>
            <p:nvPr/>
          </p:nvSpPr>
          <p:spPr>
            <a:xfrm>
              <a:off x="87861" y="506058"/>
              <a:ext cx="7865513"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600" b="1" dirty="0">
                  <a:solidFill>
                    <a:schemeClr val="tx2"/>
                  </a:solidFill>
                  <a:latin typeface="Meiryo UI" panose="020B0604030504040204" pitchFamily="50" charset="-128"/>
                  <a:ea typeface="Meiryo UI" panose="020B0604030504040204" pitchFamily="50" charset="-128"/>
                  <a:cs typeface="ヒラギノ丸ゴ Pro W4"/>
                </a:rPr>
                <a:t>トラブルは、</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未然に</a:t>
              </a:r>
              <a:r>
                <a:rPr lang="ja-JP" altLang="en-US" sz="3600" b="1" dirty="0">
                  <a:solidFill>
                    <a:schemeClr val="tx2"/>
                  </a:solidFill>
                  <a:latin typeface="Meiryo UI" panose="020B0604030504040204" pitchFamily="50" charset="-128"/>
                  <a:ea typeface="Meiryo UI" panose="020B0604030504040204" pitchFamily="50" charset="-128"/>
                  <a:cs typeface="ヒラギノ丸ゴ Pro W4"/>
                </a:rPr>
                <a:t>防ぐことが大切です。普段から十分、気を付けましょう。</a:t>
              </a:r>
            </a:p>
          </p:txBody>
        </p:sp>
        <p:pic>
          <p:nvPicPr>
            <p:cNvPr id="28" name="図 27"/>
            <p:cNvPicPr>
              <a:picLocks noChangeAspect="1"/>
            </p:cNvPicPr>
            <p:nvPr/>
          </p:nvPicPr>
          <p:blipFill>
            <a:blip r:embed="rId2"/>
            <a:stretch>
              <a:fillRect/>
            </a:stretch>
          </p:blipFill>
          <p:spPr>
            <a:xfrm>
              <a:off x="7716495" y="748584"/>
              <a:ext cx="1376848" cy="1591466"/>
            </a:xfrm>
            <a:prstGeom prst="rect">
              <a:avLst/>
            </a:prstGeom>
          </p:spPr>
        </p:pic>
      </p:grpSp>
      <p:sp>
        <p:nvSpPr>
          <p:cNvPr id="5" name="スライド番号プレースホルダー 4"/>
          <p:cNvSpPr>
            <a:spLocks noGrp="1"/>
          </p:cNvSpPr>
          <p:nvPr>
            <p:ph type="sldNum" sz="quarter" idx="12"/>
          </p:nvPr>
        </p:nvSpPr>
        <p:spPr/>
        <p:txBody>
          <a:bodyPr/>
          <a:lstStyle/>
          <a:p>
            <a:pPr defTabSz="457200">
              <a:defRPr/>
            </a:pPr>
            <a:fld id="{7B76553B-32E2-D644-9CD0-56FDA882EB90}" type="slidenum">
              <a:rPr lang="ja-JP" altLang="en-US" smtClean="0"/>
              <a:pPr defTabSz="457200">
                <a:defRPr/>
              </a:pPr>
              <a:t>12</a:t>
            </a:fld>
            <a:endParaRPr lang="ja-JP" altLang="en-US" dirty="0"/>
          </a:p>
        </p:txBody>
      </p:sp>
    </p:spTree>
    <p:extLst>
      <p:ext uri="{BB962C8B-B14F-4D97-AF65-F5344CB8AC3E}">
        <p14:creationId xmlns:p14="http://schemas.microsoft.com/office/powerpoint/2010/main" val="303397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トラブルに巻き込まれない②</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233796" y="671943"/>
            <a:ext cx="650840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17" name="正方形/長方形 16"/>
          <p:cNvSpPr/>
          <p:nvPr/>
        </p:nvSpPr>
        <p:spPr>
          <a:xfrm>
            <a:off x="302097" y="2727277"/>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4" name="グループ化 3">
            <a:extLst>
              <a:ext uri="{FF2B5EF4-FFF2-40B4-BE49-F238E27FC236}">
                <a16:creationId xmlns:a16="http://schemas.microsoft.com/office/drawing/2014/main" id="{1C4043BF-B05B-4B3F-BFF7-FB90F6DC58EE}"/>
              </a:ext>
            </a:extLst>
          </p:cNvPr>
          <p:cNvGrpSpPr/>
          <p:nvPr/>
        </p:nvGrpSpPr>
        <p:grpSpPr>
          <a:xfrm>
            <a:off x="49451" y="4510727"/>
            <a:ext cx="8875576" cy="2058670"/>
            <a:chOff x="49451" y="4510727"/>
            <a:chExt cx="8875576" cy="2058670"/>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49451" y="4510727"/>
              <a:ext cx="4321523" cy="432316"/>
              <a:chOff x="5018363" y="6140624"/>
              <a:chExt cx="2493818" cy="432316"/>
            </a:xfrm>
            <a:solidFill>
              <a:schemeClr val="accent2">
                <a:lumMod val="60000"/>
                <a:lumOff val="40000"/>
              </a:schemeClr>
            </a:solidFill>
          </p:grpSpPr>
          <p:sp>
            <p:nvSpPr>
              <p:cNvPr id="42" name="角丸四角形 4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3" name="角丸四角形 42"/>
              <p:cNvSpPr/>
              <p:nvPr/>
            </p:nvSpPr>
            <p:spPr bwMode="white">
              <a:xfrm>
                <a:off x="5046649" y="6170257"/>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40624"/>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④通販トラブル</a:t>
                </a: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18" name="正方形/長方形 17"/>
            <p:cNvSpPr/>
            <p:nvPr/>
          </p:nvSpPr>
          <p:spPr>
            <a:xfrm>
              <a:off x="224792" y="5004219"/>
              <a:ext cx="8700235" cy="156517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インターネット等を利用して注文した際に、「商品が届かない」「注文品と違うものが届いた」「購入したお店と連絡が取れない」などのトラブル。</a:t>
              </a:r>
            </a:p>
          </p:txBody>
        </p:sp>
      </p:grpSp>
      <p:sp>
        <p:nvSpPr>
          <p:cNvPr id="21" name="正方形/長方形 20"/>
          <p:cNvSpPr/>
          <p:nvPr/>
        </p:nvSpPr>
        <p:spPr>
          <a:xfrm>
            <a:off x="224792" y="506058"/>
            <a:ext cx="715526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3" name="グループ化 2">
            <a:extLst>
              <a:ext uri="{FF2B5EF4-FFF2-40B4-BE49-F238E27FC236}">
                <a16:creationId xmlns:a16="http://schemas.microsoft.com/office/drawing/2014/main" id="{3DA90A49-2FFC-4679-906F-C04F64217768}"/>
              </a:ext>
            </a:extLst>
          </p:cNvPr>
          <p:cNvGrpSpPr/>
          <p:nvPr/>
        </p:nvGrpSpPr>
        <p:grpSpPr>
          <a:xfrm>
            <a:off x="122351" y="1988271"/>
            <a:ext cx="8879981" cy="2215766"/>
            <a:chOff x="122351" y="1988271"/>
            <a:chExt cx="8879981" cy="2215766"/>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22351" y="1988271"/>
              <a:ext cx="4321523" cy="432316"/>
              <a:chOff x="5018363" y="6140624"/>
              <a:chExt cx="2493818" cy="432316"/>
            </a:xfrm>
            <a:solidFill>
              <a:srgbClr val="0070C0"/>
            </a:solidFill>
          </p:grpSpPr>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70257"/>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40624"/>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 </a:t>
                </a: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③架空請求・不当請求</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4" name="正方形/長方形 23"/>
            <p:cNvSpPr/>
            <p:nvPr/>
          </p:nvSpPr>
          <p:spPr>
            <a:xfrm>
              <a:off x="302097" y="2728899"/>
              <a:ext cx="8700235" cy="147513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画像や年齢認証をクリックしただけで請求される場合がある。連絡すると、悪質業者から言葉巧みに、金銭の支払を要求されたりする。</a:t>
              </a:r>
              <a:endParaRPr lang="ja-JP" altLang="en-US" sz="4400" b="1" u="sng"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grpSp>
      <p:grpSp>
        <p:nvGrpSpPr>
          <p:cNvPr id="2" name="グループ化 1">
            <a:extLst>
              <a:ext uri="{FF2B5EF4-FFF2-40B4-BE49-F238E27FC236}">
                <a16:creationId xmlns:a16="http://schemas.microsoft.com/office/drawing/2014/main" id="{C2E54B72-AB7F-4CF3-99C1-B98B9BE0C1F8}"/>
              </a:ext>
            </a:extLst>
          </p:cNvPr>
          <p:cNvGrpSpPr/>
          <p:nvPr/>
        </p:nvGrpSpPr>
        <p:grpSpPr>
          <a:xfrm>
            <a:off x="187569" y="445047"/>
            <a:ext cx="8808562" cy="1975540"/>
            <a:chOff x="187569" y="445047"/>
            <a:chExt cx="8808562" cy="1975540"/>
          </a:xfrm>
        </p:grpSpPr>
        <p:pic>
          <p:nvPicPr>
            <p:cNvPr id="23" name="図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6466" y="812517"/>
              <a:ext cx="1869665" cy="160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p:cNvSpPr/>
            <p:nvPr/>
          </p:nvSpPr>
          <p:spPr>
            <a:xfrm>
              <a:off x="187569" y="445047"/>
              <a:ext cx="7455009"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インターネットを利用した時に生じる</a:t>
              </a:r>
            </a:p>
            <a:p>
              <a:pPr lvl="0" defTabSz="457200">
                <a:lnSpc>
                  <a:spcPct val="110000"/>
                </a:lnSpc>
                <a:defRPr/>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トラブルにも気を付けましょう。</a:t>
              </a:r>
            </a:p>
          </p:txBody>
        </p:sp>
      </p:grpSp>
      <p:sp>
        <p:nvSpPr>
          <p:cNvPr id="5" name="スライド番号プレースホルダー 4"/>
          <p:cNvSpPr>
            <a:spLocks noGrp="1"/>
          </p:cNvSpPr>
          <p:nvPr>
            <p:ph type="sldNum" sz="quarter" idx="12"/>
          </p:nvPr>
        </p:nvSpPr>
        <p:spPr/>
        <p:txBody>
          <a:bodyPr/>
          <a:lstStyle/>
          <a:p>
            <a:pPr defTabSz="457200">
              <a:defRPr/>
            </a:pPr>
            <a:fld id="{7B76553B-32E2-D644-9CD0-56FDA882EB90}" type="slidenum">
              <a:rPr lang="ja-JP" altLang="en-US" smtClean="0"/>
              <a:pPr defTabSz="457200">
                <a:defRPr/>
              </a:pPr>
              <a:t>13</a:t>
            </a:fld>
            <a:endParaRPr lang="ja-JP" altLang="en-US" dirty="0"/>
          </a:p>
        </p:txBody>
      </p:sp>
    </p:spTree>
    <p:extLst>
      <p:ext uri="{BB962C8B-B14F-4D97-AF65-F5344CB8AC3E}">
        <p14:creationId xmlns:p14="http://schemas.microsoft.com/office/powerpoint/2010/main" val="346014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287894" y="-19942"/>
            <a:ext cx="560443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困ったら相談しましょう</a:t>
            </a:r>
          </a:p>
        </p:txBody>
      </p:sp>
      <p:sp>
        <p:nvSpPr>
          <p:cNvPr id="29" name="下矢印 28"/>
          <p:cNvSpPr/>
          <p:nvPr/>
        </p:nvSpPr>
        <p:spPr>
          <a:xfrm>
            <a:off x="3359400" y="2700209"/>
            <a:ext cx="1723542" cy="388707"/>
          </a:xfrm>
          <a:prstGeom prst="downArrow">
            <a:avLst/>
          </a:prstGeom>
          <a:solidFill>
            <a:schemeClr val="tx2"/>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99825151-56DB-4F01-AF2A-ECEB6C0331C1}"/>
              </a:ext>
            </a:extLst>
          </p:cNvPr>
          <p:cNvGrpSpPr/>
          <p:nvPr/>
        </p:nvGrpSpPr>
        <p:grpSpPr>
          <a:xfrm>
            <a:off x="117836" y="3208762"/>
            <a:ext cx="8855257" cy="2099626"/>
            <a:chOff x="406515" y="3155736"/>
            <a:chExt cx="8335568" cy="2099626"/>
          </a:xfrm>
        </p:grpSpPr>
        <p:sp>
          <p:nvSpPr>
            <p:cNvPr id="30" name="角丸四角形 29"/>
            <p:cNvSpPr/>
            <p:nvPr/>
          </p:nvSpPr>
          <p:spPr>
            <a:xfrm>
              <a:off x="406515" y="3155736"/>
              <a:ext cx="8248650" cy="209962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66593" y="3380904"/>
              <a:ext cx="8175490" cy="143037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消費トラブル等の相談窓口の電話番号は</a:t>
              </a:r>
            </a:p>
            <a:p>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188</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番（いやや！）</a:t>
              </a:r>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　身近な消費生活センター</a:t>
              </a:r>
            </a:p>
            <a:p>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や消費生活相談窓口を案内してくれます。</a:t>
              </a:r>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4937105" y="4814055"/>
              <a:ext cx="3602393"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相談は無料。土日祝もつながります。</a:t>
              </a:r>
              <a:endPar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 name="グループ化 4">
            <a:extLst>
              <a:ext uri="{FF2B5EF4-FFF2-40B4-BE49-F238E27FC236}">
                <a16:creationId xmlns:a16="http://schemas.microsoft.com/office/drawing/2014/main" id="{9912BA36-AEEB-4266-80D8-77165D49EB90}"/>
              </a:ext>
            </a:extLst>
          </p:cNvPr>
          <p:cNvGrpSpPr/>
          <p:nvPr/>
        </p:nvGrpSpPr>
        <p:grpSpPr>
          <a:xfrm>
            <a:off x="550707" y="5509332"/>
            <a:ext cx="5256557" cy="1217129"/>
            <a:chOff x="561996" y="5338631"/>
            <a:chExt cx="4876779" cy="1217129"/>
          </a:xfrm>
        </p:grpSpPr>
        <p:grpSp>
          <p:nvGrpSpPr>
            <p:cNvPr id="4" name="グループ化 3">
              <a:extLst>
                <a:ext uri="{FF2B5EF4-FFF2-40B4-BE49-F238E27FC236}">
                  <a16:creationId xmlns:a16="http://schemas.microsoft.com/office/drawing/2014/main" id="{248E7E55-D6DF-4213-A680-7FCA698167E6}"/>
                </a:ext>
              </a:extLst>
            </p:cNvPr>
            <p:cNvGrpSpPr/>
            <p:nvPr/>
          </p:nvGrpSpPr>
          <p:grpSpPr>
            <a:xfrm>
              <a:off x="561996" y="5338631"/>
              <a:ext cx="4876779" cy="1217129"/>
              <a:chOff x="561996" y="5338631"/>
              <a:chExt cx="4876779" cy="1217129"/>
            </a:xfrm>
          </p:grpSpPr>
          <p:pic>
            <p:nvPicPr>
              <p:cNvPr id="37" name="図 36"/>
              <p:cNvPicPr>
                <a:picLocks noChangeAspect="1"/>
              </p:cNvPicPr>
              <p:nvPr/>
            </p:nvPicPr>
            <p:blipFill rotWithShape="1">
              <a:blip r:embed="rId2" cstate="print">
                <a:extLst>
                  <a:ext uri="{28A0092B-C50C-407E-A947-70E740481C1C}">
                    <a14:useLocalDpi xmlns:a14="http://schemas.microsoft.com/office/drawing/2010/main" val="0"/>
                  </a:ext>
                </a:extLst>
              </a:blip>
              <a:srcRect b="23542"/>
              <a:stretch/>
            </p:blipFill>
            <p:spPr>
              <a:xfrm flipH="1">
                <a:off x="561996" y="5373527"/>
                <a:ext cx="824630" cy="1117094"/>
              </a:xfrm>
              <a:prstGeom prst="rect">
                <a:avLst/>
              </a:prstGeom>
            </p:spPr>
          </p:pic>
          <p:sp>
            <p:nvSpPr>
              <p:cNvPr id="38" name="角丸四角形吹き出し 37"/>
              <p:cNvSpPr/>
              <p:nvPr/>
            </p:nvSpPr>
            <p:spPr>
              <a:xfrm>
                <a:off x="1635954" y="5338631"/>
                <a:ext cx="3802821" cy="1217129"/>
              </a:xfrm>
              <a:prstGeom prst="wedgeRoundRectCallout">
                <a:avLst>
                  <a:gd name="adj1" fmla="val -56198"/>
                  <a:gd name="adj2" fmla="val 2960"/>
                  <a:gd name="adj3" fmla="val 16667"/>
                </a:avLst>
              </a:prstGeom>
              <a:solidFill>
                <a:schemeClr val="accent2">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39" name="正方形/長方形 38"/>
            <p:cNvSpPr/>
            <p:nvPr/>
          </p:nvSpPr>
          <p:spPr>
            <a:xfrm>
              <a:off x="1848289" y="5478937"/>
              <a:ext cx="3588522" cy="906274"/>
            </a:xfrm>
            <a:prstGeom prst="rect">
              <a:avLst/>
            </a:prstGeom>
          </p:spPr>
          <p:txBody>
            <a:bodyPr wrap="square">
              <a:spAutoFit/>
            </a:bodyPr>
            <a:lstStyle/>
            <a:p>
              <a:pPr lvl="0">
                <a:lnSpc>
                  <a:spcPts val="3400"/>
                </a:lnSpc>
              </a:pPr>
              <a:r>
                <a:rPr lang="ja-JP" altLang="en-US" sz="2000" b="1" dirty="0">
                  <a:solidFill>
                    <a:srgbClr val="17375E"/>
                  </a:solidFill>
                  <a:latin typeface="Meiryo UI" panose="020B0604030504040204" pitchFamily="50" charset="-128"/>
                  <a:ea typeface="Meiryo UI" panose="020B0604030504040204" pitchFamily="50" charset="-128"/>
                </a:rPr>
                <a:t>困ったらひとりで悩まずに消費生活センターなどに相談しましょう。</a:t>
              </a:r>
            </a:p>
          </p:txBody>
        </p:sp>
      </p:grpSp>
      <p:grpSp>
        <p:nvGrpSpPr>
          <p:cNvPr id="2" name="グループ化 1">
            <a:extLst>
              <a:ext uri="{FF2B5EF4-FFF2-40B4-BE49-F238E27FC236}">
                <a16:creationId xmlns:a16="http://schemas.microsoft.com/office/drawing/2014/main" id="{7DF581BE-26DD-447F-9270-656C34911A44}"/>
              </a:ext>
            </a:extLst>
          </p:cNvPr>
          <p:cNvGrpSpPr/>
          <p:nvPr/>
        </p:nvGrpSpPr>
        <p:grpSpPr>
          <a:xfrm>
            <a:off x="929216" y="875789"/>
            <a:ext cx="8100789" cy="2347998"/>
            <a:chOff x="859743" y="875789"/>
            <a:chExt cx="8100789" cy="2347998"/>
          </a:xfrm>
        </p:grpSpPr>
        <p:pic>
          <p:nvPicPr>
            <p:cNvPr id="46" name="図 45"/>
            <p:cNvPicPr>
              <a:picLocks noChangeAspect="1"/>
            </p:cNvPicPr>
            <p:nvPr/>
          </p:nvPicPr>
          <p:blipFill rotWithShape="1">
            <a:blip r:embed="rId3" cstate="screen">
              <a:extLst>
                <a:ext uri="{28A0092B-C50C-407E-A947-70E740481C1C}">
                  <a14:useLocalDpi xmlns:a14="http://schemas.microsoft.com/office/drawing/2010/main"/>
                </a:ext>
              </a:extLst>
            </a:blip>
            <a:srcRect r="2541" b="736"/>
            <a:stretch/>
          </p:blipFill>
          <p:spPr>
            <a:xfrm>
              <a:off x="859743" y="875789"/>
              <a:ext cx="6245268" cy="1704574"/>
            </a:xfrm>
            <a:prstGeom prst="round2DiagRect">
              <a:avLst>
                <a:gd name="adj1" fmla="val 30295"/>
                <a:gd name="adj2" fmla="val 27999"/>
              </a:avLst>
            </a:prstGeom>
          </p:spPr>
        </p:pic>
        <p:sp>
          <p:nvSpPr>
            <p:cNvPr id="40" name="テキスト ボックス 39"/>
            <p:cNvSpPr txBox="1"/>
            <p:nvPr/>
          </p:nvSpPr>
          <p:spPr>
            <a:xfrm>
              <a:off x="2042134" y="1153197"/>
              <a:ext cx="4019579" cy="1077218"/>
            </a:xfrm>
            <a:prstGeom prst="rect">
              <a:avLst/>
            </a:prstGeom>
            <a:noFill/>
          </p:spPr>
          <p:txBody>
            <a:bodyPr wrap="square" rtlCol="0">
              <a:spAutoFit/>
            </a:bodyPr>
            <a:lstStyle/>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困ったことになった・・・</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トラブルにあった・・・</a:t>
              </a:r>
            </a:p>
          </p:txBody>
        </p:sp>
        <p:pic>
          <p:nvPicPr>
            <p:cNvPr id="48" name="図 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4746" y="997657"/>
              <a:ext cx="2375786" cy="2226130"/>
            </a:xfrm>
            <a:prstGeom prst="rect">
              <a:avLst/>
            </a:prstGeom>
          </p:spPr>
        </p:pic>
      </p:grpSp>
      <p:sp>
        <p:nvSpPr>
          <p:cNvPr id="6" name="スライド番号プレースホルダー 5"/>
          <p:cNvSpPr>
            <a:spLocks noGrp="1"/>
          </p:cNvSpPr>
          <p:nvPr>
            <p:ph type="sldNum" sz="quarter" idx="12"/>
          </p:nvPr>
        </p:nvSpPr>
        <p:spPr/>
        <p:txBody>
          <a:bodyPr/>
          <a:lstStyle/>
          <a:p>
            <a:pPr defTabSz="457200">
              <a:defRPr/>
            </a:pPr>
            <a:fld id="{7B76553B-32E2-D644-9CD0-56FDA882EB90}" type="slidenum">
              <a:rPr lang="ja-JP" altLang="en-US" smtClean="0"/>
              <a:pPr defTabSz="457200">
                <a:defRPr/>
              </a:pPr>
              <a:t>14</a:t>
            </a:fld>
            <a:endParaRPr lang="ja-JP" altLang="en-US" dirty="0"/>
          </a:p>
        </p:txBody>
      </p:sp>
    </p:spTree>
    <p:extLst>
      <p:ext uri="{BB962C8B-B14F-4D97-AF65-F5344CB8AC3E}">
        <p14:creationId xmlns:p14="http://schemas.microsoft.com/office/powerpoint/2010/main" val="285163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6C0CA4D0-77CB-4064-9D58-88E443092090}"/>
              </a:ext>
            </a:extLst>
          </p:cNvPr>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「ク－リング・オフ」って何</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2" name="グループ化 1">
            <a:extLst>
              <a:ext uri="{FF2B5EF4-FFF2-40B4-BE49-F238E27FC236}">
                <a16:creationId xmlns:a16="http://schemas.microsoft.com/office/drawing/2014/main" id="{3DEE0142-7F52-409C-85D4-B923262B45EE}"/>
              </a:ext>
            </a:extLst>
          </p:cNvPr>
          <p:cNvGrpSpPr/>
          <p:nvPr/>
        </p:nvGrpSpPr>
        <p:grpSpPr>
          <a:xfrm>
            <a:off x="346261" y="1092180"/>
            <a:ext cx="8597468" cy="1819248"/>
            <a:chOff x="346261" y="1092180"/>
            <a:chExt cx="8597468" cy="1819248"/>
          </a:xfrm>
        </p:grpSpPr>
        <p:sp>
          <p:nvSpPr>
            <p:cNvPr id="30" name="正方形/長方形 29"/>
            <p:cNvSpPr/>
            <p:nvPr/>
          </p:nvSpPr>
          <p:spPr>
            <a:xfrm>
              <a:off x="346261" y="1092180"/>
              <a:ext cx="7110903"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丸ゴ Pro W4"/>
                </a:rPr>
                <a:t>契約をする前には、</a:t>
              </a:r>
              <a:r>
                <a:rPr lang="ja-JP" altLang="en-US" sz="4400" b="1" dirty="0">
                  <a:solidFill>
                    <a:srgbClr val="FF0000"/>
                  </a:solidFill>
                  <a:latin typeface="Meiryo UI" panose="020B0604030504040204" pitchFamily="50" charset="-128"/>
                  <a:ea typeface="Meiryo UI" panose="020B0604030504040204" pitchFamily="50" charset="-128"/>
                  <a:cs typeface="ヒラギノ丸ゴ Pro W4"/>
                </a:rPr>
                <a:t>慎重によく考えて</a:t>
              </a:r>
              <a:r>
                <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丸ゴ Pro W4"/>
                </a:rPr>
                <a:t>から契約しましょう。</a:t>
              </a:r>
              <a:endPar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6142" y="1327369"/>
              <a:ext cx="1287587" cy="1584059"/>
            </a:xfrm>
            <a:prstGeom prst="rect">
              <a:avLst/>
            </a:prstGeom>
          </p:spPr>
        </p:pic>
      </p:grpSp>
      <p:sp>
        <p:nvSpPr>
          <p:cNvPr id="23" name="正方形/長方形 22"/>
          <p:cNvSpPr/>
          <p:nvPr/>
        </p:nvSpPr>
        <p:spPr>
          <a:xfrm>
            <a:off x="4874852" y="3954636"/>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u="sng"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4728862" y="3482492"/>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3" name="グループ化 2">
            <a:extLst>
              <a:ext uri="{FF2B5EF4-FFF2-40B4-BE49-F238E27FC236}">
                <a16:creationId xmlns:a16="http://schemas.microsoft.com/office/drawing/2014/main" id="{C3A14B3C-3A8D-4F91-8CCD-9DC0E2E1FB9E}"/>
              </a:ext>
            </a:extLst>
          </p:cNvPr>
          <p:cNvGrpSpPr/>
          <p:nvPr/>
        </p:nvGrpSpPr>
        <p:grpSpPr>
          <a:xfrm>
            <a:off x="146318" y="3144097"/>
            <a:ext cx="8851364" cy="3531340"/>
            <a:chOff x="154546" y="3362310"/>
            <a:chExt cx="8834907" cy="2542982"/>
          </a:xfrm>
        </p:grpSpPr>
        <p:sp>
          <p:nvSpPr>
            <p:cNvPr id="22" name="角丸四角形 21"/>
            <p:cNvSpPr/>
            <p:nvPr/>
          </p:nvSpPr>
          <p:spPr>
            <a:xfrm>
              <a:off x="154546" y="3380112"/>
              <a:ext cx="8834907" cy="2525180"/>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242777" y="3362310"/>
              <a:ext cx="8692824"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en-US" altLang="ja-JP" sz="3200" b="1" dirty="0">
                <a:solidFill>
                  <a:schemeClr val="tx2"/>
                </a:solidFill>
                <a:latin typeface="Meiryo UI" panose="020B0604030504040204" pitchFamily="50" charset="-128"/>
                <a:ea typeface="Meiryo UI" panose="020B0604030504040204" pitchFamily="50" charset="-128"/>
                <a:cs typeface="ヒラギノ丸ゴ Pro W4"/>
              </a:endParaRPr>
            </a:p>
            <a:p>
              <a:pPr lvl="0" defTabSz="457200">
                <a:lnSpc>
                  <a:spcPct val="110000"/>
                </a:lnSpc>
                <a:defRPr/>
              </a:pP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　ク－リング・オフ</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(Cooling off)</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は、「頭を冷やして、考え直す」という意味があります。</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一定の期間内であれば、理由を問わず契約を解消</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できるしくみです。　　</a:t>
              </a:r>
            </a:p>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　商品・サービス、販売方法によって、クーリング・</a:t>
              </a:r>
            </a:p>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オフが</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できない場合がある</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ので、契約前にしっかりと確認しておきましょう。</a:t>
              </a:r>
            </a:p>
          </p:txBody>
        </p:sp>
      </p:grpSp>
      <p:sp>
        <p:nvSpPr>
          <p:cNvPr id="13" name="スライド番号プレースホルダー 4">
            <a:extLst>
              <a:ext uri="{FF2B5EF4-FFF2-40B4-BE49-F238E27FC236}">
                <a16:creationId xmlns:a16="http://schemas.microsoft.com/office/drawing/2014/main" id="{69F6B56A-9949-462C-94B2-E22220A85CB8}"/>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15</a:t>
            </a:fld>
            <a:endParaRPr lang="ja-JP" altLang="en-US" dirty="0"/>
          </a:p>
        </p:txBody>
      </p:sp>
    </p:spTree>
    <p:extLst>
      <p:ext uri="{BB962C8B-B14F-4D97-AF65-F5344CB8AC3E}">
        <p14:creationId xmlns:p14="http://schemas.microsoft.com/office/powerpoint/2010/main" val="268589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まとめ</a:t>
            </a:r>
            <a:r>
              <a:rPr kumimoji="1" lang="en-US" altLang="ja-JP"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２</a:t>
            </a:r>
            <a:r>
              <a:rPr kumimoji="1" lang="en-US" altLang="ja-JP"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トラブルに巻き込まれない</a:t>
            </a:r>
            <a:r>
              <a:rPr lang="en-US" altLang="ja-JP" sz="2400" b="1" dirty="0">
                <a:solidFill>
                  <a:schemeClr val="bg1"/>
                </a:solidFill>
                <a:latin typeface="Meiryo UI" panose="020B0604030504040204" pitchFamily="50" charset="-128"/>
                <a:ea typeface="Meiryo UI" panose="020B0604030504040204" pitchFamily="50" charset="-128"/>
                <a:cs typeface="ヒラギノ角ゴ Std W8"/>
              </a:rPr>
              <a:t>)</a:t>
            </a: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19" name="グループ化 18">
            <a:extLst>
              <a:ext uri="{FF2B5EF4-FFF2-40B4-BE49-F238E27FC236}">
                <a16:creationId xmlns:a16="http://schemas.microsoft.com/office/drawing/2014/main" id="{FA441D33-6F00-4BF8-AA1F-6CF4899AFA2E}"/>
              </a:ext>
            </a:extLst>
          </p:cNvPr>
          <p:cNvGrpSpPr/>
          <p:nvPr/>
        </p:nvGrpSpPr>
        <p:grpSpPr>
          <a:xfrm>
            <a:off x="273827" y="2199823"/>
            <a:ext cx="8719674" cy="1136640"/>
            <a:chOff x="-2177912" y="2501368"/>
            <a:chExt cx="8719674" cy="1136640"/>
          </a:xfrm>
        </p:grpSpPr>
        <p:sp>
          <p:nvSpPr>
            <p:cNvPr id="20" name="正方形/長方形 19">
              <a:extLst>
                <a:ext uri="{FF2B5EF4-FFF2-40B4-BE49-F238E27FC236}">
                  <a16:creationId xmlns:a16="http://schemas.microsoft.com/office/drawing/2014/main" id="{C8A723B6-D902-4B60-87DF-E86BAF539ED0}"/>
                </a:ext>
              </a:extLst>
            </p:cNvPr>
            <p:cNvSpPr/>
            <p:nvPr/>
          </p:nvSpPr>
          <p:spPr>
            <a:xfrm>
              <a:off x="-1604655" y="2564260"/>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インターネットを利用した時に生じるトラブルにも気を付けましょう。</a:t>
              </a:r>
            </a:p>
          </p:txBody>
        </p:sp>
        <p:sp>
          <p:nvSpPr>
            <p:cNvPr id="21" name="正方形/長方形 20">
              <a:extLst>
                <a:ext uri="{FF2B5EF4-FFF2-40B4-BE49-F238E27FC236}">
                  <a16:creationId xmlns:a16="http://schemas.microsoft.com/office/drawing/2014/main" id="{C400C8C7-5D79-48A8-86CD-FC552DB50870}"/>
                </a:ext>
              </a:extLst>
            </p:cNvPr>
            <p:cNvSpPr/>
            <p:nvPr/>
          </p:nvSpPr>
          <p:spPr>
            <a:xfrm>
              <a:off x="-2177912" y="2501368"/>
              <a:ext cx="697627" cy="707886"/>
            </a:xfrm>
            <a:prstGeom prst="rect">
              <a:avLst/>
            </a:prstGeom>
          </p:spPr>
          <p:txBody>
            <a:bodyPr wrap="none">
              <a:spAutoFit/>
            </a:bodyPr>
            <a:lstStyle/>
            <a:p>
              <a:r>
                <a:rPr lang="ja-JP" altLang="en-US" sz="4000" dirty="0">
                  <a:solidFill>
                    <a:schemeClr val="tx2">
                      <a:lumMod val="75000"/>
                    </a:schemeClr>
                  </a:solidFill>
                </a:rPr>
                <a:t>②</a:t>
              </a:r>
            </a:p>
          </p:txBody>
        </p:sp>
      </p:grpSp>
      <p:grpSp>
        <p:nvGrpSpPr>
          <p:cNvPr id="24" name="グループ化 23">
            <a:extLst>
              <a:ext uri="{FF2B5EF4-FFF2-40B4-BE49-F238E27FC236}">
                <a16:creationId xmlns:a16="http://schemas.microsoft.com/office/drawing/2014/main" id="{4059F28B-DB75-4811-B95E-F33850F92D36}"/>
              </a:ext>
            </a:extLst>
          </p:cNvPr>
          <p:cNvGrpSpPr/>
          <p:nvPr/>
        </p:nvGrpSpPr>
        <p:grpSpPr>
          <a:xfrm>
            <a:off x="273827" y="821006"/>
            <a:ext cx="8699526" cy="1073748"/>
            <a:chOff x="-2187744" y="2549270"/>
            <a:chExt cx="8699526" cy="1073748"/>
          </a:xfrm>
        </p:grpSpPr>
        <p:sp>
          <p:nvSpPr>
            <p:cNvPr id="25" name="正方形/長方形 24">
              <a:extLst>
                <a:ext uri="{FF2B5EF4-FFF2-40B4-BE49-F238E27FC236}">
                  <a16:creationId xmlns:a16="http://schemas.microsoft.com/office/drawing/2014/main" id="{7EF9E337-86BF-4261-BD9E-AFA2A8BDBD21}"/>
                </a:ext>
              </a:extLst>
            </p:cNvPr>
            <p:cNvSpPr/>
            <p:nvPr/>
          </p:nvSpPr>
          <p:spPr>
            <a:xfrm>
              <a:off x="-1634635" y="2549270"/>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トラブルは、</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未然に</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防ぐことが大切です。</a:t>
              </a:r>
            </a:p>
          </p:txBody>
        </p:sp>
        <p:sp>
          <p:nvSpPr>
            <p:cNvPr id="26" name="正方形/長方形 25">
              <a:extLst>
                <a:ext uri="{FF2B5EF4-FFF2-40B4-BE49-F238E27FC236}">
                  <a16:creationId xmlns:a16="http://schemas.microsoft.com/office/drawing/2014/main" id="{2B1BAD40-9CDB-4E57-9409-95B94F52D3BD}"/>
                </a:ext>
              </a:extLst>
            </p:cNvPr>
            <p:cNvSpPr/>
            <p:nvPr/>
          </p:nvSpPr>
          <p:spPr>
            <a:xfrm>
              <a:off x="-2187744" y="2748787"/>
              <a:ext cx="697627" cy="707886"/>
            </a:xfrm>
            <a:prstGeom prst="rect">
              <a:avLst/>
            </a:prstGeom>
          </p:spPr>
          <p:txBody>
            <a:bodyPr wrap="none">
              <a:spAutoFit/>
            </a:bodyPr>
            <a:lstStyle/>
            <a:p>
              <a:r>
                <a:rPr lang="ja-JP" altLang="en-US" sz="4000" dirty="0">
                  <a:solidFill>
                    <a:schemeClr val="tx2">
                      <a:lumMod val="75000"/>
                    </a:schemeClr>
                  </a:solidFill>
                </a:rPr>
                <a:t>①</a:t>
              </a:r>
            </a:p>
          </p:txBody>
        </p:sp>
      </p:grpSp>
      <p:grpSp>
        <p:nvGrpSpPr>
          <p:cNvPr id="18" name="グループ化 17">
            <a:extLst>
              <a:ext uri="{FF2B5EF4-FFF2-40B4-BE49-F238E27FC236}">
                <a16:creationId xmlns:a16="http://schemas.microsoft.com/office/drawing/2014/main" id="{4059F28B-DB75-4811-B95E-F33850F92D36}"/>
              </a:ext>
            </a:extLst>
          </p:cNvPr>
          <p:cNvGrpSpPr/>
          <p:nvPr/>
        </p:nvGrpSpPr>
        <p:grpSpPr>
          <a:xfrm>
            <a:off x="273827" y="3641532"/>
            <a:ext cx="8714516" cy="1099081"/>
            <a:chOff x="-2187744" y="2508947"/>
            <a:chExt cx="8714516" cy="1099081"/>
          </a:xfrm>
        </p:grpSpPr>
        <p:sp>
          <p:nvSpPr>
            <p:cNvPr id="23" name="正方形/長方形 22">
              <a:extLst>
                <a:ext uri="{FF2B5EF4-FFF2-40B4-BE49-F238E27FC236}">
                  <a16:creationId xmlns:a16="http://schemas.microsoft.com/office/drawing/2014/main" id="{7EF9E337-86BF-4261-BD9E-AFA2A8BDBD21}"/>
                </a:ext>
              </a:extLst>
            </p:cNvPr>
            <p:cNvSpPr/>
            <p:nvPr/>
          </p:nvSpPr>
          <p:spPr>
            <a:xfrm>
              <a:off x="-1619645" y="2534280"/>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契約をする前には、慎重によく考えてから契約しましょう。</a:t>
              </a:r>
            </a:p>
          </p:txBody>
        </p:sp>
        <p:sp>
          <p:nvSpPr>
            <p:cNvPr id="27" name="正方形/長方形 26">
              <a:extLst>
                <a:ext uri="{FF2B5EF4-FFF2-40B4-BE49-F238E27FC236}">
                  <a16:creationId xmlns:a16="http://schemas.microsoft.com/office/drawing/2014/main" id="{2B1BAD40-9CDB-4E57-9409-95B94F52D3BD}"/>
                </a:ext>
              </a:extLst>
            </p:cNvPr>
            <p:cNvSpPr/>
            <p:nvPr/>
          </p:nvSpPr>
          <p:spPr>
            <a:xfrm>
              <a:off x="-2187744" y="2508947"/>
              <a:ext cx="697627" cy="707886"/>
            </a:xfrm>
            <a:prstGeom prst="rect">
              <a:avLst/>
            </a:prstGeom>
          </p:spPr>
          <p:txBody>
            <a:bodyPr wrap="none">
              <a:spAutoFit/>
            </a:bodyPr>
            <a:lstStyle/>
            <a:p>
              <a:r>
                <a:rPr lang="ja-JP" altLang="en-US" sz="4000" dirty="0">
                  <a:solidFill>
                    <a:schemeClr val="tx2">
                      <a:lumMod val="75000"/>
                    </a:schemeClr>
                  </a:solidFill>
                </a:rPr>
                <a:t>③</a:t>
              </a:r>
            </a:p>
          </p:txBody>
        </p:sp>
      </p:grpSp>
      <p:grpSp>
        <p:nvGrpSpPr>
          <p:cNvPr id="14" name="グループ化 13">
            <a:extLst>
              <a:ext uri="{FF2B5EF4-FFF2-40B4-BE49-F238E27FC236}">
                <a16:creationId xmlns:a16="http://schemas.microsoft.com/office/drawing/2014/main" id="{4059F28B-DB75-4811-B95E-F33850F92D36}"/>
              </a:ext>
            </a:extLst>
          </p:cNvPr>
          <p:cNvGrpSpPr/>
          <p:nvPr/>
        </p:nvGrpSpPr>
        <p:grpSpPr>
          <a:xfrm>
            <a:off x="273827" y="5045682"/>
            <a:ext cx="8714516" cy="1099081"/>
            <a:chOff x="-2187744" y="2538927"/>
            <a:chExt cx="8714516" cy="1099081"/>
          </a:xfrm>
        </p:grpSpPr>
        <p:sp>
          <p:nvSpPr>
            <p:cNvPr id="15" name="正方形/長方形 14">
              <a:extLst>
                <a:ext uri="{FF2B5EF4-FFF2-40B4-BE49-F238E27FC236}">
                  <a16:creationId xmlns:a16="http://schemas.microsoft.com/office/drawing/2014/main" id="{7EF9E337-86BF-4261-BD9E-AFA2A8BDBD21}"/>
                </a:ext>
              </a:extLst>
            </p:cNvPr>
            <p:cNvSpPr/>
            <p:nvPr/>
          </p:nvSpPr>
          <p:spPr>
            <a:xfrm>
              <a:off x="-1619645" y="2564260"/>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申込みをやめたいなと思ったときは、一定の期間内であれば、</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クーリング・オフ</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を使うことができます。</a:t>
              </a:r>
            </a:p>
          </p:txBody>
        </p:sp>
        <p:sp>
          <p:nvSpPr>
            <p:cNvPr id="16" name="正方形/長方形 15">
              <a:extLst>
                <a:ext uri="{FF2B5EF4-FFF2-40B4-BE49-F238E27FC236}">
                  <a16:creationId xmlns:a16="http://schemas.microsoft.com/office/drawing/2014/main" id="{2B1BAD40-9CDB-4E57-9409-95B94F52D3BD}"/>
                </a:ext>
              </a:extLst>
            </p:cNvPr>
            <p:cNvSpPr/>
            <p:nvPr/>
          </p:nvSpPr>
          <p:spPr>
            <a:xfrm>
              <a:off x="-2187744" y="2538927"/>
              <a:ext cx="697627" cy="707886"/>
            </a:xfrm>
            <a:prstGeom prst="rect">
              <a:avLst/>
            </a:prstGeom>
          </p:spPr>
          <p:txBody>
            <a:bodyPr wrap="none">
              <a:spAutoFit/>
            </a:bodyPr>
            <a:lstStyle/>
            <a:p>
              <a:r>
                <a:rPr lang="ja-JP" altLang="en-US" sz="4000" dirty="0">
                  <a:solidFill>
                    <a:schemeClr val="tx2">
                      <a:lumMod val="75000"/>
                    </a:schemeClr>
                  </a:solidFill>
                </a:rPr>
                <a:t>④</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16</a:t>
            </a:fld>
            <a:endParaRPr lang="ja-JP" altLang="en-US" dirty="0"/>
          </a:p>
        </p:txBody>
      </p:sp>
    </p:spTree>
    <p:extLst>
      <p:ext uri="{BB962C8B-B14F-4D97-AF65-F5344CB8AC3E}">
        <p14:creationId xmlns:p14="http://schemas.microsoft.com/office/powerpoint/2010/main" val="113254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119545" y="2547951"/>
            <a:ext cx="4904911" cy="923330"/>
          </a:xfrm>
          <a:prstGeom prst="rect">
            <a:avLst/>
          </a:prstGeom>
          <a:noFill/>
        </p:spPr>
        <p:txBody>
          <a:bodyPr wrap="square" rtlCol="0">
            <a:spAutoFit/>
          </a:bodyPr>
          <a:lstStyle/>
          <a:p>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3.</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リスクに備える</a:t>
            </a: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17</a:t>
            </a:fld>
            <a:endParaRPr lang="ja-JP" altLang="en-US" dirty="0"/>
          </a:p>
        </p:txBody>
      </p:sp>
    </p:spTree>
    <p:extLst>
      <p:ext uri="{BB962C8B-B14F-4D97-AF65-F5344CB8AC3E}">
        <p14:creationId xmlns:p14="http://schemas.microsoft.com/office/powerpoint/2010/main" val="3928507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収入と支出のバランスを考える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102664" y="833889"/>
            <a:ext cx="7089425"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　収入と支出によって</a:t>
            </a:r>
            <a:r>
              <a:rPr lang="ja-JP" altLang="en-US" sz="4000" b="1" dirty="0">
                <a:solidFill>
                  <a:srgbClr val="254061"/>
                </a:solidFill>
                <a:latin typeface="Meiryo UI" panose="020B0604030504040204" pitchFamily="50" charset="-128"/>
                <a:ea typeface="Meiryo UI" panose="020B0604030504040204" pitchFamily="50" charset="-128"/>
                <a:cs typeface="ヒラギノ丸ゴ Pro W4"/>
              </a:rPr>
              <a:t>家計は成り立ちます。</a:t>
            </a:r>
            <a:r>
              <a:rPr lang="ja-JP" altLang="en-US" sz="4000" b="1" dirty="0">
                <a:solidFill>
                  <a:srgbClr val="FF0000"/>
                </a:solidFill>
                <a:latin typeface="Meiryo UI" panose="020B0604030504040204" pitchFamily="50" charset="-128"/>
                <a:ea typeface="Meiryo UI" panose="020B0604030504040204" pitchFamily="50" charset="-128"/>
                <a:cs typeface="ヒラギノ丸ゴ Pro W4"/>
              </a:rPr>
              <a:t>お金の使い方を考える</a:t>
            </a:r>
            <a:r>
              <a:rPr lang="ja-JP" altLang="en-US" sz="4000" b="1" dirty="0">
                <a:solidFill>
                  <a:srgbClr val="254061"/>
                </a:solidFill>
                <a:latin typeface="Meiryo UI" panose="020B0604030504040204" pitchFamily="50" charset="-128"/>
                <a:ea typeface="Meiryo UI" panose="020B0604030504040204" pitchFamily="50" charset="-128"/>
                <a:cs typeface="ヒラギノ丸ゴ Pro W4"/>
              </a:rPr>
              <a:t>ことが大切です。</a:t>
            </a:r>
          </a:p>
        </p:txBody>
      </p:sp>
      <p:pic>
        <p:nvPicPr>
          <p:cNvPr id="34" name="図 33">
            <a:extLst>
              <a:ext uri="{FF2B5EF4-FFF2-40B4-BE49-F238E27FC236}">
                <a16:creationId xmlns:a16="http://schemas.microsoft.com/office/drawing/2014/main" id="{74D2F650-1CBA-4897-95B7-A14BC14B5AA2}"/>
              </a:ext>
            </a:extLst>
          </p:cNvPr>
          <p:cNvPicPr>
            <a:picLocks noChangeAspect="1"/>
          </p:cNvPicPr>
          <p:nvPr/>
        </p:nvPicPr>
        <p:blipFill>
          <a:blip r:embed="rId2"/>
          <a:stretch>
            <a:fillRect/>
          </a:stretch>
        </p:blipFill>
        <p:spPr>
          <a:xfrm>
            <a:off x="6974904" y="754127"/>
            <a:ext cx="1492340" cy="1206470"/>
          </a:xfrm>
          <a:prstGeom prst="rect">
            <a:avLst/>
          </a:prstGeom>
        </p:spPr>
      </p:pic>
      <p:pic>
        <p:nvPicPr>
          <p:cNvPr id="35" name="図 34"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3"/>
          <a:stretch>
            <a:fillRect/>
          </a:stretch>
        </p:blipFill>
        <p:spPr>
          <a:xfrm>
            <a:off x="7766535" y="1580674"/>
            <a:ext cx="1341109" cy="964706"/>
          </a:xfrm>
          <a:prstGeom prst="rect">
            <a:avLst/>
          </a:prstGeom>
        </p:spPr>
      </p:pic>
      <p:grpSp>
        <p:nvGrpSpPr>
          <p:cNvPr id="8" name="グループ化 7">
            <a:extLst>
              <a:ext uri="{FF2B5EF4-FFF2-40B4-BE49-F238E27FC236}">
                <a16:creationId xmlns:a16="http://schemas.microsoft.com/office/drawing/2014/main" id="{0ED3ECC2-1DD7-4DCE-B1F8-2DB93ED3E4E9}"/>
              </a:ext>
            </a:extLst>
          </p:cNvPr>
          <p:cNvGrpSpPr/>
          <p:nvPr/>
        </p:nvGrpSpPr>
        <p:grpSpPr>
          <a:xfrm>
            <a:off x="94592" y="2752731"/>
            <a:ext cx="5032498" cy="3206015"/>
            <a:chOff x="94592" y="2752731"/>
            <a:chExt cx="5032498" cy="3206015"/>
          </a:xfrm>
        </p:grpSpPr>
        <p:grpSp>
          <p:nvGrpSpPr>
            <p:cNvPr id="2" name="グループ化 1">
              <a:extLst>
                <a:ext uri="{FF2B5EF4-FFF2-40B4-BE49-F238E27FC236}">
                  <a16:creationId xmlns:a16="http://schemas.microsoft.com/office/drawing/2014/main" id="{B9788422-C218-42F5-A15D-DC5964F7C526}"/>
                </a:ext>
              </a:extLst>
            </p:cNvPr>
            <p:cNvGrpSpPr/>
            <p:nvPr/>
          </p:nvGrpSpPr>
          <p:grpSpPr>
            <a:xfrm>
              <a:off x="94592" y="2752731"/>
              <a:ext cx="5032498" cy="3206015"/>
              <a:chOff x="102664" y="2563832"/>
              <a:chExt cx="5032498" cy="3206015"/>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84779" y="2563832"/>
                <a:ext cx="4321523" cy="432316"/>
                <a:chOff x="5018363" y="6140624"/>
                <a:chExt cx="2493818" cy="432316"/>
              </a:xfrm>
            </p:grpSpPr>
            <p:sp>
              <p:nvSpPr>
                <p:cNvPr id="38" name="角丸四角形 37"/>
                <p:cNvSpPr/>
                <p:nvPr/>
              </p:nvSpPr>
              <p:spPr bwMode="gray">
                <a:xfrm>
                  <a:off x="5018363" y="6144429"/>
                  <a:ext cx="2493818" cy="428511"/>
                </a:xfrm>
                <a:prstGeom prst="roundRect">
                  <a:avLst>
                    <a:gd name="adj" fmla="val 43388"/>
                  </a:avLst>
                </a:prstGeom>
                <a:solidFill>
                  <a:srgbClr val="FFC00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70257"/>
                  <a:ext cx="2439669" cy="389555"/>
                </a:xfrm>
                <a:prstGeom prst="roundRect">
                  <a:avLst>
                    <a:gd name="adj" fmla="val 45836"/>
                  </a:avLst>
                </a:prstGeom>
                <a:no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40624"/>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N W6"/>
                    </a:rPr>
                    <a:t>収入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N W6"/>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45" name="テキスト ボックス 44">
                <a:extLst>
                  <a:ext uri="{FF2B5EF4-FFF2-40B4-BE49-F238E27FC236}">
                    <a16:creationId xmlns:a16="http://schemas.microsoft.com/office/drawing/2014/main" id="{51883258-70A4-45EC-A77B-403B44DA0FCB}"/>
                  </a:ext>
                </a:extLst>
              </p:cNvPr>
              <p:cNvSpPr txBox="1"/>
              <p:nvPr/>
            </p:nvSpPr>
            <p:spPr>
              <a:xfrm>
                <a:off x="102664" y="5355823"/>
                <a:ext cx="5032498"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国税庁「民間給与実態統計調査」（令和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歳の平均給与額を</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もとに作成。</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4" name="図 3"/>
            <p:cNvPicPr>
              <a:picLocks noChangeAspect="1"/>
            </p:cNvPicPr>
            <p:nvPr/>
          </p:nvPicPr>
          <p:blipFill>
            <a:blip r:embed="rId4"/>
            <a:stretch>
              <a:fillRect/>
            </a:stretch>
          </p:blipFill>
          <p:spPr>
            <a:xfrm>
              <a:off x="219918" y="3297997"/>
              <a:ext cx="4260589" cy="1975043"/>
            </a:xfrm>
            <a:prstGeom prst="rect">
              <a:avLst/>
            </a:prstGeom>
          </p:spPr>
        </p:pic>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18</a:t>
            </a:fld>
            <a:endParaRPr lang="ja-JP" altLang="en-US" dirty="0"/>
          </a:p>
        </p:txBody>
      </p:sp>
      <p:grpSp>
        <p:nvGrpSpPr>
          <p:cNvPr id="9" name="グループ化 8">
            <a:extLst>
              <a:ext uri="{FF2B5EF4-FFF2-40B4-BE49-F238E27FC236}">
                <a16:creationId xmlns:a16="http://schemas.microsoft.com/office/drawing/2014/main" id="{CB3BB166-C396-407E-9C55-63DA6F8CBF09}"/>
              </a:ext>
            </a:extLst>
          </p:cNvPr>
          <p:cNvGrpSpPr/>
          <p:nvPr/>
        </p:nvGrpSpPr>
        <p:grpSpPr>
          <a:xfrm>
            <a:off x="4710895" y="2731022"/>
            <a:ext cx="4321523" cy="3850755"/>
            <a:chOff x="4710895" y="2731022"/>
            <a:chExt cx="4321523" cy="3850755"/>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4710895" y="2731022"/>
              <a:ext cx="4321523" cy="432316"/>
              <a:chOff x="5018363" y="6140624"/>
              <a:chExt cx="2493818" cy="432316"/>
            </a:xfrm>
          </p:grpSpPr>
          <p:sp>
            <p:nvSpPr>
              <p:cNvPr id="42" name="角丸四角形 41"/>
              <p:cNvSpPr/>
              <p:nvPr/>
            </p:nvSpPr>
            <p:spPr bwMode="gray">
              <a:xfrm>
                <a:off x="5018363" y="6144429"/>
                <a:ext cx="2493818" cy="428511"/>
              </a:xfrm>
              <a:prstGeom prst="roundRect">
                <a:avLst>
                  <a:gd name="adj" fmla="val 43388"/>
                </a:avLst>
              </a:prstGeom>
              <a:solidFill>
                <a:srgbClr val="0070C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3" name="角丸四角形 42"/>
              <p:cNvSpPr/>
              <p:nvPr/>
            </p:nvSpPr>
            <p:spPr bwMode="white">
              <a:xfrm>
                <a:off x="5046649" y="6170257"/>
                <a:ext cx="2439669" cy="389555"/>
              </a:xfrm>
              <a:prstGeom prst="roundRect">
                <a:avLst>
                  <a:gd name="adj" fmla="val 45836"/>
                </a:avLst>
              </a:prstGeom>
              <a:no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40624"/>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支出</a:t>
                </a: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pic>
          <p:nvPicPr>
            <p:cNvPr id="47" name="図 46"/>
            <p:cNvPicPr>
              <a:picLocks noChangeAspect="1"/>
            </p:cNvPicPr>
            <p:nvPr/>
          </p:nvPicPr>
          <p:blipFill>
            <a:blip r:embed="rId5"/>
            <a:stretch>
              <a:fillRect/>
            </a:stretch>
          </p:blipFill>
          <p:spPr>
            <a:xfrm>
              <a:off x="5539306" y="3244644"/>
              <a:ext cx="2664698" cy="255688"/>
            </a:xfrm>
            <a:prstGeom prst="rect">
              <a:avLst/>
            </a:prstGeom>
          </p:spPr>
        </p:pic>
        <p:sp>
          <p:nvSpPr>
            <p:cNvPr id="48" name="テキスト ボックス 47">
              <a:extLst>
                <a:ext uri="{FF2B5EF4-FFF2-40B4-BE49-F238E27FC236}">
                  <a16:creationId xmlns:a16="http://schemas.microsoft.com/office/drawing/2014/main" id="{51883258-70A4-45EC-A77B-403B44DA0FCB}"/>
                </a:ext>
              </a:extLst>
            </p:cNvPr>
            <p:cNvSpPr txBox="1"/>
            <p:nvPr/>
          </p:nvSpPr>
          <p:spPr>
            <a:xfrm>
              <a:off x="4990466" y="6167753"/>
              <a:ext cx="3762375"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年間収入階級～</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万円の世帯。</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＊総務省「家計調査年報（家計収支編）」（</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F8F48F49-AD4D-4E1B-843B-89E1533963B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551699" y="3515162"/>
              <a:ext cx="2597033" cy="2649418"/>
            </a:xfrm>
            <a:prstGeom prst="rect">
              <a:avLst/>
            </a:prstGeom>
          </p:spPr>
        </p:pic>
      </p:grpSp>
    </p:spTree>
    <p:extLst>
      <p:ext uri="{BB962C8B-B14F-4D97-AF65-F5344CB8AC3E}">
        <p14:creationId xmlns:p14="http://schemas.microsoft.com/office/powerpoint/2010/main" val="249892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355600" y="-8624"/>
            <a:ext cx="678884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何が起こるか予測できない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508004" y="820121"/>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400" b="1" dirty="0">
                <a:solidFill>
                  <a:srgbClr val="17375E"/>
                </a:solidFill>
                <a:latin typeface="Meiryo UI" panose="020B0604030504040204" pitchFamily="50" charset="-128"/>
                <a:ea typeface="Meiryo UI" panose="020B0604030504040204" pitchFamily="50" charset="-128"/>
                <a:cs typeface="ヒラギノ丸ゴ Pro W4"/>
              </a:rPr>
              <a:t>リスクとは</a:t>
            </a:r>
            <a:r>
              <a:rPr lang="en-US" altLang="ja-JP" sz="2400" b="1" dirty="0">
                <a:solidFill>
                  <a:srgbClr val="17375E"/>
                </a:solidFill>
                <a:latin typeface="Meiryo UI" panose="020B0604030504040204" pitchFamily="50" charset="-128"/>
                <a:ea typeface="Meiryo UI" panose="020B0604030504040204" pitchFamily="50" charset="-128"/>
                <a:cs typeface="ヒラギノ丸ゴ Pro W4"/>
              </a:rPr>
              <a:t>…</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4783671" y="3829168"/>
            <a:ext cx="2805129" cy="2743772"/>
            <a:chOff x="4783671" y="3829168"/>
            <a:chExt cx="2805129" cy="2743772"/>
          </a:xfrm>
        </p:grpSpPr>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3671" y="3829168"/>
              <a:ext cx="2805129" cy="2553274"/>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141379"/>
              <a:ext cx="2493818" cy="431561"/>
              <a:chOff x="5018363" y="6141379"/>
              <a:chExt cx="2493818" cy="431561"/>
            </a:xfrm>
          </p:grpSpPr>
          <p:sp>
            <p:nvSpPr>
              <p:cNvPr id="21" name="角丸四角形 20"/>
              <p:cNvSpPr/>
              <p:nvPr/>
            </p:nvSpPr>
            <p:spPr bwMode="gray">
              <a:xfrm>
                <a:off x="5018363" y="6144429"/>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170257"/>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20251" y="6141379"/>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4" name="グループ化 33">
            <a:extLst>
              <a:ext uri="{FF2B5EF4-FFF2-40B4-BE49-F238E27FC236}">
                <a16:creationId xmlns:a16="http://schemas.microsoft.com/office/drawing/2014/main" id="{9A9D589F-85AC-4AD7-B684-539BB32F85D4}"/>
              </a:ext>
            </a:extLst>
          </p:cNvPr>
          <p:cNvGrpSpPr/>
          <p:nvPr/>
        </p:nvGrpSpPr>
        <p:grpSpPr>
          <a:xfrm>
            <a:off x="1458541" y="4113397"/>
            <a:ext cx="2734676" cy="2476476"/>
            <a:chOff x="1458541" y="4113397"/>
            <a:chExt cx="2734676" cy="2476476"/>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158312"/>
              <a:ext cx="2493818" cy="431561"/>
              <a:chOff x="1699399" y="6158312"/>
              <a:chExt cx="2493818" cy="431561"/>
            </a:xfrm>
          </p:grpSpPr>
          <p:sp>
            <p:nvSpPr>
              <p:cNvPr id="18" name="角丸四角形 17"/>
              <p:cNvSpPr/>
              <p:nvPr/>
            </p:nvSpPr>
            <p:spPr bwMode="gray">
              <a:xfrm>
                <a:off x="1699399" y="6161362"/>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87190"/>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801287" y="6158312"/>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29" name="グループ化 28">
            <a:extLst>
              <a:ext uri="{FF2B5EF4-FFF2-40B4-BE49-F238E27FC236}">
                <a16:creationId xmlns:a16="http://schemas.microsoft.com/office/drawing/2014/main" id="{5F16E454-4BC1-4601-8B3D-3146294B0C59}"/>
              </a:ext>
            </a:extLst>
          </p:cNvPr>
          <p:cNvGrpSpPr/>
          <p:nvPr/>
        </p:nvGrpSpPr>
        <p:grpSpPr>
          <a:xfrm>
            <a:off x="355600" y="1620102"/>
            <a:ext cx="2770033" cy="2331161"/>
            <a:chOff x="355600" y="1620102"/>
            <a:chExt cx="2770033" cy="2331161"/>
          </a:xfrm>
        </p:grpSpPr>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600" y="1620102"/>
              <a:ext cx="2770033" cy="1921046"/>
            </a:xfrm>
            <a:prstGeom prst="rect">
              <a:avLst/>
            </a:prstGeom>
          </p:spPr>
        </p:pic>
        <p:grpSp>
          <p:nvGrpSpPr>
            <p:cNvPr id="3" name="グループ化 2">
              <a:extLst>
                <a:ext uri="{FF2B5EF4-FFF2-40B4-BE49-F238E27FC236}">
                  <a16:creationId xmlns:a16="http://schemas.microsoft.com/office/drawing/2014/main" id="{F1847605-0D24-4B6C-916D-3DF331A17634}"/>
                </a:ext>
              </a:extLst>
            </p:cNvPr>
            <p:cNvGrpSpPr/>
            <p:nvPr/>
          </p:nvGrpSpPr>
          <p:grpSpPr>
            <a:xfrm>
              <a:off x="547664" y="3522752"/>
              <a:ext cx="2493818" cy="428511"/>
              <a:chOff x="547664" y="3522752"/>
              <a:chExt cx="2493818" cy="428511"/>
            </a:xfrm>
          </p:grpSpPr>
          <p:sp>
            <p:nvSpPr>
              <p:cNvPr id="6" name="角丸四角形 5"/>
              <p:cNvSpPr/>
              <p:nvPr/>
            </p:nvSpPr>
            <p:spPr bwMode="gray">
              <a:xfrm>
                <a:off x="547664" y="3522752"/>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gray">
              <a:xfrm>
                <a:off x="575950" y="3548580"/>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17285" y="3536635"/>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grpSp>
        <p:nvGrpSpPr>
          <p:cNvPr id="33" name="グループ化 32">
            <a:extLst>
              <a:ext uri="{FF2B5EF4-FFF2-40B4-BE49-F238E27FC236}">
                <a16:creationId xmlns:a16="http://schemas.microsoft.com/office/drawing/2014/main" id="{92A2A58C-59C0-47D2-9ECA-A4950F17CEE9}"/>
              </a:ext>
            </a:extLst>
          </p:cNvPr>
          <p:cNvGrpSpPr/>
          <p:nvPr/>
        </p:nvGrpSpPr>
        <p:grpSpPr>
          <a:xfrm>
            <a:off x="3324736" y="1624360"/>
            <a:ext cx="2493818" cy="2326508"/>
            <a:chOff x="3324736" y="1624360"/>
            <a:chExt cx="2493818" cy="2326508"/>
          </a:xfrm>
        </p:grpSpPr>
        <p:pic>
          <p:nvPicPr>
            <p:cNvPr id="26" name="図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40582" y="1624360"/>
              <a:ext cx="1766386" cy="1940761"/>
            </a:xfrm>
            <a:prstGeom prst="rect">
              <a:avLst/>
            </a:prstGeom>
          </p:spPr>
        </p:pic>
        <p:grpSp>
          <p:nvGrpSpPr>
            <p:cNvPr id="24" name="グループ化 23">
              <a:extLst>
                <a:ext uri="{FF2B5EF4-FFF2-40B4-BE49-F238E27FC236}">
                  <a16:creationId xmlns:a16="http://schemas.microsoft.com/office/drawing/2014/main" id="{D072938B-157B-4B6A-858E-EF40F1642582}"/>
                </a:ext>
              </a:extLst>
            </p:cNvPr>
            <p:cNvGrpSpPr/>
            <p:nvPr/>
          </p:nvGrpSpPr>
          <p:grpSpPr>
            <a:xfrm>
              <a:off x="3324736" y="3522357"/>
              <a:ext cx="2493818" cy="428511"/>
              <a:chOff x="3324736" y="3522357"/>
              <a:chExt cx="2493818" cy="428511"/>
            </a:xfrm>
          </p:grpSpPr>
          <p:sp>
            <p:nvSpPr>
              <p:cNvPr id="12" name="角丸四角形 11"/>
              <p:cNvSpPr/>
              <p:nvPr/>
            </p:nvSpPr>
            <p:spPr bwMode="gray">
              <a:xfrm>
                <a:off x="3324736" y="3522357"/>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3" name="角丸四角形 12"/>
              <p:cNvSpPr/>
              <p:nvPr/>
            </p:nvSpPr>
            <p:spPr bwMode="white">
              <a:xfrm>
                <a:off x="3353022" y="3548185"/>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正方形/長方形 13"/>
              <p:cNvSpPr/>
              <p:nvPr/>
            </p:nvSpPr>
            <p:spPr bwMode="white">
              <a:xfrm>
                <a:off x="3494357" y="3536240"/>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財布を紛失</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1" name="グループ化 30">
            <a:extLst>
              <a:ext uri="{FF2B5EF4-FFF2-40B4-BE49-F238E27FC236}">
                <a16:creationId xmlns:a16="http://schemas.microsoft.com/office/drawing/2014/main" id="{9DF4986B-82D8-4D99-A433-DB76AAFAD278}"/>
              </a:ext>
            </a:extLst>
          </p:cNvPr>
          <p:cNvGrpSpPr/>
          <p:nvPr/>
        </p:nvGrpSpPr>
        <p:grpSpPr>
          <a:xfrm>
            <a:off x="6108318" y="1624360"/>
            <a:ext cx="2493818" cy="2343276"/>
            <a:chOff x="6108318" y="1624360"/>
            <a:chExt cx="2493818" cy="2343276"/>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8" y="3539125"/>
              <a:ext cx="2493818" cy="428511"/>
              <a:chOff x="6108318" y="3539125"/>
              <a:chExt cx="2493818" cy="428511"/>
            </a:xfrm>
          </p:grpSpPr>
          <p:sp>
            <p:nvSpPr>
              <p:cNvPr id="15" name="角丸四角形 14"/>
              <p:cNvSpPr/>
              <p:nvPr/>
            </p:nvSpPr>
            <p:spPr bwMode="gray">
              <a:xfrm>
                <a:off x="6108318" y="3539125"/>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564953"/>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77939" y="3553008"/>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55833" y="1624360"/>
              <a:ext cx="2070455" cy="1986517"/>
            </a:xfrm>
            <a:prstGeom prst="rect">
              <a:avLst/>
            </a:prstGeom>
          </p:spPr>
        </p:pic>
      </p:grpSp>
      <p:sp>
        <p:nvSpPr>
          <p:cNvPr id="30" name="正方形/長方形 29"/>
          <p:cNvSpPr/>
          <p:nvPr/>
        </p:nvSpPr>
        <p:spPr>
          <a:xfrm>
            <a:off x="811369" y="1201314"/>
            <a:ext cx="8139448" cy="51435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丸ゴ Pro W4"/>
              </a:rPr>
              <a:t>起きてほしくない出来事で、起きるとお金がかかることが多い</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36" name="スライド番号プレースホルダー 35"/>
          <p:cNvSpPr>
            <a:spLocks noGrp="1"/>
          </p:cNvSpPr>
          <p:nvPr>
            <p:ph type="sldNum" sz="quarter" idx="12"/>
          </p:nvPr>
        </p:nvSpPr>
        <p:spPr/>
        <p:txBody>
          <a:bodyPr/>
          <a:lstStyle/>
          <a:p>
            <a:pPr defTabSz="457200">
              <a:defRPr/>
            </a:pPr>
            <a:fld id="{7B76553B-32E2-D644-9CD0-56FDA882EB90}" type="slidenum">
              <a:rPr lang="ja-JP" altLang="en-US" smtClean="0"/>
              <a:pPr defTabSz="457200">
                <a:defRPr/>
              </a:pPr>
              <a:t>19</a:t>
            </a:fld>
            <a:endParaRPr lang="ja-JP" altLang="en-US" dirty="0"/>
          </a:p>
        </p:txBody>
      </p:sp>
    </p:spTree>
    <p:extLst>
      <p:ext uri="{BB962C8B-B14F-4D97-AF65-F5344CB8AC3E}">
        <p14:creationId xmlns:p14="http://schemas.microsoft.com/office/powerpoint/2010/main" val="117848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1557655" y="2547951"/>
            <a:ext cx="6028690" cy="923330"/>
          </a:xfrm>
          <a:prstGeom prst="rect">
            <a:avLst/>
          </a:prstGeom>
          <a:noFill/>
        </p:spPr>
        <p:txBody>
          <a:bodyPr wrap="square" rtlCol="0">
            <a:spAutoFit/>
          </a:bodyPr>
          <a:lstStyle/>
          <a:p>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1.</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成年になる！</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a:t>
            </a:fld>
            <a:endParaRPr lang="ja-JP" altLang="en-US" dirty="0"/>
          </a:p>
        </p:txBody>
      </p:sp>
    </p:spTree>
    <p:extLst>
      <p:ext uri="{BB962C8B-B14F-4D97-AF65-F5344CB8AC3E}">
        <p14:creationId xmlns:p14="http://schemas.microsoft.com/office/powerpoint/2010/main" val="248745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リスクに直面した高校生の事例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p:cNvSpPr/>
          <p:nvPr/>
        </p:nvSpPr>
        <p:spPr>
          <a:xfrm>
            <a:off x="5331526" y="3462098"/>
            <a:ext cx="3155701" cy="10075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9,266</a:t>
            </a:r>
            <a:r>
              <a:rPr lang="ja-JP" altLang="en-US"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万円</a:t>
            </a:r>
            <a:endPar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endParaRPr>
          </a:p>
        </p:txBody>
      </p:sp>
      <p:cxnSp>
        <p:nvCxnSpPr>
          <p:cNvPr id="12" name="直線矢印コネクタ 11"/>
          <p:cNvCxnSpPr/>
          <p:nvPr/>
        </p:nvCxnSpPr>
        <p:spPr>
          <a:xfrm>
            <a:off x="4603405" y="3949395"/>
            <a:ext cx="599183" cy="0"/>
          </a:xfrm>
          <a:prstGeom prst="straightConnector1">
            <a:avLst/>
          </a:prstGeom>
          <a:ln w="127000" cmpd="sng">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 name="図形グループ 1"/>
          <p:cNvGrpSpPr/>
          <p:nvPr/>
        </p:nvGrpSpPr>
        <p:grpSpPr>
          <a:xfrm>
            <a:off x="341743" y="3537693"/>
            <a:ext cx="4261662" cy="914401"/>
            <a:chOff x="573070" y="3344345"/>
            <a:chExt cx="3866895" cy="914401"/>
          </a:xfrm>
        </p:grpSpPr>
        <p:sp>
          <p:nvSpPr>
            <p:cNvPr id="6" name="正方形/長方形 5"/>
            <p:cNvSpPr/>
            <p:nvPr/>
          </p:nvSpPr>
          <p:spPr>
            <a:xfrm>
              <a:off x="573070" y="3344345"/>
              <a:ext cx="1824035"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賠償額</a:t>
              </a:r>
              <a:endParaRPr lang="en-US" altLang="ja-JP"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endParaRPr>
            </a:p>
          </p:txBody>
        </p:sp>
        <p:sp>
          <p:nvSpPr>
            <p:cNvPr id="7" name="正方形/長方形 6"/>
            <p:cNvSpPr/>
            <p:nvPr/>
          </p:nvSpPr>
          <p:spPr>
            <a:xfrm>
              <a:off x="2181751" y="3456535"/>
              <a:ext cx="2258214" cy="690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被害者の損害に対して、加害者が支払わなければならない金額</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endParaRPr>
            </a:p>
          </p:txBody>
        </p:sp>
      </p:gr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6386" y="4213189"/>
            <a:ext cx="5306014" cy="2674387"/>
          </a:xfrm>
          <a:prstGeom prst="rect">
            <a:avLst/>
          </a:prstGeom>
        </p:spPr>
      </p:pic>
      <p:grpSp>
        <p:nvGrpSpPr>
          <p:cNvPr id="19" name="グループ化 18"/>
          <p:cNvGrpSpPr/>
          <p:nvPr/>
        </p:nvGrpSpPr>
        <p:grpSpPr>
          <a:xfrm>
            <a:off x="182880" y="855572"/>
            <a:ext cx="8778240" cy="2474629"/>
            <a:chOff x="514973" y="868131"/>
            <a:chExt cx="7960722" cy="2474629"/>
          </a:xfrm>
        </p:grpSpPr>
        <p:sp>
          <p:nvSpPr>
            <p:cNvPr id="11" name="正方形/長方形 10"/>
            <p:cNvSpPr/>
            <p:nvPr/>
          </p:nvSpPr>
          <p:spPr>
            <a:xfrm>
              <a:off x="657899" y="927936"/>
              <a:ext cx="7701374" cy="24148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360"/>
                </a:lnSpc>
              </a:pP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男子高校生が昼間、自転車横断帯のかなり手前の歩道から車道を斜めに横断し、対向車線を自転車で直進してきた男性会社員（</a:t>
              </a:r>
              <a:r>
                <a:rPr lang="en-US" altLang="ja-JP" sz="3000" dirty="0">
                  <a:solidFill>
                    <a:srgbClr val="17375E"/>
                  </a:solidFill>
                  <a:latin typeface="Meiryo UI" panose="020B0604030504040204" pitchFamily="50" charset="-128"/>
                  <a:ea typeface="Meiryo UI" panose="020B0604030504040204" pitchFamily="50" charset="-128"/>
                  <a:cs typeface="ヒラギノ丸ゴ Pro W4"/>
                </a:rPr>
                <a:t>24</a:t>
              </a: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歳）と衝突。男性会社員に重大な障害（言語機能の喪失等）が残った。</a:t>
              </a:r>
              <a:endParaRPr lang="en-US" altLang="ja-JP" sz="3000" dirty="0">
                <a:solidFill>
                  <a:srgbClr val="17375E"/>
                </a:solidFill>
                <a:latin typeface="Meiryo UI" panose="020B0604030504040204" pitchFamily="50" charset="-128"/>
                <a:ea typeface="Meiryo UI" panose="020B0604030504040204" pitchFamily="50" charset="-128"/>
                <a:cs typeface="ヒラギノ丸ゴ Pro W4"/>
              </a:endParaRPr>
            </a:p>
            <a:p>
              <a:pPr algn="r">
                <a:lnSpc>
                  <a:spcPct val="120000"/>
                </a:lnSpc>
              </a:pPr>
              <a:endParaRPr lang="en-US" altLang="ja-JP" sz="5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（東京地方裁判所、</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2008</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年</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6</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月</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5</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日判決）</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＊一般社団法人日本損害保険協会「ファクトブック</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2020</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」をもとに作成</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5" name="角丸四角形 4"/>
            <p:cNvSpPr/>
            <p:nvPr/>
          </p:nvSpPr>
          <p:spPr>
            <a:xfrm>
              <a:off x="514973" y="868131"/>
              <a:ext cx="7960722" cy="2422243"/>
            </a:xfrm>
            <a:prstGeom prst="roundRect">
              <a:avLst>
                <a:gd name="adj" fmla="val 6590"/>
              </a:avLst>
            </a:prstGeom>
            <a:no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9" name="スライド番号プレースホルダー 8"/>
          <p:cNvSpPr>
            <a:spLocks noGrp="1"/>
          </p:cNvSpPr>
          <p:nvPr>
            <p:ph type="sldNum" sz="quarter" idx="12"/>
          </p:nvPr>
        </p:nvSpPr>
        <p:spPr/>
        <p:txBody>
          <a:bodyPr/>
          <a:lstStyle/>
          <a:p>
            <a:pPr defTabSz="457200">
              <a:defRPr/>
            </a:pPr>
            <a:fld id="{7B76553B-32E2-D644-9CD0-56FDA882EB90}" type="slidenum">
              <a:rPr lang="ja-JP" altLang="en-US" smtClean="0"/>
              <a:pPr defTabSz="457200">
                <a:defRPr/>
              </a:pPr>
              <a:t>20</a:t>
            </a:fld>
            <a:endParaRPr lang="ja-JP" altLang="en-US" dirty="0"/>
          </a:p>
        </p:txBody>
      </p:sp>
    </p:spTree>
    <p:extLst>
      <p:ext uri="{BB962C8B-B14F-4D97-AF65-F5344CB8AC3E}">
        <p14:creationId xmlns:p14="http://schemas.microsoft.com/office/powerpoint/2010/main" val="205103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3" name="直線コネクタ 12"/>
          <p:cNvCxnSpPr/>
          <p:nvPr/>
        </p:nvCxnSpPr>
        <p:spPr>
          <a:xfrm>
            <a:off x="4305935" y="2180476"/>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288588" y="4691408"/>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494555" y="5853202"/>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494555" y="4300077"/>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4512311" y="4281705"/>
            <a:ext cx="0" cy="157149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70925" y="1033918"/>
            <a:ext cx="4224726" cy="2677656"/>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a:t>
            </a:r>
          </a:p>
          <a:p>
            <a:pPr algn="ct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33859" y="3906064"/>
            <a:ext cx="4224730" cy="1138773"/>
          </a:xfrm>
          <a:prstGeom prst="rect">
            <a:avLst/>
          </a:prstGeom>
          <a:solidFill>
            <a:schemeClr val="bg1">
              <a:lumMod val="95000"/>
            </a:schemeClr>
          </a:solidFill>
          <a:ln w="57150">
            <a:solidFill>
              <a:schemeClr val="accent4">
                <a:lumMod val="75000"/>
              </a:schemeClr>
            </a:solidFill>
            <a:miter lim="800000"/>
          </a:ln>
        </p:spPr>
        <p:txBody>
          <a:bodyPr wrap="square" rtlCol="0" anchor="ctr">
            <a:spAutoFit/>
          </a:bodyPr>
          <a:lstStyle/>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預貯金</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307562" y="956948"/>
            <a:ext cx="895647" cy="5261195"/>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58363" y="1677103"/>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1711515"/>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349191" y="4281705"/>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812945" y="1834819"/>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①公的保障</a:t>
            </a:r>
          </a:p>
        </p:txBody>
      </p:sp>
      <p:sp>
        <p:nvSpPr>
          <p:cNvPr id="35" name="テキスト ボックス 34"/>
          <p:cNvSpPr txBox="1"/>
          <p:nvPr/>
        </p:nvSpPr>
        <p:spPr>
          <a:xfrm>
            <a:off x="1749307" y="4411997"/>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②私的保障</a:t>
            </a:r>
          </a:p>
        </p:txBody>
      </p:sp>
      <p:sp>
        <p:nvSpPr>
          <p:cNvPr id="38" name="円/楕円 37"/>
          <p:cNvSpPr/>
          <p:nvPr/>
        </p:nvSpPr>
        <p:spPr bwMode="ltGray">
          <a:xfrm>
            <a:off x="3320967" y="5089079"/>
            <a:ext cx="981818" cy="968188"/>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44" name="テキスト ボックス 3"/>
          <p:cNvSpPr txBox="1">
            <a:spLocks noChangeArrowheads="1"/>
          </p:cNvSpPr>
          <p:nvPr/>
        </p:nvSpPr>
        <p:spPr bwMode="auto">
          <a:xfrm>
            <a:off x="4923839" y="2527102"/>
            <a:ext cx="1796397" cy="45416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sp>
        <p:nvSpPr>
          <p:cNvPr id="42" name="角丸四角形 41"/>
          <p:cNvSpPr>
            <a:spLocks/>
          </p:cNvSpPr>
          <p:nvPr/>
        </p:nvSpPr>
        <p:spPr>
          <a:xfrm>
            <a:off x="4920544" y="2595051"/>
            <a:ext cx="1962744" cy="933554"/>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9" name="図 4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11804" y="2780093"/>
            <a:ext cx="923312" cy="748498"/>
          </a:xfrm>
          <a:prstGeom prst="rect">
            <a:avLst/>
          </a:prstGeom>
          <a:ln>
            <a:noFill/>
          </a:ln>
        </p:spPr>
      </p:pic>
      <p:sp>
        <p:nvSpPr>
          <p:cNvPr id="40" name="テキスト ボックス 3"/>
          <p:cNvSpPr txBox="1">
            <a:spLocks noChangeArrowheads="1"/>
          </p:cNvSpPr>
          <p:nvPr/>
        </p:nvSpPr>
        <p:spPr bwMode="auto">
          <a:xfrm>
            <a:off x="4826939" y="2051152"/>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主な社会保険</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a:extLst>
              <a:ext uri="{FF2B5EF4-FFF2-40B4-BE49-F238E27FC236}">
                <a16:creationId xmlns:a16="http://schemas.microsoft.com/office/drawing/2014/main" id="{B5C171C1-DD3F-4B4B-8777-69A1B83643E1}"/>
              </a:ext>
            </a:extLst>
          </p:cNvPr>
          <p:cNvGrpSpPr/>
          <p:nvPr/>
        </p:nvGrpSpPr>
        <p:grpSpPr>
          <a:xfrm>
            <a:off x="4733859" y="5159229"/>
            <a:ext cx="4234258" cy="1384995"/>
            <a:chOff x="4745149" y="4082005"/>
            <a:chExt cx="4234258" cy="1838141"/>
          </a:xfrm>
        </p:grpSpPr>
        <p:sp>
          <p:nvSpPr>
            <p:cNvPr id="21" name="テキスト ボックス 20"/>
            <p:cNvSpPr txBox="1"/>
            <p:nvPr/>
          </p:nvSpPr>
          <p:spPr bwMode="ltGray">
            <a:xfrm>
              <a:off x="4745149" y="4082005"/>
              <a:ext cx="4234258" cy="1838141"/>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pic>
          <p:nvPicPr>
            <p:cNvPr id="43" name="図 42"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87873" y="4803066"/>
              <a:ext cx="1168671" cy="996086"/>
            </a:xfrm>
            <a:prstGeom prst="rect">
              <a:avLst/>
            </a:prstGeom>
          </p:spPr>
        </p:pic>
      </p:grpSp>
      <p:sp>
        <p:nvSpPr>
          <p:cNvPr id="48" name="角丸四角形吹き出し 47"/>
          <p:cNvSpPr/>
          <p:nvPr/>
        </p:nvSpPr>
        <p:spPr>
          <a:xfrm>
            <a:off x="1357482" y="5497340"/>
            <a:ext cx="1803415" cy="510276"/>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grpSp>
        <p:nvGrpSpPr>
          <p:cNvPr id="2" name="グループ化 1">
            <a:extLst>
              <a:ext uri="{FF2B5EF4-FFF2-40B4-BE49-F238E27FC236}">
                <a16:creationId xmlns:a16="http://schemas.microsoft.com/office/drawing/2014/main" id="{434C5215-C5F0-40A1-A3E2-AA3ADE42605E}"/>
              </a:ext>
            </a:extLst>
          </p:cNvPr>
          <p:cNvGrpSpPr/>
          <p:nvPr/>
        </p:nvGrpSpPr>
        <p:grpSpPr>
          <a:xfrm>
            <a:off x="2383321" y="923323"/>
            <a:ext cx="2099560" cy="2737203"/>
            <a:chOff x="2383321" y="923323"/>
            <a:chExt cx="2099560" cy="2737203"/>
          </a:xfrm>
        </p:grpSpPr>
        <p:sp>
          <p:nvSpPr>
            <p:cNvPr id="36" name="円/楕円 35"/>
            <p:cNvSpPr/>
            <p:nvPr/>
          </p:nvSpPr>
          <p:spPr bwMode="ltGray">
            <a:xfrm>
              <a:off x="3343719" y="2472526"/>
              <a:ext cx="981818"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50" name="角丸四角形吹き出し 49"/>
            <p:cNvSpPr/>
            <p:nvPr/>
          </p:nvSpPr>
          <p:spPr>
            <a:xfrm>
              <a:off x="2383321" y="923323"/>
              <a:ext cx="2099560" cy="508411"/>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41" name="テキスト ボックス 3"/>
          <p:cNvSpPr txBox="1">
            <a:spLocks noChangeArrowheads="1"/>
          </p:cNvSpPr>
          <p:nvPr/>
        </p:nvSpPr>
        <p:spPr bwMode="auto">
          <a:xfrm>
            <a:off x="7043374" y="2395863"/>
            <a:ext cx="1590869" cy="675366"/>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37" name="角丸四角形 36"/>
          <p:cNvSpPr>
            <a:spLocks/>
          </p:cNvSpPr>
          <p:nvPr/>
        </p:nvSpPr>
        <p:spPr>
          <a:xfrm>
            <a:off x="6948608" y="2565945"/>
            <a:ext cx="1962532" cy="962659"/>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pic>
        <p:nvPicPr>
          <p:cNvPr id="51" name="図 50">
            <a:extLst>
              <a:ext uri="{FF2B5EF4-FFF2-40B4-BE49-F238E27FC236}">
                <a16:creationId xmlns:a16="http://schemas.microsoft.com/office/drawing/2014/main" id="{4E0D7E55-2E3F-4913-8027-BF60ECB5B6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08807" y="2857614"/>
            <a:ext cx="415118" cy="634070"/>
          </a:xfrm>
          <a:prstGeom prst="rect">
            <a:avLst/>
          </a:prstGeom>
        </p:spPr>
      </p:pic>
      <p:sp>
        <p:nvSpPr>
          <p:cNvPr id="11" name="四角形: 角を丸くする 10">
            <a:extLst>
              <a:ext uri="{FF2B5EF4-FFF2-40B4-BE49-F238E27FC236}">
                <a16:creationId xmlns:a16="http://schemas.microsoft.com/office/drawing/2014/main" id="{0D87FEFA-355A-474F-8CB0-7E1DE55FE7E3}"/>
              </a:ext>
            </a:extLst>
          </p:cNvPr>
          <p:cNvSpPr/>
          <p:nvPr/>
        </p:nvSpPr>
        <p:spPr>
          <a:xfrm>
            <a:off x="4652421" y="2146430"/>
            <a:ext cx="4456083" cy="1706553"/>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pPr defTabSz="457200">
              <a:defRPr/>
            </a:pPr>
            <a:fld id="{7B76553B-32E2-D644-9CD0-56FDA882EB90}" type="slidenum">
              <a:rPr lang="ja-JP" altLang="en-US" smtClean="0"/>
              <a:pPr defTabSz="457200">
                <a:defRPr/>
              </a:pPr>
              <a:t>21</a:t>
            </a:fld>
            <a:endParaRPr lang="ja-JP" altLang="en-US" dirty="0"/>
          </a:p>
        </p:txBody>
      </p:sp>
      <p:pic>
        <p:nvPicPr>
          <p:cNvPr id="39" name="図 38">
            <a:extLst>
              <a:ext uri="{FF2B5EF4-FFF2-40B4-BE49-F238E27FC236}">
                <a16:creationId xmlns:a16="http://schemas.microsoft.com/office/drawing/2014/main" id="{BFD6ACC4-295B-4BDF-8C17-061FD5D9DB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0492" y="3940504"/>
            <a:ext cx="823360" cy="1084037"/>
          </a:xfrm>
          <a:prstGeom prst="rect">
            <a:avLst/>
          </a:prstGeom>
        </p:spPr>
      </p:pic>
      <p:pic>
        <p:nvPicPr>
          <p:cNvPr id="52" name="図 51">
            <a:extLst>
              <a:ext uri="{FF2B5EF4-FFF2-40B4-BE49-F238E27FC236}">
                <a16:creationId xmlns:a16="http://schemas.microsoft.com/office/drawing/2014/main" id="{786F7A7A-4FC6-45CA-B9E2-685FBA0583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61152" y="5328743"/>
            <a:ext cx="822041" cy="1083600"/>
          </a:xfrm>
          <a:prstGeom prst="rect">
            <a:avLst/>
          </a:prstGeom>
        </p:spPr>
      </p:pic>
      <p:pic>
        <p:nvPicPr>
          <p:cNvPr id="1026" name="Picture 2" descr="保険証のかわいいフリーイラスト素材">
            <a:extLst>
              <a:ext uri="{FF2B5EF4-FFF2-40B4-BE49-F238E27FC236}">
                <a16:creationId xmlns:a16="http://schemas.microsoft.com/office/drawing/2014/main" id="{7D46D89B-CC82-4924-AD8A-75865DE192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2499" y="2909065"/>
            <a:ext cx="733812" cy="565035"/>
          </a:xfrm>
          <a:prstGeom prst="rect">
            <a:avLst/>
          </a:prstGeom>
          <a:noFill/>
          <a:extLst>
            <a:ext uri="{909E8E84-426E-40DD-AFC4-6F175D3DCCD1}">
              <a14:hiddenFill xmlns:a14="http://schemas.microsoft.com/office/drawing/2010/main">
                <a:solidFill>
                  <a:srgbClr val="FFFFFF"/>
                </a:solidFill>
              </a14:hiddenFill>
            </a:ext>
          </a:extLst>
        </p:spPr>
      </p:pic>
      <p:sp>
        <p:nvSpPr>
          <p:cNvPr id="46" name="四角形: 角を丸くする 45">
            <a:extLst>
              <a:ext uri="{FF2B5EF4-FFF2-40B4-BE49-F238E27FC236}">
                <a16:creationId xmlns:a16="http://schemas.microsoft.com/office/drawing/2014/main" id="{F85E4806-4882-46E5-865B-85B8B03AB19F}"/>
              </a:ext>
            </a:extLst>
          </p:cNvPr>
          <p:cNvSpPr/>
          <p:nvPr/>
        </p:nvSpPr>
        <p:spPr>
          <a:xfrm>
            <a:off x="4652421" y="5017266"/>
            <a:ext cx="4456083" cy="1706553"/>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624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8" grpId="0" animBg="1"/>
      <p:bldP spid="11" grpId="0" animBg="1"/>
      <p:bldP spid="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「民間保険」で備える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57874600"/>
              </p:ext>
            </p:extLst>
          </p:nvPr>
        </p:nvGraphicFramePr>
        <p:xfrm>
          <a:off x="431799" y="865200"/>
          <a:ext cx="8364535" cy="58442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金額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損害額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4"/>
            <a:ext cx="8364535" cy="755703"/>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425727"/>
            <a:ext cx="8364535" cy="1273148"/>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solidFill>
                <a:srgbClr val="FF0000"/>
              </a:solidFill>
            </a:endParaRPr>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8" name="スライド番号プレースホルダー 7"/>
          <p:cNvSpPr>
            <a:spLocks noGrp="1"/>
          </p:cNvSpPr>
          <p:nvPr>
            <p:ph type="sldNum" sz="quarter" idx="12"/>
          </p:nvPr>
        </p:nvSpPr>
        <p:spPr/>
        <p:txBody>
          <a:bodyPr/>
          <a:lstStyle/>
          <a:p>
            <a:pPr defTabSz="457200">
              <a:defRPr/>
            </a:pPr>
            <a:fld id="{7B76553B-32E2-D644-9CD0-56FDA882EB90}" type="slidenum">
              <a:rPr lang="ja-JP" altLang="en-US" smtClean="0"/>
              <a:pPr defTabSz="457200">
                <a:defRPr/>
              </a:pPr>
              <a:t>22</a:t>
            </a:fld>
            <a:endParaRPr lang="ja-JP" altLang="en-US" dirty="0"/>
          </a:p>
        </p:txBody>
      </p:sp>
    </p:spTree>
    <p:extLst>
      <p:ext uri="{BB962C8B-B14F-4D97-AF65-F5344CB8AC3E}">
        <p14:creationId xmlns:p14="http://schemas.microsoft.com/office/powerpoint/2010/main" val="363492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14826"/>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7" name="テキスト ボックス 16"/>
          <p:cNvSpPr txBox="1"/>
          <p:nvPr/>
        </p:nvSpPr>
        <p:spPr>
          <a:xfrm>
            <a:off x="467699" y="4949122"/>
            <a:ext cx="3993648" cy="1569660"/>
          </a:xfrm>
          <a:prstGeom prst="rect">
            <a:avLst/>
          </a:prstGeom>
          <a:noFill/>
        </p:spPr>
        <p:txBody>
          <a:bodyPr wrap="square" rtlCol="0">
            <a:spAutoFit/>
          </a:bodyPr>
          <a:lstStyle/>
          <a:p>
            <a:pPr algn="ctr">
              <a:lnSpc>
                <a:spcPct val="120000"/>
              </a:lnSpc>
            </a:pPr>
            <a:r>
              <a:rPr lang="ja-JP" altLang="en-US" sz="4000" b="1" dirty="0">
                <a:latin typeface="Meiryo UI" panose="020B0604030504040204" pitchFamily="50" charset="-128"/>
                <a:ea typeface="Meiryo UI" panose="020B0604030504040204" pitchFamily="50" charset="-128"/>
                <a:cs typeface="ヒラギノ角ゴ Pro W6"/>
              </a:rPr>
              <a:t>さまざまな目的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18" name="テキスト ボックス 17"/>
          <p:cNvSpPr txBox="1"/>
          <p:nvPr/>
        </p:nvSpPr>
        <p:spPr>
          <a:xfrm>
            <a:off x="5459850" y="4966917"/>
            <a:ext cx="2707793" cy="1569660"/>
          </a:xfrm>
          <a:prstGeom prst="rect">
            <a:avLst/>
          </a:prstGeom>
          <a:noFill/>
        </p:spPr>
        <p:txBody>
          <a:bodyPr wrap="none" rtlCol="0">
            <a:spAutoFit/>
          </a:bodyPr>
          <a:lstStyle/>
          <a:p>
            <a:pPr algn="ctr">
              <a:lnSpc>
                <a:spcPct val="120000"/>
              </a:lnSpc>
            </a:pPr>
            <a:r>
              <a:rPr lang="ja-JP" altLang="en-US" sz="4000" b="1" dirty="0">
                <a:latin typeface="Meiryo UI" panose="020B0604030504040204" pitchFamily="50" charset="-128"/>
                <a:ea typeface="Meiryo UI" panose="020B0604030504040204" pitchFamily="50" charset="-128"/>
                <a:cs typeface="ヒラギノ角ゴ Pro W6"/>
              </a:rPr>
              <a:t>特定の損失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937" y="2079540"/>
            <a:ext cx="4201134" cy="1966917"/>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821" y="2088078"/>
            <a:ext cx="4086242" cy="1937881"/>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735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23</a:t>
            </a:fld>
            <a:endParaRPr lang="ja-JP" altLang="en-US" dirty="0"/>
          </a:p>
        </p:txBody>
      </p:sp>
    </p:spTree>
    <p:custDataLst>
      <p:tags r:id="rId1"/>
    </p:custDataLst>
    <p:extLst>
      <p:ext uri="{BB962C8B-B14F-4D97-AF65-F5344CB8AC3E}">
        <p14:creationId xmlns:p14="http://schemas.microsoft.com/office/powerpoint/2010/main" val="2887226536"/>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bwMode="white">
          <a:xfrm>
            <a:off x="268224" y="-12662"/>
            <a:ext cx="644931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「生命保険」には契約が必要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2" name="角丸四角形 31"/>
          <p:cNvSpPr/>
          <p:nvPr/>
        </p:nvSpPr>
        <p:spPr>
          <a:xfrm>
            <a:off x="195549" y="5168467"/>
            <a:ext cx="8617767" cy="1563532"/>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337546" y="5258705"/>
            <a:ext cx="8200279" cy="1492268"/>
          </a:xfrm>
          <a:prstGeom prst="rect">
            <a:avLst/>
          </a:prstGeom>
          <a:noFill/>
        </p:spPr>
        <p:txBody>
          <a:bodyPr wrap="square" rtlCol="0">
            <a:spAutoFit/>
          </a:bodyPr>
          <a:lstStyle/>
          <a:p>
            <a:pPr>
              <a:lnSpc>
                <a:spcPts val="2800"/>
              </a:lnSpc>
            </a:pP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保険料って何？</a:t>
            </a: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保障を得る代わりに、契約者が生命保険会社に払うお金</a:t>
            </a:r>
            <a:endPar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保険金・給付金って何？</a:t>
            </a: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死亡や入院などにより、受取人が生命保険会社から受け取るお金</a:t>
            </a:r>
            <a:endPar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09779" y="4843721"/>
            <a:ext cx="2036196"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a:t>
            </a:r>
          </a:p>
        </p:txBody>
      </p:sp>
      <p:grpSp>
        <p:nvGrpSpPr>
          <p:cNvPr id="3" name="グループ化 2"/>
          <p:cNvGrpSpPr/>
          <p:nvPr/>
        </p:nvGrpSpPr>
        <p:grpSpPr>
          <a:xfrm>
            <a:off x="361254" y="1002580"/>
            <a:ext cx="8508954" cy="3569243"/>
            <a:chOff x="412624" y="725182"/>
            <a:chExt cx="8508954" cy="3569243"/>
          </a:xfrm>
        </p:grpSpPr>
        <p:sp>
          <p:nvSpPr>
            <p:cNvPr id="23" name="右矢印 22"/>
            <p:cNvSpPr/>
            <p:nvPr/>
          </p:nvSpPr>
          <p:spPr>
            <a:xfrm rot="8295431">
              <a:off x="6889702" y="2502230"/>
              <a:ext cx="558199" cy="350881"/>
            </a:xfrm>
            <a:prstGeom prst="rightArrow">
              <a:avLst>
                <a:gd name="adj1" fmla="val 50000"/>
                <a:gd name="adj2" fmla="val 48411"/>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10800000">
              <a:off x="3499457" y="3453613"/>
              <a:ext cx="558199" cy="38439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44" name="グループ化 43">
              <a:extLst>
                <a:ext uri="{FF2B5EF4-FFF2-40B4-BE49-F238E27FC236}">
                  <a16:creationId xmlns:a16="http://schemas.microsoft.com/office/drawing/2014/main" id="{B3FAC42C-B755-49F0-9DF2-36F17B819562}"/>
                </a:ext>
              </a:extLst>
            </p:cNvPr>
            <p:cNvGrpSpPr/>
            <p:nvPr/>
          </p:nvGrpSpPr>
          <p:grpSpPr>
            <a:xfrm>
              <a:off x="1483167" y="2835476"/>
              <a:ext cx="2532908" cy="1388478"/>
              <a:chOff x="1483167" y="2835476"/>
              <a:chExt cx="2532908" cy="1388478"/>
            </a:xfrm>
          </p:grpSpPr>
          <p:sp>
            <p:nvSpPr>
              <p:cNvPr id="27" name="テキスト ボックス 26"/>
              <p:cNvSpPr txBox="1"/>
              <p:nvPr/>
            </p:nvSpPr>
            <p:spPr>
              <a:xfrm>
                <a:off x="1483167" y="2835476"/>
                <a:ext cx="2532908"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⑥保険金・給付金の受取り</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2"/>
              <a:stretch>
                <a:fillRect/>
              </a:stretch>
            </p:blipFill>
            <p:spPr>
              <a:xfrm>
                <a:off x="2494345" y="3199669"/>
                <a:ext cx="808225" cy="1024285"/>
              </a:xfrm>
              <a:prstGeom prst="rect">
                <a:avLst/>
              </a:prstGeom>
            </p:spPr>
          </p:pic>
        </p:grpSp>
        <p:grpSp>
          <p:nvGrpSpPr>
            <p:cNvPr id="43" name="グループ化 42">
              <a:extLst>
                <a:ext uri="{FF2B5EF4-FFF2-40B4-BE49-F238E27FC236}">
                  <a16:creationId xmlns:a16="http://schemas.microsoft.com/office/drawing/2014/main" id="{9B0A2C9D-4AB6-4EB1-AB89-F25042ADDE57}"/>
                </a:ext>
              </a:extLst>
            </p:cNvPr>
            <p:cNvGrpSpPr/>
            <p:nvPr/>
          </p:nvGrpSpPr>
          <p:grpSpPr>
            <a:xfrm>
              <a:off x="4338047" y="2732797"/>
              <a:ext cx="2668724" cy="1561628"/>
              <a:chOff x="4338047" y="2732797"/>
              <a:chExt cx="2668724" cy="1561628"/>
            </a:xfrm>
          </p:grpSpPr>
          <p:sp>
            <p:nvSpPr>
              <p:cNvPr id="24" name="テキスト ボックス 23"/>
              <p:cNvSpPr txBox="1"/>
              <p:nvPr/>
            </p:nvSpPr>
            <p:spPr>
              <a:xfrm>
                <a:off x="4792696" y="2732797"/>
                <a:ext cx="1910657"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⑤リスクの発生</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8047" y="3331255"/>
                <a:ext cx="969849" cy="963170"/>
              </a:xfrm>
              <a:prstGeom prst="rect">
                <a:avLst/>
              </a:prstGeom>
            </p:spPr>
          </p:pic>
          <p:pic>
            <p:nvPicPr>
              <p:cNvPr id="28" name="図 27">
                <a:extLst>
                  <a:ext uri="{FF2B5EF4-FFF2-40B4-BE49-F238E27FC236}">
                    <a16:creationId xmlns:a16="http://schemas.microsoft.com/office/drawing/2014/main" id="{64FA26A2-32B7-44A6-860C-86AEF571F5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2959" y="3451256"/>
                <a:ext cx="883812" cy="820457"/>
              </a:xfrm>
              <a:prstGeom prst="rect">
                <a:avLst/>
              </a:prstGeom>
            </p:spPr>
          </p:pic>
          <p:pic>
            <p:nvPicPr>
              <p:cNvPr id="31" name="図 30">
                <a:extLst>
                  <a:ext uri="{FF2B5EF4-FFF2-40B4-BE49-F238E27FC236}">
                    <a16:creationId xmlns:a16="http://schemas.microsoft.com/office/drawing/2014/main" id="{17EFADF5-B37C-43B1-8002-D44AD07E24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3135" y="3010896"/>
                <a:ext cx="1192648" cy="827113"/>
              </a:xfrm>
              <a:prstGeom prst="rect">
                <a:avLst/>
              </a:prstGeom>
            </p:spPr>
          </p:pic>
        </p:grpSp>
        <p:sp>
          <p:nvSpPr>
            <p:cNvPr id="5" name="右矢印 4"/>
            <p:cNvSpPr/>
            <p:nvPr/>
          </p:nvSpPr>
          <p:spPr>
            <a:xfrm>
              <a:off x="1734187" y="1597177"/>
              <a:ext cx="558199" cy="418126"/>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F6713AE0-8FCF-4B9B-BC05-B9E99EE8D14C}"/>
                </a:ext>
              </a:extLst>
            </p:cNvPr>
            <p:cNvGrpSpPr/>
            <p:nvPr/>
          </p:nvGrpSpPr>
          <p:grpSpPr>
            <a:xfrm>
              <a:off x="412624" y="725463"/>
              <a:ext cx="1616451" cy="1804503"/>
              <a:chOff x="412624" y="725463"/>
              <a:chExt cx="1616451" cy="1804503"/>
            </a:xfrm>
          </p:grpSpPr>
          <p:sp>
            <p:nvSpPr>
              <p:cNvPr id="2" name="テキスト ボックス 1"/>
              <p:cNvSpPr txBox="1"/>
              <p:nvPr/>
            </p:nvSpPr>
            <p:spPr>
              <a:xfrm>
                <a:off x="412624" y="725463"/>
                <a:ext cx="1616451" cy="338554"/>
              </a:xfrm>
              <a:prstGeom prst="rect">
                <a:avLst/>
              </a:prstGeom>
              <a:noFill/>
            </p:spPr>
            <p:txBody>
              <a:bodyPr wrap="square" rtlCol="0">
                <a:spAutoFit/>
              </a:bodyPr>
              <a:lstStyle/>
              <a:p>
                <a:r>
                  <a:rPr kumimoji="1" lang="ja-JP" altLang="en-US" sz="1600" b="1" dirty="0">
                    <a:solidFill>
                      <a:schemeClr val="tx2"/>
                    </a:solidFill>
                    <a:latin typeface="Meiryo UI" panose="020B0604030504040204" pitchFamily="50" charset="-128"/>
                    <a:ea typeface="Meiryo UI" panose="020B0604030504040204" pitchFamily="50" charset="-128"/>
                  </a:rPr>
                  <a:t>①</a:t>
                </a:r>
                <a:r>
                  <a:rPr lang="ja-JP" altLang="en-US" sz="1600" b="1" dirty="0">
                    <a:solidFill>
                      <a:schemeClr val="tx2"/>
                    </a:solidFill>
                    <a:latin typeface="Meiryo UI" panose="020B0604030504040204" pitchFamily="50" charset="-128"/>
                    <a:ea typeface="Meiryo UI" panose="020B0604030504040204" pitchFamily="50" charset="-128"/>
                  </a:rPr>
                  <a:t>申込書の提出</a:t>
                </a:r>
                <a:endParaRPr kumimoji="1" lang="ja-JP" altLang="en-US" sz="1600" b="1" dirty="0">
                  <a:solidFill>
                    <a:schemeClr val="tx2"/>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624" y="1400633"/>
                <a:ext cx="1028268" cy="1129333"/>
              </a:xfrm>
              <a:prstGeom prst="rect">
                <a:avLst/>
              </a:prstGeom>
            </p:spPr>
          </p:pic>
        </p:grpSp>
        <p:grpSp>
          <p:nvGrpSpPr>
            <p:cNvPr id="30" name="グループ化 29">
              <a:extLst>
                <a:ext uri="{FF2B5EF4-FFF2-40B4-BE49-F238E27FC236}">
                  <a16:creationId xmlns:a16="http://schemas.microsoft.com/office/drawing/2014/main" id="{AD6932C4-D0DD-4403-8639-1D4CAE9E320F}"/>
                </a:ext>
              </a:extLst>
            </p:cNvPr>
            <p:cNvGrpSpPr/>
            <p:nvPr/>
          </p:nvGrpSpPr>
          <p:grpSpPr>
            <a:xfrm>
              <a:off x="2399624" y="725853"/>
              <a:ext cx="1616451" cy="1733192"/>
              <a:chOff x="2399624" y="725853"/>
              <a:chExt cx="1616451" cy="1733192"/>
            </a:xfrm>
          </p:grpSpPr>
          <p:sp>
            <p:nvSpPr>
              <p:cNvPr id="9" name="テキスト ボックス 8"/>
              <p:cNvSpPr txBox="1"/>
              <p:nvPr/>
            </p:nvSpPr>
            <p:spPr>
              <a:xfrm>
                <a:off x="2399624" y="725853"/>
                <a:ext cx="1616451"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②告知（診査）</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5097" y="1327276"/>
                <a:ext cx="704310" cy="1131769"/>
              </a:xfrm>
              <a:prstGeom prst="rect">
                <a:avLst/>
              </a:prstGeom>
            </p:spPr>
          </p:pic>
        </p:grpSp>
        <p:grpSp>
          <p:nvGrpSpPr>
            <p:cNvPr id="40" name="グループ化 39">
              <a:extLst>
                <a:ext uri="{FF2B5EF4-FFF2-40B4-BE49-F238E27FC236}">
                  <a16:creationId xmlns:a16="http://schemas.microsoft.com/office/drawing/2014/main" id="{24260CC8-13AE-4165-90CF-812A50856D5C}"/>
                </a:ext>
              </a:extLst>
            </p:cNvPr>
            <p:cNvGrpSpPr/>
            <p:nvPr/>
          </p:nvGrpSpPr>
          <p:grpSpPr>
            <a:xfrm>
              <a:off x="4364745" y="725182"/>
              <a:ext cx="2184479" cy="1551219"/>
              <a:chOff x="4364744" y="725182"/>
              <a:chExt cx="1957578" cy="1551219"/>
            </a:xfrm>
          </p:grpSpPr>
          <p:sp>
            <p:nvSpPr>
              <p:cNvPr id="15" name="テキスト ボックス 14"/>
              <p:cNvSpPr txBox="1"/>
              <p:nvPr/>
            </p:nvSpPr>
            <p:spPr>
              <a:xfrm>
                <a:off x="4364744" y="725182"/>
                <a:ext cx="1957578"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③保険料の払い込み</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7013" y="1305168"/>
                <a:ext cx="1158005" cy="971233"/>
              </a:xfrm>
              <a:prstGeom prst="rect">
                <a:avLst/>
              </a:prstGeom>
            </p:spPr>
          </p:pic>
        </p:grpSp>
        <p:grpSp>
          <p:nvGrpSpPr>
            <p:cNvPr id="42" name="グループ化 41">
              <a:extLst>
                <a:ext uri="{FF2B5EF4-FFF2-40B4-BE49-F238E27FC236}">
                  <a16:creationId xmlns:a16="http://schemas.microsoft.com/office/drawing/2014/main" id="{61FD44A8-80D8-4BAB-B808-9D2B9154A969}"/>
                </a:ext>
              </a:extLst>
            </p:cNvPr>
            <p:cNvGrpSpPr/>
            <p:nvPr/>
          </p:nvGrpSpPr>
          <p:grpSpPr>
            <a:xfrm>
              <a:off x="6817447" y="732639"/>
              <a:ext cx="2104131" cy="1727469"/>
              <a:chOff x="6817447" y="732639"/>
              <a:chExt cx="2104131" cy="1727469"/>
            </a:xfrm>
          </p:grpSpPr>
          <p:sp>
            <p:nvSpPr>
              <p:cNvPr id="19" name="テキスト ボックス 18"/>
              <p:cNvSpPr txBox="1"/>
              <p:nvPr/>
            </p:nvSpPr>
            <p:spPr>
              <a:xfrm>
                <a:off x="6817447" y="732639"/>
                <a:ext cx="2104131" cy="584775"/>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④書類（保険証券）　　</a:t>
                </a:r>
              </a:p>
              <a:p>
                <a:r>
                  <a:rPr lang="ja-JP" altLang="en-US" sz="1600" b="1" dirty="0">
                    <a:solidFill>
                      <a:schemeClr val="tx2"/>
                    </a:solidFill>
                    <a:latin typeface="Meiryo UI" panose="020B0604030504040204" pitchFamily="50" charset="-128"/>
                    <a:ea typeface="Meiryo UI" panose="020B0604030504040204" pitchFamily="50" charset="-128"/>
                  </a:rPr>
                  <a:t>　が届く</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29467" y="1342933"/>
                <a:ext cx="686615" cy="1117175"/>
              </a:xfrm>
              <a:prstGeom prst="rect">
                <a:avLst/>
              </a:prstGeom>
            </p:spPr>
          </p:pic>
        </p:grpSp>
        <p:sp>
          <p:nvSpPr>
            <p:cNvPr id="35" name="右矢印 34"/>
            <p:cNvSpPr/>
            <p:nvPr/>
          </p:nvSpPr>
          <p:spPr>
            <a:xfrm>
              <a:off x="3667494" y="1597177"/>
              <a:ext cx="558199" cy="41985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a:off x="6123346" y="1597175"/>
              <a:ext cx="558199" cy="41985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四角形: 角を丸くする 13">
            <a:extLst>
              <a:ext uri="{FF2B5EF4-FFF2-40B4-BE49-F238E27FC236}">
                <a16:creationId xmlns:a16="http://schemas.microsoft.com/office/drawing/2014/main" id="{9528B5EE-E509-4C9D-8E08-71B757D68FD7}"/>
              </a:ext>
            </a:extLst>
          </p:cNvPr>
          <p:cNvSpPr/>
          <p:nvPr/>
        </p:nvSpPr>
        <p:spPr>
          <a:xfrm>
            <a:off x="4304007" y="959097"/>
            <a:ext cx="2006644" cy="1769628"/>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8F78F71C-0DEE-44A1-933F-5BAF50A64DD3}"/>
              </a:ext>
            </a:extLst>
          </p:cNvPr>
          <p:cNvSpPr/>
          <p:nvPr/>
        </p:nvSpPr>
        <p:spPr>
          <a:xfrm>
            <a:off x="1488383" y="2954644"/>
            <a:ext cx="2360175" cy="164189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スライド番号プレースホルダー 9"/>
          <p:cNvSpPr>
            <a:spLocks noGrp="1"/>
          </p:cNvSpPr>
          <p:nvPr>
            <p:ph type="sldNum" sz="quarter" idx="4"/>
          </p:nvPr>
        </p:nvSpPr>
        <p:spPr/>
        <p:txBody>
          <a:bodyPr/>
          <a:lstStyle/>
          <a:p>
            <a:pPr defTabSz="457200">
              <a:defRPr/>
            </a:pPr>
            <a:fld id="{7B76553B-32E2-D644-9CD0-56FDA882EB90}" type="slidenum">
              <a:rPr lang="ja-JP" altLang="en-US" smtClean="0"/>
              <a:pPr defTabSz="457200">
                <a:defRPr/>
              </a:pPr>
              <a:t>24</a:t>
            </a:fld>
            <a:endParaRPr lang="ja-JP" altLang="en-US" dirty="0"/>
          </a:p>
        </p:txBody>
      </p:sp>
    </p:spTree>
    <p:extLst>
      <p:ext uri="{BB962C8B-B14F-4D97-AF65-F5344CB8AC3E}">
        <p14:creationId xmlns:p14="http://schemas.microsoft.com/office/powerpoint/2010/main" val="299831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32593" y="3076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生命保険の種類</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 name="グループ化 1"/>
          <p:cNvGrpSpPr/>
          <p:nvPr/>
        </p:nvGrpSpPr>
        <p:grpSpPr>
          <a:xfrm>
            <a:off x="44450" y="978763"/>
            <a:ext cx="8990493" cy="5262502"/>
            <a:chOff x="44450" y="978763"/>
            <a:chExt cx="8990493" cy="5262502"/>
          </a:xfrm>
        </p:grpSpPr>
        <p:pic>
          <p:nvPicPr>
            <p:cNvPr id="10" name="図 9">
              <a:extLst>
                <a:ext uri="{FF2B5EF4-FFF2-40B4-BE49-F238E27FC236}">
                  <a16:creationId xmlns:a16="http://schemas.microsoft.com/office/drawing/2014/main" id="{5288EC99-5A56-49EC-AE9E-5C99E75695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057" y="978763"/>
              <a:ext cx="8925886" cy="390271"/>
            </a:xfrm>
            <a:prstGeom prst="rect">
              <a:avLst/>
            </a:prstGeom>
          </p:spPr>
        </p:pic>
        <p:pic>
          <p:nvPicPr>
            <p:cNvPr id="27" name="図 26" descr="テキスト&#10;&#10;自動的に生成された説明">
              <a:extLst>
                <a:ext uri="{FF2B5EF4-FFF2-40B4-BE49-F238E27FC236}">
                  <a16:creationId xmlns:a16="http://schemas.microsoft.com/office/drawing/2014/main" id="{AC4429CD-D351-44C4-A96F-E9B9BBD1C8B8}"/>
                </a:ext>
              </a:extLst>
            </p:cNvPr>
            <p:cNvPicPr>
              <a:picLocks noChangeAspect="1"/>
            </p:cNvPicPr>
            <p:nvPr/>
          </p:nvPicPr>
          <p:blipFill rotWithShape="1">
            <a:blip r:embed="rId3"/>
            <a:srcRect l="1178" t="11302" r="26191" b="68615"/>
            <a:stretch/>
          </p:blipFill>
          <p:spPr>
            <a:xfrm>
              <a:off x="44450" y="1496327"/>
              <a:ext cx="6833833" cy="983943"/>
            </a:xfrm>
            <a:prstGeom prst="rect">
              <a:avLst/>
            </a:prstGeom>
          </p:spPr>
        </p:pic>
        <p:pic>
          <p:nvPicPr>
            <p:cNvPr id="28" name="図 27" descr="テキスト&#10;&#10;自動的に生成された説明">
              <a:extLst>
                <a:ext uri="{FF2B5EF4-FFF2-40B4-BE49-F238E27FC236}">
                  <a16:creationId xmlns:a16="http://schemas.microsoft.com/office/drawing/2014/main" id="{E49B4725-0FD9-4B26-B19F-84F1DF86D10F}"/>
                </a:ext>
              </a:extLst>
            </p:cNvPr>
            <p:cNvPicPr>
              <a:picLocks noChangeAspect="1"/>
            </p:cNvPicPr>
            <p:nvPr/>
          </p:nvPicPr>
          <p:blipFill rotWithShape="1">
            <a:blip r:embed="rId3"/>
            <a:srcRect l="75918" t="11302" r="1686" b="68615"/>
            <a:stretch/>
          </p:blipFill>
          <p:spPr>
            <a:xfrm>
              <a:off x="6859731" y="1499401"/>
              <a:ext cx="2168199" cy="977795"/>
            </a:xfrm>
            <a:prstGeom prst="rect">
              <a:avLst/>
            </a:prstGeom>
          </p:spPr>
        </p:pic>
        <p:pic>
          <p:nvPicPr>
            <p:cNvPr id="30" name="図 29" descr="テキスト&#10;&#10;自動的に生成された説明">
              <a:extLst>
                <a:ext uri="{FF2B5EF4-FFF2-40B4-BE49-F238E27FC236}">
                  <a16:creationId xmlns:a16="http://schemas.microsoft.com/office/drawing/2014/main" id="{50279582-F90D-4109-A884-ED39266A88B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1002" y="3986775"/>
              <a:ext cx="6748279" cy="989905"/>
            </a:xfrm>
            <a:prstGeom prst="rect">
              <a:avLst/>
            </a:prstGeom>
          </p:spPr>
        </p:pic>
        <p:pic>
          <p:nvPicPr>
            <p:cNvPr id="31" name="図 30" descr="テキスト&#10;&#10;自動的に生成された説明">
              <a:extLst>
                <a:ext uri="{FF2B5EF4-FFF2-40B4-BE49-F238E27FC236}">
                  <a16:creationId xmlns:a16="http://schemas.microsoft.com/office/drawing/2014/main" id="{FA3F3B7B-9E9B-44BF-AF86-411F7546CC2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1002" y="2774397"/>
              <a:ext cx="6797280" cy="979000"/>
            </a:xfrm>
            <a:prstGeom prst="rect">
              <a:avLst/>
            </a:prstGeom>
          </p:spPr>
        </p:pic>
        <p:pic>
          <p:nvPicPr>
            <p:cNvPr id="32" name="図 31" descr="テキスト&#10;&#10;自動的に生成された説明">
              <a:extLst>
                <a:ext uri="{FF2B5EF4-FFF2-40B4-BE49-F238E27FC236}">
                  <a16:creationId xmlns:a16="http://schemas.microsoft.com/office/drawing/2014/main" id="{2037AA65-053B-47E9-811E-FFFBFDB39E3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1002" y="5246828"/>
              <a:ext cx="6818622" cy="979347"/>
            </a:xfrm>
            <a:prstGeom prst="rect">
              <a:avLst/>
            </a:prstGeom>
          </p:spPr>
        </p:pic>
        <p:pic>
          <p:nvPicPr>
            <p:cNvPr id="34" name="図 33" descr="テキスト&#10;&#10;自動的に生成された説明">
              <a:extLst>
                <a:ext uri="{FF2B5EF4-FFF2-40B4-BE49-F238E27FC236}">
                  <a16:creationId xmlns:a16="http://schemas.microsoft.com/office/drawing/2014/main" id="{CB4E1CDD-2029-44A6-A33B-82FAB157762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930398" y="2774397"/>
              <a:ext cx="2097532" cy="979000"/>
            </a:xfrm>
            <a:prstGeom prst="rect">
              <a:avLst/>
            </a:prstGeom>
          </p:spPr>
        </p:pic>
        <p:pic>
          <p:nvPicPr>
            <p:cNvPr id="35" name="図 34" descr="テキスト&#10;&#10;自動的に生成された説明">
              <a:extLst>
                <a:ext uri="{FF2B5EF4-FFF2-40B4-BE49-F238E27FC236}">
                  <a16:creationId xmlns:a16="http://schemas.microsoft.com/office/drawing/2014/main" id="{0047B63F-2410-413E-BB3C-B89307F1883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880261" y="3975908"/>
              <a:ext cx="2147669" cy="1011638"/>
            </a:xfrm>
            <a:prstGeom prst="rect">
              <a:avLst/>
            </a:prstGeom>
          </p:spPr>
        </p:pic>
        <p:pic>
          <p:nvPicPr>
            <p:cNvPr id="36" name="図 35" descr="テキスト&#10;&#10;自動的に生成された説明">
              <a:extLst>
                <a:ext uri="{FF2B5EF4-FFF2-40B4-BE49-F238E27FC236}">
                  <a16:creationId xmlns:a16="http://schemas.microsoft.com/office/drawing/2014/main" id="{378610D6-1C57-428A-B636-52F88E011C8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921139" y="5231738"/>
              <a:ext cx="2106791" cy="1009527"/>
            </a:xfrm>
            <a:prstGeom prst="rect">
              <a:avLst/>
            </a:prstGeom>
          </p:spPr>
        </p:pic>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25</a:t>
            </a:fld>
            <a:endParaRPr lang="ja-JP" altLang="en-US" dirty="0"/>
          </a:p>
        </p:txBody>
      </p:sp>
    </p:spTree>
    <p:extLst>
      <p:ext uri="{BB962C8B-B14F-4D97-AF65-F5344CB8AC3E}">
        <p14:creationId xmlns:p14="http://schemas.microsoft.com/office/powerpoint/2010/main" val="2758065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DFFED7A-5AFA-4483-A355-20CC76E6D920}"/>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36418" y="1638259"/>
            <a:ext cx="6260097" cy="1077218"/>
          </a:xfrm>
          <a:prstGeom prst="rect">
            <a:avLst/>
          </a:prstGeom>
          <a:noFill/>
        </p:spPr>
        <p:txBody>
          <a:bodyPr wrap="square" rtlCol="0">
            <a:spAutoFit/>
          </a:bodyPr>
          <a:lstStyle/>
          <a:p>
            <a:pPr algn="ctr"/>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申込みの取り消しができる期間は、</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endParaRPr>
          </a:p>
          <a:p>
            <a:pPr algn="ctr"/>
            <a:r>
              <a:rPr kumimoji="1" lang="en-US" altLang="ja-JP" sz="3200" b="1" dirty="0">
                <a:solidFill>
                  <a:srgbClr val="FF0000"/>
                </a:solidFill>
                <a:latin typeface="Meiryo UI" panose="020B0604030504040204" pitchFamily="50" charset="-128"/>
                <a:ea typeface="Meiryo UI" panose="020B0604030504040204" pitchFamily="50" charset="-128"/>
              </a:rPr>
              <a:t>8</a:t>
            </a:r>
            <a:r>
              <a:rPr kumimoji="1" lang="ja-JP" altLang="en-US" sz="3200" b="1" dirty="0">
                <a:solidFill>
                  <a:srgbClr val="FF0000"/>
                </a:solidFill>
                <a:latin typeface="Meiryo UI" panose="020B0604030504040204" pitchFamily="50" charset="-128"/>
                <a:ea typeface="Meiryo UI" panose="020B0604030504040204" pitchFamily="50" charset="-128"/>
              </a:rPr>
              <a:t>日以内</a:t>
            </a:r>
            <a:endParaRPr kumimoji="1" lang="ja-JP" altLang="en-US"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71882" y="4447501"/>
            <a:ext cx="8988450" cy="2209915"/>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クーリング・オフを活用すると、</a:t>
            </a:r>
            <a:r>
              <a:rPr lang="ja-JP" altLang="en-US" sz="2400" b="1" dirty="0">
                <a:solidFill>
                  <a:srgbClr val="FF0000"/>
                </a:solidFill>
                <a:latin typeface="Meiryo UI" panose="020B0604030504040204" pitchFamily="50" charset="-128"/>
                <a:ea typeface="Meiryo UI" panose="020B0604030504040204" pitchFamily="50" charset="-128"/>
              </a:rPr>
              <a:t>保険料はそのまま返金</a:t>
            </a:r>
            <a:r>
              <a:rPr lang="ja-JP" altLang="en-US" sz="2400" b="1" dirty="0">
                <a:solidFill>
                  <a:schemeClr val="tx2">
                    <a:lumMod val="75000"/>
                  </a:schemeClr>
                </a:solidFill>
                <a:latin typeface="Meiryo UI" panose="020B0604030504040204" pitchFamily="50" charset="-128"/>
                <a:ea typeface="Meiryo UI" panose="020B0604030504040204" pitchFamily="50" charset="-128"/>
              </a:rPr>
              <a:t>されます。</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生命保険会社や商品によっては</a:t>
            </a:r>
            <a:r>
              <a:rPr lang="en-US" altLang="ja-JP" sz="2400" b="1" dirty="0">
                <a:solidFill>
                  <a:schemeClr val="tx2">
                    <a:lumMod val="75000"/>
                  </a:schemeClr>
                </a:solidFill>
                <a:latin typeface="Meiryo UI" panose="020B0604030504040204" pitchFamily="50" charset="-128"/>
                <a:ea typeface="Meiryo UI" panose="020B0604030504040204" pitchFamily="50" charset="-128"/>
              </a:rPr>
              <a:t>9</a:t>
            </a:r>
            <a:r>
              <a:rPr lang="ja-JP" altLang="en-US" sz="2400" b="1" dirty="0">
                <a:solidFill>
                  <a:schemeClr val="tx2">
                    <a:lumMod val="75000"/>
                  </a:schemeClr>
                </a:solidFill>
                <a:latin typeface="Meiryo UI" panose="020B0604030504040204" pitchFamily="50" charset="-128"/>
                <a:ea typeface="Meiryo UI" panose="020B0604030504040204" pitchFamily="50" charset="-128"/>
              </a:rPr>
              <a:t>日以上の期間を設けている場合もあります。</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契約にあたって医師による診査を受けた場合など、クーリング・オフができない場合もあります。</a:t>
            </a:r>
          </a:p>
        </p:txBody>
      </p:sp>
      <p:grpSp>
        <p:nvGrpSpPr>
          <p:cNvPr id="3" name="グループ化 2">
            <a:extLst>
              <a:ext uri="{FF2B5EF4-FFF2-40B4-BE49-F238E27FC236}">
                <a16:creationId xmlns:a16="http://schemas.microsoft.com/office/drawing/2014/main" id="{24A7C38F-458C-47DA-89FC-0E4D51DC6F84}"/>
              </a:ext>
            </a:extLst>
          </p:cNvPr>
          <p:cNvGrpSpPr/>
          <p:nvPr/>
        </p:nvGrpSpPr>
        <p:grpSpPr>
          <a:xfrm>
            <a:off x="254763" y="1209111"/>
            <a:ext cx="8889237" cy="3106421"/>
            <a:chOff x="185674" y="1350793"/>
            <a:chExt cx="8889237" cy="3106421"/>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011" y="1350793"/>
              <a:ext cx="2242900" cy="2209916"/>
            </a:xfrm>
            <a:prstGeom prst="rect">
              <a:avLst/>
            </a:prstGeom>
          </p:spPr>
        </p:pic>
        <p:sp>
          <p:nvSpPr>
            <p:cNvPr id="2" name="テキスト ボックス 1"/>
            <p:cNvSpPr txBox="1"/>
            <p:nvPr/>
          </p:nvSpPr>
          <p:spPr>
            <a:xfrm>
              <a:off x="185674" y="2764443"/>
              <a:ext cx="6601785" cy="1692771"/>
            </a:xfrm>
            <a:prstGeom prst="rect">
              <a:avLst/>
            </a:prstGeom>
            <a:noFill/>
          </p:spPr>
          <p:txBody>
            <a:bodyPr wrap="square" rtlCol="0">
              <a:spAutoFit/>
            </a:bodyPr>
            <a:lstStyle/>
            <a:p>
              <a:r>
                <a:rPr lang="ja-JP" altLang="en-US" sz="2600" dirty="0">
                  <a:solidFill>
                    <a:srgbClr val="17375E"/>
                  </a:solidFill>
                  <a:latin typeface="Meiryo UI" panose="020B0604030504040204" pitchFamily="50" charset="-128"/>
                  <a:ea typeface="Meiryo UI" panose="020B0604030504040204" pitchFamily="50" charset="-128"/>
                </a:rPr>
                <a:t>　一般的に、「クーリング・オフに関する書面を受け取った日」か「申込日」のいずれか遅い日から、その日を含めて</a:t>
              </a:r>
              <a:r>
                <a:rPr lang="en-US" altLang="ja-JP" sz="2600" dirty="0">
                  <a:solidFill>
                    <a:srgbClr val="17375E"/>
                  </a:solidFill>
                  <a:latin typeface="Meiryo UI" panose="020B0604030504040204" pitchFamily="50" charset="-128"/>
                  <a:ea typeface="Meiryo UI" panose="020B0604030504040204" pitchFamily="50" charset="-128"/>
                </a:rPr>
                <a:t>8</a:t>
              </a:r>
              <a:r>
                <a:rPr lang="ja-JP" altLang="en-US" sz="2600" dirty="0">
                  <a:solidFill>
                    <a:srgbClr val="17375E"/>
                  </a:solidFill>
                  <a:latin typeface="Meiryo UI" panose="020B0604030504040204" pitchFamily="50" charset="-128"/>
                  <a:ea typeface="Meiryo UI" panose="020B0604030504040204" pitchFamily="50" charset="-128"/>
                </a:rPr>
                <a:t>日以内ならば申し込みを撤回できます。</a:t>
              </a:r>
              <a:endParaRPr kumimoji="1" lang="ja-JP" altLang="en-US" sz="2600" dirty="0">
                <a:solidFill>
                  <a:srgbClr val="17375E"/>
                </a:solidFill>
                <a:latin typeface="Meiryo UI" panose="020B0604030504040204" pitchFamily="50" charset="-128"/>
                <a:ea typeface="Meiryo UI" panose="020B0604030504040204" pitchFamily="50" charset="-128"/>
              </a:endParaRPr>
            </a:p>
          </p:txBody>
        </p:sp>
      </p:grpSp>
      <p:sp>
        <p:nvSpPr>
          <p:cNvPr id="9" name="テキスト ボックス 8"/>
          <p:cNvSpPr txBox="1"/>
          <p:nvPr/>
        </p:nvSpPr>
        <p:spPr>
          <a:xfrm>
            <a:off x="143765" y="70617"/>
            <a:ext cx="7281160" cy="584775"/>
          </a:xfrm>
          <a:prstGeom prst="rect">
            <a:avLst/>
          </a:prstGeom>
          <a:noFill/>
        </p:spPr>
        <p:txBody>
          <a:bodyPr wrap="non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「生命保険」</a:t>
            </a:r>
            <a:r>
              <a:rPr lang="ja-JP" altLang="en-US" sz="3200" b="1" dirty="0">
                <a:solidFill>
                  <a:schemeClr val="bg1"/>
                </a:solidFill>
                <a:latin typeface="Meiryo UI" panose="020B0604030504040204" pitchFamily="50" charset="-128"/>
                <a:ea typeface="Meiryo UI" panose="020B0604030504040204" pitchFamily="50" charset="-128"/>
              </a:rPr>
              <a:t>にもク－リング・オフが使えます</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2497" y="808874"/>
            <a:ext cx="8988450" cy="646331"/>
          </a:xfrm>
          <a:prstGeom prst="rect">
            <a:avLst/>
          </a:prstGeom>
          <a:noFill/>
        </p:spPr>
        <p:txBody>
          <a:bodyPr wrap="square" rtlCol="0">
            <a:spAutoFit/>
          </a:bodyPr>
          <a:lstStyle/>
          <a:p>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生命保険</a:t>
            </a:r>
            <a:r>
              <a:rPr lang="ja-JP" altLang="en-US" sz="3600" b="1" dirty="0">
                <a:solidFill>
                  <a:schemeClr val="accent6">
                    <a:lumMod val="50000"/>
                  </a:schemeClr>
                </a:solidFill>
                <a:latin typeface="Meiryo UI" panose="020B0604030504040204" pitchFamily="50" charset="-128"/>
                <a:ea typeface="Meiryo UI" panose="020B0604030504040204" pitchFamily="50" charset="-128"/>
              </a:rPr>
              <a:t>の</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契約の場合</a:t>
            </a:r>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endParaRPr kumimoji="1" lang="ja-JP" altLang="en-US" sz="3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6" name="スライド番号プレースホルダー 2">
            <a:extLst>
              <a:ext uri="{FF2B5EF4-FFF2-40B4-BE49-F238E27FC236}">
                <a16:creationId xmlns:a16="http://schemas.microsoft.com/office/drawing/2014/main" id="{0503AB1C-D975-4611-9D64-C71EA4659A6A}"/>
              </a:ext>
            </a:extLst>
          </p:cNvPr>
          <p:cNvSpPr txBox="1">
            <a:spLocks/>
          </p:cNvSpPr>
          <p:nvPr/>
        </p:nvSpPr>
        <p:spPr>
          <a:xfrm>
            <a:off x="7010400" y="6492492"/>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457200">
              <a:defRPr/>
            </a:pPr>
            <a:fld id="{7B76553B-32E2-D644-9CD0-56FDA882EB90}" type="slidenum">
              <a:rPr lang="ja-JP" altLang="en-US" smtClean="0"/>
              <a:pPr algn="r" defTabSz="457200">
                <a:defRPr/>
              </a:pPr>
              <a:t>26</a:t>
            </a:fld>
            <a:endParaRPr lang="ja-JP" altLang="en-US" dirty="0"/>
          </a:p>
        </p:txBody>
      </p:sp>
    </p:spTree>
    <p:extLst>
      <p:ext uri="{BB962C8B-B14F-4D97-AF65-F5344CB8AC3E}">
        <p14:creationId xmlns:p14="http://schemas.microsoft.com/office/powerpoint/2010/main" val="364517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3" y="26391"/>
            <a:ext cx="68984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まとめ</a:t>
            </a:r>
            <a:r>
              <a:rPr kumimoji="1" lang="en-US" altLang="ja-JP"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lang="en-US" altLang="ja-JP" sz="2400" b="1" dirty="0">
                <a:solidFill>
                  <a:schemeClr val="bg1"/>
                </a:solidFill>
                <a:latin typeface="Meiryo UI" panose="020B0604030504040204" pitchFamily="50" charset="-128"/>
                <a:ea typeface="Meiryo UI" panose="020B0604030504040204" pitchFamily="50" charset="-128"/>
                <a:cs typeface="ヒラギノ角ゴ Std W8"/>
              </a:rPr>
              <a:t>3.</a:t>
            </a:r>
            <a:r>
              <a:rPr lang="ja-JP" altLang="en-US" sz="2400" b="1" dirty="0">
                <a:solidFill>
                  <a:schemeClr val="bg1"/>
                </a:solidFill>
                <a:latin typeface="Meiryo UI" panose="020B0604030504040204" pitchFamily="50" charset="-128"/>
                <a:ea typeface="Meiryo UI" panose="020B0604030504040204" pitchFamily="50" charset="-128"/>
                <a:cs typeface="ヒラギノ角ゴ Std W8"/>
              </a:rPr>
              <a:t>リスクに備える</a:t>
            </a:r>
            <a:r>
              <a:rPr lang="en-US" altLang="ja-JP" sz="2400" b="1" dirty="0">
                <a:solidFill>
                  <a:schemeClr val="bg1"/>
                </a:solidFill>
                <a:latin typeface="Meiryo UI" panose="020B0604030504040204" pitchFamily="50" charset="-128"/>
                <a:ea typeface="Meiryo UI" panose="020B0604030504040204" pitchFamily="50" charset="-128"/>
                <a:cs typeface="ヒラギノ角ゴ Std W8"/>
              </a:rPr>
              <a:t>)</a:t>
            </a: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28" name="グループ化 27">
            <a:extLst>
              <a:ext uri="{FF2B5EF4-FFF2-40B4-BE49-F238E27FC236}">
                <a16:creationId xmlns:a16="http://schemas.microsoft.com/office/drawing/2014/main" id="{4FF8C6B9-8119-4DEF-9857-3B0BB57BC0FF}"/>
              </a:ext>
            </a:extLst>
          </p:cNvPr>
          <p:cNvGrpSpPr/>
          <p:nvPr/>
        </p:nvGrpSpPr>
        <p:grpSpPr>
          <a:xfrm>
            <a:off x="162663" y="1197881"/>
            <a:ext cx="8667403" cy="1073748"/>
            <a:chOff x="157367" y="2075173"/>
            <a:chExt cx="8667403" cy="1073748"/>
          </a:xfrm>
        </p:grpSpPr>
        <p:sp>
          <p:nvSpPr>
            <p:cNvPr id="29" name="正方形/長方形 28">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民間保険</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など、さまざまな契約を利用することで、リスクに備えることができます。</a:t>
              </a:r>
            </a:p>
          </p:txBody>
        </p:sp>
        <p:sp>
          <p:nvSpPr>
            <p:cNvPr id="31" name="正方形/長方形 30">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①</a:t>
              </a:r>
            </a:p>
          </p:txBody>
        </p:sp>
      </p:grpSp>
      <p:grpSp>
        <p:nvGrpSpPr>
          <p:cNvPr id="34" name="グループ化 33">
            <a:extLst>
              <a:ext uri="{FF2B5EF4-FFF2-40B4-BE49-F238E27FC236}">
                <a16:creationId xmlns:a16="http://schemas.microsoft.com/office/drawing/2014/main" id="{F60BEB60-B390-4C1C-8CA6-8B6B1F55E5D7}"/>
              </a:ext>
            </a:extLst>
          </p:cNvPr>
          <p:cNvGrpSpPr/>
          <p:nvPr/>
        </p:nvGrpSpPr>
        <p:grpSpPr>
          <a:xfrm>
            <a:off x="163474" y="2802646"/>
            <a:ext cx="8876450" cy="1118641"/>
            <a:chOff x="208654" y="1676532"/>
            <a:chExt cx="8876450" cy="1118641"/>
          </a:xfrm>
        </p:grpSpPr>
        <p:sp>
          <p:nvSpPr>
            <p:cNvPr id="35" name="正方形/長方形 34">
              <a:extLst>
                <a:ext uri="{FF2B5EF4-FFF2-40B4-BE49-F238E27FC236}">
                  <a16:creationId xmlns:a16="http://schemas.microsoft.com/office/drawing/2014/main" id="{6E567AAB-BD0C-40F3-AAE7-EE53B557AF35}"/>
                </a:ext>
              </a:extLst>
            </p:cNvPr>
            <p:cNvSpPr/>
            <p:nvPr/>
          </p:nvSpPr>
          <p:spPr>
            <a:xfrm>
              <a:off x="678353" y="2075173"/>
              <a:ext cx="8406751" cy="72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情報収集</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を行い、自分にとって必要な保険商品を慎重に選ぶことが大切です。契約する時は複数の会社・商品を比較してみましょう。</a:t>
              </a:r>
            </a:p>
          </p:txBody>
        </p:sp>
        <p:sp>
          <p:nvSpPr>
            <p:cNvPr id="36" name="正方形/長方形 35">
              <a:extLst>
                <a:ext uri="{FF2B5EF4-FFF2-40B4-BE49-F238E27FC236}">
                  <a16:creationId xmlns:a16="http://schemas.microsoft.com/office/drawing/2014/main" id="{5CF61F46-A52F-42CE-959A-96FA16D61CC7}"/>
                </a:ext>
              </a:extLst>
            </p:cNvPr>
            <p:cNvSpPr/>
            <p:nvPr/>
          </p:nvSpPr>
          <p:spPr>
            <a:xfrm>
              <a:off x="208654" y="1676532"/>
              <a:ext cx="595035" cy="584775"/>
            </a:xfrm>
            <a:prstGeom prst="rect">
              <a:avLst/>
            </a:prstGeom>
          </p:spPr>
          <p:txBody>
            <a:bodyPr wrap="none">
              <a:spAutoFit/>
            </a:bodyPr>
            <a:lstStyle/>
            <a:p>
              <a:r>
                <a:rPr lang="ja-JP" altLang="en-US" sz="3200" dirty="0">
                  <a:solidFill>
                    <a:schemeClr val="tx2">
                      <a:lumMod val="75000"/>
                    </a:schemeClr>
                  </a:solidFill>
                </a:rPr>
                <a:t>②</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27</a:t>
            </a:fld>
            <a:endParaRPr lang="ja-JP" altLang="en-US" dirty="0"/>
          </a:p>
        </p:txBody>
      </p:sp>
    </p:spTree>
    <p:extLst>
      <p:ext uri="{BB962C8B-B14F-4D97-AF65-F5344CB8AC3E}">
        <p14:creationId xmlns:p14="http://schemas.microsoft.com/office/powerpoint/2010/main" val="153043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149529" y="2501784"/>
            <a:ext cx="2844943" cy="923330"/>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４</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まとめ　</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28</a:t>
            </a:fld>
            <a:endParaRPr lang="ja-JP" altLang="en-US" dirty="0"/>
          </a:p>
        </p:txBody>
      </p:sp>
    </p:spTree>
    <p:extLst>
      <p:ext uri="{BB962C8B-B14F-4D97-AF65-F5344CB8AC3E}">
        <p14:creationId xmlns:p14="http://schemas.microsoft.com/office/powerpoint/2010/main" val="3127510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F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302097" y="2727277"/>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1" name="正方形/長方形 20"/>
          <p:cNvSpPr/>
          <p:nvPr/>
        </p:nvSpPr>
        <p:spPr>
          <a:xfrm>
            <a:off x="224792" y="506058"/>
            <a:ext cx="715526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pic>
        <p:nvPicPr>
          <p:cNvPr id="25" name="図 24"/>
          <p:cNvPicPr>
            <a:picLocks noChangeAspect="1"/>
          </p:cNvPicPr>
          <p:nvPr/>
        </p:nvPicPr>
        <p:blipFill rotWithShape="1">
          <a:blip r:embed="rId2" cstate="print">
            <a:extLst>
              <a:ext uri="{28A0092B-C50C-407E-A947-70E740481C1C}">
                <a14:useLocalDpi xmlns:a14="http://schemas.microsoft.com/office/drawing/2010/main" val="0"/>
              </a:ext>
            </a:extLst>
          </a:blip>
          <a:srcRect b="24252"/>
          <a:stretch/>
        </p:blipFill>
        <p:spPr>
          <a:xfrm>
            <a:off x="7009634" y="5587570"/>
            <a:ext cx="619796" cy="878560"/>
          </a:xfrm>
          <a:prstGeom prst="rect">
            <a:avLst/>
          </a:prstGeom>
          <a:ln>
            <a:noFill/>
          </a:ln>
          <a:effectLst/>
        </p:spPr>
      </p:pic>
      <p:pic>
        <p:nvPicPr>
          <p:cNvPr id="30" name="図 29"/>
          <p:cNvPicPr>
            <a:picLocks noChangeAspect="1"/>
          </p:cNvPicPr>
          <p:nvPr/>
        </p:nvPicPr>
        <p:blipFill rotWithShape="1">
          <a:blip r:embed="rId3" cstate="print">
            <a:extLst>
              <a:ext uri="{28A0092B-C50C-407E-A947-70E740481C1C}">
                <a14:useLocalDpi xmlns:a14="http://schemas.microsoft.com/office/drawing/2010/main" val="0"/>
              </a:ext>
            </a:extLst>
          </a:blip>
          <a:srcRect b="23542"/>
          <a:stretch/>
        </p:blipFill>
        <p:spPr>
          <a:xfrm flipH="1">
            <a:off x="7852956" y="5587570"/>
            <a:ext cx="648360" cy="878308"/>
          </a:xfrm>
          <a:prstGeom prst="rect">
            <a:avLst/>
          </a:prstGeom>
        </p:spPr>
      </p:pic>
      <p:grpSp>
        <p:nvGrpSpPr>
          <p:cNvPr id="11" name="グループ化 10">
            <a:extLst>
              <a:ext uri="{FF2B5EF4-FFF2-40B4-BE49-F238E27FC236}">
                <a16:creationId xmlns:a16="http://schemas.microsoft.com/office/drawing/2014/main" id="{4FF8C6B9-8119-4DEF-9857-3B0BB57BC0FF}"/>
              </a:ext>
            </a:extLst>
          </p:cNvPr>
          <p:cNvGrpSpPr/>
          <p:nvPr/>
        </p:nvGrpSpPr>
        <p:grpSpPr>
          <a:xfrm>
            <a:off x="162663" y="897545"/>
            <a:ext cx="8667403" cy="1073748"/>
            <a:chOff x="157367" y="2075173"/>
            <a:chExt cx="8667403" cy="1073748"/>
          </a:xfrm>
        </p:grpSpPr>
        <p:sp>
          <p:nvSpPr>
            <p:cNvPr id="12" name="正方形/長方形 11">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0000"/>
                  </a:solidFill>
                  <a:latin typeface="Meiryo UI" panose="020B0604030504040204" pitchFamily="50" charset="-128"/>
                  <a:ea typeface="Meiryo UI" panose="020B0604030504040204" pitchFamily="50" charset="-128"/>
                </a:rPr>
                <a:t>18</a:t>
              </a:r>
              <a:r>
                <a:rPr lang="ja-JP" altLang="en-US" sz="3200" b="1" dirty="0">
                  <a:solidFill>
                    <a:srgbClr val="FF0000"/>
                  </a:solidFill>
                  <a:latin typeface="Meiryo UI" panose="020B0604030504040204" pitchFamily="50" charset="-128"/>
                  <a:ea typeface="Meiryo UI" panose="020B0604030504040204" pitchFamily="50" charset="-128"/>
                </a:rPr>
                <a:t>歳</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から、自分ひとりで契約できるかわりに、未成年を理由に契約は取り消せません。</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①</a:t>
              </a:r>
            </a:p>
          </p:txBody>
        </p:sp>
      </p:grpSp>
      <p:grpSp>
        <p:nvGrpSpPr>
          <p:cNvPr id="14" name="グループ化 13">
            <a:extLst>
              <a:ext uri="{FF2B5EF4-FFF2-40B4-BE49-F238E27FC236}">
                <a16:creationId xmlns:a16="http://schemas.microsoft.com/office/drawing/2014/main" id="{4FF8C6B9-8119-4DEF-9857-3B0BB57BC0FF}"/>
              </a:ext>
            </a:extLst>
          </p:cNvPr>
          <p:cNvGrpSpPr/>
          <p:nvPr/>
        </p:nvGrpSpPr>
        <p:grpSpPr>
          <a:xfrm>
            <a:off x="162663" y="2093284"/>
            <a:ext cx="8667403" cy="1073748"/>
            <a:chOff x="157367" y="2075173"/>
            <a:chExt cx="8667403" cy="1073748"/>
          </a:xfrm>
        </p:grpSpPr>
        <p:sp>
          <p:nvSpPr>
            <p:cNvPr id="15" name="正方形/長方形 14">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トラブルなどで困ったときにはひとりで悩まずに、</a:t>
              </a:r>
              <a:r>
                <a:rPr lang="ja-JP" altLang="en-US" sz="3200" b="1" dirty="0">
                  <a:solidFill>
                    <a:srgbClr val="FF0000"/>
                  </a:solidFill>
                  <a:latin typeface="Meiryo UI" panose="020B0604030504040204" pitchFamily="50" charset="-128"/>
                  <a:ea typeface="Meiryo UI" panose="020B0604030504040204" pitchFamily="50" charset="-128"/>
                </a:rPr>
                <a:t>周りの人や専門家などに相談</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しましょう。</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②</a:t>
              </a:r>
            </a:p>
          </p:txBody>
        </p:sp>
      </p:grpSp>
      <p:grpSp>
        <p:nvGrpSpPr>
          <p:cNvPr id="18" name="グループ化 17">
            <a:extLst>
              <a:ext uri="{FF2B5EF4-FFF2-40B4-BE49-F238E27FC236}">
                <a16:creationId xmlns:a16="http://schemas.microsoft.com/office/drawing/2014/main" id="{4FF8C6B9-8119-4DEF-9857-3B0BB57BC0FF}"/>
              </a:ext>
            </a:extLst>
          </p:cNvPr>
          <p:cNvGrpSpPr/>
          <p:nvPr/>
        </p:nvGrpSpPr>
        <p:grpSpPr>
          <a:xfrm>
            <a:off x="162663" y="3290372"/>
            <a:ext cx="8667403" cy="1073748"/>
            <a:chOff x="157367" y="2075173"/>
            <a:chExt cx="8667403" cy="1073748"/>
          </a:xfrm>
        </p:grpSpPr>
        <p:sp>
          <p:nvSpPr>
            <p:cNvPr id="20" name="正方形/長方形 19">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rPr>
                <a:t>民間保険</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など、さまざまな契約を利用することで、リスクに備えることができます。</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③</a:t>
              </a:r>
            </a:p>
          </p:txBody>
        </p:sp>
      </p:grpSp>
      <p:grpSp>
        <p:nvGrpSpPr>
          <p:cNvPr id="23" name="グループ化 22">
            <a:extLst>
              <a:ext uri="{FF2B5EF4-FFF2-40B4-BE49-F238E27FC236}">
                <a16:creationId xmlns:a16="http://schemas.microsoft.com/office/drawing/2014/main" id="{4FF8C6B9-8119-4DEF-9857-3B0BB57BC0FF}"/>
              </a:ext>
            </a:extLst>
          </p:cNvPr>
          <p:cNvGrpSpPr/>
          <p:nvPr/>
        </p:nvGrpSpPr>
        <p:grpSpPr>
          <a:xfrm>
            <a:off x="162663" y="4624620"/>
            <a:ext cx="8667403" cy="1073748"/>
            <a:chOff x="157367" y="2075173"/>
            <a:chExt cx="8667403" cy="1073748"/>
          </a:xfrm>
        </p:grpSpPr>
        <p:sp>
          <p:nvSpPr>
            <p:cNvPr id="24" name="正方形/長方形 23">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契約を含め、さまざまなことにお金がかかることが多い。</a:t>
              </a:r>
              <a:r>
                <a:rPr lang="ja-JP" altLang="en-US" sz="3200" b="1" dirty="0">
                  <a:solidFill>
                    <a:srgbClr val="FF0000"/>
                  </a:solidFill>
                  <a:latin typeface="Meiryo UI" panose="020B0604030504040204" pitchFamily="50" charset="-128"/>
                  <a:ea typeface="Meiryo UI" panose="020B0604030504040204" pitchFamily="50" charset="-128"/>
                </a:rPr>
                <a:t>収入と支出のバランス</a:t>
              </a:r>
              <a:r>
                <a:rPr lang="ja-JP" altLang="en-US" sz="3200" b="1" dirty="0">
                  <a:solidFill>
                    <a:schemeClr val="tx2">
                      <a:lumMod val="75000"/>
                    </a:schemeClr>
                  </a:solidFill>
                  <a:latin typeface="Meiryo UI" panose="020B0604030504040204" pitchFamily="50" charset="-128"/>
                  <a:ea typeface="Meiryo UI" panose="020B0604030504040204" pitchFamily="50" charset="-128"/>
                </a:rPr>
                <a:t>を考えることが大切です。</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④</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29</a:t>
            </a:fld>
            <a:endParaRPr lang="ja-JP" altLang="en-US" dirty="0"/>
          </a:p>
        </p:txBody>
      </p:sp>
    </p:spTree>
    <p:extLst>
      <p:ext uri="{BB962C8B-B14F-4D97-AF65-F5344CB8AC3E}">
        <p14:creationId xmlns:p14="http://schemas.microsoft.com/office/powerpoint/2010/main" val="299974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DB6E56E4-FA58-4445-A2DE-6774267104EB}"/>
              </a:ext>
            </a:extLst>
          </p:cNvPr>
          <p:cNvSpPr txBox="1"/>
          <p:nvPr/>
        </p:nvSpPr>
        <p:spPr>
          <a:xfrm>
            <a:off x="92570" y="3800248"/>
            <a:ext cx="8678438" cy="707886"/>
          </a:xfrm>
          <a:prstGeom prst="rect">
            <a:avLst/>
          </a:prstGeom>
          <a:noFill/>
        </p:spPr>
        <p:txBody>
          <a:bodyPr wrap="square" rtlCol="0">
            <a:spAutoFit/>
          </a:bodyPr>
          <a:lstStyle/>
          <a:p>
            <a:r>
              <a:rPr lang="ja-JP" altLang="en-US"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　成年になると</a:t>
            </a:r>
            <a:r>
              <a:rPr lang="en-US" altLang="ja-JP"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成年になると何が変わるの？</a:t>
            </a:r>
          </a:p>
        </p:txBody>
      </p:sp>
      <p:sp>
        <p:nvSpPr>
          <p:cNvPr id="3" name="角丸四角形 2"/>
          <p:cNvSpPr/>
          <p:nvPr/>
        </p:nvSpPr>
        <p:spPr>
          <a:xfrm>
            <a:off x="284765" y="4508134"/>
            <a:ext cx="8541948" cy="2266950"/>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①親の同意を得なくても自分の意思で様々</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な契約ができる。</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②住む場所や進路等を自分の意思で決め</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られる。</a:t>
            </a:r>
            <a:endParaRPr kumimoji="1" lang="ja-JP" altLang="en-US" sz="3600" dirty="0">
              <a:solidFill>
                <a:schemeClr val="tx1"/>
              </a:solidFill>
            </a:endParaRPr>
          </a:p>
        </p:txBody>
      </p:sp>
      <p:sp>
        <p:nvSpPr>
          <p:cNvPr id="12" name="下矢印 11"/>
          <p:cNvSpPr/>
          <p:nvPr/>
        </p:nvSpPr>
        <p:spPr>
          <a:xfrm>
            <a:off x="3770923" y="3528216"/>
            <a:ext cx="1382102" cy="466319"/>
          </a:xfrm>
          <a:prstGeom prst="downArrow">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1C6C4B11-ED7E-4F07-8513-DBC1101A01CA}"/>
              </a:ext>
            </a:extLst>
          </p:cNvPr>
          <p:cNvGrpSpPr/>
          <p:nvPr/>
        </p:nvGrpSpPr>
        <p:grpSpPr>
          <a:xfrm>
            <a:off x="92571" y="855855"/>
            <a:ext cx="8781768" cy="2604106"/>
            <a:chOff x="92571" y="855855"/>
            <a:chExt cx="8781768" cy="2604106"/>
          </a:xfrm>
        </p:grpSpPr>
        <p:sp>
          <p:nvSpPr>
            <p:cNvPr id="13" name="角丸四角形 12"/>
            <p:cNvSpPr/>
            <p:nvPr/>
          </p:nvSpPr>
          <p:spPr>
            <a:xfrm>
              <a:off x="92571" y="855855"/>
              <a:ext cx="8781768" cy="2604106"/>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457200">
                <a:defRPr/>
              </a:pPr>
              <a:r>
                <a:rPr lang="ja-JP" altLang="en-US" sz="5400" b="1" dirty="0">
                  <a:solidFill>
                    <a:srgbClr val="FF0000"/>
                  </a:solidFill>
                  <a:latin typeface="Meiryo UI" panose="020B0604030504040204" pitchFamily="50" charset="-128"/>
                  <a:ea typeface="Meiryo UI" panose="020B0604030504040204" pitchFamily="50" charset="-128"/>
                  <a:cs typeface="ヒラギノ角ゴ ProN W6"/>
                </a:rPr>
                <a:t>　</a:t>
              </a:r>
              <a:r>
                <a:rPr lang="en-US" altLang="ja-JP" sz="5400" b="1" u="sng" dirty="0">
                  <a:solidFill>
                    <a:srgbClr val="FF0000"/>
                  </a:solidFill>
                  <a:latin typeface="Meiryo UI" panose="020B0604030504040204" pitchFamily="50" charset="-128"/>
                  <a:ea typeface="Meiryo UI" panose="020B0604030504040204" pitchFamily="50" charset="-128"/>
                  <a:cs typeface="ヒラギノ角ゴ ProN W6"/>
                </a:rPr>
                <a:t>2022</a:t>
              </a:r>
              <a:r>
                <a:rPr lang="ja-JP" altLang="en-US" sz="5400" b="1" u="sng" dirty="0">
                  <a:solidFill>
                    <a:srgbClr val="FF0000"/>
                  </a:solidFill>
                  <a:latin typeface="Meiryo UI" panose="020B0604030504040204" pitchFamily="50" charset="-128"/>
                  <a:ea typeface="Meiryo UI" panose="020B0604030504040204" pitchFamily="50" charset="-128"/>
                  <a:cs typeface="ヒラギノ角ゴ ProN W6"/>
                </a:rPr>
                <a:t>年</a:t>
              </a:r>
              <a:r>
                <a:rPr lang="en-US" altLang="ja-JP" sz="5400" b="1" u="sng" dirty="0">
                  <a:solidFill>
                    <a:srgbClr val="FF0000"/>
                  </a:solidFill>
                  <a:latin typeface="Meiryo UI" panose="020B0604030504040204" pitchFamily="50" charset="-128"/>
                  <a:ea typeface="Meiryo UI" panose="020B0604030504040204" pitchFamily="50" charset="-128"/>
                  <a:cs typeface="ヒラギノ角ゴ ProN W6"/>
                </a:rPr>
                <a:t>4</a:t>
              </a:r>
              <a:r>
                <a:rPr lang="ja-JP" altLang="en-US" sz="5400" b="1" u="sng" dirty="0">
                  <a:solidFill>
                    <a:srgbClr val="FF0000"/>
                  </a:solidFill>
                  <a:latin typeface="Meiryo UI" panose="020B0604030504040204" pitchFamily="50" charset="-128"/>
                  <a:ea typeface="Meiryo UI" panose="020B0604030504040204" pitchFamily="50" charset="-128"/>
                  <a:cs typeface="ヒラギノ角ゴ ProN W6"/>
                </a:rPr>
                <a:t>月</a:t>
              </a:r>
              <a:r>
                <a:rPr lang="en-US" altLang="ja-JP" sz="5400" b="1" u="sng" dirty="0">
                  <a:solidFill>
                    <a:srgbClr val="FF0000"/>
                  </a:solidFill>
                  <a:latin typeface="Meiryo UI" panose="020B0604030504040204" pitchFamily="50" charset="-128"/>
                  <a:ea typeface="Meiryo UI" panose="020B0604030504040204" pitchFamily="50" charset="-128"/>
                  <a:cs typeface="ヒラギノ角ゴ ProN W6"/>
                </a:rPr>
                <a:t>1</a:t>
              </a:r>
              <a:r>
                <a:rPr lang="ja-JP" altLang="en-US" sz="5400" b="1" u="sng" dirty="0">
                  <a:solidFill>
                    <a:srgbClr val="FF0000"/>
                  </a:solidFill>
                  <a:latin typeface="Meiryo UI" panose="020B0604030504040204" pitchFamily="50" charset="-128"/>
                  <a:ea typeface="Meiryo UI" panose="020B0604030504040204" pitchFamily="50" charset="-128"/>
                  <a:cs typeface="ヒラギノ角ゴ ProN W6"/>
                </a:rPr>
                <a:t>日</a:t>
              </a:r>
              <a:r>
                <a:rPr lang="ja-JP" altLang="en-US" sz="5400" b="1" dirty="0">
                  <a:solidFill>
                    <a:schemeClr val="tx2"/>
                  </a:solidFill>
                  <a:latin typeface="Meiryo UI" panose="020B0604030504040204" pitchFamily="50" charset="-128"/>
                  <a:ea typeface="Meiryo UI" panose="020B0604030504040204" pitchFamily="50" charset="-128"/>
                  <a:cs typeface="ヒラギノ角ゴ ProN W6"/>
                </a:rPr>
                <a:t>より</a:t>
              </a:r>
            </a:p>
            <a:p>
              <a:pPr lvl="0" algn="just" defTabSz="457200">
                <a:defRPr/>
              </a:pPr>
              <a:r>
                <a:rPr lang="ja-JP" altLang="en-US" sz="5400" b="1" dirty="0">
                  <a:solidFill>
                    <a:srgbClr val="FF0000"/>
                  </a:solidFill>
                  <a:latin typeface="Meiryo UI" panose="020B0604030504040204" pitchFamily="50" charset="-128"/>
                  <a:ea typeface="Meiryo UI" panose="020B0604030504040204" pitchFamily="50" charset="-128"/>
                  <a:cs typeface="ヒラギノ角ゴ ProN W6"/>
                </a:rPr>
                <a:t>　</a:t>
              </a:r>
              <a:r>
                <a:rPr lang="ja-JP" altLang="en-US" sz="5400" b="1" dirty="0">
                  <a:solidFill>
                    <a:schemeClr val="tx2"/>
                  </a:solidFill>
                  <a:latin typeface="Meiryo UI" panose="020B0604030504040204" pitchFamily="50" charset="-128"/>
                  <a:ea typeface="Meiryo UI" panose="020B0604030504040204" pitchFamily="50" charset="-128"/>
                  <a:cs typeface="ヒラギノ角ゴ ProN W6"/>
                </a:rPr>
                <a:t>成年年齢が</a:t>
              </a:r>
              <a:r>
                <a:rPr lang="en-US" altLang="ja-JP" sz="5400" b="1" u="sng" dirty="0">
                  <a:solidFill>
                    <a:srgbClr val="FF0000"/>
                  </a:solidFill>
                  <a:latin typeface="Meiryo UI" panose="020B0604030504040204" pitchFamily="50" charset="-128"/>
                  <a:ea typeface="Meiryo UI" panose="020B0604030504040204" pitchFamily="50" charset="-128"/>
                  <a:cs typeface="ヒラギノ角ゴ ProN W6"/>
                </a:rPr>
                <a:t>18</a:t>
              </a:r>
              <a:r>
                <a:rPr lang="ja-JP" altLang="en-US" sz="5400" b="1" u="sng" dirty="0">
                  <a:solidFill>
                    <a:srgbClr val="FF0000"/>
                  </a:solidFill>
                  <a:latin typeface="Meiryo UI" panose="020B0604030504040204" pitchFamily="50" charset="-128"/>
                  <a:ea typeface="Meiryo UI" panose="020B0604030504040204" pitchFamily="50" charset="-128"/>
                  <a:cs typeface="ヒラギノ角ゴ ProN W6"/>
                </a:rPr>
                <a:t>歳</a:t>
              </a:r>
              <a:r>
                <a:rPr lang="ja-JP" altLang="en-US" sz="5400" b="1" dirty="0">
                  <a:solidFill>
                    <a:schemeClr val="tx2"/>
                  </a:solidFill>
                  <a:latin typeface="Meiryo UI" panose="020B0604030504040204" pitchFamily="50" charset="-128"/>
                  <a:ea typeface="Meiryo UI" panose="020B0604030504040204" pitchFamily="50" charset="-128"/>
                  <a:cs typeface="ヒラギノ角ゴ ProN W6"/>
                </a:rPr>
                <a:t>と</a:t>
              </a:r>
            </a:p>
            <a:p>
              <a:pPr lvl="0" defTabSz="457200">
                <a:defRPr/>
              </a:pPr>
              <a:r>
                <a:rPr lang="ja-JP" altLang="en-US" sz="5400" b="1" dirty="0">
                  <a:solidFill>
                    <a:schemeClr val="tx2"/>
                  </a:solidFill>
                  <a:latin typeface="Meiryo UI" panose="020B0604030504040204" pitchFamily="50" charset="-128"/>
                  <a:ea typeface="Meiryo UI" panose="020B0604030504040204" pitchFamily="50" charset="-128"/>
                  <a:cs typeface="ヒラギノ角ゴ ProN W6"/>
                </a:rPr>
                <a:t>　なりました。</a:t>
              </a:r>
            </a:p>
          </p:txBody>
        </p:sp>
        <p:pic>
          <p:nvPicPr>
            <p:cNvPr id="34" name="図 3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36402" y1="38638" x2="36402" y2="38638"/>
                          <a14:foregroundMark x1="66806" y1="37750" x2="66806" y2="37750"/>
                          <a14:foregroundMark x1="39052" y1="38860" x2="39052" y2="38860"/>
                          <a14:foregroundMark x1="33194" y1="41377" x2="33194" y2="41377"/>
                          <a14:foregroundMark x1="33752" y1="39156" x2="33752" y2="39156"/>
                          <a14:foregroundMark x1="34868" y1="37750" x2="34868" y2="37750"/>
                          <a14:foregroundMark x1="37378" y1="37528" x2="37378" y2="37528"/>
                          <a14:foregroundMark x1="37378" y1="37528" x2="37378" y2="37528"/>
                          <a14:foregroundMark x1="56764" y1="53368" x2="56764" y2="53368"/>
                          <a14:foregroundMark x1="52580" y1="52480" x2="52580" y2="52480"/>
                          <a14:foregroundMark x1="47420" y1="52480" x2="47420" y2="52480"/>
                          <a14:foregroundMark x1="54254" y1="63064" x2="54254" y2="63064"/>
                          <a14:foregroundMark x1="54672" y1="61954" x2="54672" y2="61954"/>
                          <a14:foregroundMark x1="47420" y1="69134" x2="47420" y2="69134"/>
                          <a14:foregroundMark x1="55230" y1="70244" x2="55230" y2="70244"/>
                          <a14:foregroundMark x1="55230" y1="67209" x2="55230" y2="67209"/>
                          <a14:foregroundMark x1="56764" y1="70540" x2="56764" y2="70540"/>
                          <a14:foregroundMark x1="54254" y1="98890" x2="54254" y2="98890"/>
                          <a14:foregroundMark x1="49512" y1="98075" x2="49512" y2="98075"/>
                        </a14:backgroundRemoval>
                      </a14:imgEffect>
                    </a14:imgLayer>
                  </a14:imgProps>
                </a:ext>
                <a:ext uri="{28A0092B-C50C-407E-A947-70E740481C1C}">
                  <a14:useLocalDpi xmlns:a14="http://schemas.microsoft.com/office/drawing/2010/main" val="0"/>
                </a:ext>
              </a:extLst>
            </a:blip>
            <a:srcRect b="24252"/>
            <a:stretch/>
          </p:blipFill>
          <p:spPr>
            <a:xfrm>
              <a:off x="6795620" y="1436047"/>
              <a:ext cx="932549" cy="1321887"/>
            </a:xfrm>
            <a:prstGeom prst="rect">
              <a:avLst/>
            </a:prstGeom>
            <a:ln>
              <a:noFill/>
            </a:ln>
            <a:effectLst/>
          </p:spPr>
        </p:pic>
        <p:pic>
          <p:nvPicPr>
            <p:cNvPr id="35" name="図 3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7850907" y="1453803"/>
              <a:ext cx="975806" cy="1321887"/>
            </a:xfrm>
            <a:prstGeom prst="rect">
              <a:avLst/>
            </a:prstGeom>
          </p:spPr>
        </p:pic>
        <p:sp>
          <p:nvSpPr>
            <p:cNvPr id="14" name="テキスト ボックス 13">
              <a:extLst>
                <a:ext uri="{FF2B5EF4-FFF2-40B4-BE49-F238E27FC236}">
                  <a16:creationId xmlns:a16="http://schemas.microsoft.com/office/drawing/2014/main" id="{931E94CD-C84D-400D-8303-2437880BF576}"/>
                </a:ext>
              </a:extLst>
            </p:cNvPr>
            <p:cNvSpPr txBox="1"/>
            <p:nvPr/>
          </p:nvSpPr>
          <p:spPr>
            <a:xfrm>
              <a:off x="4169811" y="2747264"/>
              <a:ext cx="4519510" cy="646331"/>
            </a:xfrm>
            <a:prstGeom prst="rect">
              <a:avLst/>
            </a:prstGeom>
            <a:noFill/>
          </p:spPr>
          <p:txBody>
            <a:bodyPr wrap="square" rtlCol="0">
              <a:spAutoFit/>
            </a:bodyPr>
            <a:lstStyle/>
            <a:p>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日に、</a:t>
              </a:r>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歳以上の人に加え、</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歳の人が新たに成年となりました。</a:t>
              </a:r>
              <a:endPar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3</a:t>
            </a:fld>
            <a:endParaRPr lang="ja-JP" altLang="en-US" dirty="0"/>
          </a:p>
        </p:txBody>
      </p:sp>
    </p:spTree>
    <p:extLst>
      <p:ext uri="{BB962C8B-B14F-4D97-AF65-F5344CB8AC3E}">
        <p14:creationId xmlns:p14="http://schemas.microsoft.com/office/powerpoint/2010/main" val="730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a:extLst>
              <a:ext uri="{FF2B5EF4-FFF2-40B4-BE49-F238E27FC236}">
                <a16:creationId xmlns:a16="http://schemas.microsoft.com/office/drawing/2014/main" id="{814D307E-80F8-4DB6-9A83-797F07BB4FA8}"/>
              </a:ext>
            </a:extLst>
          </p:cNvPr>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7" name="正方形/長方形 26"/>
          <p:cNvSpPr/>
          <p:nvPr/>
        </p:nvSpPr>
        <p:spPr>
          <a:xfrm>
            <a:off x="133225" y="2805482"/>
            <a:ext cx="4174556"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chemeClr val="tx2"/>
                </a:solidFill>
                <a:latin typeface="Meiryo UI" panose="020B0604030504040204" pitchFamily="50" charset="-128"/>
                <a:ea typeface="Meiryo UI" panose="020B0604030504040204" pitchFamily="50" charset="-128"/>
                <a:cs typeface="ヒラギノ丸ゴ Pro W4"/>
              </a:rPr>
              <a:t>　</a:t>
            </a: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8" name="グループ化 7">
            <a:extLst>
              <a:ext uri="{FF2B5EF4-FFF2-40B4-BE49-F238E27FC236}">
                <a16:creationId xmlns:a16="http://schemas.microsoft.com/office/drawing/2014/main" id="{BE72C11B-210B-4D3D-817D-0FB88EE8BE32}"/>
              </a:ext>
            </a:extLst>
          </p:cNvPr>
          <p:cNvGrpSpPr/>
          <p:nvPr/>
        </p:nvGrpSpPr>
        <p:grpSpPr>
          <a:xfrm>
            <a:off x="133225" y="5251482"/>
            <a:ext cx="8643045" cy="1545496"/>
            <a:chOff x="133225" y="5251482"/>
            <a:chExt cx="8643045" cy="1545496"/>
          </a:xfrm>
        </p:grpSpPr>
        <p:sp>
          <p:nvSpPr>
            <p:cNvPr id="70" name="角丸四角形 69"/>
            <p:cNvSpPr/>
            <p:nvPr/>
          </p:nvSpPr>
          <p:spPr>
            <a:xfrm>
              <a:off x="133225" y="5251482"/>
              <a:ext cx="8643045" cy="154549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80F9866B-67AA-4CF6-8230-857C0BB804D3}"/>
                </a:ext>
              </a:extLst>
            </p:cNvPr>
            <p:cNvGrpSpPr/>
            <p:nvPr/>
          </p:nvGrpSpPr>
          <p:grpSpPr>
            <a:xfrm>
              <a:off x="6650185" y="5424131"/>
              <a:ext cx="1909763" cy="1016891"/>
              <a:chOff x="6847963" y="5440530"/>
              <a:chExt cx="1909763" cy="1016891"/>
            </a:xfrm>
          </p:grpSpPr>
          <p:sp>
            <p:nvSpPr>
              <p:cNvPr id="52" name="正方形/長方形 51"/>
              <p:cNvSpPr/>
              <p:nvPr/>
            </p:nvSpPr>
            <p:spPr>
              <a:xfrm>
                <a:off x="6847963" y="54405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000363" y="55929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7152763" y="57453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7305163" y="58977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423585" y="5968248"/>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sp>
            <p:nvSpPr>
              <p:cNvPr id="63" name="テキスト ボックス 62"/>
              <p:cNvSpPr txBox="1"/>
              <p:nvPr/>
            </p:nvSpPr>
            <p:spPr>
              <a:xfrm>
                <a:off x="7645725" y="6101394"/>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grpSp>
        <p:sp>
          <p:nvSpPr>
            <p:cNvPr id="46" name="正方形/長方形 45"/>
            <p:cNvSpPr/>
            <p:nvPr/>
          </p:nvSpPr>
          <p:spPr>
            <a:xfrm>
              <a:off x="413344" y="5592930"/>
              <a:ext cx="6196356" cy="85201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クレジットカードでカード会社に立て替えてもらったお金や、金融機関などから借りた</a:t>
              </a:r>
            </a:p>
            <a:p>
              <a:pPr lvl="0" defTabSz="457200">
                <a:lnSpc>
                  <a:spcPct val="110000"/>
                </a:lnSpc>
                <a:defRPr/>
              </a:pP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お金は</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返済する責任と義務</a:t>
              </a: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があります。</a:t>
              </a:r>
              <a:endParaRPr lang="en-US" altLang="ja-JP"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grpSp>
        <p:nvGrpSpPr>
          <p:cNvPr id="7" name="グループ化 6">
            <a:extLst>
              <a:ext uri="{FF2B5EF4-FFF2-40B4-BE49-F238E27FC236}">
                <a16:creationId xmlns:a16="http://schemas.microsoft.com/office/drawing/2014/main" id="{FA1AF557-56C0-41BB-911C-FA9D1359357A}"/>
              </a:ext>
            </a:extLst>
          </p:cNvPr>
          <p:cNvGrpSpPr/>
          <p:nvPr/>
        </p:nvGrpSpPr>
        <p:grpSpPr>
          <a:xfrm>
            <a:off x="4601715" y="951121"/>
            <a:ext cx="4415782" cy="4059429"/>
            <a:chOff x="4601715" y="951121"/>
            <a:chExt cx="4415782" cy="4059429"/>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4601715" y="951121"/>
              <a:ext cx="4321523" cy="429879"/>
              <a:chOff x="5018363" y="6144429"/>
              <a:chExt cx="2493818" cy="429879"/>
            </a:xfrm>
            <a:solidFill>
              <a:srgbClr val="558ED5"/>
            </a:solidFill>
          </p:grpSpPr>
          <p:sp>
            <p:nvSpPr>
              <p:cNvPr id="42" name="角丸四角形 4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59680"/>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8" name="正方形/長方形 27"/>
            <p:cNvSpPr/>
            <p:nvPr/>
          </p:nvSpPr>
          <p:spPr>
            <a:xfrm>
              <a:off x="4730587" y="3218541"/>
              <a:ext cx="428691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金融機関などからお金を借りると</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利息</a:t>
              </a:r>
            </a:p>
            <a:p>
              <a:pPr lvl="0" defTabSz="457200">
                <a:lnSpc>
                  <a:spcPct val="110000"/>
                </a:lnSpc>
                <a:defRPr/>
              </a:pP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をつけて返済する必要があります。</a:t>
              </a:r>
            </a:p>
          </p:txBody>
        </p:sp>
        <p:pic>
          <p:nvPicPr>
            <p:cNvPr id="47" name="図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605067" y="1502253"/>
              <a:ext cx="1138546" cy="957222"/>
            </a:xfrm>
            <a:prstGeom prst="rect">
              <a:avLst/>
            </a:prstGeom>
          </p:spPr>
        </p:pic>
        <p:sp>
          <p:nvSpPr>
            <p:cNvPr id="48" name="正方形/長方形 47"/>
            <p:cNvSpPr/>
            <p:nvPr/>
          </p:nvSpPr>
          <p:spPr bwMode="white">
            <a:xfrm>
              <a:off x="4725200" y="963237"/>
              <a:ext cx="4027588" cy="414628"/>
            </a:xfrm>
            <a:prstGeom prst="rect">
              <a:avLst/>
            </a:prstGeom>
            <a:solidFill>
              <a:srgbClr val="558ED5"/>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②各種「ロ－ン」</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pic>
          <p:nvPicPr>
            <p:cNvPr id="49" name="図 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0233" y="2328862"/>
              <a:ext cx="1348808" cy="1032501"/>
            </a:xfrm>
            <a:prstGeom prst="rect">
              <a:avLst/>
            </a:prstGeom>
          </p:spPr>
        </p:pic>
        <p:pic>
          <p:nvPicPr>
            <p:cNvPr id="50" name="図 49"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4"/>
            <a:stretch>
              <a:fillRect/>
            </a:stretch>
          </p:blipFill>
          <p:spPr>
            <a:xfrm>
              <a:off x="4652264" y="1511550"/>
              <a:ext cx="1457969" cy="1048767"/>
            </a:xfrm>
            <a:prstGeom prst="rect">
              <a:avLst/>
            </a:prstGeom>
          </p:spPr>
        </p:pic>
        <p:sp>
          <p:nvSpPr>
            <p:cNvPr id="51" name="テキスト ボックス 50"/>
            <p:cNvSpPr txBox="1"/>
            <p:nvPr/>
          </p:nvSpPr>
          <p:spPr>
            <a:xfrm>
              <a:off x="4688978" y="2429512"/>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「自動車ローン」</a:t>
              </a:r>
            </a:p>
          </p:txBody>
        </p:sp>
        <p:sp>
          <p:nvSpPr>
            <p:cNvPr id="64" name="テキスト ボックス 63"/>
            <p:cNvSpPr txBox="1"/>
            <p:nvPr/>
          </p:nvSpPr>
          <p:spPr>
            <a:xfrm>
              <a:off x="7561054" y="2478526"/>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「住宅ローン」</a:t>
              </a:r>
            </a:p>
          </p:txBody>
        </p:sp>
        <p:sp>
          <p:nvSpPr>
            <p:cNvPr id="65" name="テキスト ボックス 64"/>
            <p:cNvSpPr txBox="1"/>
            <p:nvPr/>
          </p:nvSpPr>
          <p:spPr>
            <a:xfrm>
              <a:off x="6187327" y="3403371"/>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「教育ローン」</a:t>
              </a:r>
            </a:p>
          </p:txBody>
        </p:sp>
      </p:grpSp>
      <p:sp>
        <p:nvSpPr>
          <p:cNvPr id="26" name="正方形/長方形 25"/>
          <p:cNvSpPr/>
          <p:nvPr/>
        </p:nvSpPr>
        <p:spPr>
          <a:xfrm>
            <a:off x="199886" y="51790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17" name="グループ化 16">
            <a:extLst>
              <a:ext uri="{FF2B5EF4-FFF2-40B4-BE49-F238E27FC236}">
                <a16:creationId xmlns:a16="http://schemas.microsoft.com/office/drawing/2014/main" id="{F4628F9E-0C89-1542-FF08-4CB9F6F16CFD}"/>
              </a:ext>
            </a:extLst>
          </p:cNvPr>
          <p:cNvGrpSpPr/>
          <p:nvPr/>
        </p:nvGrpSpPr>
        <p:grpSpPr>
          <a:xfrm>
            <a:off x="133225" y="957614"/>
            <a:ext cx="4481948" cy="4211876"/>
            <a:chOff x="133225" y="957614"/>
            <a:chExt cx="4481948" cy="4211876"/>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33225" y="957614"/>
              <a:ext cx="4321523" cy="428511"/>
              <a:chOff x="5018363" y="6144429"/>
              <a:chExt cx="2493818" cy="428511"/>
            </a:xfrm>
            <a:solidFill>
              <a:srgbClr val="558ED5"/>
            </a:solidFill>
          </p:grpSpPr>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55969"/>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53835"/>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rPr>
                  <a:t>①「クレジットカード」</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grpSp>
          <p:nvGrpSpPr>
            <p:cNvPr id="16" name="グループ化 15">
              <a:extLst>
                <a:ext uri="{FF2B5EF4-FFF2-40B4-BE49-F238E27FC236}">
                  <a16:creationId xmlns:a16="http://schemas.microsoft.com/office/drawing/2014/main" id="{342E9E72-1D3A-7956-C685-EB45A242D6CD}"/>
                </a:ext>
              </a:extLst>
            </p:cNvPr>
            <p:cNvGrpSpPr/>
            <p:nvPr/>
          </p:nvGrpSpPr>
          <p:grpSpPr>
            <a:xfrm>
              <a:off x="202083" y="1446834"/>
              <a:ext cx="4413090" cy="3722656"/>
              <a:chOff x="202083" y="1446834"/>
              <a:chExt cx="4413090" cy="3722656"/>
            </a:xfrm>
          </p:grpSpPr>
          <p:sp>
            <p:nvSpPr>
              <p:cNvPr id="67" name="正方形/長方形 66"/>
              <p:cNvSpPr/>
              <p:nvPr/>
            </p:nvSpPr>
            <p:spPr>
              <a:xfrm>
                <a:off x="202083" y="3377481"/>
                <a:ext cx="4399632"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カード会社」が</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代金を立て替え</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て</a:t>
                </a:r>
              </a:p>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B:</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販売店」にお金を支払います。</a:t>
                </a:r>
              </a:p>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C:</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カードの利用者」は</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先に商品を手に入れて</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 後日「</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カード会社」に</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支払い期日までにお金を支払います。</a:t>
                </a:r>
              </a:p>
              <a:p>
                <a:pPr lvl="0"/>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口座引き落とし</a:t>
                </a:r>
                <a:endParaRPr lang="ja-JP" altLang="en-US" sz="2000" b="1" u="sng" dirty="0">
                  <a:solidFill>
                    <a:srgbClr val="1F497D"/>
                  </a:solidFill>
                  <a:latin typeface="Meiryo UI" panose="020B0604030504040204" pitchFamily="50" charset="-128"/>
                  <a:ea typeface="Meiryo UI" panose="020B0604030504040204" pitchFamily="50" charset="-128"/>
                  <a:cs typeface="ヒラギノ丸ゴ Pro W4"/>
                </a:endParaRPr>
              </a:p>
            </p:txBody>
          </p:sp>
          <p:grpSp>
            <p:nvGrpSpPr>
              <p:cNvPr id="15" name="グループ化 14">
                <a:extLst>
                  <a:ext uri="{FF2B5EF4-FFF2-40B4-BE49-F238E27FC236}">
                    <a16:creationId xmlns:a16="http://schemas.microsoft.com/office/drawing/2014/main" id="{32A4CFB1-AB39-AF87-838E-28DEE29CA72D}"/>
                  </a:ext>
                </a:extLst>
              </p:cNvPr>
              <p:cNvGrpSpPr/>
              <p:nvPr/>
            </p:nvGrpSpPr>
            <p:grpSpPr>
              <a:xfrm>
                <a:off x="353485" y="1446834"/>
                <a:ext cx="4261688" cy="1795011"/>
                <a:chOff x="381754" y="1455426"/>
                <a:chExt cx="4261688" cy="1795011"/>
              </a:xfrm>
            </p:grpSpPr>
            <p:sp>
              <p:nvSpPr>
                <p:cNvPr id="3" name="正方形/長方形 2"/>
                <p:cNvSpPr/>
                <p:nvPr/>
              </p:nvSpPr>
              <p:spPr>
                <a:xfrm>
                  <a:off x="1809170" y="1478581"/>
                  <a:ext cx="1133475" cy="528268"/>
                </a:xfrm>
                <a:prstGeom prst="rect">
                  <a:avLst/>
                </a:prstGeom>
                <a:solidFill>
                  <a:schemeClr val="accent2">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accent2">
                          <a:lumMod val="50000"/>
                        </a:schemeClr>
                      </a:solidFill>
                      <a:latin typeface="+mj-ea"/>
                      <a:ea typeface="+mj-ea"/>
                    </a:rPr>
                    <a:t>A:</a:t>
                  </a:r>
                  <a:r>
                    <a:rPr lang="ja-JP" altLang="en-US" sz="1600" dirty="0">
                      <a:solidFill>
                        <a:schemeClr val="accent2">
                          <a:lumMod val="50000"/>
                        </a:schemeClr>
                      </a:solidFill>
                      <a:latin typeface="+mj-ea"/>
                      <a:ea typeface="+mj-ea"/>
                    </a:rPr>
                    <a:t>カード</a:t>
                  </a:r>
                </a:p>
                <a:p>
                  <a:pPr algn="ctr"/>
                  <a:r>
                    <a:rPr lang="ja-JP" altLang="en-US" sz="1600" dirty="0">
                      <a:solidFill>
                        <a:schemeClr val="accent2">
                          <a:lumMod val="50000"/>
                        </a:schemeClr>
                      </a:solidFill>
                      <a:latin typeface="+mj-ea"/>
                      <a:ea typeface="+mj-ea"/>
                    </a:rPr>
                    <a:t>会社</a:t>
                  </a:r>
                  <a:endParaRPr kumimoji="1" lang="ja-JP" altLang="en-US" sz="1600" dirty="0">
                    <a:solidFill>
                      <a:schemeClr val="accent2">
                        <a:lumMod val="50000"/>
                      </a:schemeClr>
                    </a:solidFill>
                    <a:latin typeface="+mj-ea"/>
                    <a:ea typeface="+mj-ea"/>
                  </a:endParaRPr>
                </a:p>
              </p:txBody>
            </p:sp>
            <p:sp>
              <p:nvSpPr>
                <p:cNvPr id="68" name="正方形/長方形 67"/>
                <p:cNvSpPr/>
                <p:nvPr/>
              </p:nvSpPr>
              <p:spPr>
                <a:xfrm>
                  <a:off x="3211315" y="2612223"/>
                  <a:ext cx="1133475" cy="528268"/>
                </a:xfrm>
                <a:prstGeom prst="rect">
                  <a:avLst/>
                </a:prstGeom>
                <a:solidFill>
                  <a:schemeClr val="accent3">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chemeClr val="accent2">
                          <a:lumMod val="50000"/>
                        </a:schemeClr>
                      </a:solidFill>
                      <a:latin typeface="+mn-ea"/>
                      <a:cs typeface="ヒラギノ丸ゴ Pro W4"/>
                    </a:rPr>
                    <a:t>C:</a:t>
                  </a:r>
                  <a:r>
                    <a:rPr lang="ja-JP" altLang="en-US" sz="1600" b="1" dirty="0">
                      <a:solidFill>
                        <a:schemeClr val="accent2">
                          <a:lumMod val="50000"/>
                        </a:schemeClr>
                      </a:solidFill>
                      <a:latin typeface="+mn-ea"/>
                      <a:cs typeface="ヒラギノ丸ゴ Pro W4"/>
                    </a:rPr>
                    <a:t>カードの利用者</a:t>
                  </a:r>
                  <a:endParaRPr kumimoji="1" lang="ja-JP" altLang="en-US" sz="1600" b="1" dirty="0">
                    <a:solidFill>
                      <a:schemeClr val="accent2">
                        <a:lumMod val="50000"/>
                      </a:schemeClr>
                    </a:solidFill>
                    <a:latin typeface="+mn-ea"/>
                  </a:endParaRPr>
                </a:p>
              </p:txBody>
            </p:sp>
            <p:sp>
              <p:nvSpPr>
                <p:cNvPr id="69" name="正方形/長方形 68"/>
                <p:cNvSpPr/>
                <p:nvPr/>
              </p:nvSpPr>
              <p:spPr>
                <a:xfrm>
                  <a:off x="381754" y="2611832"/>
                  <a:ext cx="1133475" cy="528268"/>
                </a:xfrm>
                <a:prstGeom prst="rect">
                  <a:avLst/>
                </a:prstGeom>
                <a:solidFill>
                  <a:schemeClr val="accent4">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accent2">
                          <a:lumMod val="50000"/>
                        </a:schemeClr>
                      </a:solidFill>
                      <a:latin typeface="+mj-ea"/>
                      <a:ea typeface="+mj-ea"/>
                    </a:rPr>
                    <a:t>B:</a:t>
                  </a:r>
                  <a:r>
                    <a:rPr lang="ja-JP" altLang="en-US" sz="1600" dirty="0">
                      <a:solidFill>
                        <a:schemeClr val="accent2">
                          <a:lumMod val="50000"/>
                        </a:schemeClr>
                      </a:solidFill>
                      <a:latin typeface="+mj-ea"/>
                      <a:ea typeface="+mj-ea"/>
                    </a:rPr>
                    <a:t>販売店</a:t>
                  </a:r>
                  <a:endParaRPr kumimoji="1" lang="ja-JP" altLang="en-US" sz="1600" dirty="0">
                    <a:solidFill>
                      <a:schemeClr val="accent2">
                        <a:lumMod val="50000"/>
                      </a:schemeClr>
                    </a:solidFill>
                    <a:latin typeface="+mj-ea"/>
                    <a:ea typeface="+mj-ea"/>
                  </a:endParaRPr>
                </a:p>
              </p:txBody>
            </p:sp>
            <p:grpSp>
              <p:nvGrpSpPr>
                <p:cNvPr id="14" name="グループ化 13">
                  <a:extLst>
                    <a:ext uri="{FF2B5EF4-FFF2-40B4-BE49-F238E27FC236}">
                      <a16:creationId xmlns:a16="http://schemas.microsoft.com/office/drawing/2014/main" id="{F5E6F38A-A194-B531-02B3-61AB626E7DB6}"/>
                    </a:ext>
                  </a:extLst>
                </p:cNvPr>
                <p:cNvGrpSpPr/>
                <p:nvPr/>
              </p:nvGrpSpPr>
              <p:grpSpPr>
                <a:xfrm>
                  <a:off x="1515229" y="3004216"/>
                  <a:ext cx="1696086" cy="246221"/>
                  <a:chOff x="1515229" y="3004216"/>
                  <a:chExt cx="1696086" cy="246221"/>
                </a:xfrm>
              </p:grpSpPr>
              <p:cxnSp>
                <p:nvCxnSpPr>
                  <p:cNvPr id="83" name="直線矢印コネクタ 82"/>
                  <p:cNvCxnSpPr>
                    <a:cxnSpLocks/>
                  </p:cNvCxnSpPr>
                  <p:nvPr/>
                </p:nvCxnSpPr>
                <p:spPr>
                  <a:xfrm>
                    <a:off x="1627316" y="3029127"/>
                    <a:ext cx="1467201" cy="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6" name="テキスト ボックス 85"/>
                  <p:cNvSpPr txBox="1"/>
                  <p:nvPr/>
                </p:nvSpPr>
                <p:spPr>
                  <a:xfrm>
                    <a:off x="1515229" y="3004216"/>
                    <a:ext cx="1696086" cy="246221"/>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商品の引き渡し</a:t>
                    </a:r>
                  </a:p>
                </p:txBody>
              </p:sp>
            </p:grpSp>
            <p:grpSp>
              <p:nvGrpSpPr>
                <p:cNvPr id="13" name="グループ化 12">
                  <a:extLst>
                    <a:ext uri="{FF2B5EF4-FFF2-40B4-BE49-F238E27FC236}">
                      <a16:creationId xmlns:a16="http://schemas.microsoft.com/office/drawing/2014/main" id="{DDE0359F-D651-7B68-E22A-69BEEA1078BA}"/>
                    </a:ext>
                  </a:extLst>
                </p:cNvPr>
                <p:cNvGrpSpPr/>
                <p:nvPr/>
              </p:nvGrpSpPr>
              <p:grpSpPr>
                <a:xfrm>
                  <a:off x="1533052" y="2492801"/>
                  <a:ext cx="1641253" cy="434543"/>
                  <a:chOff x="1533052" y="2492801"/>
                  <a:chExt cx="1641253" cy="434543"/>
                </a:xfrm>
              </p:grpSpPr>
              <p:cxnSp>
                <p:nvCxnSpPr>
                  <p:cNvPr id="72" name="直線矢印コネクタ 71"/>
                  <p:cNvCxnSpPr/>
                  <p:nvPr/>
                </p:nvCxnSpPr>
                <p:spPr>
                  <a:xfrm flipH="1" flipV="1">
                    <a:off x="1595232" y="2711697"/>
                    <a:ext cx="1467201" cy="202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7" name="テキスト ボックス 86"/>
                  <p:cNvSpPr txBox="1"/>
                  <p:nvPr/>
                </p:nvSpPr>
                <p:spPr>
                  <a:xfrm>
                    <a:off x="1533052" y="2492801"/>
                    <a:ext cx="1641253" cy="434543"/>
                  </a:xfrm>
                  <a:prstGeom prst="rect">
                    <a:avLst/>
                  </a:prstGeom>
                  <a:noFill/>
                </p:spPr>
                <p:txBody>
                  <a:bodyPr wrap="square" rtlCol="0">
                    <a:spAutoFit/>
                  </a:bodyPr>
                  <a:lstStyle/>
                  <a:p>
                    <a:pPr algn="ctr">
                      <a:lnSpc>
                        <a:spcPts val="1400"/>
                      </a:lnSpc>
                    </a:pPr>
                    <a:r>
                      <a:rPr kumimoji="1" lang="ja-JP" altLang="en-US" sz="1000" dirty="0">
                        <a:latin typeface="Meiryo UI" panose="020B0604030504040204" pitchFamily="50" charset="-128"/>
                        <a:ea typeface="Meiryo UI" panose="020B0604030504040204" pitchFamily="50" charset="-128"/>
                      </a:rPr>
                      <a:t>暗証番号の入力</a:t>
                    </a:r>
                    <a:endParaRPr kumimoji="1" lang="en-US" altLang="ja-JP" sz="1000" dirty="0">
                      <a:latin typeface="Meiryo UI" panose="020B0604030504040204" pitchFamily="50" charset="-128"/>
                      <a:ea typeface="Meiryo UI" panose="020B0604030504040204" pitchFamily="50" charset="-128"/>
                    </a:endParaRPr>
                  </a:p>
                  <a:p>
                    <a:pPr algn="ctr">
                      <a:lnSpc>
                        <a:spcPts val="1400"/>
                      </a:lnSpc>
                    </a:pPr>
                    <a:r>
                      <a:rPr kumimoji="1" lang="ja-JP" altLang="en-US" sz="1000" dirty="0">
                        <a:latin typeface="Meiryo UI" panose="020B0604030504040204" pitchFamily="50" charset="-128"/>
                        <a:ea typeface="Meiryo UI" panose="020B0604030504040204" pitchFamily="50" charset="-128"/>
                      </a:rPr>
                      <a:t>またはサイン</a:t>
                    </a:r>
                  </a:p>
                </p:txBody>
              </p:sp>
            </p:grpSp>
            <p:grpSp>
              <p:nvGrpSpPr>
                <p:cNvPr id="9" name="グループ化 8">
                  <a:extLst>
                    <a:ext uri="{FF2B5EF4-FFF2-40B4-BE49-F238E27FC236}">
                      <a16:creationId xmlns:a16="http://schemas.microsoft.com/office/drawing/2014/main" id="{0FD8E204-2BA6-624F-5E89-1671036674A3}"/>
                    </a:ext>
                  </a:extLst>
                </p:cNvPr>
                <p:cNvGrpSpPr/>
                <p:nvPr/>
              </p:nvGrpSpPr>
              <p:grpSpPr>
                <a:xfrm>
                  <a:off x="2778523" y="1976928"/>
                  <a:ext cx="871141" cy="564045"/>
                  <a:chOff x="2778523" y="1976928"/>
                  <a:chExt cx="871141" cy="564045"/>
                </a:xfrm>
              </p:grpSpPr>
              <p:cxnSp>
                <p:nvCxnSpPr>
                  <p:cNvPr id="12" name="直線矢印コネクタ 11">
                    <a:extLst>
                      <a:ext uri="{FF2B5EF4-FFF2-40B4-BE49-F238E27FC236}">
                        <a16:creationId xmlns:a16="http://schemas.microsoft.com/office/drawing/2014/main" id="{C6573D57-6F20-DFAC-87F4-CFE431DBBE2C}"/>
                      </a:ext>
                    </a:extLst>
                  </p:cNvPr>
                  <p:cNvCxnSpPr>
                    <a:cxnSpLocks/>
                  </p:cNvCxnSpPr>
                  <p:nvPr/>
                </p:nvCxnSpPr>
                <p:spPr>
                  <a:xfrm rot="16200000" flipV="1">
                    <a:off x="3044154" y="192281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9" name="テキスト ボックス 78"/>
                  <p:cNvSpPr txBox="1"/>
                  <p:nvPr/>
                </p:nvSpPr>
                <p:spPr>
                  <a:xfrm>
                    <a:off x="2778523" y="1986975"/>
                    <a:ext cx="871141" cy="553998"/>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後日、</a:t>
                    </a:r>
                  </a:p>
                  <a:p>
                    <a:pPr algn="ctr"/>
                    <a:r>
                      <a:rPr lang="ja-JP" altLang="en-US" sz="1000" dirty="0">
                        <a:latin typeface="Meiryo UI" panose="020B0604030504040204" pitchFamily="50" charset="-128"/>
                        <a:ea typeface="Meiryo UI" panose="020B0604030504040204" pitchFamily="50" charset="-128"/>
                      </a:rPr>
                      <a:t>期日までに</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支払い</a:t>
                    </a:r>
                    <a:endParaRPr kumimoji="1" lang="ja-JP" altLang="en-US" sz="1000" dirty="0">
                      <a:latin typeface="Meiryo UI" panose="020B0604030504040204" pitchFamily="50" charset="-128"/>
                      <a:ea typeface="Meiryo UI" panose="020B0604030504040204" pitchFamily="50" charset="-128"/>
                    </a:endParaRPr>
                  </a:p>
                </p:txBody>
              </p:sp>
            </p:grpSp>
            <p:grpSp>
              <p:nvGrpSpPr>
                <p:cNvPr id="11" name="グループ化 10">
                  <a:extLst>
                    <a:ext uri="{FF2B5EF4-FFF2-40B4-BE49-F238E27FC236}">
                      <a16:creationId xmlns:a16="http://schemas.microsoft.com/office/drawing/2014/main" id="{6A1DF0E5-3DB0-C5B1-EFD6-478CC7E83D1D}"/>
                    </a:ext>
                  </a:extLst>
                </p:cNvPr>
                <p:cNvGrpSpPr/>
                <p:nvPr/>
              </p:nvGrpSpPr>
              <p:grpSpPr>
                <a:xfrm>
                  <a:off x="887717" y="1610382"/>
                  <a:ext cx="1432080" cy="945709"/>
                  <a:chOff x="878894" y="1609976"/>
                  <a:chExt cx="1432080" cy="945709"/>
                </a:xfrm>
              </p:grpSpPr>
              <p:cxnSp>
                <p:nvCxnSpPr>
                  <p:cNvPr id="88" name="直線矢印コネクタ 87"/>
                  <p:cNvCxnSpPr/>
                  <p:nvPr/>
                </p:nvCxnSpPr>
                <p:spPr>
                  <a:xfrm flipV="1">
                    <a:off x="1223377" y="1930723"/>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2" name="直線矢印コネクタ 91"/>
                  <p:cNvCxnSpPr/>
                  <p:nvPr/>
                </p:nvCxnSpPr>
                <p:spPr>
                  <a:xfrm flipH="1">
                    <a:off x="878894" y="1609976"/>
                    <a:ext cx="818138" cy="945709"/>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2" name="テキスト ボックス 81"/>
                  <p:cNvSpPr txBox="1"/>
                  <p:nvPr/>
                </p:nvSpPr>
                <p:spPr>
                  <a:xfrm>
                    <a:off x="940485" y="1664783"/>
                    <a:ext cx="694155" cy="400110"/>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代金</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立て替え</a:t>
                    </a:r>
                  </a:p>
                </p:txBody>
              </p:sp>
              <p:sp>
                <p:nvSpPr>
                  <p:cNvPr id="81" name="テキスト ボックス 80"/>
                  <p:cNvSpPr txBox="1"/>
                  <p:nvPr/>
                </p:nvSpPr>
                <p:spPr>
                  <a:xfrm>
                    <a:off x="1328068" y="2138420"/>
                    <a:ext cx="982906"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手数料</a:t>
                    </a:r>
                    <a:endParaRPr kumimoji="1" lang="ja-JP" altLang="en-US" sz="1000" dirty="0">
                      <a:latin typeface="Meiryo UI" panose="020B0604030504040204" pitchFamily="50" charset="-128"/>
                      <a:ea typeface="Meiryo UI" panose="020B0604030504040204" pitchFamily="50" charset="-128"/>
                    </a:endParaRPr>
                  </a:p>
                </p:txBody>
              </p:sp>
            </p:grpSp>
            <p:grpSp>
              <p:nvGrpSpPr>
                <p:cNvPr id="10" name="グループ化 9">
                  <a:extLst>
                    <a:ext uri="{FF2B5EF4-FFF2-40B4-BE49-F238E27FC236}">
                      <a16:creationId xmlns:a16="http://schemas.microsoft.com/office/drawing/2014/main" id="{14D2C478-3382-E9D2-F91A-2C583E4F5DED}"/>
                    </a:ext>
                  </a:extLst>
                </p:cNvPr>
                <p:cNvGrpSpPr/>
                <p:nvPr/>
              </p:nvGrpSpPr>
              <p:grpSpPr>
                <a:xfrm>
                  <a:off x="3008592" y="1455426"/>
                  <a:ext cx="1634850" cy="1041777"/>
                  <a:chOff x="2983652" y="1447033"/>
                  <a:chExt cx="1634850" cy="1041777"/>
                </a:xfrm>
              </p:grpSpPr>
              <p:cxnSp>
                <p:nvCxnSpPr>
                  <p:cNvPr id="98" name="直線矢印コネクタ 97"/>
                  <p:cNvCxnSpPr>
                    <a:cxnSpLocks/>
                  </p:cNvCxnSpPr>
                  <p:nvPr/>
                </p:nvCxnSpPr>
                <p:spPr>
                  <a:xfrm rot="16200000" flipV="1">
                    <a:off x="3111941" y="1588594"/>
                    <a:ext cx="835122" cy="965309"/>
                  </a:xfrm>
                  <a:prstGeom prst="straightConnector1">
                    <a:avLst/>
                  </a:prstGeom>
                  <a:ln w="2857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80" name="テキスト ボックス 79"/>
                  <p:cNvSpPr txBox="1"/>
                  <p:nvPr/>
                </p:nvSpPr>
                <p:spPr>
                  <a:xfrm>
                    <a:off x="3293791" y="1822842"/>
                    <a:ext cx="98290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カード契約</a:t>
                    </a:r>
                  </a:p>
                </p:txBody>
              </p:sp>
              <p:sp>
                <p:nvSpPr>
                  <p:cNvPr id="54" name="テキスト ボックス 53"/>
                  <p:cNvSpPr txBox="1"/>
                  <p:nvPr/>
                </p:nvSpPr>
                <p:spPr>
                  <a:xfrm>
                    <a:off x="2983652" y="1447033"/>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発行</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3635596" y="2180579"/>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申し込み</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grpSp>
          </p:grpSp>
        </p:grpSp>
      </p:grpSp>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30</a:t>
            </a:fld>
            <a:endParaRPr kumimoji="1" lang="ja-JP" altLang="en-US"/>
          </a:p>
        </p:txBody>
      </p:sp>
      <p:sp>
        <p:nvSpPr>
          <p:cNvPr id="59" name="正方形/長方形 58">
            <a:extLst>
              <a:ext uri="{FF2B5EF4-FFF2-40B4-BE49-F238E27FC236}">
                <a16:creationId xmlns:a16="http://schemas.microsoft.com/office/drawing/2014/main" id="{7F52C707-124A-48E8-9ADC-CD8D1CDA193A}"/>
              </a:ext>
            </a:extLst>
          </p:cNvPr>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参考①</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お金を借りる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0" name="正方形/長方形 59">
            <a:extLst>
              <a:ext uri="{FF2B5EF4-FFF2-40B4-BE49-F238E27FC236}">
                <a16:creationId xmlns:a16="http://schemas.microsoft.com/office/drawing/2014/main" id="{A7082291-D130-4BA2-9709-18DA502B7538}"/>
              </a:ext>
            </a:extLst>
          </p:cNvPr>
          <p:cNvSpPr/>
          <p:nvPr/>
        </p:nvSpPr>
        <p:spPr>
          <a:xfrm>
            <a:off x="6066401" y="134635"/>
            <a:ext cx="2911352" cy="477867"/>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rgbClr val="FF0000"/>
                </a:solidFill>
                <a:latin typeface="+mj-ea"/>
                <a:ea typeface="+mj-ea"/>
              </a:rPr>
              <a:t>1</a:t>
            </a:r>
            <a:r>
              <a:rPr kumimoji="1" lang="ja-JP" altLang="en-US" sz="1600" b="1" dirty="0">
                <a:solidFill>
                  <a:srgbClr val="FF0000"/>
                </a:solidFill>
                <a:latin typeface="+mj-ea"/>
                <a:ea typeface="+mj-ea"/>
              </a:rPr>
              <a:t>章　スライド</a:t>
            </a:r>
            <a:r>
              <a:rPr kumimoji="1" lang="en-US" altLang="ja-JP" sz="1600" b="1" dirty="0">
                <a:solidFill>
                  <a:srgbClr val="FF0000"/>
                </a:solidFill>
                <a:latin typeface="+mj-ea"/>
                <a:ea typeface="+mj-ea"/>
              </a:rPr>
              <a:t>5</a:t>
            </a:r>
            <a:r>
              <a:rPr lang="en-US" altLang="ja-JP" sz="1600" b="1" dirty="0">
                <a:solidFill>
                  <a:srgbClr val="FF0000"/>
                </a:solidFill>
                <a:latin typeface="+mj-ea"/>
                <a:ea typeface="+mj-ea"/>
              </a:rPr>
              <a:t>-6</a:t>
            </a:r>
            <a:r>
              <a:rPr kumimoji="1" lang="ja-JP" altLang="en-US" sz="1600" b="1" dirty="0">
                <a:solidFill>
                  <a:srgbClr val="FF0000"/>
                </a:solidFill>
                <a:latin typeface="+mj-ea"/>
                <a:ea typeface="+mj-ea"/>
              </a:rPr>
              <a:t>の参考資料</a:t>
            </a:r>
          </a:p>
        </p:txBody>
      </p:sp>
    </p:spTree>
    <p:extLst>
      <p:ext uri="{BB962C8B-B14F-4D97-AF65-F5344CB8AC3E}">
        <p14:creationId xmlns:p14="http://schemas.microsoft.com/office/powerpoint/2010/main" val="401373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参考②</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お金を使う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graphicFrame>
        <p:nvGraphicFramePr>
          <p:cNvPr id="6" name="表 5"/>
          <p:cNvGraphicFramePr>
            <a:graphicFrameLocks noGrp="1"/>
          </p:cNvGraphicFramePr>
          <p:nvPr/>
        </p:nvGraphicFramePr>
        <p:xfrm>
          <a:off x="102699" y="3767300"/>
          <a:ext cx="8609460" cy="2881150"/>
        </p:xfrm>
        <a:graphic>
          <a:graphicData uri="http://schemas.openxmlformats.org/drawingml/2006/table">
            <a:tbl>
              <a:tblPr firstRow="1" bandRow="1">
                <a:tableStyleId>{93296810-A885-4BE3-A3E7-6D5BEEA58F35}</a:tableStyleId>
              </a:tblPr>
              <a:tblGrid>
                <a:gridCol w="2152365">
                  <a:extLst>
                    <a:ext uri="{9D8B030D-6E8A-4147-A177-3AD203B41FA5}">
                      <a16:colId xmlns:a16="http://schemas.microsoft.com/office/drawing/2014/main" val="3061639422"/>
                    </a:ext>
                  </a:extLst>
                </a:gridCol>
                <a:gridCol w="2152365">
                  <a:extLst>
                    <a:ext uri="{9D8B030D-6E8A-4147-A177-3AD203B41FA5}">
                      <a16:colId xmlns:a16="http://schemas.microsoft.com/office/drawing/2014/main" val="2500618754"/>
                    </a:ext>
                  </a:extLst>
                </a:gridCol>
                <a:gridCol w="2152365">
                  <a:extLst>
                    <a:ext uri="{9D8B030D-6E8A-4147-A177-3AD203B41FA5}">
                      <a16:colId xmlns:a16="http://schemas.microsoft.com/office/drawing/2014/main" val="2802888767"/>
                    </a:ext>
                  </a:extLst>
                </a:gridCol>
                <a:gridCol w="2152365">
                  <a:extLst>
                    <a:ext uri="{9D8B030D-6E8A-4147-A177-3AD203B41FA5}">
                      <a16:colId xmlns:a16="http://schemas.microsoft.com/office/drawing/2014/main" val="1422512697"/>
                    </a:ext>
                  </a:extLst>
                </a:gridCol>
              </a:tblGrid>
              <a:tr h="1044627">
                <a:tc>
                  <a:txBody>
                    <a:bodyPr/>
                    <a:lstStyle/>
                    <a:p>
                      <a:r>
                        <a:rPr kumimoji="1" lang="ja-JP" altLang="en-US" sz="2800" b="1" dirty="0">
                          <a:solidFill>
                            <a:schemeClr val="bg1"/>
                          </a:solidFill>
                          <a:latin typeface="+mj-ea"/>
                          <a:ea typeface="+mj-ea"/>
                        </a:rPr>
                        <a:t>①プリペイド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solidFill>
                      <a:schemeClr val="tx2"/>
                    </a:solidFill>
                  </a:tcPr>
                </a:tc>
                <a:tc>
                  <a:txBody>
                    <a:bodyPr/>
                    <a:lstStyle/>
                    <a:p>
                      <a:r>
                        <a:rPr kumimoji="1" lang="ja-JP" altLang="en-US" sz="2800" b="1" dirty="0">
                          <a:solidFill>
                            <a:schemeClr val="bg1"/>
                          </a:solidFill>
                          <a:latin typeface="+mj-ea"/>
                          <a:ea typeface="+mj-ea"/>
                        </a:rPr>
                        <a:t>②電子</a:t>
                      </a:r>
                    </a:p>
                    <a:p>
                      <a:r>
                        <a:rPr kumimoji="1" lang="ja-JP" altLang="en-US" sz="2800" b="1" dirty="0">
                          <a:solidFill>
                            <a:schemeClr val="bg1"/>
                          </a:solidFill>
                          <a:latin typeface="+mj-ea"/>
                          <a:ea typeface="+mj-ea"/>
                        </a:rPr>
                        <a:t>　　　マネー</a:t>
                      </a:r>
                    </a:p>
                  </a:txBody>
                  <a:tcPr>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schemeClr val="bg1"/>
                          </a:solidFill>
                          <a:latin typeface="+mj-ea"/>
                          <a:ea typeface="+mj-ea"/>
                          <a:cs typeface="メイリオ" panose="020B0604030504040204" pitchFamily="50" charset="-128"/>
                        </a:rPr>
                        <a:t>③デビット</a:t>
                      </a:r>
                      <a:endParaRPr lang="en-US" altLang="ja-JP" sz="2800" b="1" dirty="0">
                        <a:solidFill>
                          <a:schemeClr val="bg1"/>
                        </a:solidFill>
                        <a:latin typeface="+mj-ea"/>
                        <a:ea typeface="+mj-ea"/>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800" b="1" dirty="0">
                          <a:solidFill>
                            <a:schemeClr val="bg1"/>
                          </a:solidFill>
                          <a:latin typeface="+mj-ea"/>
                          <a:ea typeface="+mj-ea"/>
                          <a:cs typeface="メイリオ" panose="020B0604030504040204" pitchFamily="50" charset="-128"/>
                        </a:rPr>
                        <a:t>        </a:t>
                      </a:r>
                      <a:r>
                        <a:rPr lang="ja-JP" altLang="en-US" sz="2800" b="1" dirty="0">
                          <a:solidFill>
                            <a:schemeClr val="bg1"/>
                          </a:solidFill>
                          <a:latin typeface="+mj-ea"/>
                          <a:ea typeface="+mj-ea"/>
                          <a:cs typeface="メイリオ" panose="020B0604030504040204" pitchFamily="50" charset="-128"/>
                        </a:rPr>
                        <a:t>カード</a:t>
                      </a:r>
                      <a:endParaRPr kumimoji="1" lang="ja-JP" altLang="en-US" sz="2800" b="1" dirty="0">
                        <a:solidFill>
                          <a:schemeClr val="bg1"/>
                        </a:solidFill>
                        <a:latin typeface="+mj-ea"/>
                        <a:ea typeface="+mj-ea"/>
                      </a:endParaRPr>
                    </a:p>
                  </a:txBody>
                  <a:tcPr>
                    <a:solidFill>
                      <a:srgbClr val="00B050"/>
                    </a:solidFill>
                  </a:tcPr>
                </a:tc>
                <a:tc>
                  <a:txBody>
                    <a:bodyPr/>
                    <a:lstStyle/>
                    <a:p>
                      <a:r>
                        <a:rPr kumimoji="1" lang="ja-JP" altLang="en-US" sz="2800" b="1" dirty="0">
                          <a:solidFill>
                            <a:schemeClr val="bg1"/>
                          </a:solidFill>
                          <a:latin typeface="+mj-ea"/>
                          <a:ea typeface="+mj-ea"/>
                        </a:rPr>
                        <a:t>④クレジット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tc>
                <a:extLst>
                  <a:ext uri="{0D108BD9-81ED-4DB2-BD59-A6C34878D82A}">
                    <a16:rowId xmlns:a16="http://schemas.microsoft.com/office/drawing/2014/main" val="1417789397"/>
                  </a:ext>
                </a:extLst>
              </a:tr>
              <a:tr h="1836523">
                <a:tc>
                  <a:txBody>
                    <a:bodyPr/>
                    <a:lstStyle/>
                    <a:p>
                      <a:pPr algn="ctr"/>
                      <a:endParaRPr kumimoji="1" lang="en-US" altLang="ja-JP" sz="2800" dirty="0">
                        <a:solidFill>
                          <a:schemeClr val="tx2"/>
                        </a:solidFill>
                      </a:endParaRPr>
                    </a:p>
                    <a:p>
                      <a:pPr algn="ctr"/>
                      <a:r>
                        <a:rPr kumimoji="1" lang="ja-JP" altLang="en-US" sz="3600" dirty="0">
                          <a:solidFill>
                            <a:schemeClr val="tx2"/>
                          </a:solidFill>
                        </a:rPr>
                        <a:t>前払い</a:t>
                      </a:r>
                    </a:p>
                    <a:p>
                      <a:pPr algn="ctr"/>
                      <a:endParaRPr kumimoji="1" lang="ja-JP" altLang="en-US" dirty="0">
                        <a:solidFill>
                          <a:schemeClr val="tx2"/>
                        </a:solidFill>
                      </a:endParaRPr>
                    </a:p>
                  </a:txBody>
                  <a:tcPr>
                    <a:solidFill>
                      <a:schemeClr val="accent1">
                        <a:lumMod val="20000"/>
                        <a:lumOff val="80000"/>
                      </a:schemeClr>
                    </a:solidFill>
                  </a:tcPr>
                </a:tc>
                <a:tc>
                  <a:txBody>
                    <a:bodyPr/>
                    <a:lstStyle/>
                    <a:p>
                      <a:pPr algn="ctr"/>
                      <a:endParaRPr kumimoji="1" lang="en-US" altLang="ja-JP" sz="2800" dirty="0">
                        <a:solidFill>
                          <a:schemeClr val="tx2"/>
                        </a:solidFill>
                      </a:endParaRPr>
                    </a:p>
                    <a:p>
                      <a:pPr algn="ctr"/>
                      <a:r>
                        <a:rPr kumimoji="1" lang="ja-JP" altLang="en-US" sz="3600" dirty="0">
                          <a:solidFill>
                            <a:schemeClr val="tx2"/>
                          </a:solidFill>
                        </a:rPr>
                        <a:t>前払い</a:t>
                      </a:r>
                      <a:endParaRPr kumimoji="1" lang="en-US" altLang="ja-JP" sz="3600" dirty="0">
                        <a:solidFill>
                          <a:schemeClr val="tx2"/>
                        </a:solidFill>
                      </a:endParaRPr>
                    </a:p>
                    <a:p>
                      <a:pPr algn="l"/>
                      <a:endParaRPr kumimoji="1" lang="en-US" altLang="ja-JP" sz="1100" dirty="0">
                        <a:solidFill>
                          <a:schemeClr val="tx2"/>
                        </a:solidFill>
                      </a:endParaRPr>
                    </a:p>
                    <a:p>
                      <a:pPr algn="l"/>
                      <a:r>
                        <a:rPr kumimoji="1" lang="en-US" altLang="ja-JP" sz="1200" dirty="0">
                          <a:solidFill>
                            <a:schemeClr val="tx2"/>
                          </a:solidFill>
                        </a:rPr>
                        <a:t>※</a:t>
                      </a:r>
                      <a:r>
                        <a:rPr kumimoji="1" lang="ja-JP" altLang="en-US" sz="1200" dirty="0">
                          <a:solidFill>
                            <a:schemeClr val="tx2"/>
                          </a:solidFill>
                        </a:rPr>
                        <a:t>電子マネーにクレジットカードでチャージすると後払い。</a:t>
                      </a:r>
                    </a:p>
                    <a:p>
                      <a:pPr algn="l"/>
                      <a:endParaRPr kumimoji="1" lang="ja-JP" altLang="en-US" sz="1400" dirty="0">
                        <a:solidFill>
                          <a:schemeClr val="tx2"/>
                        </a:solidFill>
                      </a:endParaRPr>
                    </a:p>
                  </a:txBody>
                  <a:tcPr>
                    <a:solidFill>
                      <a:schemeClr val="accent1">
                        <a:lumMod val="20000"/>
                        <a:lumOff val="80000"/>
                      </a:schemeClr>
                    </a:solidFill>
                  </a:tcPr>
                </a:tc>
                <a:tc>
                  <a:txBody>
                    <a:bodyPr/>
                    <a:lstStyle/>
                    <a:p>
                      <a:pPr algn="ctr"/>
                      <a:endParaRPr kumimoji="1" lang="en-US" altLang="ja-JP" sz="2800" dirty="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1F497D"/>
                          </a:solidFill>
                          <a:effectLst/>
                          <a:uLnTx/>
                          <a:uFillTx/>
                          <a:latin typeface="+mn-lt"/>
                          <a:ea typeface="+mn-ea"/>
                          <a:cs typeface="+mn-cs"/>
                        </a:rPr>
                        <a:t>即時払い</a:t>
                      </a:r>
                      <a:endParaRPr kumimoji="1" lang="en-US" altLang="ja-JP" sz="36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1F497D"/>
                          </a:solidFill>
                          <a:effectLst/>
                          <a:uLnTx/>
                          <a:uFillTx/>
                          <a:latin typeface="+mn-lt"/>
                          <a:ea typeface="+mn-ea"/>
                          <a:cs typeface="+mn-cs"/>
                        </a:rPr>
                        <a:t>※</a:t>
                      </a:r>
                      <a:r>
                        <a:rPr kumimoji="1" lang="ja-JP" altLang="en-US" sz="1200" b="0" i="0" u="none" strike="noStrike" kern="1200" cap="none" spc="0" normalizeH="0" baseline="0" noProof="0" dirty="0">
                          <a:ln>
                            <a:noFill/>
                          </a:ln>
                          <a:solidFill>
                            <a:srgbClr val="1F497D"/>
                          </a:solidFill>
                          <a:effectLst/>
                          <a:uLnTx/>
                          <a:uFillTx/>
                          <a:latin typeface="+mn-lt"/>
                          <a:ea typeface="+mn-ea"/>
                          <a:cs typeface="+mn-cs"/>
                        </a:rPr>
                        <a:t>口座に残高が必要</a:t>
                      </a:r>
                      <a:endParaRPr kumimoji="1" lang="ja-JP" altLang="en-US" sz="2000" dirty="0">
                        <a:solidFill>
                          <a:schemeClr val="tx2"/>
                        </a:solidFill>
                      </a:endParaRPr>
                    </a:p>
                  </a:txBody>
                  <a:tcPr>
                    <a:solidFill>
                      <a:schemeClr val="accent3">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1F497D"/>
                          </a:solidFill>
                          <a:effectLst/>
                          <a:uLnTx/>
                          <a:uFillTx/>
                          <a:latin typeface="+mn-lt"/>
                          <a:ea typeface="+mn-ea"/>
                          <a:cs typeface="+mn-cs"/>
                        </a:rPr>
                        <a:t>後払い</a:t>
                      </a:r>
                      <a:endParaRPr kumimoji="1" lang="en-US" altLang="ja-JP" sz="36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1F497D"/>
                          </a:solidFill>
                          <a:effectLst/>
                          <a:uLnTx/>
                          <a:uFillTx/>
                          <a:latin typeface="+mn-lt"/>
                          <a:ea typeface="+mn-ea"/>
                          <a:cs typeface="+mn-cs"/>
                        </a:rPr>
                        <a:t>※</a:t>
                      </a:r>
                      <a:r>
                        <a:rPr kumimoji="1" lang="ja-JP" altLang="en-US" sz="1200" b="0" i="0" u="none" strike="noStrike" kern="1200" cap="none" spc="0" normalizeH="0" baseline="0" noProof="0" dirty="0">
                          <a:ln>
                            <a:noFill/>
                          </a:ln>
                          <a:solidFill>
                            <a:srgbClr val="1F497D"/>
                          </a:solidFill>
                          <a:effectLst/>
                          <a:uLnTx/>
                          <a:uFillTx/>
                          <a:latin typeface="+mn-lt"/>
                          <a:ea typeface="+mn-ea"/>
                          <a:cs typeface="+mn-cs"/>
                        </a:rPr>
                        <a:t>口座に残高が必要</a:t>
                      </a:r>
                    </a:p>
                    <a:p>
                      <a:pPr algn="ctr"/>
                      <a:endParaRPr kumimoji="1" lang="ja-JP" altLang="en-US" dirty="0">
                        <a:solidFill>
                          <a:schemeClr val="tx2"/>
                        </a:solidFill>
                      </a:endParaRPr>
                    </a:p>
                  </a:txBody>
                  <a:tcPr/>
                </a:tc>
                <a:extLst>
                  <a:ext uri="{0D108BD9-81ED-4DB2-BD59-A6C34878D82A}">
                    <a16:rowId xmlns:a16="http://schemas.microsoft.com/office/drawing/2014/main" val="716109061"/>
                  </a:ext>
                </a:extLst>
              </a:tr>
            </a:tbl>
          </a:graphicData>
        </a:graphic>
      </p:graphicFrame>
      <p:sp>
        <p:nvSpPr>
          <p:cNvPr id="64" name="正方形/長方形 63"/>
          <p:cNvSpPr/>
          <p:nvPr/>
        </p:nvSpPr>
        <p:spPr>
          <a:xfrm>
            <a:off x="0" y="1370010"/>
            <a:ext cx="718589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現金を使わずに支払う</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「キャッシュレス」</a:t>
            </a: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にもさまざまな方法があります。</a:t>
            </a:r>
          </a:p>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自分に合った支払い方法を考えて</a:t>
            </a:r>
          </a:p>
          <a:p>
            <a:pPr lvl="0" defTabSz="457200">
              <a:lnSpc>
                <a:spcPct val="110000"/>
              </a:lnSpc>
              <a:defRPr/>
            </a:pP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利用すること、お金の使い過ぎに注意すること</a:t>
            </a:r>
            <a:r>
              <a:rPr lang="ja-JP" altLang="en-US" sz="3400" b="1" dirty="0">
                <a:solidFill>
                  <a:schemeClr val="tx2">
                    <a:lumMod val="75000"/>
                  </a:schemeClr>
                </a:solidFill>
                <a:latin typeface="Meiryo UI" panose="020B0604030504040204" pitchFamily="50" charset="-128"/>
                <a:ea typeface="Meiryo UI" panose="020B0604030504040204" pitchFamily="50" charset="-128"/>
                <a:cs typeface="ヒラギノ丸ゴ Pro W4"/>
              </a:rPr>
              <a:t>が大切です。</a:t>
            </a:r>
          </a:p>
        </p:txBody>
      </p:sp>
      <p:pic>
        <p:nvPicPr>
          <p:cNvPr id="74" name="図 73">
            <a:extLst>
              <a:ext uri="{FF2B5EF4-FFF2-40B4-BE49-F238E27FC236}">
                <a16:creationId xmlns:a16="http://schemas.microsoft.com/office/drawing/2014/main" id="{1909A21C-D862-4039-93D1-344E17BE00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7244" y="2294784"/>
            <a:ext cx="1063436" cy="1394005"/>
          </a:xfrm>
          <a:prstGeom prst="rect">
            <a:avLst/>
          </a:prstGeom>
        </p:spPr>
      </p:pic>
      <p:sp>
        <p:nvSpPr>
          <p:cNvPr id="19" name="思考の吹き出し: 雲形 18">
            <a:extLst>
              <a:ext uri="{FF2B5EF4-FFF2-40B4-BE49-F238E27FC236}">
                <a16:creationId xmlns:a16="http://schemas.microsoft.com/office/drawing/2014/main" id="{77B9CCDF-F029-4627-97CD-C8AF4753DE2B}"/>
              </a:ext>
            </a:extLst>
          </p:cNvPr>
          <p:cNvSpPr/>
          <p:nvPr/>
        </p:nvSpPr>
        <p:spPr>
          <a:xfrm>
            <a:off x="7185890" y="755942"/>
            <a:ext cx="1958109" cy="1482432"/>
          </a:xfrm>
          <a:prstGeom prst="cloudCallout">
            <a:avLst>
              <a:gd name="adj1" fmla="val -22628"/>
              <a:gd name="adj2" fmla="val 60858"/>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066401" y="134635"/>
            <a:ext cx="2911352" cy="477867"/>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rgbClr val="FF0000"/>
                </a:solidFill>
                <a:latin typeface="+mj-ea"/>
                <a:ea typeface="+mj-ea"/>
              </a:rPr>
              <a:t>1</a:t>
            </a:r>
            <a:r>
              <a:rPr kumimoji="1" lang="ja-JP" altLang="en-US" sz="1600" b="1" dirty="0">
                <a:solidFill>
                  <a:srgbClr val="FF0000"/>
                </a:solidFill>
                <a:latin typeface="+mj-ea"/>
                <a:ea typeface="+mj-ea"/>
              </a:rPr>
              <a:t>章　スライド</a:t>
            </a:r>
            <a:r>
              <a:rPr kumimoji="1" lang="en-US" altLang="ja-JP" sz="1600" b="1" dirty="0">
                <a:solidFill>
                  <a:srgbClr val="FF0000"/>
                </a:solidFill>
                <a:latin typeface="+mj-ea"/>
                <a:ea typeface="+mj-ea"/>
              </a:rPr>
              <a:t>6</a:t>
            </a:r>
            <a:r>
              <a:rPr kumimoji="1" lang="ja-JP" altLang="en-US" sz="1600" b="1" dirty="0">
                <a:solidFill>
                  <a:srgbClr val="FF0000"/>
                </a:solidFill>
                <a:latin typeface="+mj-ea"/>
                <a:ea typeface="+mj-ea"/>
              </a:rPr>
              <a:t>の参考資料</a:t>
            </a: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31</a:t>
            </a:fld>
            <a:endParaRPr lang="ja-JP" altLang="en-US" dirty="0"/>
          </a:p>
        </p:txBody>
      </p:sp>
      <p:pic>
        <p:nvPicPr>
          <p:cNvPr id="4" name="図 3" descr="テキスト, ホワイトボード&#10;&#10;自動的に生成された説明">
            <a:extLst>
              <a:ext uri="{FF2B5EF4-FFF2-40B4-BE49-F238E27FC236}">
                <a16:creationId xmlns:a16="http://schemas.microsoft.com/office/drawing/2014/main" id="{131265A3-3C09-40A5-AF07-A733C04F57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2077" y="1052680"/>
            <a:ext cx="401534" cy="634659"/>
          </a:xfrm>
          <a:prstGeom prst="rect">
            <a:avLst/>
          </a:prstGeom>
        </p:spPr>
      </p:pic>
      <p:pic>
        <p:nvPicPr>
          <p:cNvPr id="9" name="図 8">
            <a:extLst>
              <a:ext uri="{FF2B5EF4-FFF2-40B4-BE49-F238E27FC236}">
                <a16:creationId xmlns:a16="http://schemas.microsoft.com/office/drawing/2014/main" id="{58571F76-1A81-47F5-84B6-6DA9EB22BE82}"/>
              </a:ext>
            </a:extLst>
          </p:cNvPr>
          <p:cNvPicPr>
            <a:picLocks noChangeAspect="1"/>
          </p:cNvPicPr>
          <p:nvPr/>
        </p:nvPicPr>
        <p:blipFill>
          <a:blip r:embed="rId4"/>
          <a:stretch>
            <a:fillRect/>
          </a:stretch>
        </p:blipFill>
        <p:spPr>
          <a:xfrm>
            <a:off x="7962368" y="1489767"/>
            <a:ext cx="739766" cy="447637"/>
          </a:xfrm>
          <a:prstGeom prst="rect">
            <a:avLst/>
          </a:prstGeom>
        </p:spPr>
      </p:pic>
      <p:pic>
        <p:nvPicPr>
          <p:cNvPr id="14" name="図 13">
            <a:extLst>
              <a:ext uri="{FF2B5EF4-FFF2-40B4-BE49-F238E27FC236}">
                <a16:creationId xmlns:a16="http://schemas.microsoft.com/office/drawing/2014/main" id="{F7E62EE6-89F2-4A31-A8BB-4EFC25F68324}"/>
              </a:ext>
            </a:extLst>
          </p:cNvPr>
          <p:cNvPicPr>
            <a:picLocks noChangeAspect="1"/>
          </p:cNvPicPr>
          <p:nvPr/>
        </p:nvPicPr>
        <p:blipFill>
          <a:blip r:embed="rId5"/>
          <a:stretch>
            <a:fillRect/>
          </a:stretch>
        </p:blipFill>
        <p:spPr>
          <a:xfrm>
            <a:off x="8134500" y="961801"/>
            <a:ext cx="686206" cy="447637"/>
          </a:xfrm>
          <a:prstGeom prst="rect">
            <a:avLst/>
          </a:prstGeom>
        </p:spPr>
      </p:pic>
    </p:spTree>
    <p:extLst>
      <p:ext uri="{BB962C8B-B14F-4D97-AF65-F5344CB8AC3E}">
        <p14:creationId xmlns:p14="http://schemas.microsoft.com/office/powerpoint/2010/main" val="2967195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 y="0"/>
            <a:ext cx="9144000" cy="7647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bwMode="white">
          <a:xfrm>
            <a:off x="395537" y="107921"/>
            <a:ext cx="8352927" cy="584775"/>
          </a:xfrm>
          <a:prstGeom prst="rect">
            <a:avLst/>
          </a:prstGeom>
          <a:noFill/>
        </p:spPr>
        <p:txBody>
          <a:bodyPr wrap="square" rtlCol="0">
            <a:spAutoFit/>
          </a:bodyPr>
          <a:lstStyle/>
          <a:p>
            <a:pPr defTabSz="457200">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参考③</a:t>
            </a:r>
            <a:r>
              <a:rPr lang="en-US" altLang="ja-JP" sz="3200" b="1" dirty="0">
                <a:solidFill>
                  <a:srgbClr val="FFFFFF"/>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働く目的について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テキスト ボックス 22"/>
          <p:cNvSpPr txBox="1"/>
          <p:nvPr/>
        </p:nvSpPr>
        <p:spPr>
          <a:xfrm>
            <a:off x="395536" y="6355273"/>
            <a:ext cx="7147116" cy="275204"/>
          </a:xfrm>
          <a:prstGeom prst="rect">
            <a:avLst/>
          </a:prstGeom>
          <a:noFill/>
        </p:spPr>
        <p:txBody>
          <a:bodyPr wrap="square" rtlCol="0">
            <a:spAutoFit/>
          </a:bodyPr>
          <a:lstStyle/>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注　回答者：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歳以上の日本国籍を有する者　＊内閣府「国民生活に関する世論調査」（令和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DB6E56E4-FA58-4445-A2DE-6774267104EB}"/>
              </a:ext>
            </a:extLst>
          </p:cNvPr>
          <p:cNvSpPr txBox="1"/>
          <p:nvPr/>
        </p:nvSpPr>
        <p:spPr>
          <a:xfrm>
            <a:off x="232780" y="1044738"/>
            <a:ext cx="8678438" cy="1938992"/>
          </a:xfrm>
          <a:prstGeom prst="rect">
            <a:avLst/>
          </a:prstGeom>
          <a:noFill/>
        </p:spPr>
        <p:txBody>
          <a:bodyPr wrap="square" rtlCol="0">
            <a:spAutoFit/>
          </a:bodyPr>
          <a:lstStyle/>
          <a:p>
            <a:r>
              <a:rPr lang="ja-JP" altLang="en-US" sz="3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「働く目的」は、お金を稼ぐため、社会の一員として務めを果たすため、自分の才能や能力を発揮するためなど人それぞれ違います。 自分自身の働く目的について考えてみましょう。</a:t>
            </a:r>
          </a:p>
        </p:txBody>
      </p:sp>
      <p:grpSp>
        <p:nvGrpSpPr>
          <p:cNvPr id="10" name="グループ化 9">
            <a:extLst>
              <a:ext uri="{FF2B5EF4-FFF2-40B4-BE49-F238E27FC236}">
                <a16:creationId xmlns:a16="http://schemas.microsoft.com/office/drawing/2014/main" id="{52493ED0-EE74-4788-87D0-6C94ED6EF4F3}"/>
              </a:ext>
            </a:extLst>
          </p:cNvPr>
          <p:cNvGrpSpPr/>
          <p:nvPr/>
        </p:nvGrpSpPr>
        <p:grpSpPr>
          <a:xfrm>
            <a:off x="193753" y="3436083"/>
            <a:ext cx="9113553" cy="2217817"/>
            <a:chOff x="193753" y="2603878"/>
            <a:chExt cx="9113553" cy="2217817"/>
          </a:xfrm>
        </p:grpSpPr>
        <p:pic>
          <p:nvPicPr>
            <p:cNvPr id="6" name="図 5">
              <a:extLst>
                <a:ext uri="{FF2B5EF4-FFF2-40B4-BE49-F238E27FC236}">
                  <a16:creationId xmlns:a16="http://schemas.microsoft.com/office/drawing/2014/main" id="{3DCD5BB7-5463-454B-BE1B-EC5C434609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3753" y="2603878"/>
              <a:ext cx="8717465" cy="705897"/>
            </a:xfrm>
            <a:prstGeom prst="rect">
              <a:avLst/>
            </a:prstGeom>
            <a:solidFill>
              <a:schemeClr val="bg1"/>
            </a:solidFill>
          </p:spPr>
        </p:pic>
        <p:sp>
          <p:nvSpPr>
            <p:cNvPr id="22" name="テキスト ボックス 21"/>
            <p:cNvSpPr txBox="1"/>
            <p:nvPr/>
          </p:nvSpPr>
          <p:spPr>
            <a:xfrm>
              <a:off x="8032337" y="4479294"/>
              <a:ext cx="1224136" cy="342401"/>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わからない</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721586" y="3874562"/>
              <a:ext cx="3672408" cy="342401"/>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自分の才能や能力を発揮するために働く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661803" y="4226831"/>
              <a:ext cx="2880320" cy="342401"/>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生きがいをみつけるために働く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081986" y="3074981"/>
              <a:ext cx="64807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6066402" y="3074981"/>
              <a:ext cx="58915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7248074" y="3074981"/>
              <a:ext cx="58915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8381732" y="3074981"/>
              <a:ext cx="27484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099028" y="3425389"/>
              <a:ext cx="4176464" cy="342401"/>
            </a:xfrm>
            <a:prstGeom prst="rect">
              <a:avLst/>
            </a:prstGeom>
            <a:noFill/>
          </p:spPr>
          <p:txBody>
            <a:bodyPr wrap="square" rtlCol="0">
              <a:spAutoFit/>
            </a:bodyPr>
            <a:lstStyle/>
            <a:p>
              <a:pPr algn="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社会の一員として</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、務めを果たすために働く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8430884" y="2809803"/>
              <a:ext cx="470636" cy="344504"/>
            </a:xfrm>
            <a:prstGeom prst="rect">
              <a:avLst/>
            </a:prstGeom>
            <a:solidFill>
              <a:srgbClr val="EB6D8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8904868" y="2818564"/>
              <a:ext cx="164102" cy="344504"/>
            </a:xfrm>
            <a:prstGeom prst="rect">
              <a:avLst/>
            </a:prstGeom>
            <a:solidFill>
              <a:srgbClr val="FFFF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4" name="正方形/長方形 33"/>
            <p:cNvSpPr/>
            <p:nvPr/>
          </p:nvSpPr>
          <p:spPr>
            <a:xfrm>
              <a:off x="7269646" y="2619432"/>
              <a:ext cx="1119644" cy="671332"/>
            </a:xfrm>
            <a:prstGeom prst="rect">
              <a:avLst/>
            </a:prstGeom>
            <a:solidFill>
              <a:srgbClr val="D0AFD2"/>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8" name="直線コネクタ 27"/>
            <p:cNvCxnSpPr>
              <a:cxnSpLocks/>
            </p:cNvCxnSpPr>
            <p:nvPr/>
          </p:nvCxnSpPr>
          <p:spPr>
            <a:xfrm flipH="1">
              <a:off x="8519155" y="3222844"/>
              <a:ext cx="167645" cy="1256450"/>
            </a:xfrm>
            <a:prstGeom prst="line">
              <a:avLst/>
            </a:prstGeom>
            <a:ln w="317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直線コネクタ 28"/>
            <p:cNvCxnSpPr>
              <a:cxnSpLocks/>
              <a:stCxn id="39" idx="2"/>
            </p:cNvCxnSpPr>
            <p:nvPr/>
          </p:nvCxnSpPr>
          <p:spPr>
            <a:xfrm flipH="1">
              <a:off x="7542652" y="3170092"/>
              <a:ext cx="252720" cy="1052892"/>
            </a:xfrm>
            <a:prstGeom prst="line">
              <a:avLst/>
            </a:prstGeom>
            <a:ln w="317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a:xfrm>
              <a:off x="6568550" y="2628900"/>
              <a:ext cx="618357" cy="670560"/>
            </a:xfrm>
            <a:prstGeom prst="rect">
              <a:avLst/>
            </a:prstGeom>
            <a:solidFill>
              <a:srgbClr val="D0E18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3" name="直線コネクタ 12"/>
            <p:cNvCxnSpPr>
              <a:cxnSpLocks/>
            </p:cNvCxnSpPr>
            <p:nvPr/>
          </p:nvCxnSpPr>
          <p:spPr>
            <a:xfrm flipH="1">
              <a:off x="6506900" y="3179865"/>
              <a:ext cx="348319" cy="694697"/>
            </a:xfrm>
            <a:prstGeom prst="line">
              <a:avLst/>
            </a:prstGeom>
            <a:ln w="317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 name="正方形/長方形 2"/>
            <p:cNvSpPr/>
            <p:nvPr/>
          </p:nvSpPr>
          <p:spPr>
            <a:xfrm>
              <a:off x="5521899" y="2628900"/>
              <a:ext cx="1032305" cy="670560"/>
            </a:xfrm>
            <a:prstGeom prst="rect">
              <a:avLst/>
            </a:prstGeom>
            <a:solidFill>
              <a:srgbClr val="FBCD7C"/>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EFC9C0D7-9449-4D2E-B809-E8E05FF562E6}"/>
                </a:ext>
              </a:extLst>
            </p:cNvPr>
            <p:cNvSpPr/>
            <p:nvPr/>
          </p:nvSpPr>
          <p:spPr>
            <a:xfrm>
              <a:off x="1136545" y="2627917"/>
              <a:ext cx="4275032" cy="674915"/>
            </a:xfrm>
            <a:prstGeom prst="rect">
              <a:avLst/>
            </a:prstGeom>
            <a:solidFill>
              <a:srgbClr val="93C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カギ線コネクタ 4"/>
            <p:cNvCxnSpPr>
              <a:cxnSpLocks/>
              <a:stCxn id="37" idx="2"/>
              <a:endCxn id="19" idx="3"/>
            </p:cNvCxnSpPr>
            <p:nvPr/>
          </p:nvCxnSpPr>
          <p:spPr>
            <a:xfrm rot="5400000">
              <a:off x="5444575" y="3000915"/>
              <a:ext cx="426593" cy="764757"/>
            </a:xfrm>
            <a:prstGeom prst="bentConnector2">
              <a:avLst/>
            </a:prstGeom>
            <a:ln w="317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9" name="テキスト ボックス 38"/>
            <p:cNvSpPr txBox="1"/>
            <p:nvPr/>
          </p:nvSpPr>
          <p:spPr>
            <a:xfrm>
              <a:off x="7204316" y="2803453"/>
              <a:ext cx="1182111"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13.9</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0" name="テキスト ボックス 39"/>
            <p:cNvSpPr txBox="1"/>
            <p:nvPr/>
          </p:nvSpPr>
          <p:spPr>
            <a:xfrm>
              <a:off x="8125195" y="2808100"/>
              <a:ext cx="1182111" cy="366639"/>
            </a:xfrm>
            <a:prstGeom prst="rect">
              <a:avLst/>
            </a:prstGeom>
            <a:noFill/>
          </p:spPr>
          <p:txBody>
            <a:bodyPr wrap="square" rtlCol="0">
              <a:spAutoFit/>
            </a:bodyPr>
            <a:lstStyle/>
            <a:p>
              <a:pPr algn="ctr">
                <a:lnSpc>
                  <a:spcPct val="110000"/>
                </a:lnSpc>
              </a:pPr>
              <a:r>
                <a:rPr lang="en-US" altLang="en-US" dirty="0">
                  <a:latin typeface="Meiryo UI" panose="020B0604030504040204" pitchFamily="50" charset="-128"/>
                  <a:ea typeface="Meiryo UI" panose="020B0604030504040204" pitchFamily="50" charset="-128"/>
                  <a:cs typeface="Meiryo UI" panose="020B0604030504040204" pitchFamily="50" charset="-128"/>
                </a:rPr>
                <a:t>5.8%</a:t>
              </a:r>
            </a:p>
          </p:txBody>
        </p:sp>
        <p:sp>
          <p:nvSpPr>
            <p:cNvPr id="38" name="テキスト ボックス 37"/>
            <p:cNvSpPr txBox="1"/>
            <p:nvPr/>
          </p:nvSpPr>
          <p:spPr>
            <a:xfrm>
              <a:off x="6288914" y="2803453"/>
              <a:ext cx="1182111"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7.2</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p:cNvSpPr txBox="1"/>
            <p:nvPr/>
          </p:nvSpPr>
          <p:spPr>
            <a:xfrm>
              <a:off x="5515295" y="2803358"/>
              <a:ext cx="1049908"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12.1</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8" name="テキスト ボックス 17"/>
            <p:cNvSpPr txBox="1"/>
            <p:nvPr/>
          </p:nvSpPr>
          <p:spPr>
            <a:xfrm>
              <a:off x="987464" y="2804457"/>
              <a:ext cx="3456384" cy="366639"/>
            </a:xfrm>
            <a:prstGeom prst="rect">
              <a:avLst/>
            </a:prstGeom>
            <a:noFill/>
          </p:spPr>
          <p:txBody>
            <a:bodyPr wrap="square" rtlCol="0">
              <a:spAutoFit/>
            </a:bodyPr>
            <a:lstStyle/>
            <a:p>
              <a:pPr algn="ct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お金を得るために働く</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61</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grpSp>
      <p:sp>
        <p:nvSpPr>
          <p:cNvPr id="8" name="正方形/長方形 7"/>
          <p:cNvSpPr/>
          <p:nvPr/>
        </p:nvSpPr>
        <p:spPr>
          <a:xfrm>
            <a:off x="6066401" y="134635"/>
            <a:ext cx="2911352" cy="477867"/>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rgbClr val="FF0000"/>
                </a:solidFill>
                <a:latin typeface="+mj-ea"/>
                <a:ea typeface="+mj-ea"/>
              </a:rPr>
              <a:t>3</a:t>
            </a:r>
            <a:r>
              <a:rPr kumimoji="1" lang="ja-JP" altLang="en-US" sz="1600" b="1" dirty="0">
                <a:solidFill>
                  <a:srgbClr val="FF0000"/>
                </a:solidFill>
                <a:latin typeface="+mj-ea"/>
                <a:ea typeface="+mj-ea"/>
              </a:rPr>
              <a:t>章　スライド</a:t>
            </a:r>
            <a:r>
              <a:rPr lang="en-US" altLang="ja-JP" sz="1600" b="1" dirty="0">
                <a:solidFill>
                  <a:srgbClr val="FF0000"/>
                </a:solidFill>
                <a:latin typeface="+mj-ea"/>
                <a:ea typeface="+mj-ea"/>
              </a:rPr>
              <a:t>18</a:t>
            </a:r>
            <a:r>
              <a:rPr kumimoji="1" lang="ja-JP" altLang="en-US" sz="1600" b="1" dirty="0">
                <a:solidFill>
                  <a:srgbClr val="FF0000"/>
                </a:solidFill>
                <a:latin typeface="+mj-ea"/>
                <a:ea typeface="+mj-ea"/>
              </a:rPr>
              <a:t>の参考資料</a:t>
            </a:r>
          </a:p>
        </p:txBody>
      </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32</a:t>
            </a:fld>
            <a:endParaRPr lang="ja-JP" altLang="en-US" dirty="0"/>
          </a:p>
        </p:txBody>
      </p:sp>
    </p:spTree>
    <p:extLst>
      <p:ext uri="{BB962C8B-B14F-4D97-AF65-F5344CB8AC3E}">
        <p14:creationId xmlns:p14="http://schemas.microsoft.com/office/powerpoint/2010/main" val="942859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 y="0"/>
            <a:ext cx="9144000" cy="7647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395537" y="107921"/>
            <a:ext cx="8352927" cy="584775"/>
          </a:xfrm>
          <a:prstGeom prst="rect">
            <a:avLst/>
          </a:prstGeom>
          <a:noFill/>
        </p:spPr>
        <p:txBody>
          <a:bodyPr wrap="square" rtlCol="0">
            <a:spAutoFit/>
          </a:bodyPr>
          <a:lstStyle/>
          <a:p>
            <a:pPr defTabSz="457200">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参考④</a:t>
            </a:r>
            <a:r>
              <a:rPr lang="en-US" altLang="ja-JP" sz="3200" b="1" dirty="0">
                <a:solidFill>
                  <a:srgbClr val="FFFFFF"/>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働き方について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角丸四角形 32"/>
          <p:cNvSpPr/>
          <p:nvPr/>
        </p:nvSpPr>
        <p:spPr bwMode="gray">
          <a:xfrm>
            <a:off x="647244" y="1268760"/>
            <a:ext cx="2469443" cy="4392488"/>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角丸四角形 33"/>
          <p:cNvSpPr/>
          <p:nvPr/>
        </p:nvSpPr>
        <p:spPr bwMode="gray">
          <a:xfrm>
            <a:off x="3148467" y="1268760"/>
            <a:ext cx="2572634" cy="4392488"/>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3455050765"/>
              </p:ext>
            </p:extLst>
          </p:nvPr>
        </p:nvGraphicFramePr>
        <p:xfrm>
          <a:off x="647244" y="1326999"/>
          <a:ext cx="2469443" cy="4265491"/>
        </p:xfrm>
        <a:graphic>
          <a:graphicData uri="http://schemas.openxmlformats.org/drawingml/2006/table">
            <a:tbl>
              <a:tblPr firstRow="1" bandRow="1">
                <a:tableStyleId>{2D5ABB26-0587-4C30-8999-92F81FD0307C}</a:tableStyleId>
              </a:tblPr>
              <a:tblGrid>
                <a:gridCol w="2469443">
                  <a:extLst>
                    <a:ext uri="{9D8B030D-6E8A-4147-A177-3AD203B41FA5}">
                      <a16:colId xmlns:a16="http://schemas.microsoft.com/office/drawing/2014/main" val="20000"/>
                    </a:ext>
                  </a:extLst>
                </a:gridCol>
              </a:tblGrid>
              <a:tr h="512318">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8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一般的に、会社内で正社員と呼ばれ、期間の定めのない雇用契約で働いている。</a:t>
                      </a:r>
                      <a:endParaRPr kumimoji="1" lang="ja-JP" altLang="en-US" sz="1400" b="0" i="0" dirty="0">
                        <a:solidFill>
                          <a:srgbClr val="000000"/>
                        </a:solidFill>
                        <a:latin typeface="ヒラギノ角ゴ Pro W6"/>
                        <a:ea typeface="ヒラギノ角ゴ Pro W6"/>
                        <a:cs typeface="ヒラギノ角ゴ Pro W6"/>
                      </a:endParaRPr>
                    </a:p>
                    <a:p>
                      <a:pPr algn="l"/>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男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6,910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女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1,730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575687794"/>
              </p:ext>
            </p:extLst>
          </p:nvPr>
        </p:nvGraphicFramePr>
        <p:xfrm>
          <a:off x="3110432" y="1344018"/>
          <a:ext cx="2610669" cy="4248472"/>
        </p:xfrm>
        <a:graphic>
          <a:graphicData uri="http://schemas.openxmlformats.org/drawingml/2006/table">
            <a:tbl>
              <a:tblPr firstRow="1" bandRow="1">
                <a:tableStyleId>{2D5ABB26-0587-4C30-8999-92F81FD0307C}</a:tableStyleId>
              </a:tblPr>
              <a:tblGrid>
                <a:gridCol w="2610669">
                  <a:extLst>
                    <a:ext uri="{9D8B030D-6E8A-4147-A177-3AD203B41FA5}">
                      <a16:colId xmlns:a16="http://schemas.microsoft.com/office/drawing/2014/main" val="20000"/>
                    </a:ext>
                  </a:extLst>
                </a:gridCol>
              </a:tblGrid>
              <a:tr h="504056">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一般的に、契約社員やパートタイマー、</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アルバイト、派遣社員の区分があり、期間を定めた雇用契約で働いている。</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正規雇用と比べて短い時間で働く場合もある。</a:t>
                      </a:r>
                      <a:endParaRPr kumimoji="1" lang="ja-JP" altLang="en-US" sz="1400" b="0" i="0" dirty="0">
                        <a:solidFill>
                          <a:srgbClr val="000000"/>
                        </a:solidFill>
                        <a:latin typeface="ヒラギノ角ゴ Pro W6"/>
                        <a:ea typeface="ヒラギノ角ゴ Pro W6"/>
                        <a:cs typeface="ヒラギノ角ゴ Pro W6"/>
                      </a:endParaRPr>
                    </a:p>
                  </a:txBody>
                  <a:tcPr marL="180000" marR="144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一定の条件を満たせば</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男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5,550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女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2,200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5" name="表 14"/>
          <p:cNvGraphicFramePr>
            <a:graphicFrameLocks noGrp="1"/>
          </p:cNvGraphicFramePr>
          <p:nvPr/>
        </p:nvGraphicFramePr>
        <p:xfrm>
          <a:off x="147921" y="1818536"/>
          <a:ext cx="467543" cy="3795970"/>
        </p:xfrm>
        <a:graphic>
          <a:graphicData uri="http://schemas.openxmlformats.org/drawingml/2006/table">
            <a:tbl>
              <a:tblPr firstRow="1" bandRow="1">
                <a:tableStyleId>{2D5ABB26-0587-4C30-8999-92F81FD0307C}</a:tableStyleId>
              </a:tblPr>
              <a:tblGrid>
                <a:gridCol w="467543">
                  <a:extLst>
                    <a:ext uri="{9D8B030D-6E8A-4147-A177-3AD203B41FA5}">
                      <a16:colId xmlns:a16="http://schemas.microsoft.com/office/drawing/2014/main" val="20000"/>
                    </a:ext>
                  </a:extLst>
                </a:gridCol>
              </a:tblGrid>
              <a:tr h="1466448">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08112">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社会保険</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21410">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生涯賃金</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0" name="テキスト ボックス 9">
            <a:extLst>
              <a:ext uri="{FF2B5EF4-FFF2-40B4-BE49-F238E27FC236}">
                <a16:creationId xmlns:a16="http://schemas.microsoft.com/office/drawing/2014/main" id="{395CEE4F-4B41-4915-B7D7-5C15F99A2995}"/>
              </a:ext>
            </a:extLst>
          </p:cNvPr>
          <p:cNvSpPr txBox="1"/>
          <p:nvPr/>
        </p:nvSpPr>
        <p:spPr>
          <a:xfrm>
            <a:off x="147921" y="5942326"/>
            <a:ext cx="3857409"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生涯賃金は大学・大学院卒の数値。</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＊労働政策研究・研修機構「ユースフル労働統計」（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167502969"/>
              </p:ext>
            </p:extLst>
          </p:nvPr>
        </p:nvGraphicFramePr>
        <p:xfrm>
          <a:off x="5089839" y="2298876"/>
          <a:ext cx="4710786" cy="3621434"/>
        </p:xfrm>
        <a:graphic>
          <a:graphicData uri="http://schemas.openxmlformats.org/drawingml/2006/chart">
            <c:chart xmlns:c="http://schemas.openxmlformats.org/drawingml/2006/chart" xmlns:r="http://schemas.openxmlformats.org/officeDocument/2006/relationships" r:id="rId2"/>
          </a:graphicData>
        </a:graphic>
      </p:graphicFrame>
      <p:sp>
        <p:nvSpPr>
          <p:cNvPr id="16" name="角丸四角形 15"/>
          <p:cNvSpPr/>
          <p:nvPr/>
        </p:nvSpPr>
        <p:spPr bwMode="gray">
          <a:xfrm>
            <a:off x="7517216" y="1432168"/>
            <a:ext cx="1501524" cy="844692"/>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角丸四角形 17"/>
          <p:cNvSpPr/>
          <p:nvPr/>
        </p:nvSpPr>
        <p:spPr bwMode="gray">
          <a:xfrm>
            <a:off x="5924417" y="1432168"/>
            <a:ext cx="1434971" cy="855700"/>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21" name="表 20"/>
          <p:cNvGraphicFramePr>
            <a:graphicFrameLocks noGrp="1"/>
          </p:cNvGraphicFramePr>
          <p:nvPr>
            <p:extLst>
              <p:ext uri="{D42A27DB-BD31-4B8C-83A1-F6EECF244321}">
                <p14:modId xmlns:p14="http://schemas.microsoft.com/office/powerpoint/2010/main" val="2162470406"/>
              </p:ext>
            </p:extLst>
          </p:nvPr>
        </p:nvGraphicFramePr>
        <p:xfrm>
          <a:off x="5873134" y="1432168"/>
          <a:ext cx="1537535" cy="930231"/>
        </p:xfrm>
        <a:graphic>
          <a:graphicData uri="http://schemas.openxmlformats.org/drawingml/2006/table">
            <a:tbl>
              <a:tblPr firstRow="1" bandRow="1">
                <a:tableStyleId>{2D5ABB26-0587-4C30-8999-92F81FD0307C}</a:tableStyleId>
              </a:tblPr>
              <a:tblGrid>
                <a:gridCol w="1537535">
                  <a:extLst>
                    <a:ext uri="{9D8B030D-6E8A-4147-A177-3AD203B41FA5}">
                      <a16:colId xmlns:a16="http://schemas.microsoft.com/office/drawing/2014/main" val="20000"/>
                    </a:ext>
                  </a:extLst>
                </a:gridCol>
              </a:tblGrid>
              <a:tr h="260709">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3,565</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2863398419"/>
              </p:ext>
            </p:extLst>
          </p:nvPr>
        </p:nvGraphicFramePr>
        <p:xfrm>
          <a:off x="7445232" y="1432168"/>
          <a:ext cx="1645491" cy="930231"/>
        </p:xfrm>
        <a:graphic>
          <a:graphicData uri="http://schemas.openxmlformats.org/drawingml/2006/table">
            <a:tbl>
              <a:tblPr firstRow="1" bandRow="1">
                <a:tableStyleId>{2D5ABB26-0587-4C30-8999-92F81FD0307C}</a:tableStyleId>
              </a:tblPr>
              <a:tblGrid>
                <a:gridCol w="1645491">
                  <a:extLst>
                    <a:ext uri="{9D8B030D-6E8A-4147-A177-3AD203B41FA5}">
                      <a16:colId xmlns:a16="http://schemas.microsoft.com/office/drawing/2014/main" val="20000"/>
                    </a:ext>
                  </a:extLst>
                </a:gridCol>
              </a:tblGrid>
              <a:tr h="260709">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2,064</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3" name="テキスト ボックス 22"/>
          <p:cNvSpPr txBox="1"/>
          <p:nvPr/>
        </p:nvSpPr>
        <p:spPr>
          <a:xfrm>
            <a:off x="6100876" y="6128466"/>
            <a:ext cx="36004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＊総務省「労働力調査（基本集計）」（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6066401" y="134635"/>
            <a:ext cx="2911352" cy="477867"/>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b="1" dirty="0">
                <a:solidFill>
                  <a:srgbClr val="FF0000"/>
                </a:solidFill>
                <a:latin typeface="+mj-ea"/>
                <a:ea typeface="+mj-ea"/>
              </a:rPr>
              <a:t>3</a:t>
            </a:r>
            <a:r>
              <a:rPr kumimoji="1" lang="ja-JP" altLang="en-US" sz="1600" b="1" dirty="0">
                <a:solidFill>
                  <a:srgbClr val="FF0000"/>
                </a:solidFill>
                <a:latin typeface="+mj-ea"/>
                <a:ea typeface="+mj-ea"/>
              </a:rPr>
              <a:t>章　スライド</a:t>
            </a:r>
            <a:r>
              <a:rPr lang="en-US" altLang="ja-JP" sz="1600" b="1" dirty="0">
                <a:solidFill>
                  <a:srgbClr val="FF0000"/>
                </a:solidFill>
                <a:latin typeface="+mj-ea"/>
                <a:ea typeface="+mj-ea"/>
              </a:rPr>
              <a:t>18</a:t>
            </a:r>
            <a:r>
              <a:rPr kumimoji="1" lang="ja-JP" altLang="en-US" sz="1600" b="1" dirty="0">
                <a:solidFill>
                  <a:srgbClr val="FF0000"/>
                </a:solidFill>
                <a:latin typeface="+mj-ea"/>
                <a:ea typeface="+mj-ea"/>
              </a:rPr>
              <a:t>の参考資料</a:t>
            </a: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33</a:t>
            </a:fld>
            <a:endParaRPr lang="ja-JP" altLang="en-US" dirty="0"/>
          </a:p>
        </p:txBody>
      </p:sp>
    </p:spTree>
    <p:extLst>
      <p:ext uri="{BB962C8B-B14F-4D97-AF65-F5344CB8AC3E}">
        <p14:creationId xmlns:p14="http://schemas.microsoft.com/office/powerpoint/2010/main" val="172827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bwMode="white">
          <a:xfrm>
            <a:off x="276519" y="9095"/>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参考⑤</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 </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「告知」って何</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p>
        </p:txBody>
      </p:sp>
      <p:sp>
        <p:nvSpPr>
          <p:cNvPr id="16" name="下矢印 15"/>
          <p:cNvSpPr/>
          <p:nvPr/>
        </p:nvSpPr>
        <p:spPr>
          <a:xfrm>
            <a:off x="3851270" y="3070867"/>
            <a:ext cx="1387480" cy="387448"/>
          </a:xfrm>
          <a:prstGeom prst="downArrow">
            <a:avLst/>
          </a:prstGeom>
          <a:solidFill>
            <a:schemeClr val="accent6">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02355A74-FCCC-491D-9B5D-D49D765FE780}"/>
              </a:ext>
            </a:extLst>
          </p:cNvPr>
          <p:cNvGrpSpPr/>
          <p:nvPr/>
        </p:nvGrpSpPr>
        <p:grpSpPr>
          <a:xfrm>
            <a:off x="5859155" y="2655433"/>
            <a:ext cx="2974332" cy="1588258"/>
            <a:chOff x="5859155" y="2655433"/>
            <a:chExt cx="2974332" cy="1588258"/>
          </a:xfrm>
        </p:grpSpPr>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3802" y="2866193"/>
              <a:ext cx="1119685" cy="1377498"/>
            </a:xfrm>
            <a:prstGeom prst="rect">
              <a:avLst/>
            </a:prstGeom>
          </p:spPr>
        </p:pic>
        <p:sp>
          <p:nvSpPr>
            <p:cNvPr id="12" name="円形吹き出し 11"/>
            <p:cNvSpPr/>
            <p:nvPr/>
          </p:nvSpPr>
          <p:spPr>
            <a:xfrm>
              <a:off x="5859155" y="2655433"/>
              <a:ext cx="1706895" cy="802882"/>
            </a:xfrm>
            <a:prstGeom prst="wedgeEllipseCallout">
              <a:avLst>
                <a:gd name="adj1" fmla="val 55961"/>
                <a:gd name="adj2" fmla="val 42110"/>
              </a:avLst>
            </a:prstGeom>
            <a:solidFill>
              <a:schemeClr val="accent2">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2"/>
                  </a:solidFill>
                </a:rPr>
                <a:t>正しく告知しよう</a:t>
              </a:r>
              <a:r>
                <a:rPr kumimoji="1" lang="en-US" altLang="ja-JP" dirty="0">
                  <a:solidFill>
                    <a:schemeClr val="tx2"/>
                  </a:solidFill>
                </a:rPr>
                <a:t>!</a:t>
              </a:r>
              <a:endParaRPr kumimoji="1" lang="ja-JP" altLang="en-US" dirty="0">
                <a:solidFill>
                  <a:schemeClr val="tx2"/>
                </a:solidFill>
              </a:endParaRPr>
            </a:p>
          </p:txBody>
        </p:sp>
      </p:grpSp>
      <p:sp>
        <p:nvSpPr>
          <p:cNvPr id="17" name="テキスト ボックス 16">
            <a:extLst>
              <a:ext uri="{FF2B5EF4-FFF2-40B4-BE49-F238E27FC236}">
                <a16:creationId xmlns:a16="http://schemas.microsoft.com/office/drawing/2014/main" id="{931E94CD-C84D-400D-8303-2437880BF576}"/>
              </a:ext>
            </a:extLst>
          </p:cNvPr>
          <p:cNvSpPr txBox="1"/>
          <p:nvPr/>
        </p:nvSpPr>
        <p:spPr>
          <a:xfrm>
            <a:off x="194155" y="851270"/>
            <a:ext cx="8639332" cy="2308324"/>
          </a:xfrm>
          <a:prstGeom prst="rect">
            <a:avLst/>
          </a:prstGeom>
          <a:noFill/>
        </p:spPr>
        <p:txBody>
          <a:bodyPr wrap="square" rtlCol="0">
            <a:spAutoFit/>
          </a:bodyPr>
          <a:lstStyle/>
          <a:p>
            <a:r>
              <a:rPr lang="ja-JP" altLang="en-US" sz="36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生命保険を契約する際には、契約する人々の</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公平性を保つ</a:t>
            </a:r>
            <a:r>
              <a:rPr lang="ja-JP" altLang="en-US" sz="36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ために、</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過去の病歴や現在の健康状態、職業などを</a:t>
            </a:r>
            <a:r>
              <a:rPr lang="ja-JP" altLang="en-US" sz="36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正しく保険会社に伝える必要があります。</a:t>
            </a:r>
          </a:p>
        </p:txBody>
      </p:sp>
      <p:sp>
        <p:nvSpPr>
          <p:cNvPr id="14" name="テキスト ボックス 13">
            <a:extLst>
              <a:ext uri="{FF2B5EF4-FFF2-40B4-BE49-F238E27FC236}">
                <a16:creationId xmlns:a16="http://schemas.microsoft.com/office/drawing/2014/main" id="{9AA6EAF0-E9B4-461C-9C3C-FCBF3281FB8C}"/>
              </a:ext>
            </a:extLst>
          </p:cNvPr>
          <p:cNvSpPr txBox="1"/>
          <p:nvPr/>
        </p:nvSpPr>
        <p:spPr>
          <a:xfrm>
            <a:off x="1740665" y="3439402"/>
            <a:ext cx="5695070" cy="707886"/>
          </a:xfrm>
          <a:prstGeom prst="rect">
            <a:avLst/>
          </a:prstGeom>
          <a:noFill/>
        </p:spPr>
        <p:txBody>
          <a:bodyPr wrap="square" rtlCol="0">
            <a:spAutoFit/>
          </a:bodyPr>
          <a:lstStyle/>
          <a:p>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このことを</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告知</a:t>
            </a:r>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といいます。 </a:t>
            </a:r>
          </a:p>
        </p:txBody>
      </p:sp>
      <p:grpSp>
        <p:nvGrpSpPr>
          <p:cNvPr id="4" name="グループ化 3">
            <a:extLst>
              <a:ext uri="{FF2B5EF4-FFF2-40B4-BE49-F238E27FC236}">
                <a16:creationId xmlns:a16="http://schemas.microsoft.com/office/drawing/2014/main" id="{7B28B091-0FF1-4ACC-B74D-E08B98005CA3}"/>
              </a:ext>
            </a:extLst>
          </p:cNvPr>
          <p:cNvGrpSpPr/>
          <p:nvPr/>
        </p:nvGrpSpPr>
        <p:grpSpPr>
          <a:xfrm>
            <a:off x="194155" y="4169144"/>
            <a:ext cx="8550396" cy="2545981"/>
            <a:chOff x="194155" y="4169144"/>
            <a:chExt cx="8550396" cy="2545981"/>
          </a:xfrm>
        </p:grpSpPr>
        <p:sp>
          <p:nvSpPr>
            <p:cNvPr id="13" name="角丸四角形 12"/>
            <p:cNvSpPr/>
            <p:nvPr/>
          </p:nvSpPr>
          <p:spPr>
            <a:xfrm>
              <a:off x="194155" y="4410075"/>
              <a:ext cx="8550396" cy="2305050"/>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46402" y="4558242"/>
              <a:ext cx="8134835" cy="954107"/>
            </a:xfrm>
            <a:prstGeom prst="rect">
              <a:avLst/>
            </a:prstGeom>
            <a:noFill/>
          </p:spPr>
          <p:txBody>
            <a:bodyPr wrap="square" rtlCol="0">
              <a:spAutoFit/>
            </a:bodyPr>
            <a:lstStyle/>
            <a:p>
              <a:r>
                <a:rPr kumimoji="1" lang="ja-JP" altLang="en-US" sz="2800" b="1" dirty="0">
                  <a:solidFill>
                    <a:schemeClr val="tx2"/>
                  </a:solidFill>
                  <a:latin typeface="Meiryo UI" panose="020B0604030504040204" pitchFamily="50" charset="-128"/>
                  <a:ea typeface="Meiryo UI" panose="020B0604030504040204" pitchFamily="50" charset="-128"/>
                </a:rPr>
                <a:t>生命保険の契約には</a:t>
              </a:r>
              <a:r>
                <a:rPr kumimoji="1" lang="ja-JP" altLang="en-US" sz="2800" b="1" dirty="0">
                  <a:solidFill>
                    <a:srgbClr val="FF0000"/>
                  </a:solidFill>
                  <a:latin typeface="Meiryo UI" panose="020B0604030504040204" pitchFamily="50" charset="-128"/>
                  <a:ea typeface="Meiryo UI" panose="020B0604030504040204" pitchFamily="50" charset="-128"/>
                </a:rPr>
                <a:t>告知をする必要</a:t>
              </a:r>
              <a:r>
                <a:rPr kumimoji="1" lang="en-US" altLang="ja-JP" sz="2800" b="1" dirty="0">
                  <a:solidFill>
                    <a:srgbClr val="FF0000"/>
                  </a:solidFill>
                  <a:latin typeface="Meiryo UI" panose="020B0604030504040204" pitchFamily="50" charset="-128"/>
                  <a:ea typeface="Meiryo UI" panose="020B0604030504040204" pitchFamily="50" charset="-128"/>
                </a:rPr>
                <a:t>(</a:t>
              </a:r>
              <a:r>
                <a:rPr kumimoji="1" lang="ja-JP" altLang="en-US" sz="2800" b="1" dirty="0">
                  <a:solidFill>
                    <a:srgbClr val="FF0000"/>
                  </a:solidFill>
                  <a:latin typeface="Meiryo UI" panose="020B0604030504040204" pitchFamily="50" charset="-128"/>
                  <a:ea typeface="Meiryo UI" panose="020B0604030504040204" pitchFamily="50" charset="-128"/>
                </a:rPr>
                <a:t>告知義務</a:t>
              </a:r>
              <a:r>
                <a:rPr kumimoji="1" lang="en-US" altLang="ja-JP" sz="2800" b="1" dirty="0">
                  <a:solidFill>
                    <a:srgbClr val="FF0000"/>
                  </a:solidFill>
                  <a:latin typeface="Meiryo UI" panose="020B0604030504040204" pitchFamily="50" charset="-128"/>
                  <a:ea typeface="Meiryo UI" panose="020B0604030504040204" pitchFamily="50" charset="-128"/>
                </a:rPr>
                <a:t>)</a:t>
              </a:r>
              <a:r>
                <a:rPr kumimoji="1" lang="ja-JP" altLang="en-US" sz="2800" b="1" dirty="0">
                  <a:solidFill>
                    <a:schemeClr val="tx2"/>
                  </a:solidFill>
                  <a:latin typeface="Meiryo UI" panose="020B0604030504040204" pitchFamily="50" charset="-128"/>
                  <a:ea typeface="Meiryo UI" panose="020B0604030504040204" pitchFamily="50" charset="-128"/>
                </a:rPr>
                <a:t>があります</a:t>
              </a:r>
              <a:r>
                <a:rPr lang="ja-JP" altLang="en-US" sz="2800" b="1" dirty="0">
                  <a:solidFill>
                    <a:schemeClr val="tx2"/>
                  </a:solidFill>
                  <a:latin typeface="Meiryo UI" panose="020B0604030504040204" pitchFamily="50" charset="-128"/>
                  <a:ea typeface="Meiryo UI" panose="020B0604030504040204" pitchFamily="50" charset="-128"/>
                </a:rPr>
                <a:t>。健康状態などを正しく伝えていないと・・・</a:t>
              </a:r>
              <a:endParaRPr kumimoji="1" lang="ja-JP" altLang="en-US"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 name="正方形/長方形 1"/>
            <p:cNvSpPr/>
            <p:nvPr/>
          </p:nvSpPr>
          <p:spPr>
            <a:xfrm>
              <a:off x="366857" y="5734599"/>
              <a:ext cx="8377694" cy="954107"/>
            </a:xfrm>
            <a:prstGeom prst="rect">
              <a:avLst/>
            </a:prstGeom>
          </p:spPr>
          <p:txBody>
            <a:bodyPr wrap="square">
              <a:spAutoFit/>
            </a:bodyPr>
            <a:lstStyle/>
            <a:p>
              <a:r>
                <a:rPr lang="ja-JP" altLang="en-US" sz="2800" b="1" dirty="0">
                  <a:solidFill>
                    <a:schemeClr val="tx2"/>
                  </a:solidFill>
                  <a:latin typeface="Meiryo UI" panose="020B0604030504040204" pitchFamily="50" charset="-128"/>
                  <a:ea typeface="Meiryo UI" panose="020B0604030504040204" pitchFamily="50" charset="-128"/>
                </a:rPr>
                <a:t>リスクが起きてしまっても、</a:t>
              </a:r>
              <a:r>
                <a:rPr lang="ja-JP" altLang="en-US" sz="2800" b="1" dirty="0">
                  <a:solidFill>
                    <a:srgbClr val="FF0000"/>
                  </a:solidFill>
                  <a:latin typeface="Meiryo UI" panose="020B0604030504040204" pitchFamily="50" charset="-128"/>
                  <a:ea typeface="Meiryo UI" panose="020B0604030504040204" pitchFamily="50" charset="-128"/>
                </a:rPr>
                <a:t>保険金等のお金を受け取れ</a:t>
              </a:r>
            </a:p>
            <a:p>
              <a:r>
                <a:rPr lang="ja-JP" altLang="en-US" sz="2800" b="1" dirty="0">
                  <a:solidFill>
                    <a:srgbClr val="FF0000"/>
                  </a:solidFill>
                  <a:latin typeface="Meiryo UI" panose="020B0604030504040204" pitchFamily="50" charset="-128"/>
                  <a:ea typeface="Meiryo UI" panose="020B0604030504040204" pitchFamily="50" charset="-128"/>
                </a:rPr>
                <a:t>ないことがあります</a:t>
              </a:r>
              <a:r>
                <a:rPr lang="ja-JP" altLang="en-US" sz="2800" b="1" dirty="0">
                  <a:solidFill>
                    <a:schemeClr val="tx2"/>
                  </a:solidFill>
                  <a:latin typeface="Meiryo UI" panose="020B0604030504040204" pitchFamily="50" charset="-128"/>
                  <a:ea typeface="Meiryo UI" panose="020B0604030504040204" pitchFamily="50" charset="-128"/>
                </a:rPr>
                <a:t>。</a:t>
              </a:r>
            </a:p>
          </p:txBody>
        </p:sp>
        <p:sp>
          <p:nvSpPr>
            <p:cNvPr id="20" name="下矢印 15">
              <a:extLst>
                <a:ext uri="{FF2B5EF4-FFF2-40B4-BE49-F238E27FC236}">
                  <a16:creationId xmlns:a16="http://schemas.microsoft.com/office/drawing/2014/main" id="{B2C9D9BA-D231-41B6-A513-0CE06CA38266}"/>
                </a:ext>
              </a:extLst>
            </p:cNvPr>
            <p:cNvSpPr/>
            <p:nvPr/>
          </p:nvSpPr>
          <p:spPr>
            <a:xfrm>
              <a:off x="3929468" y="5480186"/>
              <a:ext cx="1079769" cy="304342"/>
            </a:xfrm>
            <a:prstGeom prst="downArrow">
              <a:avLst/>
            </a:prstGeom>
            <a:solidFill>
              <a:schemeClr val="accent6">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8F32DA26-C100-44ED-B24C-DEF73C607834}"/>
                </a:ext>
              </a:extLst>
            </p:cNvPr>
            <p:cNvSpPr txBox="1"/>
            <p:nvPr/>
          </p:nvSpPr>
          <p:spPr>
            <a:xfrm>
              <a:off x="562763" y="4169144"/>
              <a:ext cx="2036196"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a:t>
              </a:r>
            </a:p>
          </p:txBody>
        </p:sp>
      </p:grpSp>
      <p:sp>
        <p:nvSpPr>
          <p:cNvPr id="19" name="正方形/長方形 18"/>
          <p:cNvSpPr/>
          <p:nvPr/>
        </p:nvSpPr>
        <p:spPr>
          <a:xfrm>
            <a:off x="6066401" y="134635"/>
            <a:ext cx="2911352" cy="477867"/>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rgbClr val="FF0000"/>
                </a:solidFill>
                <a:latin typeface="+mj-ea"/>
                <a:ea typeface="+mj-ea"/>
              </a:rPr>
              <a:t>3</a:t>
            </a:r>
            <a:r>
              <a:rPr kumimoji="1" lang="ja-JP" altLang="en-US" sz="1600" b="1" dirty="0">
                <a:solidFill>
                  <a:srgbClr val="FF0000"/>
                </a:solidFill>
                <a:latin typeface="+mj-ea"/>
                <a:ea typeface="+mj-ea"/>
              </a:rPr>
              <a:t>章　スライド</a:t>
            </a:r>
            <a:r>
              <a:rPr lang="en-US" altLang="ja-JP" sz="1600" b="1" dirty="0">
                <a:solidFill>
                  <a:srgbClr val="FF0000"/>
                </a:solidFill>
                <a:latin typeface="+mj-ea"/>
                <a:ea typeface="+mj-ea"/>
              </a:rPr>
              <a:t>24</a:t>
            </a:r>
            <a:r>
              <a:rPr kumimoji="1" lang="ja-JP" altLang="en-US" sz="1600" b="1" dirty="0">
                <a:solidFill>
                  <a:srgbClr val="FF0000"/>
                </a:solidFill>
                <a:latin typeface="+mj-ea"/>
                <a:ea typeface="+mj-ea"/>
              </a:rPr>
              <a:t>の参考資料</a:t>
            </a:r>
          </a:p>
        </p:txBody>
      </p:sp>
      <p:sp>
        <p:nvSpPr>
          <p:cNvPr id="6" name="スライド番号プレースホルダー 5"/>
          <p:cNvSpPr>
            <a:spLocks noGrp="1"/>
          </p:cNvSpPr>
          <p:nvPr>
            <p:ph type="sldNum" sz="quarter" idx="4"/>
          </p:nvPr>
        </p:nvSpPr>
        <p:spPr/>
        <p:txBody>
          <a:bodyPr/>
          <a:lstStyle/>
          <a:p>
            <a:pPr defTabSz="457200">
              <a:defRPr/>
            </a:pPr>
            <a:fld id="{7B76553B-32E2-D644-9CD0-56FDA882EB90}" type="slidenum">
              <a:rPr lang="ja-JP" altLang="en-US" smtClean="0"/>
              <a:pPr defTabSz="457200">
                <a:defRPr/>
              </a:pPr>
              <a:t>34</a:t>
            </a:fld>
            <a:endParaRPr lang="ja-JP" altLang="en-US" dirty="0"/>
          </a:p>
        </p:txBody>
      </p:sp>
    </p:spTree>
    <p:extLst>
      <p:ext uri="{BB962C8B-B14F-4D97-AF65-F5344CB8AC3E}">
        <p14:creationId xmlns:p14="http://schemas.microsoft.com/office/powerpoint/2010/main" val="183616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18</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歳でできること・できないこと</a:t>
            </a:r>
          </a:p>
        </p:txBody>
      </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4</a:t>
            </a:fld>
            <a:endParaRPr lang="ja-JP" altLang="en-US" dirty="0"/>
          </a:p>
        </p:txBody>
      </p:sp>
      <p:graphicFrame>
        <p:nvGraphicFramePr>
          <p:cNvPr id="5" name="表 5">
            <a:extLst>
              <a:ext uri="{FF2B5EF4-FFF2-40B4-BE49-F238E27FC236}">
                <a16:creationId xmlns:a16="http://schemas.microsoft.com/office/drawing/2014/main" id="{6EC60F88-C56F-4895-ADA3-52E0D8115DDC}"/>
              </a:ext>
            </a:extLst>
          </p:cNvPr>
          <p:cNvGraphicFramePr>
            <a:graphicFrameLocks noGrp="1"/>
          </p:cNvGraphicFramePr>
          <p:nvPr>
            <p:extLst>
              <p:ext uri="{D42A27DB-BD31-4B8C-83A1-F6EECF244321}">
                <p14:modId xmlns:p14="http://schemas.microsoft.com/office/powerpoint/2010/main" val="4209483336"/>
              </p:ext>
            </p:extLst>
          </p:nvPr>
        </p:nvGraphicFramePr>
        <p:xfrm>
          <a:off x="114300" y="1068071"/>
          <a:ext cx="8896350" cy="5077963"/>
        </p:xfrm>
        <a:graphic>
          <a:graphicData uri="http://schemas.openxmlformats.org/drawingml/2006/table">
            <a:tbl>
              <a:tblPr firstRow="1" bandRow="1">
                <a:tableStyleId>{21E4AEA4-8DFA-4A89-87EB-49C32662AFE0}</a:tableStyleId>
              </a:tblPr>
              <a:tblGrid>
                <a:gridCol w="4448175">
                  <a:extLst>
                    <a:ext uri="{9D8B030D-6E8A-4147-A177-3AD203B41FA5}">
                      <a16:colId xmlns:a16="http://schemas.microsoft.com/office/drawing/2014/main" val="2651906034"/>
                    </a:ext>
                  </a:extLst>
                </a:gridCol>
                <a:gridCol w="4448175">
                  <a:extLst>
                    <a:ext uri="{9D8B030D-6E8A-4147-A177-3AD203B41FA5}">
                      <a16:colId xmlns:a16="http://schemas.microsoft.com/office/drawing/2014/main" val="2743597372"/>
                    </a:ext>
                  </a:extLst>
                </a:gridCol>
              </a:tblGrid>
              <a:tr h="719323">
                <a:tc>
                  <a:txBody>
                    <a:bodyPr/>
                    <a:lstStyle/>
                    <a:p>
                      <a:pPr algn="ctr"/>
                      <a:r>
                        <a:rPr kumimoji="1" lang="ja-JP" altLang="en-US" sz="2400" dirty="0">
                          <a:latin typeface="Meiryo UI" panose="020B0604030504040204" pitchFamily="50" charset="-128"/>
                          <a:ea typeface="Meiryo UI" panose="020B0604030504040204" pitchFamily="50" charset="-128"/>
                        </a:rPr>
                        <a:t>成年</a:t>
                      </a:r>
                      <a:r>
                        <a:rPr kumimoji="1" lang="en-US" altLang="ja-JP" sz="2400" dirty="0">
                          <a:latin typeface="Meiryo UI" panose="020B0604030504040204" pitchFamily="50" charset="-128"/>
                          <a:ea typeface="Meiryo UI" panose="020B0604030504040204" pitchFamily="50" charset="-128"/>
                        </a:rPr>
                        <a:t>(18</a:t>
                      </a:r>
                      <a:r>
                        <a:rPr kumimoji="1" lang="ja-JP" altLang="en-US" sz="2400" dirty="0">
                          <a:latin typeface="Meiryo UI" panose="020B0604030504040204" pitchFamily="50" charset="-128"/>
                          <a:ea typeface="Meiryo UI" panose="020B0604030504040204" pitchFamily="50" charset="-128"/>
                        </a:rPr>
                        <a:t>歳</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になったらできること</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400" dirty="0">
                          <a:latin typeface="Meiryo UI" panose="020B0604030504040204" pitchFamily="50" charset="-128"/>
                          <a:ea typeface="Meiryo UI" panose="020B0604030504040204" pitchFamily="50" charset="-128"/>
                        </a:rPr>
                        <a:t>20</a:t>
                      </a:r>
                      <a:r>
                        <a:rPr lang="ja-JP" altLang="en-US" sz="2400" dirty="0">
                          <a:latin typeface="Meiryo UI" panose="020B0604030504040204" pitchFamily="50" charset="-128"/>
                          <a:ea typeface="Meiryo UI" panose="020B0604030504040204" pitchFamily="50" charset="-128"/>
                        </a:rPr>
                        <a:t>歳にならないとできないこと</a:t>
                      </a:r>
                      <a:endParaRPr kumimoji="1" lang="ja-JP" altLang="en-US" sz="2400" dirty="0">
                        <a:latin typeface="Meiryo UI" panose="020B0604030504040204" pitchFamily="50" charset="-128"/>
                        <a:ea typeface="Meiryo UI" panose="020B0604030504040204" pitchFamily="50" charset="-128"/>
                      </a:endParaRPr>
                    </a:p>
                  </a:txBody>
                  <a:tcPr anchor="ctr">
                    <a:solidFill>
                      <a:schemeClr val="accent4">
                        <a:lumMod val="60000"/>
                        <a:lumOff val="40000"/>
                      </a:schemeClr>
                    </a:solidFill>
                  </a:tcPr>
                </a:tc>
                <a:extLst>
                  <a:ext uri="{0D108BD9-81ED-4DB2-BD59-A6C34878D82A}">
                    <a16:rowId xmlns:a16="http://schemas.microsoft.com/office/drawing/2014/main" val="3730599242"/>
                  </a:ext>
                </a:extLst>
              </a:tr>
              <a:tr h="3524681">
                <a:tc>
                  <a:txBody>
                    <a:bodyPr/>
                    <a:lstStyle/>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ja-JP" altLang="en-US" sz="2000" dirty="0">
                        <a:latin typeface="Meiryo UI" panose="020B0604030504040204" pitchFamily="50" charset="-128"/>
                        <a:ea typeface="Meiryo UI" panose="020B0604030504040204" pitchFamily="50" charset="-128"/>
                      </a:endParaRPr>
                    </a:p>
                  </a:txBody>
                  <a:tcPr/>
                </a:tc>
                <a:tc>
                  <a:txBody>
                    <a:bodyPr/>
                    <a:lstStyle/>
                    <a:p>
                      <a:endParaRPr kumimoji="1" lang="ja-JP" altLang="en-US" sz="2000" dirty="0">
                        <a:latin typeface="Meiryo UI" panose="020B0604030504040204" pitchFamily="50" charset="-128"/>
                        <a:ea typeface="Meiryo UI" panose="020B0604030504040204" pitchFamily="50" charset="-128"/>
                      </a:endParaRPr>
                    </a:p>
                  </a:txBody>
                  <a:tcPr>
                    <a:solidFill>
                      <a:schemeClr val="accent4">
                        <a:lumMod val="20000"/>
                        <a:lumOff val="80000"/>
                      </a:schemeClr>
                    </a:solidFill>
                  </a:tcPr>
                </a:tc>
                <a:extLst>
                  <a:ext uri="{0D108BD9-81ED-4DB2-BD59-A6C34878D82A}">
                    <a16:rowId xmlns:a16="http://schemas.microsoft.com/office/drawing/2014/main" val="627424862"/>
                  </a:ext>
                </a:extLst>
              </a:tr>
            </a:tbl>
          </a:graphicData>
        </a:graphic>
      </p:graphicFrame>
      <p:sp>
        <p:nvSpPr>
          <p:cNvPr id="2" name="テキスト ボックス 1">
            <a:extLst>
              <a:ext uri="{FF2B5EF4-FFF2-40B4-BE49-F238E27FC236}">
                <a16:creationId xmlns:a16="http://schemas.microsoft.com/office/drawing/2014/main" id="{7A19A47E-D99A-4D4F-8CA8-F329C36435FA}"/>
              </a:ext>
            </a:extLst>
          </p:cNvPr>
          <p:cNvSpPr txBox="1"/>
          <p:nvPr/>
        </p:nvSpPr>
        <p:spPr>
          <a:xfrm>
            <a:off x="166321" y="2006337"/>
            <a:ext cx="4396154" cy="3693319"/>
          </a:xfrm>
          <a:prstGeom prst="rect">
            <a:avLst/>
          </a:prstGeom>
          <a:noFill/>
        </p:spPr>
        <p:txBody>
          <a:bodyPr wrap="square" rtlCol="0">
            <a:spAutoFit/>
          </a:bodyPr>
          <a:lstStyle/>
          <a:p>
            <a:r>
              <a:rPr kumimoji="1" lang="ja-JP" altLang="en-US" sz="1800" dirty="0">
                <a:latin typeface="Meiryo UI" panose="020B0604030504040204" pitchFamily="50" charset="-128"/>
                <a:ea typeface="Meiryo UI" panose="020B0604030504040204" pitchFamily="50" charset="-128"/>
              </a:rPr>
              <a:t>◆契約</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親権者等の</a:t>
            </a:r>
            <a:r>
              <a:rPr lang="ja-JP" altLang="en-US" dirty="0">
                <a:latin typeface="Meiryo UI" panose="020B0604030504040204" pitchFamily="50" charset="-128"/>
                <a:ea typeface="Meiryo UI" panose="020B0604030504040204" pitchFamily="50" charset="-128"/>
              </a:rPr>
              <a:t>同意</a:t>
            </a:r>
            <a:r>
              <a:rPr kumimoji="1" lang="ja-JP" altLang="en-US" sz="1800" dirty="0">
                <a:latin typeface="Meiryo UI" panose="020B0604030504040204" pitchFamily="50" charset="-128"/>
                <a:ea typeface="Meiryo UI" panose="020B0604030504040204" pitchFamily="50" charset="-128"/>
              </a:rPr>
              <a:t>が無くても契約できる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◆居所の決定</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自分の住むところや自分の進路を自分</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で決めることができる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◆各種資格要件</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公認会計士、医師、司法書士、薬剤師、</a:t>
            </a:r>
            <a:br>
              <a:rPr kumimoji="1" lang="en-US" altLang="ja-JP" sz="1800" dirty="0">
                <a:latin typeface="Meiryo UI" panose="020B0604030504040204" pitchFamily="50" charset="-128"/>
                <a:ea typeface="Meiryo UI" panose="020B0604030504040204" pitchFamily="50" charset="-128"/>
              </a:rPr>
            </a:br>
            <a:r>
              <a:rPr kumimoji="1" lang="ja-JP" altLang="en-US" sz="1800" dirty="0">
                <a:latin typeface="Meiryo UI" panose="020B0604030504040204" pitchFamily="50" charset="-128"/>
                <a:ea typeface="Meiryo UI" panose="020B0604030504040204" pitchFamily="50" charset="-128"/>
              </a:rPr>
              <a:t>　社会保険労務士などの資格が取得できる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◆パスポート</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１０年有効のパスポートを取得できる</a:t>
            </a:r>
          </a:p>
        </p:txBody>
      </p:sp>
      <p:sp>
        <p:nvSpPr>
          <p:cNvPr id="7" name="テキスト ボックス 6">
            <a:extLst>
              <a:ext uri="{FF2B5EF4-FFF2-40B4-BE49-F238E27FC236}">
                <a16:creationId xmlns:a16="http://schemas.microsoft.com/office/drawing/2014/main" id="{7B608B5E-12B7-48B5-91A5-382DBB79EECE}"/>
              </a:ext>
            </a:extLst>
          </p:cNvPr>
          <p:cNvSpPr txBox="1"/>
          <p:nvPr/>
        </p:nvSpPr>
        <p:spPr>
          <a:xfrm>
            <a:off x="4562475" y="2006337"/>
            <a:ext cx="4396154" cy="3139321"/>
          </a:xfrm>
          <a:prstGeom prst="rect">
            <a:avLst/>
          </a:prstGeom>
          <a:noFill/>
        </p:spPr>
        <p:txBody>
          <a:bodyPr wrap="square" rtlCol="0">
            <a:spAutoFit/>
          </a:bodyPr>
          <a:lstStyle/>
          <a:p>
            <a:r>
              <a:rPr kumimoji="1" lang="ja-JP" altLang="en-US" sz="1800" dirty="0">
                <a:latin typeface="Meiryo UI" panose="020B0604030504040204" pitchFamily="50" charset="-128"/>
                <a:ea typeface="Meiryo UI" panose="020B0604030504040204" pitchFamily="50" charset="-128"/>
              </a:rPr>
              <a:t>◆飲酒をする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◆喫煙をする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◆競馬、競輪、オートレース、</a:t>
            </a:r>
            <a:br>
              <a:rPr kumimoji="1" lang="en-US" altLang="ja-JP" sz="1800" dirty="0">
                <a:latin typeface="Meiryo UI" panose="020B0604030504040204" pitchFamily="50" charset="-128"/>
                <a:ea typeface="Meiryo UI" panose="020B0604030504040204" pitchFamily="50" charset="-128"/>
              </a:rPr>
            </a:br>
            <a:r>
              <a:rPr kumimoji="1" lang="ja-JP" altLang="en-US" sz="1800" dirty="0">
                <a:latin typeface="Meiryo UI" panose="020B0604030504040204" pitchFamily="50" charset="-128"/>
                <a:ea typeface="Meiryo UI" panose="020B0604030504040204" pitchFamily="50" charset="-128"/>
              </a:rPr>
              <a:t>　 競艇の</a:t>
            </a:r>
            <a:r>
              <a:rPr lang="ja-JP" altLang="en-US" dirty="0">
                <a:latin typeface="Meiryo UI" panose="020B0604030504040204" pitchFamily="50" charset="-128"/>
                <a:ea typeface="Meiryo UI" panose="020B0604030504040204" pitchFamily="50" charset="-128"/>
              </a:rPr>
              <a:t>投票券</a:t>
            </a:r>
            <a:r>
              <a:rPr kumimoji="1" lang="ja-JP" altLang="en-US" sz="1800" dirty="0">
                <a:latin typeface="Meiryo UI" panose="020B0604030504040204" pitchFamily="50" charset="-128"/>
                <a:ea typeface="Meiryo UI" panose="020B0604030504040204" pitchFamily="50" charset="-128"/>
              </a:rPr>
              <a:t>を買う</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◆猟銃を所持する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◆養子を迎える</a:t>
            </a:r>
          </a:p>
          <a:p>
            <a:endParaRPr kumimoji="1" lang="ja-JP" altLang="en-US" sz="18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4C4BA1F0-6D81-47FF-A742-096025C7EDFA}"/>
              </a:ext>
            </a:extLst>
          </p:cNvPr>
          <p:cNvSpPr txBox="1"/>
          <p:nvPr/>
        </p:nvSpPr>
        <p:spPr>
          <a:xfrm>
            <a:off x="2247900" y="6160125"/>
            <a:ext cx="6844729" cy="307777"/>
          </a:xfrm>
          <a:prstGeom prst="rect">
            <a:avLst/>
          </a:prstGeom>
          <a:noFill/>
        </p:spPr>
        <p:txBody>
          <a:bodyPr wrap="square" rtlCol="0">
            <a:spAutoFit/>
          </a:bodyPr>
          <a:lstStyle/>
          <a:p>
            <a:r>
              <a:rPr kumimoji="1" lang="ja-JP" altLang="en-US" sz="1400" dirty="0"/>
              <a:t>＊法務省民事局作成パンフレット「民法の一部を改正する法律（成年年齢関係）について」</a:t>
            </a:r>
          </a:p>
        </p:txBody>
      </p:sp>
    </p:spTree>
    <p:extLst>
      <p:ext uri="{BB962C8B-B14F-4D97-AF65-F5344CB8AC3E}">
        <p14:creationId xmlns:p14="http://schemas.microsoft.com/office/powerpoint/2010/main" val="263723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ローンを組む</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コンテンツ プレースホルダー 1"/>
          <p:cNvSpPr txBox="1">
            <a:spLocks/>
          </p:cNvSpPr>
          <p:nvPr/>
        </p:nvSpPr>
        <p:spPr bwMode="auto">
          <a:xfrm>
            <a:off x="2460573" y="934281"/>
            <a:ext cx="6608478" cy="2011327"/>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自分でロ－ンを組んで</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お金を借りる</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、車を購入することはできる？</a:t>
            </a:r>
            <a:endParaRPr lang="en-US" altLang="ja-JP" sz="36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0" name="コンテンツ プレースホルダー 1"/>
          <p:cNvSpPr txBox="1">
            <a:spLocks/>
          </p:cNvSpPr>
          <p:nvPr/>
        </p:nvSpPr>
        <p:spPr bwMode="auto">
          <a:xfrm>
            <a:off x="1591971" y="3143937"/>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sp>
        <p:nvSpPr>
          <p:cNvPr id="21" name="コンテンツ プレースホルダー 1"/>
          <p:cNvSpPr txBox="1">
            <a:spLocks/>
          </p:cNvSpPr>
          <p:nvPr/>
        </p:nvSpPr>
        <p:spPr bwMode="auto">
          <a:xfrm>
            <a:off x="58980" y="4017667"/>
            <a:ext cx="9026039" cy="1938735"/>
          </a:xfrm>
          <a:prstGeom prst="rect">
            <a:avLst/>
          </a:prstGeom>
          <a:solidFill>
            <a:schemeClr val="accent5">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36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　</a:t>
            </a:r>
          </a:p>
          <a:p>
            <a:pPr eaLnBrk="1" hangingPunct="1">
              <a:buNone/>
              <a:defRPr/>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保護者の同意がなくてもお金を借りることができます。</a:t>
            </a:r>
            <a:endParaRPr lang="en-US" altLang="ja-JP" sz="40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en-US" altLang="ja-JP" dirty="0">
                <a:solidFill>
                  <a:schemeClr val="tx1"/>
                </a:solidFill>
                <a:latin typeface="Meiryo UI" panose="020B0604030504040204" pitchFamily="50" charset="-128"/>
                <a:ea typeface="Meiryo UI" panose="020B0604030504040204" pitchFamily="50" charset="-128"/>
                <a:cs typeface="ヒラギノ角ゴ Pro W6"/>
              </a:rPr>
              <a:t>※</a:t>
            </a:r>
            <a:r>
              <a:rPr lang="ja-JP" altLang="en-US" dirty="0">
                <a:solidFill>
                  <a:schemeClr val="tx1"/>
                </a:solidFill>
                <a:latin typeface="Meiryo UI" panose="020B0604030504040204" pitchFamily="50" charset="-128"/>
                <a:ea typeface="Meiryo UI" panose="020B0604030504040204" pitchFamily="50" charset="-128"/>
                <a:cs typeface="ヒラギノ角ゴ Pro W6"/>
              </a:rPr>
              <a:t>返済能力を超える場合など、ロ－ンの契約ができないことがありますので、注意が必要です。</a:t>
            </a:r>
            <a:endParaRPr lang="en-US" altLang="ja-JP" dirty="0">
              <a:solidFill>
                <a:schemeClr val="tx1"/>
              </a:solidFill>
              <a:latin typeface="Meiryo UI" panose="020B0604030504040204" pitchFamily="50" charset="-128"/>
              <a:ea typeface="Meiryo UI" panose="020B0604030504040204" pitchFamily="50" charset="-128"/>
              <a:cs typeface="ヒラギノ角ゴ Pro W6"/>
            </a:endParaRPr>
          </a:p>
        </p:txBody>
      </p:sp>
      <p:pic>
        <p:nvPicPr>
          <p:cNvPr id="22" name="図 21"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3"/>
          <a:stretch>
            <a:fillRect/>
          </a:stretch>
        </p:blipFill>
        <p:spPr>
          <a:xfrm>
            <a:off x="58980" y="1195504"/>
            <a:ext cx="2542147" cy="1828654"/>
          </a:xfrm>
          <a:prstGeom prst="rect">
            <a:avLst/>
          </a:prstGeom>
        </p:spPr>
      </p:pic>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5</a:t>
            </a:fld>
            <a:endParaRPr lang="ja-JP" altLang="en-US" dirty="0"/>
          </a:p>
        </p:txBody>
      </p:sp>
    </p:spTree>
    <p:extLst>
      <p:ext uri="{BB962C8B-B14F-4D97-AF65-F5344CB8AC3E}">
        <p14:creationId xmlns:p14="http://schemas.microsoft.com/office/powerpoint/2010/main" val="26082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問題２</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クレジットカードを作る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コンテンツ プレースホルダー 1"/>
          <p:cNvSpPr txBox="1">
            <a:spLocks/>
          </p:cNvSpPr>
          <p:nvPr/>
        </p:nvSpPr>
        <p:spPr bwMode="auto">
          <a:xfrm>
            <a:off x="2840127" y="896928"/>
            <a:ext cx="5906730" cy="2165073"/>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後払いで欲しいものが買えたり、お金を借りられるクレジットカードを作ることはできる？　</a:t>
            </a:r>
          </a:p>
        </p:txBody>
      </p:sp>
      <p:sp>
        <p:nvSpPr>
          <p:cNvPr id="20" name="コンテンツ プレースホルダー 1"/>
          <p:cNvSpPr txBox="1">
            <a:spLocks/>
          </p:cNvSpPr>
          <p:nvPr/>
        </p:nvSpPr>
        <p:spPr bwMode="auto">
          <a:xfrm>
            <a:off x="1754930" y="3297540"/>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grpSp>
        <p:nvGrpSpPr>
          <p:cNvPr id="5" name="グループ化 4">
            <a:extLst>
              <a:ext uri="{FF2B5EF4-FFF2-40B4-BE49-F238E27FC236}">
                <a16:creationId xmlns:a16="http://schemas.microsoft.com/office/drawing/2014/main" id="{9FD13716-F43A-49AE-A04B-DDF134E66131}"/>
              </a:ext>
            </a:extLst>
          </p:cNvPr>
          <p:cNvGrpSpPr/>
          <p:nvPr/>
        </p:nvGrpSpPr>
        <p:grpSpPr>
          <a:xfrm>
            <a:off x="0" y="836352"/>
            <a:ext cx="2519275" cy="2948088"/>
            <a:chOff x="0" y="836352"/>
            <a:chExt cx="2519275" cy="2948088"/>
          </a:xfrm>
        </p:grpSpPr>
        <p:pic>
          <p:nvPicPr>
            <p:cNvPr id="15" name="図 14">
              <a:extLst>
                <a:ext uri="{FF2B5EF4-FFF2-40B4-BE49-F238E27FC236}">
                  <a16:creationId xmlns:a16="http://schemas.microsoft.com/office/drawing/2014/main" id="{6DA3E24C-D073-40C5-8037-37E3ECF2F6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73004"/>
              <a:ext cx="1534452" cy="2011436"/>
            </a:xfrm>
            <a:prstGeom prst="rect">
              <a:avLst/>
            </a:prstGeom>
          </p:spPr>
        </p:pic>
        <p:sp>
          <p:nvSpPr>
            <p:cNvPr id="2" name="思考の吹き出し: 雲形 1">
              <a:extLst>
                <a:ext uri="{FF2B5EF4-FFF2-40B4-BE49-F238E27FC236}">
                  <a16:creationId xmlns:a16="http://schemas.microsoft.com/office/drawing/2014/main" id="{FBF1DCED-68B7-4181-B759-B2971ECF0DE4}"/>
                </a:ext>
              </a:extLst>
            </p:cNvPr>
            <p:cNvSpPr/>
            <p:nvPr/>
          </p:nvSpPr>
          <p:spPr>
            <a:xfrm>
              <a:off x="855957" y="836352"/>
              <a:ext cx="1663318" cy="1194867"/>
            </a:xfrm>
            <a:prstGeom prst="cloudCallout">
              <a:avLst>
                <a:gd name="adj1" fmla="val -49666"/>
                <a:gd name="adj2" fmla="val 38585"/>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5" name="コンテンツ プレースホルダー 1">
            <a:extLst>
              <a:ext uri="{FF2B5EF4-FFF2-40B4-BE49-F238E27FC236}">
                <a16:creationId xmlns:a16="http://schemas.microsoft.com/office/drawing/2014/main" id="{C31AB9CB-0174-4EE6-9458-734D6C98013D}"/>
              </a:ext>
            </a:extLst>
          </p:cNvPr>
          <p:cNvSpPr txBox="1">
            <a:spLocks/>
          </p:cNvSpPr>
          <p:nvPr/>
        </p:nvSpPr>
        <p:spPr bwMode="auto">
          <a:xfrm>
            <a:off x="133350" y="4119113"/>
            <a:ext cx="8877300" cy="1425251"/>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p>
          <a:p>
            <a:pPr eaLnBrk="1" hangingPunct="1">
              <a:buNone/>
              <a:defRPr/>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保護者の同意がなくても作成できます。</a:t>
            </a:r>
          </a:p>
          <a:p>
            <a:pPr eaLnBrk="1" hangingPunct="1">
              <a:buNone/>
              <a:defRPr/>
            </a:pPr>
            <a:r>
              <a:rPr lang="en-US" altLang="ja-JP" dirty="0">
                <a:solidFill>
                  <a:schemeClr val="tx1"/>
                </a:solidFill>
                <a:latin typeface="Meiryo UI" panose="020B0604030504040204" pitchFamily="50" charset="-128"/>
                <a:ea typeface="Meiryo UI" panose="020B0604030504040204" pitchFamily="50" charset="-128"/>
                <a:cs typeface="ヒラギノ角ゴ Pro W6"/>
              </a:rPr>
              <a:t>※</a:t>
            </a:r>
            <a:r>
              <a:rPr lang="ja-JP" altLang="en-US" dirty="0">
                <a:solidFill>
                  <a:schemeClr val="tx1"/>
                </a:solidFill>
                <a:latin typeface="Meiryo UI" panose="020B0604030504040204" pitchFamily="50" charset="-128"/>
                <a:ea typeface="Meiryo UI" panose="020B0604030504040204" pitchFamily="50" charset="-128"/>
                <a:cs typeface="ヒラギノ角ゴ Pro W6"/>
              </a:rPr>
              <a:t>支払能力により、作成ができないことがありますので、注意が必要です。</a:t>
            </a:r>
            <a:endParaRPr lang="en-US" altLang="ja-JP"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endParaRPr lang="en-US" altLang="ja-JP" sz="20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6</a:t>
            </a:fld>
            <a:endParaRPr lang="ja-JP" altLang="en-US" dirty="0"/>
          </a:p>
        </p:txBody>
      </p:sp>
      <p:pic>
        <p:nvPicPr>
          <p:cNvPr id="21" name="図 20">
            <a:extLst>
              <a:ext uri="{FF2B5EF4-FFF2-40B4-BE49-F238E27FC236}">
                <a16:creationId xmlns:a16="http://schemas.microsoft.com/office/drawing/2014/main" id="{6ABB8562-94F9-411B-81CF-9B7E0809DF76}"/>
              </a:ext>
            </a:extLst>
          </p:cNvPr>
          <p:cNvPicPr>
            <a:picLocks noChangeAspect="1"/>
          </p:cNvPicPr>
          <p:nvPr/>
        </p:nvPicPr>
        <p:blipFill>
          <a:blip r:embed="rId4"/>
          <a:stretch>
            <a:fillRect/>
          </a:stretch>
        </p:blipFill>
        <p:spPr>
          <a:xfrm>
            <a:off x="1164568" y="1108148"/>
            <a:ext cx="965857" cy="584446"/>
          </a:xfrm>
          <a:prstGeom prst="rect">
            <a:avLst/>
          </a:prstGeom>
        </p:spPr>
      </p:pic>
    </p:spTree>
    <p:extLst>
      <p:ext uri="{BB962C8B-B14F-4D97-AF65-F5344CB8AC3E}">
        <p14:creationId xmlns:p14="http://schemas.microsoft.com/office/powerpoint/2010/main" val="21209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問題３</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契約をする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39" name="図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898" y="826517"/>
            <a:ext cx="1569582" cy="1930984"/>
          </a:xfrm>
          <a:prstGeom prst="rect">
            <a:avLst/>
          </a:prstGeom>
        </p:spPr>
      </p:pic>
      <p:sp>
        <p:nvSpPr>
          <p:cNvPr id="17" name="正方形/長方形 16"/>
          <p:cNvSpPr/>
          <p:nvPr/>
        </p:nvSpPr>
        <p:spPr>
          <a:xfrm>
            <a:off x="-456966" y="-886574"/>
            <a:ext cx="8885349"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2" name="グループ化 1">
            <a:extLst>
              <a:ext uri="{FF2B5EF4-FFF2-40B4-BE49-F238E27FC236}">
                <a16:creationId xmlns:a16="http://schemas.microsoft.com/office/drawing/2014/main" id="{9042BC3C-2BAB-4A5E-8BF3-DAA5BF290535}"/>
              </a:ext>
            </a:extLst>
          </p:cNvPr>
          <p:cNvGrpSpPr/>
          <p:nvPr/>
        </p:nvGrpSpPr>
        <p:grpSpPr>
          <a:xfrm>
            <a:off x="184022" y="5366993"/>
            <a:ext cx="8566278" cy="1461939"/>
            <a:chOff x="184022" y="5366993"/>
            <a:chExt cx="8566278" cy="1461939"/>
          </a:xfrm>
        </p:grpSpPr>
        <p:sp>
          <p:nvSpPr>
            <p:cNvPr id="18" name="角丸四角形 17"/>
            <p:cNvSpPr/>
            <p:nvPr/>
          </p:nvSpPr>
          <p:spPr>
            <a:xfrm>
              <a:off x="184022" y="5704692"/>
              <a:ext cx="8566278" cy="1078074"/>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931E94CD-C84D-400D-8303-2437880BF576}"/>
                </a:ext>
              </a:extLst>
            </p:cNvPr>
            <p:cNvSpPr txBox="1"/>
            <p:nvPr/>
          </p:nvSpPr>
          <p:spPr>
            <a:xfrm>
              <a:off x="278420" y="5767103"/>
              <a:ext cx="8392887" cy="1061829"/>
            </a:xfrm>
            <a:prstGeom prst="rect">
              <a:avLst/>
            </a:prstGeom>
            <a:noFill/>
          </p:spPr>
          <p:txBody>
            <a:bodyPr wrap="square" rtlCol="0">
              <a:spAutoFit/>
            </a:bodyPr>
            <a:lstStyle/>
            <a:p>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契約は「</a:t>
              </a:r>
              <a:r>
                <a:rPr lang="ja-JP" altLang="en-US" sz="2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法的な責任が生じる約束</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」です。自分と相手が合意すれば成立します。口約束でも契約は成立します。契約書や印鑑・サインは証拠を残すためのものです。</a:t>
              </a:r>
            </a:p>
          </p:txBody>
        </p:sp>
        <p:sp>
          <p:nvSpPr>
            <p:cNvPr id="23" name="テキスト ボックス 22"/>
            <p:cNvSpPr txBox="1"/>
            <p:nvPr/>
          </p:nvSpPr>
          <p:spPr>
            <a:xfrm>
              <a:off x="337897" y="5366993"/>
              <a:ext cx="3679921"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　</a:t>
              </a:r>
              <a:r>
                <a:rPr lang="en-US" altLang="ja-JP"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契約って何？</a:t>
              </a:r>
              <a:r>
                <a:rPr lang="en-US" altLang="ja-JP"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bg1"/>
                </a:solidFill>
              </a:endParaRPr>
            </a:p>
          </p:txBody>
        </p:sp>
      </p:grpSp>
      <p:sp>
        <p:nvSpPr>
          <p:cNvPr id="22" name="コンテンツ プレースホルダー 1">
            <a:extLst>
              <a:ext uri="{FF2B5EF4-FFF2-40B4-BE49-F238E27FC236}">
                <a16:creationId xmlns:a16="http://schemas.microsoft.com/office/drawing/2014/main" id="{A80E0DA8-AEC8-4CF0-BA7C-9B6BA5646BA2}"/>
              </a:ext>
            </a:extLst>
          </p:cNvPr>
          <p:cNvSpPr txBox="1">
            <a:spLocks/>
          </p:cNvSpPr>
          <p:nvPr/>
        </p:nvSpPr>
        <p:spPr bwMode="auto">
          <a:xfrm>
            <a:off x="2238375" y="776767"/>
            <a:ext cx="6511925" cy="1819250"/>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化粧品の定期購入の契約をしました。この契約は取り消せる？</a:t>
            </a:r>
          </a:p>
        </p:txBody>
      </p:sp>
      <p:sp>
        <p:nvSpPr>
          <p:cNvPr id="24" name="コンテンツ プレースホルダー 1">
            <a:extLst>
              <a:ext uri="{FF2B5EF4-FFF2-40B4-BE49-F238E27FC236}">
                <a16:creationId xmlns:a16="http://schemas.microsoft.com/office/drawing/2014/main" id="{641DDB63-46E9-4848-A011-916953C0C928}"/>
              </a:ext>
            </a:extLst>
          </p:cNvPr>
          <p:cNvSpPr txBox="1">
            <a:spLocks/>
          </p:cNvSpPr>
          <p:nvPr/>
        </p:nvSpPr>
        <p:spPr bwMode="auto">
          <a:xfrm>
            <a:off x="1676903" y="2671251"/>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grpSp>
        <p:nvGrpSpPr>
          <p:cNvPr id="5" name="グループ化 4">
            <a:extLst>
              <a:ext uri="{FF2B5EF4-FFF2-40B4-BE49-F238E27FC236}">
                <a16:creationId xmlns:a16="http://schemas.microsoft.com/office/drawing/2014/main" id="{3F4DE86A-D58F-4F9C-84A0-981304A2DC1B}"/>
              </a:ext>
            </a:extLst>
          </p:cNvPr>
          <p:cNvGrpSpPr/>
          <p:nvPr/>
        </p:nvGrpSpPr>
        <p:grpSpPr>
          <a:xfrm>
            <a:off x="57578" y="3300984"/>
            <a:ext cx="9028844" cy="1753150"/>
            <a:chOff x="57578" y="3300984"/>
            <a:chExt cx="9028844" cy="1753150"/>
          </a:xfrm>
        </p:grpSpPr>
        <p:sp>
          <p:nvSpPr>
            <p:cNvPr id="21" name="コンテンツ プレースホルダー 1">
              <a:extLst>
                <a:ext uri="{FF2B5EF4-FFF2-40B4-BE49-F238E27FC236}">
                  <a16:creationId xmlns:a16="http://schemas.microsoft.com/office/drawing/2014/main" id="{C333AD07-7478-4126-994B-27B45A1325AE}"/>
                </a:ext>
              </a:extLst>
            </p:cNvPr>
            <p:cNvSpPr txBox="1">
              <a:spLocks/>
            </p:cNvSpPr>
            <p:nvPr/>
          </p:nvSpPr>
          <p:spPr bwMode="auto">
            <a:xfrm>
              <a:off x="57578" y="3300984"/>
              <a:ext cx="9028844" cy="1753150"/>
            </a:xfrm>
            <a:prstGeom prst="rect">
              <a:avLst/>
            </a:prstGeom>
            <a:solidFill>
              <a:srgbClr val="FEFECD"/>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600" b="1" dirty="0">
                  <a:solidFill>
                    <a:srgbClr val="C00000"/>
                  </a:solidFill>
                  <a:latin typeface="Meiryo UI" panose="020B0604030504040204" pitchFamily="50" charset="-128"/>
                  <a:ea typeface="Meiryo UI" panose="020B0604030504040204" pitchFamily="50" charset="-128"/>
                  <a:cs typeface="ヒラギノ角ゴ Pro W6"/>
                </a:rPr>
                <a:t>×</a:t>
              </a:r>
            </a:p>
            <a:p>
              <a:pPr eaLnBrk="1" hangingPunct="1">
                <a:buNone/>
                <a:defRPr/>
              </a:pP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一度自分の意思で契約した後は一方的に契約を取り消すことはできません。</a:t>
              </a:r>
              <a:endParaRPr lang="en-US" altLang="ja-JP" sz="32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2000"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000"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dirty="0">
                  <a:solidFill>
                    <a:schemeClr val="tx1"/>
                  </a:solidFill>
                  <a:latin typeface="Meiryo UI" panose="020B0604030504040204" pitchFamily="50" charset="-128"/>
                  <a:ea typeface="Meiryo UI" panose="020B0604030504040204" pitchFamily="50" charset="-128"/>
                  <a:cs typeface="ヒラギノ角ゴ Pro W6"/>
                </a:rPr>
                <a:t>商品に欠陥があった場合などはこの限りではありません。</a:t>
              </a:r>
              <a:endParaRPr lang="en-US" altLang="ja-JP" sz="20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テキスト ボックス 2"/>
            <p:cNvSpPr txBox="1"/>
            <p:nvPr/>
          </p:nvSpPr>
          <p:spPr>
            <a:xfrm>
              <a:off x="5610578" y="3797631"/>
              <a:ext cx="543277" cy="261610"/>
            </a:xfrm>
            <a:prstGeom prst="rect">
              <a:avLst/>
            </a:prstGeom>
            <a:noFill/>
          </p:spPr>
          <p:txBody>
            <a:bodyPr wrap="square" rtlCol="0">
              <a:spAutoFit/>
            </a:bodyPr>
            <a:lstStyle/>
            <a:p>
              <a:r>
                <a:rPr kumimoji="1" lang="ja-JP" altLang="en-US" sz="1100" dirty="0">
                  <a:solidFill>
                    <a:srgbClr val="FF0000"/>
                  </a:solidFill>
                </a:rPr>
                <a:t>●</a:t>
              </a:r>
            </a:p>
          </p:txBody>
        </p:sp>
        <p:sp>
          <p:nvSpPr>
            <p:cNvPr id="15" name="テキスト ボックス 14"/>
            <p:cNvSpPr txBox="1"/>
            <p:nvPr/>
          </p:nvSpPr>
          <p:spPr>
            <a:xfrm>
              <a:off x="6021103" y="3795780"/>
              <a:ext cx="543277" cy="261610"/>
            </a:xfrm>
            <a:prstGeom prst="rect">
              <a:avLst/>
            </a:prstGeom>
            <a:noFill/>
          </p:spPr>
          <p:txBody>
            <a:bodyPr wrap="square" rtlCol="0">
              <a:spAutoFit/>
            </a:bodyPr>
            <a:lstStyle/>
            <a:p>
              <a:r>
                <a:rPr kumimoji="1" lang="ja-JP" altLang="en-US" sz="1100" dirty="0">
                  <a:solidFill>
                    <a:srgbClr val="FF0000"/>
                  </a:solidFill>
                </a:rPr>
                <a:t>●</a:t>
              </a:r>
            </a:p>
          </p:txBody>
        </p:sp>
        <p:sp>
          <p:nvSpPr>
            <p:cNvPr id="20" name="テキスト ボックス 19"/>
            <p:cNvSpPr txBox="1"/>
            <p:nvPr/>
          </p:nvSpPr>
          <p:spPr>
            <a:xfrm>
              <a:off x="6431627" y="3796648"/>
              <a:ext cx="543277" cy="261610"/>
            </a:xfrm>
            <a:prstGeom prst="rect">
              <a:avLst/>
            </a:prstGeom>
            <a:noFill/>
          </p:spPr>
          <p:txBody>
            <a:bodyPr wrap="square" rtlCol="0">
              <a:spAutoFit/>
            </a:bodyPr>
            <a:lstStyle/>
            <a:p>
              <a:r>
                <a:rPr kumimoji="1" lang="ja-JP" altLang="en-US" sz="1100" dirty="0">
                  <a:solidFill>
                    <a:srgbClr val="FF0000"/>
                  </a:solidFill>
                </a:rPr>
                <a:t>●</a:t>
              </a:r>
            </a:p>
          </p:txBody>
        </p:sp>
      </p:gr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7</a:t>
            </a:fld>
            <a:endParaRPr lang="ja-JP" altLang="en-US" dirty="0"/>
          </a:p>
        </p:txBody>
      </p:sp>
    </p:spTree>
    <p:extLst>
      <p:ext uri="{BB962C8B-B14F-4D97-AF65-F5344CB8AC3E}">
        <p14:creationId xmlns:p14="http://schemas.microsoft.com/office/powerpoint/2010/main" val="80399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未成年者取り消しって何？</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4" name="テキスト ボックス 43">
            <a:extLst>
              <a:ext uri="{FF2B5EF4-FFF2-40B4-BE49-F238E27FC236}">
                <a16:creationId xmlns:a16="http://schemas.microsoft.com/office/drawing/2014/main" id="{931E94CD-C84D-400D-8303-2437880BF576}"/>
              </a:ext>
            </a:extLst>
          </p:cNvPr>
          <p:cNvSpPr txBox="1"/>
          <p:nvPr/>
        </p:nvSpPr>
        <p:spPr>
          <a:xfrm>
            <a:off x="573023" y="3458903"/>
            <a:ext cx="8570977" cy="707886"/>
          </a:xfrm>
          <a:prstGeom prst="rect">
            <a:avLst/>
          </a:prstGeom>
          <a:noFill/>
        </p:spPr>
        <p:txBody>
          <a:bodyPr wrap="square" rtlCol="0">
            <a:spAutoFit/>
          </a:bodyPr>
          <a:lstStyle/>
          <a:p>
            <a:r>
              <a:rPr lang="ja-JP" altLang="en-US"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成年年齢が</a:t>
            </a:r>
            <a:r>
              <a:rPr lang="en-US" altLang="ja-JP"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歳になると・・・</a:t>
            </a:r>
            <a:endParaRPr lang="ja-JP" altLang="en-US" b="1" u="sng"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31E94CD-C84D-400D-8303-2437880BF576}"/>
              </a:ext>
            </a:extLst>
          </p:cNvPr>
          <p:cNvSpPr txBox="1"/>
          <p:nvPr/>
        </p:nvSpPr>
        <p:spPr>
          <a:xfrm>
            <a:off x="273597" y="4817096"/>
            <a:ext cx="8834907" cy="1661993"/>
          </a:xfrm>
          <a:prstGeom prst="rect">
            <a:avLst/>
          </a:prstGeom>
          <a:noFill/>
        </p:spPr>
        <p:txBody>
          <a:bodyPr wrap="square" rtlCol="0">
            <a:spAutoFit/>
          </a:bodyPr>
          <a:lstStyle/>
          <a:p>
            <a:r>
              <a:rPr lang="en-US" altLang="ja-JP" sz="44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44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歳から未成年者取り消しができなくなります。</a:t>
            </a:r>
            <a:endParaRPr lang="en-US" altLang="ja-JP" sz="44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日より前に</a:t>
            </a: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歳の方が法定代理人の同意を得ずに締結した契約は取り消すことができます。</a:t>
            </a:r>
            <a:endPar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下矢印 10"/>
          <p:cNvSpPr/>
          <p:nvPr/>
        </p:nvSpPr>
        <p:spPr>
          <a:xfrm>
            <a:off x="3657172" y="4146438"/>
            <a:ext cx="1829656" cy="695470"/>
          </a:xfrm>
          <a:prstGeom prst="downArrow">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273597" y="807411"/>
            <a:ext cx="8676032" cy="2518686"/>
            <a:chOff x="357093" y="1093218"/>
            <a:chExt cx="8676032" cy="2343358"/>
          </a:xfrm>
        </p:grpSpPr>
        <p:grpSp>
          <p:nvGrpSpPr>
            <p:cNvPr id="2" name="グループ化 1">
              <a:extLst>
                <a:ext uri="{FF2B5EF4-FFF2-40B4-BE49-F238E27FC236}">
                  <a16:creationId xmlns:a16="http://schemas.microsoft.com/office/drawing/2014/main" id="{6A596139-2CCA-4D61-B995-2369C19E6B6F}"/>
                </a:ext>
              </a:extLst>
            </p:cNvPr>
            <p:cNvGrpSpPr/>
            <p:nvPr/>
          </p:nvGrpSpPr>
          <p:grpSpPr>
            <a:xfrm>
              <a:off x="357093" y="1093218"/>
              <a:ext cx="8676032" cy="2343358"/>
              <a:chOff x="175867" y="4444039"/>
              <a:chExt cx="8834907" cy="2343358"/>
            </a:xfrm>
          </p:grpSpPr>
          <p:sp>
            <p:nvSpPr>
              <p:cNvPr id="4" name="角丸四角形 3"/>
              <p:cNvSpPr/>
              <p:nvPr/>
            </p:nvSpPr>
            <p:spPr>
              <a:xfrm>
                <a:off x="175867" y="4444039"/>
                <a:ext cx="8834907" cy="2343358"/>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31E94CD-C84D-400D-8303-2437880BF576}"/>
                  </a:ext>
                </a:extLst>
              </p:cNvPr>
              <p:cNvSpPr txBox="1"/>
              <p:nvPr/>
            </p:nvSpPr>
            <p:spPr>
              <a:xfrm>
                <a:off x="273654" y="4615444"/>
                <a:ext cx="8639332" cy="2090370"/>
              </a:xfrm>
              <a:prstGeom prst="rect">
                <a:avLst/>
              </a:prstGeom>
              <a:noFill/>
            </p:spPr>
            <p:txBody>
              <a:bodyPr wrap="square" rtlCol="0">
                <a:spAutoFit/>
              </a:bodyPr>
              <a:lstStyle/>
              <a:p>
                <a:r>
                  <a:rPr lang="ja-JP" altLang="en-US"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成年者と比べて社会経験の少ない未成年者が不利益を被らないように、未成年者が親などの保護者</a:t>
                </a:r>
                <a:r>
                  <a:rPr lang="en-US" altLang="ja-JP"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法定代理人</a:t>
                </a:r>
                <a:r>
                  <a:rPr lang="en-US" altLang="ja-JP"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の同意を得ずに契約した場合、契約を取り消すことができます。</a:t>
                </a:r>
                <a:endParaRPr lang="en-US" altLang="ja-JP"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ただし、結婚をしている場合、小遣いの範囲内の少額な契約の場合、成年者であるとウソをついた場合、</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法定代理人の同意があるとウソをついた場合等は未成年者取り消しはできません。</a:t>
                </a:r>
              </a:p>
            </p:txBody>
          </p:sp>
        </p:grpSp>
        <p:sp>
          <p:nvSpPr>
            <p:cNvPr id="6" name="テキスト ボックス 5"/>
            <p:cNvSpPr txBox="1"/>
            <p:nvPr/>
          </p:nvSpPr>
          <p:spPr>
            <a:xfrm>
              <a:off x="545460" y="1614091"/>
              <a:ext cx="703644" cy="215444"/>
            </a:xfrm>
            <a:prstGeom prst="rect">
              <a:avLst/>
            </a:prstGeom>
            <a:noFill/>
          </p:spPr>
          <p:txBody>
            <a:bodyPr wrap="square" rtlCol="0">
              <a:spAutoFit/>
            </a:bodyPr>
            <a:lstStyle/>
            <a:p>
              <a:r>
                <a:rPr kumimoji="1" lang="ja-JP" altLang="en-US" sz="800" dirty="0">
                  <a:solidFill>
                    <a:schemeClr val="tx2">
                      <a:lumMod val="75000"/>
                    </a:schemeClr>
                  </a:solidFill>
                </a:rPr>
                <a:t>こうむ</a:t>
              </a:r>
              <a:endParaRPr kumimoji="1" lang="ja-JP" altLang="en-US" sz="1200" dirty="0">
                <a:solidFill>
                  <a:schemeClr val="tx2">
                    <a:lumMod val="75000"/>
                  </a:schemeClr>
                </a:solidFill>
              </a:endParaRPr>
            </a:p>
          </p:txBody>
        </p:sp>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8</a:t>
            </a:fld>
            <a:endParaRPr lang="ja-JP" altLang="en-US" dirty="0"/>
          </a:p>
        </p:txBody>
      </p:sp>
    </p:spTree>
    <p:extLst>
      <p:ext uri="{BB962C8B-B14F-4D97-AF65-F5344CB8AC3E}">
        <p14:creationId xmlns:p14="http://schemas.microsoft.com/office/powerpoint/2010/main" val="323599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成年になる！？）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4" name="グループ化 3">
            <a:extLst>
              <a:ext uri="{FF2B5EF4-FFF2-40B4-BE49-F238E27FC236}">
                <a16:creationId xmlns:a16="http://schemas.microsoft.com/office/drawing/2014/main" id="{17425DD4-5273-47ED-9EE3-F0118F2231EF}"/>
              </a:ext>
            </a:extLst>
          </p:cNvPr>
          <p:cNvGrpSpPr/>
          <p:nvPr/>
        </p:nvGrpSpPr>
        <p:grpSpPr>
          <a:xfrm>
            <a:off x="55476" y="4736372"/>
            <a:ext cx="9043792" cy="885092"/>
            <a:chOff x="129427" y="5498561"/>
            <a:chExt cx="8913942" cy="1051531"/>
          </a:xfrm>
        </p:grpSpPr>
        <p:sp>
          <p:nvSpPr>
            <p:cNvPr id="18" name="角丸四角形 17"/>
            <p:cNvSpPr/>
            <p:nvPr/>
          </p:nvSpPr>
          <p:spPr>
            <a:xfrm>
              <a:off x="129427" y="5498561"/>
              <a:ext cx="8885143" cy="1051531"/>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29427" y="5601929"/>
              <a:ext cx="8913942" cy="707886"/>
            </a:xfrm>
            <a:prstGeom prst="rect">
              <a:avLst/>
            </a:prstGeom>
            <a:noFill/>
          </p:spPr>
          <p:txBody>
            <a:bodyPr wrap="square" rtlCol="0">
              <a:spAutoFit/>
            </a:bodyPr>
            <a:lstStyle/>
            <a:p>
              <a:r>
                <a:rPr lang="ja-JP" altLang="en-US" sz="4000" b="1" noProof="0" dirty="0">
                  <a:solidFill>
                    <a:srgbClr val="4F81BD">
                      <a:lumMod val="50000"/>
                    </a:srgbClr>
                  </a:solidFill>
                  <a:latin typeface="Meiryo UI" panose="020B0604030504040204" pitchFamily="50" charset="-128"/>
                  <a:ea typeface="Meiryo UI" panose="020B0604030504040204" pitchFamily="50" charset="-128"/>
                  <a:cs typeface="ヒラギノ角ゴ Pro W6"/>
                </a:rPr>
                <a:t>②</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未成年者取り消し</a:t>
              </a:r>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ができなくなります。</a:t>
              </a:r>
              <a:endParaRPr lang="en-US" altLang="ja-JP"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a:extLst>
              <a:ext uri="{FF2B5EF4-FFF2-40B4-BE49-F238E27FC236}">
                <a16:creationId xmlns:a16="http://schemas.microsoft.com/office/drawing/2014/main" id="{31ACC983-DBE6-4560-A399-C478F0348D29}"/>
              </a:ext>
            </a:extLst>
          </p:cNvPr>
          <p:cNvGrpSpPr/>
          <p:nvPr/>
        </p:nvGrpSpPr>
        <p:grpSpPr>
          <a:xfrm>
            <a:off x="64712" y="753693"/>
            <a:ext cx="9014573" cy="3951276"/>
            <a:chOff x="64712" y="753693"/>
            <a:chExt cx="9014573" cy="3951276"/>
          </a:xfrm>
        </p:grpSpPr>
        <p:grpSp>
          <p:nvGrpSpPr>
            <p:cNvPr id="5" name="グループ化 4">
              <a:extLst>
                <a:ext uri="{FF2B5EF4-FFF2-40B4-BE49-F238E27FC236}">
                  <a16:creationId xmlns:a16="http://schemas.microsoft.com/office/drawing/2014/main" id="{1E538FFE-43A0-46FF-ABCE-F4E91654B7AF}"/>
                </a:ext>
              </a:extLst>
            </p:cNvPr>
            <p:cNvGrpSpPr/>
            <p:nvPr/>
          </p:nvGrpSpPr>
          <p:grpSpPr>
            <a:xfrm>
              <a:off x="64712" y="753693"/>
              <a:ext cx="9014573" cy="3922460"/>
              <a:chOff x="64712" y="753693"/>
              <a:chExt cx="9014573" cy="3922460"/>
            </a:xfrm>
          </p:grpSpPr>
          <p:sp>
            <p:nvSpPr>
              <p:cNvPr id="2" name="角丸四角形 1"/>
              <p:cNvSpPr/>
              <p:nvPr/>
            </p:nvSpPr>
            <p:spPr>
              <a:xfrm>
                <a:off x="64712" y="753693"/>
                <a:ext cx="9014573" cy="3922460"/>
              </a:xfrm>
              <a:prstGeom prst="roundRect">
                <a:avLst>
                  <a:gd name="adj" fmla="val 3754"/>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8073" y="823219"/>
                <a:ext cx="8747458" cy="3269613"/>
              </a:xfrm>
              <a:prstGeom prst="rect">
                <a:avLst/>
              </a:prstGeom>
              <a:noFill/>
            </p:spPr>
            <p:txBody>
              <a:bodyPr wrap="square" rtlCol="0">
                <a:spAutoFit/>
              </a:bodyPr>
              <a:lstStyle/>
              <a:p>
                <a:pPr marL="0" marR="0" lvl="0" indent="-457200" defTabSz="457200" rtl="0" eaLnBrk="1" fontAlgn="auto" latinLnBrk="0" hangingPunct="1">
                  <a:lnSpc>
                    <a:spcPts val="5400"/>
                  </a:lnSpc>
                  <a:spcBef>
                    <a:spcPts val="0"/>
                  </a:spcBef>
                  <a:spcAft>
                    <a:spcPts val="0"/>
                  </a:spcAft>
                  <a:buClrTx/>
                  <a:buSzTx/>
                  <a:buFontTx/>
                  <a:buNone/>
                  <a:tabLst/>
                  <a:defRPr/>
                </a:pPr>
                <a:r>
                  <a:rPr kumimoji="1" lang="ja-JP" altLang="en-US" sz="4000" b="1" i="0"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①親</a:t>
                </a:r>
                <a:r>
                  <a:rPr kumimoji="1" lang="ja-JP" altLang="en-US" sz="4000" b="1" i="0" strike="noStrike" kern="1200" cap="none" spc="0" normalizeH="0" baseline="0" noProof="0" dirty="0">
                    <a:ln>
                      <a:noFill/>
                    </a:ln>
                    <a:solidFill>
                      <a:srgbClr val="254061"/>
                    </a:solidFill>
                    <a:effectLst/>
                    <a:uLnTx/>
                    <a:uFillTx/>
                    <a:latin typeface="Meiryo UI" panose="020B0604030504040204" pitchFamily="50" charset="-128"/>
                    <a:ea typeface="Meiryo UI" panose="020B0604030504040204" pitchFamily="50" charset="-128"/>
                    <a:cs typeface="ヒラギノ角ゴ Pro W6"/>
                  </a:rPr>
                  <a:t>など</a:t>
                </a:r>
                <a:r>
                  <a:rPr kumimoji="1" lang="ja-JP" altLang="en-US" sz="4000" b="1" i="0"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保護者の</a:t>
                </a:r>
                <a:r>
                  <a:rPr kumimoji="1" lang="ja-JP" altLang="en-US" sz="40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ヒラギノ角ゴ Pro W6"/>
                  </a:rPr>
                  <a:t>同意</a:t>
                </a:r>
                <a:r>
                  <a:rPr kumimoji="1" lang="ja-JP" altLang="en-US" sz="4000" b="1" i="0" strike="noStrike" kern="1200" cap="none" spc="0" normalizeH="0" baseline="0" noProof="0" dirty="0">
                    <a:ln>
                      <a:noFill/>
                    </a:ln>
                    <a:solidFill>
                      <a:srgbClr val="254061"/>
                    </a:solidFill>
                    <a:effectLst/>
                    <a:uLnTx/>
                    <a:uFillTx/>
                    <a:latin typeface="Meiryo UI" panose="020B0604030504040204" pitchFamily="50" charset="-128"/>
                    <a:ea typeface="Meiryo UI" panose="020B0604030504040204" pitchFamily="50" charset="-128"/>
                    <a:cs typeface="ヒラギノ角ゴ Pro W6"/>
                  </a:rPr>
                  <a:t>が</a:t>
                </a: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なくても、</a:t>
                </a:r>
                <a:br>
                  <a:rPr lang="en-US" altLang="ja-JP" sz="4000" b="1" dirty="0">
                    <a:solidFill>
                      <a:srgbClr val="254061"/>
                    </a:solidFill>
                    <a:latin typeface="Meiryo UI" panose="020B0604030504040204" pitchFamily="50" charset="-128"/>
                    <a:ea typeface="Meiryo UI" panose="020B0604030504040204" pitchFamily="50" charset="-128"/>
                    <a:cs typeface="ヒラギノ角ゴ Pro W6"/>
                  </a:rPr>
                </a:b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   自分ひとりで様々な</a:t>
                </a: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契約</a:t>
                </a: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ができます。</a:t>
                </a:r>
                <a:endParaRPr lang="en-US" altLang="ja-JP" sz="4000" b="1" dirty="0">
                  <a:solidFill>
                    <a:srgbClr val="254061"/>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例えば</a:t>
                </a:r>
                <a:r>
                  <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a:t>
                </a:r>
                <a:r>
                  <a:rPr lang="ja-JP" altLang="en-US" sz="2400" b="1" noProof="0" dirty="0">
                    <a:solidFill>
                      <a:schemeClr val="tx2">
                        <a:lumMod val="75000"/>
                      </a:schemeClr>
                    </a:solidFill>
                    <a:latin typeface="Meiryo UI" panose="020B0604030504040204" pitchFamily="50" charset="-128"/>
                    <a:ea typeface="Meiryo UI" panose="020B0604030504040204" pitchFamily="50" charset="-128"/>
                    <a:cs typeface="ヒラギノ角ゴ Pro W6"/>
                  </a:rPr>
                  <a:t>ローンを組んで車を購入する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・クレジットカードを作成する</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endParaRPr>
              </a:p>
              <a:p>
                <a:pPr lvl="0" indent="-457200" defTabSz="457200">
                  <a:lnSpc>
                    <a:spcPts val="3600"/>
                  </a:lnSpc>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a:t>
                </a:r>
                <a:r>
                  <a:rPr lang="ja-JP" altLang="en-US" sz="2400" b="1" noProof="0" dirty="0">
                    <a:solidFill>
                      <a:schemeClr val="tx2">
                        <a:lumMod val="75000"/>
                      </a:schemeClr>
                    </a:solidFill>
                    <a:latin typeface="Meiryo UI" panose="020B0604030504040204" pitchFamily="50" charset="-128"/>
                    <a:ea typeface="Meiryo UI" panose="020B0604030504040204" pitchFamily="50" charset="-128"/>
                    <a:cs typeface="ヒラギノ角ゴ Pro W6"/>
                  </a:rPr>
                  <a:t>化粧品など</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を定期購入する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・携帯電話を購入する</a:t>
                </a:r>
                <a:endPar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・マンションを借りる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・保険に加入する</a:t>
                </a:r>
                <a:endPar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endParaRPr>
              </a:p>
            </p:txBody>
          </p:sp>
        </p:grpSp>
        <p:pic>
          <p:nvPicPr>
            <p:cNvPr id="12" name="図 11"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2"/>
            <a:stretch>
              <a:fillRect/>
            </a:stretch>
          </p:blipFill>
          <p:spPr>
            <a:xfrm>
              <a:off x="3400835" y="3423892"/>
              <a:ext cx="1731428" cy="1281077"/>
            </a:xfrm>
            <a:prstGeom prst="rect">
              <a:avLst/>
            </a:prstGeom>
          </p:spPr>
        </p:pic>
        <p:pic>
          <p:nvPicPr>
            <p:cNvPr id="20" name="図 19">
              <a:extLst>
                <a:ext uri="{FF2B5EF4-FFF2-40B4-BE49-F238E27FC236}">
                  <a16:creationId xmlns:a16="http://schemas.microsoft.com/office/drawing/2014/main" id="{0FC24D95-78D7-4442-9045-0F439E76F8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4063" y="3370822"/>
              <a:ext cx="1007867" cy="1275375"/>
            </a:xfrm>
            <a:prstGeom prst="rect">
              <a:avLst/>
            </a:prstGeom>
          </p:spPr>
        </p:pic>
      </p:grpSp>
      <p:grpSp>
        <p:nvGrpSpPr>
          <p:cNvPr id="13" name="グループ化 12">
            <a:extLst>
              <a:ext uri="{FF2B5EF4-FFF2-40B4-BE49-F238E27FC236}">
                <a16:creationId xmlns:a16="http://schemas.microsoft.com/office/drawing/2014/main" id="{17425DD4-5273-47ED-9EE3-F0118F2231EF}"/>
              </a:ext>
            </a:extLst>
          </p:cNvPr>
          <p:cNvGrpSpPr/>
          <p:nvPr/>
        </p:nvGrpSpPr>
        <p:grpSpPr>
          <a:xfrm>
            <a:off x="55476" y="5672051"/>
            <a:ext cx="9043792" cy="885092"/>
            <a:chOff x="129427" y="5498561"/>
            <a:chExt cx="8913942" cy="1051531"/>
          </a:xfrm>
        </p:grpSpPr>
        <p:sp>
          <p:nvSpPr>
            <p:cNvPr id="14" name="角丸四角形 13"/>
            <p:cNvSpPr/>
            <p:nvPr/>
          </p:nvSpPr>
          <p:spPr>
            <a:xfrm>
              <a:off x="129427" y="5498561"/>
              <a:ext cx="8885143" cy="1051531"/>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29427" y="5601929"/>
              <a:ext cx="8913942" cy="841002"/>
            </a:xfrm>
            <a:prstGeom prst="rect">
              <a:avLst/>
            </a:prstGeom>
            <a:noFill/>
          </p:spPr>
          <p:txBody>
            <a:bodyPr wrap="square" rtlCol="0">
              <a:spAutoFit/>
            </a:bodyPr>
            <a:lstStyle/>
            <a:p>
              <a:r>
                <a:rPr lang="ja-JP" altLang="en-US" sz="4000" b="1" dirty="0">
                  <a:solidFill>
                    <a:srgbClr val="4F81BD">
                      <a:lumMod val="50000"/>
                    </a:srgbClr>
                  </a:solidFill>
                  <a:latin typeface="Meiryo UI" panose="020B0604030504040204" pitchFamily="50" charset="-128"/>
                  <a:ea typeface="Meiryo UI" panose="020B0604030504040204" pitchFamily="50" charset="-128"/>
                  <a:cs typeface="Meiryo UI" panose="020B0604030504040204" pitchFamily="50" charset="-128"/>
                </a:rPr>
                <a:t>③「契約」は</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責任</a:t>
              </a:r>
              <a:r>
                <a:rPr lang="ja-JP" altLang="en-US" sz="4000" b="1" dirty="0">
                  <a:solidFill>
                    <a:srgbClr val="4F81BD">
                      <a:lumMod val="50000"/>
                    </a:srgbClr>
                  </a:solidFill>
                  <a:latin typeface="Meiryo UI" panose="020B0604030504040204" pitchFamily="50" charset="-128"/>
                  <a:ea typeface="Meiryo UI" panose="020B0604030504040204" pitchFamily="50" charset="-128"/>
                  <a:cs typeface="Meiryo UI" panose="020B0604030504040204" pitchFamily="50" charset="-128"/>
                </a:rPr>
                <a:t>をともないます</a:t>
              </a:r>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9</a:t>
            </a:fld>
            <a:endParaRPr lang="ja-JP" altLang="en-US" dirty="0"/>
          </a:p>
        </p:txBody>
      </p:sp>
    </p:spTree>
    <p:extLst>
      <p:ext uri="{BB962C8B-B14F-4D97-AF65-F5344CB8AC3E}">
        <p14:creationId xmlns:p14="http://schemas.microsoft.com/office/powerpoint/2010/main" val="309031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3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8436</TotalTime>
  <Words>2899</Words>
  <Application>Microsoft Office PowerPoint</Application>
  <PresentationFormat>画面に合わせる (4:3)</PresentationFormat>
  <Paragraphs>419</Paragraphs>
  <Slides>34</Slides>
  <Notes>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34</vt:i4>
      </vt:variant>
    </vt:vector>
  </HeadingPairs>
  <TitlesOfParts>
    <vt:vector size="44" baseType="lpstr">
      <vt:lpstr>Meiryo UI</vt:lpstr>
      <vt:lpstr>ＭＳ Ｐゴシック</vt:lpstr>
      <vt:lpstr>ヒラギノ角ゴ Pro W6</vt:lpstr>
      <vt:lpstr>ヒラギノ丸ゴ Pro W4</vt:lpstr>
      <vt:lpstr>游ゴシック</vt:lpstr>
      <vt:lpstr>Arial</vt:lpstr>
      <vt:lpstr>Calibri</vt:lpstr>
      <vt:lpstr>Symbol</vt:lpstr>
      <vt:lpstr>Wingdings</vt:lpstr>
      <vt:lpstr>3_ホワイト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生命保険文化センター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窪田 陸</dc:creator>
  <cp:lastModifiedBy>長谷 実里</cp:lastModifiedBy>
  <cp:revision>481</cp:revision>
  <cp:lastPrinted>2021-06-24T02:09:26Z</cp:lastPrinted>
  <dcterms:created xsi:type="dcterms:W3CDTF">2019-12-12T07:22:35Z</dcterms:created>
  <dcterms:modified xsi:type="dcterms:W3CDTF">2023-06-28T01:28:01Z</dcterms:modified>
</cp:coreProperties>
</file>